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0" r:id="rId2"/>
    <p:sldId id="272" r:id="rId3"/>
    <p:sldId id="283" r:id="rId4"/>
    <p:sldId id="274" r:id="rId5"/>
    <p:sldId id="276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2EDED9-B3FC-4216-9361-5FE1602E03B7}" v="4" dt="2023-06-12T15:01:36.6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5" autoAdjust="0"/>
    <p:restoredTop sz="94622" autoAdjust="0"/>
  </p:normalViewPr>
  <p:slideViewPr>
    <p:cSldViewPr snapToGrid="0">
      <p:cViewPr varScale="1">
        <p:scale>
          <a:sx n="69" d="100"/>
          <a:sy n="69" d="100"/>
        </p:scale>
        <p:origin x="132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CFEE8-6835-4F3E-BFEE-3AD2D469231B}" type="datetimeFigureOut">
              <a:rPr lang="en-US" smtClean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D32FA-D51E-46BB-A502-49BE230DF1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327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47E28-C941-4276-9EAF-0853162F5EE1}" type="datetimeFigureOut">
              <a:rPr lang="en-US" smtClean="0"/>
              <a:t>6/29/2023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F5BA8-4C89-4EFA-A315-B6DF96215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2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5255172"/>
            <a:ext cx="8240108" cy="6411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46BB99D9-755D-4F50-AB11-1E634FE40B5F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872C-DE62-4370-8E68-B40E0CAA31EB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7EF000C1-C290-48E9-8E6B-69C95A83B232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507008"/>
            <a:ext cx="8238707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EBF2A-69D2-428F-9ED2-80CA5D11A341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115519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E326081C-59A4-4AF5-A5C9-1F484CC98A10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1459886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B05E-1D1A-4EAD-8AB2-F24F6322934F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1" y="1485985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69" y="1514546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2834-9AC1-4E54-97CD-DB40707158CF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1" y="1622972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4906-484A-4690-ABDE-A536A3657CFE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C155-41A4-45D9-BC92-9ACAC0AC440B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467FA29-05AC-4B2B-A0A0-9753873702E6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C7C-8E69-4D5D-AEE6-44F9136DB15B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76CDD5E-63DC-476B-84E3-97DA0FC42905}" type="datetime1">
              <a:rPr lang="en-US" smtClean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585" y="672661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530849"/>
            <a:ext cx="7989752" cy="955497"/>
          </a:xfrm>
        </p:spPr>
        <p:txBody>
          <a:bodyPr/>
          <a:lstStyle/>
          <a:p>
            <a:r>
              <a:rPr lang="en-US" dirty="0"/>
              <a:t>HL7 IG Workflow w/ WG-06 Reviews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E27BE6-7CAB-4D19-A4A1-2E5147A16572}"/>
              </a:ext>
            </a:extLst>
          </p:cNvPr>
          <p:cNvSpPr txBox="1"/>
          <p:nvPr/>
        </p:nvSpPr>
        <p:spPr>
          <a:xfrm>
            <a:off x="2579615" y="6134372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https://confluence.hl7.org/display/FHIR/FHIR+Implementation+Guide+Process+Flow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F12519-A59B-5AA8-4881-6782D00B0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85" y="3428994"/>
            <a:ext cx="30" cy="12"/>
          </a:xfrm>
          <a:prstGeom prst="rect">
            <a:avLst/>
          </a:prstGeom>
        </p:spPr>
      </p:pic>
      <p:pic>
        <p:nvPicPr>
          <p:cNvPr id="11" name="Picture 10" descr="A picture containing text, screenshot, line, font&#10;&#10;Description automatically generated">
            <a:extLst>
              <a:ext uri="{FF2B5EF4-FFF2-40B4-BE49-F238E27FC236}">
                <a16:creationId xmlns:a16="http://schemas.microsoft.com/office/drawing/2014/main" id="{93D13C93-2F31-80E3-BF88-34E0BBC82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847" y="2486346"/>
            <a:ext cx="8602275" cy="360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00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530849"/>
            <a:ext cx="7989752" cy="955497"/>
          </a:xfrm>
        </p:spPr>
        <p:txBody>
          <a:bodyPr/>
          <a:lstStyle/>
          <a:p>
            <a:r>
              <a:rPr lang="en-US" dirty="0"/>
              <a:t>FHIR IG Maturity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722652"/>
            <a:ext cx="7989752" cy="3136146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172B4D"/>
                </a:solidFill>
                <a:latin typeface="-apple-system"/>
              </a:rPr>
              <a:t>I</a:t>
            </a:r>
            <a:r>
              <a:rPr lang="en-US" b="0" i="0" dirty="0">
                <a:solidFill>
                  <a:srgbClr val="172B4D"/>
                </a:solidFill>
                <a:effectLst/>
                <a:latin typeface="-apple-system"/>
              </a:rPr>
              <a:t>n order to be balloted or to published, a FHIR IG must reach a certain maturity level: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72B4D"/>
                </a:solidFill>
                <a:effectLst/>
                <a:latin typeface="-apple-system"/>
              </a:rPr>
              <a:t>Balloting or publishing as Standard for Trial Use (STU) - FMM Level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72B4D"/>
                </a:solidFill>
                <a:effectLst/>
                <a:latin typeface="-apple-system"/>
              </a:rPr>
              <a:t>Balloting or publishing as Normative - FMM Level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72B4D"/>
                </a:solidFill>
                <a:latin typeface="-apple-system"/>
              </a:rPr>
              <a:t>Balloting an IG as STU still requires completion of appropriate Connectathon testing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72B4D"/>
                </a:solidFill>
                <a:latin typeface="-apple-system"/>
              </a:rPr>
              <a:t>Connectathons happen during ballot cycles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72B4D"/>
                </a:solidFill>
                <a:effectLst/>
                <a:latin typeface="-apple-system"/>
              </a:rPr>
              <a:t>Testing must therefore occur one cycle before ballot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97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530849"/>
            <a:ext cx="7989752" cy="955497"/>
          </a:xfrm>
        </p:spPr>
        <p:txBody>
          <a:bodyPr/>
          <a:lstStyle/>
          <a:p>
            <a:r>
              <a:rPr lang="en-US" dirty="0"/>
              <a:t>FHIR IG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722652"/>
            <a:ext cx="7989752" cy="3136146"/>
          </a:xfrm>
        </p:spPr>
        <p:txBody>
          <a:bodyPr>
            <a:normAutofit/>
          </a:bodyPr>
          <a:lstStyle/>
          <a:p>
            <a:r>
              <a:rPr lang="en-US" dirty="0"/>
              <a:t>WG-20 will seek WG-06 review of managed FHIR Implementation Guides at the following stages:</a:t>
            </a:r>
          </a:p>
          <a:p>
            <a:pPr lvl="1"/>
            <a:r>
              <a:rPr lang="en-US" dirty="0"/>
              <a:t>Project Proposal / Project Scope Statement: Prior to PSS submission.</a:t>
            </a:r>
          </a:p>
          <a:p>
            <a:pPr lvl="1"/>
            <a:r>
              <a:rPr lang="en-US" dirty="0"/>
              <a:t>Ballot: Prior to all ballots</a:t>
            </a:r>
          </a:p>
          <a:p>
            <a:pPr lvl="2"/>
            <a:r>
              <a:rPr lang="en-US" dirty="0"/>
              <a:t>Typically includes 1 or more Standard for Trial Use ballots before a normative ballot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7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530849"/>
            <a:ext cx="7989752" cy="955497"/>
          </a:xfrm>
        </p:spPr>
        <p:txBody>
          <a:bodyPr/>
          <a:lstStyle/>
          <a:p>
            <a:r>
              <a:rPr lang="en-US" dirty="0"/>
              <a:t>HL7 FHIR Resource Development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722652"/>
            <a:ext cx="7989752" cy="1455065"/>
          </a:xfrm>
        </p:spPr>
        <p:txBody>
          <a:bodyPr>
            <a:normAutofit/>
          </a:bodyPr>
          <a:lstStyle/>
          <a:p>
            <a:r>
              <a:rPr lang="en-US" dirty="0"/>
              <a:t>Resource proposals are reviewed and approved by FHIR Management Group (FMG)</a:t>
            </a:r>
          </a:p>
          <a:p>
            <a:r>
              <a:rPr lang="en-US" dirty="0"/>
              <a:t>Once approved, sponsoring WG drafts resource and progresses it through the FHIR Maturity Model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0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530849"/>
            <a:ext cx="7989752" cy="955497"/>
          </a:xfrm>
        </p:spPr>
        <p:txBody>
          <a:bodyPr/>
          <a:lstStyle/>
          <a:p>
            <a:r>
              <a:rPr lang="en-US" dirty="0"/>
              <a:t>FHIR Maturity Model w/ WG-06 Reviews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1">
            <a:extLst>
              <a:ext uri="{FF2B5EF4-FFF2-40B4-BE49-F238E27FC236}">
                <a16:creationId xmlns:a16="http://schemas.microsoft.com/office/drawing/2014/main" id="{C7CAE4C5-D56A-4176-9BE0-E411EE469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32B3982A-2012-4CC0-9B9E-54D7A9E42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31963"/>
              </p:ext>
            </p:extLst>
          </p:nvPr>
        </p:nvGraphicFramePr>
        <p:xfrm>
          <a:off x="416431" y="2579359"/>
          <a:ext cx="8312702" cy="384674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95438">
                  <a:extLst>
                    <a:ext uri="{9D8B030D-6E8A-4147-A177-3AD203B41FA5}">
                      <a16:colId xmlns:a16="http://schemas.microsoft.com/office/drawing/2014/main" val="414460622"/>
                    </a:ext>
                  </a:extLst>
                </a:gridCol>
                <a:gridCol w="7417264">
                  <a:extLst>
                    <a:ext uri="{9D8B030D-6E8A-4147-A177-3AD203B41FA5}">
                      <a16:colId xmlns:a16="http://schemas.microsoft.com/office/drawing/2014/main" val="2435213706"/>
                    </a:ext>
                  </a:extLst>
                </a:gridCol>
              </a:tblGrid>
              <a:tr h="24192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Draft (0)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the </a:t>
                      </a:r>
                      <a:r>
                        <a:rPr lang="en-US" sz="900" b="1" i="0" u="none" strike="noStrike" kern="12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resource</a:t>
                      </a: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 or profile (artifact) has been published on the current build. This level is synonymous with </a:t>
                      </a:r>
                      <a:r>
                        <a:rPr lang="en-US" sz="900" b="0" i="1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Draft</a:t>
                      </a:r>
                      <a:endParaRPr lang="en-US" sz="900" b="0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6567296"/>
                  </a:ext>
                </a:extLst>
              </a:tr>
              <a:tr h="49442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FMM 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the artifact produces no warnings during the build process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WG-20 has indicated that they consider the artifact substantially complete and ready for implementation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the FHIR Management Group has approved the underlying resource proposal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1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WG-06 has reviewed the current resource content and agrees that it is appropriately mature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53060695"/>
                  </a:ext>
                </a:extLst>
              </a:tr>
              <a:tr h="551880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FMM 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the artifact has been tested and successfully supports interoperability among at least three independently developed systems leveraging most of the scope (e.g. at least 80% of the core data elements) using semi-realistic data and scenarios based on at least one of the declared scopes of the artifact (e.g. at a </a:t>
                      </a:r>
                      <a:r>
                        <a:rPr lang="en-US" sz="9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connectathon</a:t>
                      </a: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).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these interoperability results must have been reported to and accepted by the FMG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76924427"/>
                  </a:ext>
                </a:extLst>
              </a:tr>
              <a:tr h="604296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FMM 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artifact has been verified by the work group as meeting the Conformance Resource Quality Guidelines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artifact has been subject to a round of formal balloting</a:t>
                      </a:r>
                    </a:p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artifact has at least 10 distinct implementer comments recorded in the tracker drawn from at least 3 organizations resulting in at least one substantive change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84292300"/>
                  </a:ext>
                </a:extLst>
              </a:tr>
              <a:tr h="52189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FMM 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the artifact has been tested across its scope (see below), published in a formal publication (e.g. </a:t>
                      </a:r>
                      <a:r>
                        <a:rPr lang="en-US" sz="1100" b="0" i="0" u="none" strike="noStrike" dirty="0">
                          <a:solidFill>
                            <a:srgbClr val="005C00"/>
                          </a:solidFill>
                          <a:effectLst/>
                          <a:latin typeface="Consolas" panose="020B0609020204030204" pitchFamily="49" charset="0"/>
                        </a:rPr>
                        <a:t>Trial-Use</a:t>
                      </a: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), and implemented in multiple prototype projects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WG-20 agrees the artifact is sufficiently stable to require implementer consultation for subsequent non-backward compatible changes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99468717"/>
                  </a:ext>
                </a:extLst>
              </a:tr>
              <a:tr h="62731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FMM 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the artifact has been published in two formal publication release cycles at FMM1+ (i.e. Trial-Use level) and has been implemented in at least 5 independent production systems in more than one country</a:t>
                      </a:r>
                    </a:p>
                    <a:p>
                      <a:pPr marL="171450" marR="0" lvl="0" indent="-17145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WG-06 has reviewed the current resource content and approved it becoming normative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900" b="0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82703795"/>
                  </a:ext>
                </a:extLst>
              </a:tr>
              <a:tr h="62731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Normative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the artifact is now considered stable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0037604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1804614-25D9-4984-971C-6AB647F60794}"/>
              </a:ext>
            </a:extLst>
          </p:cNvPr>
          <p:cNvSpPr txBox="1"/>
          <p:nvPr/>
        </p:nvSpPr>
        <p:spPr>
          <a:xfrm>
            <a:off x="2271907" y="641349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http://build.fhir.org/versions.html#maturity</a:t>
            </a:r>
          </a:p>
        </p:txBody>
      </p:sp>
    </p:spTree>
    <p:extLst>
      <p:ext uri="{BB962C8B-B14F-4D97-AF65-F5344CB8AC3E}">
        <p14:creationId xmlns:p14="http://schemas.microsoft.com/office/powerpoint/2010/main" val="15137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530849"/>
            <a:ext cx="7989752" cy="955497"/>
          </a:xfrm>
        </p:spPr>
        <p:txBody>
          <a:bodyPr/>
          <a:lstStyle/>
          <a:p>
            <a:r>
              <a:rPr lang="en-US" dirty="0"/>
              <a:t>FHIR Resource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722652"/>
            <a:ext cx="7989752" cy="3136146"/>
          </a:xfrm>
        </p:spPr>
        <p:txBody>
          <a:bodyPr>
            <a:normAutofit fontScale="92500"/>
          </a:bodyPr>
          <a:lstStyle/>
          <a:p>
            <a:r>
              <a:rPr lang="en-US" dirty="0"/>
              <a:t>WG-20 will seek WG-06 review of managed FHIR resources at the following stages:</a:t>
            </a:r>
          </a:p>
          <a:p>
            <a:pPr lvl="1"/>
            <a:r>
              <a:rPr lang="en-US" dirty="0"/>
              <a:t>Resource proposal: Depending on timing, may be before or after FHIR Management Group approval but prior to draft resource is added to the FHIR build</a:t>
            </a:r>
          </a:p>
          <a:p>
            <a:pPr lvl="1"/>
            <a:r>
              <a:rPr lang="en-US" dirty="0"/>
              <a:t>Resource Maturity 1: Prior to updating resource maturity in build</a:t>
            </a:r>
          </a:p>
          <a:p>
            <a:pPr lvl="2"/>
            <a:r>
              <a:rPr lang="en-US" dirty="0"/>
              <a:t>Equivalent to “Public Comment”</a:t>
            </a:r>
          </a:p>
          <a:p>
            <a:pPr lvl="1"/>
            <a:r>
              <a:rPr lang="en-US" dirty="0"/>
              <a:t>Resource Maturity 5: Prior to updating resource maturity in build</a:t>
            </a:r>
          </a:p>
          <a:p>
            <a:pPr lvl="2"/>
            <a:r>
              <a:rPr lang="en-US" dirty="0"/>
              <a:t>Equivalent to “Letter Ballot”</a:t>
            </a:r>
          </a:p>
          <a:p>
            <a:pPr lvl="1"/>
            <a:r>
              <a:rPr lang="en-US" dirty="0"/>
              <a:t>Transition from Maturity 5 to Normative to follow HL7 balloting process</a:t>
            </a:r>
          </a:p>
          <a:p>
            <a:pPr lvl="2"/>
            <a:r>
              <a:rPr lang="en-US" dirty="0"/>
              <a:t>WG-20 to notify DICOM membership of relevant ballots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8402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1829</TotalTime>
  <Words>645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-apple-system</vt:lpstr>
      <vt:lpstr>Arial</vt:lpstr>
      <vt:lpstr>Calibri</vt:lpstr>
      <vt:lpstr>Consolas</vt:lpstr>
      <vt:lpstr>Gill Sans MT</vt:lpstr>
      <vt:lpstr>Verdana</vt:lpstr>
      <vt:lpstr>Wingdings 2</vt:lpstr>
      <vt:lpstr>Dividend</vt:lpstr>
      <vt:lpstr>HL7 IG Workflow w/ WG-06 Reviews</vt:lpstr>
      <vt:lpstr>FHIR IG Maturity Requirements</vt:lpstr>
      <vt:lpstr>FHIR IG Review Process</vt:lpstr>
      <vt:lpstr>HL7 FHIR Resource Development Process</vt:lpstr>
      <vt:lpstr>FHIR Maturity Model w/ WG-06 Reviews</vt:lpstr>
      <vt:lpstr>FHIR Resource Review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DICOM Educational Conference Brisbane, Australia</dc:title>
  <dc:creator>Lynn Lear</dc:creator>
  <cp:lastModifiedBy>Hull, Carolyn</cp:lastModifiedBy>
  <cp:revision>69</cp:revision>
  <dcterms:created xsi:type="dcterms:W3CDTF">2018-06-26T03:42:10Z</dcterms:created>
  <dcterms:modified xsi:type="dcterms:W3CDTF">2023-06-29T21:47:14Z</dcterms:modified>
</cp:coreProperties>
</file>