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0" r:id="rId1"/>
  </p:sldMasterIdLst>
  <p:notesMasterIdLst>
    <p:notesMasterId r:id="rId7"/>
  </p:notesMasterIdLst>
  <p:handoutMasterIdLst>
    <p:handoutMasterId r:id="rId8"/>
  </p:handoutMasterIdLst>
  <p:sldIdLst>
    <p:sldId id="256" r:id="rId2"/>
    <p:sldId id="262" r:id="rId3"/>
    <p:sldId id="274" r:id="rId4"/>
    <p:sldId id="275" r:id="rId5"/>
    <p:sldId id="267"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95"/>
    <a:srgbClr val="F5EED6"/>
    <a:srgbClr val="86B2D8"/>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0A706E-2350-42AC-B65F-D98AB1A72979}" v="1" dt="2022-03-11T20:26:29.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4622" autoAdjust="0"/>
  </p:normalViewPr>
  <p:slideViewPr>
    <p:cSldViewPr snapToGrid="0">
      <p:cViewPr varScale="1">
        <p:scale>
          <a:sx n="128" d="100"/>
          <a:sy n="128" d="100"/>
        </p:scale>
        <p:origin x="2088" y="1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hols, Steven (GE Healthcare)" userId="c71c995d-ab63-418d-a65e-a1b37461b1b7" providerId="ADAL" clId="{F00A706E-2350-42AC-B65F-D98AB1A72979}"/>
    <pc:docChg chg="modSld">
      <pc:chgData name="Nichols, Steven (GE Healthcare)" userId="c71c995d-ab63-418d-a65e-a1b37461b1b7" providerId="ADAL" clId="{F00A706E-2350-42AC-B65F-D98AB1A72979}" dt="2022-03-18T18:09:28.116" v="37" actId="20577"/>
      <pc:docMkLst>
        <pc:docMk/>
      </pc:docMkLst>
      <pc:sldChg chg="modSp mod">
        <pc:chgData name="Nichols, Steven (GE Healthcare)" userId="c71c995d-ab63-418d-a65e-a1b37461b1b7" providerId="ADAL" clId="{F00A706E-2350-42AC-B65F-D98AB1A72979}" dt="2022-03-18T18:09:28.116" v="37" actId="20577"/>
        <pc:sldMkLst>
          <pc:docMk/>
          <pc:sldMk cId="1292451670" sldId="271"/>
        </pc:sldMkLst>
        <pc:spChg chg="mod">
          <ac:chgData name="Nichols, Steven (GE Healthcare)" userId="c71c995d-ab63-418d-a65e-a1b37461b1b7" providerId="ADAL" clId="{F00A706E-2350-42AC-B65F-D98AB1A72979}" dt="2022-03-18T18:09:28.116" v="37" actId="20577"/>
          <ac:spMkLst>
            <pc:docMk/>
            <pc:sldMk cId="1292451670" sldId="271"/>
            <ac:spMk id="5" creationId="{A7367E60-A82A-41BD-86C3-B732ED7AB49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8CFEE8-6835-4F3E-BFEE-3AD2D469231B}" type="datetimeFigureOut">
              <a:rPr lang="en-US" smtClean="0"/>
              <a:t>7/19/22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3D32FA-D51E-46BB-A502-49BE230DF18A}" type="slidenum">
              <a:rPr lang="en-US" smtClean="0"/>
              <a:t>‹#›</a:t>
            </a:fld>
            <a:endParaRPr lang="en-US"/>
          </a:p>
        </p:txBody>
      </p:sp>
    </p:spTree>
    <p:extLst>
      <p:ext uri="{BB962C8B-B14F-4D97-AF65-F5344CB8AC3E}">
        <p14:creationId xmlns:p14="http://schemas.microsoft.com/office/powerpoint/2010/main" val="1651327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47E28-C941-4276-9EAF-0853162F5EE1}" type="datetimeFigureOut">
              <a:rPr lang="en-US" smtClean="0"/>
              <a:t>7/19/22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FF5BA8-4C89-4EFA-A315-B6DF9621566D}" type="slidenum">
              <a:rPr lang="en-US" smtClean="0"/>
              <a:t>‹#›</a:t>
            </a:fld>
            <a:endParaRPr lang="en-US"/>
          </a:p>
        </p:txBody>
      </p:sp>
    </p:spTree>
    <p:extLst>
      <p:ext uri="{BB962C8B-B14F-4D97-AF65-F5344CB8AC3E}">
        <p14:creationId xmlns:p14="http://schemas.microsoft.com/office/powerpoint/2010/main" val="2857023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5255172"/>
            <a:ext cx="8240108" cy="6411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1275080"/>
            <a:ext cx="7989752" cy="1066800"/>
          </a:xfrm>
          <a:effectLst/>
        </p:spPr>
        <p:txBody>
          <a:bodyPr anchor="b">
            <a:normAutofit/>
          </a:bodyPr>
          <a:lstStyle>
            <a:lvl1pPr>
              <a:defRPr sz="3600" cap="none" baseline="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581192" y="2341880"/>
            <a:ext cx="7989752" cy="1696720"/>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lang="en-US" sz="900" kern="1200" cap="all" smtClean="0">
                <a:solidFill>
                  <a:schemeClr val="accent2">
                    <a:lumMod val="60000"/>
                    <a:lumOff val="40000"/>
                  </a:schemeClr>
                </a:solidFill>
                <a:latin typeface="Arial" panose="020B0604020202020204" pitchFamily="34" charset="0"/>
                <a:ea typeface="+mn-ea"/>
                <a:cs typeface="Arial" panose="020B0604020202020204" pitchFamily="34" charset="0"/>
              </a:defRPr>
            </a:lvl1pPr>
          </a:lstStyle>
          <a:p>
            <a:fld id="{46BB99D9-755D-4F50-AB11-1E634FE40B5F}" type="datetime1">
              <a:rPr lang="en-US" smtClean="0"/>
              <a:t>7/19/22</a:t>
            </a:fld>
            <a:endParaRPr lang="en-US" dirty="0"/>
          </a:p>
        </p:txBody>
      </p:sp>
      <p:sp>
        <p:nvSpPr>
          <p:cNvPr id="5" name="Footer Placeholder 4"/>
          <p:cNvSpPr>
            <a:spLocks noGrp="1"/>
          </p:cNvSpPr>
          <p:nvPr>
            <p:ph type="ftr" sz="quarter" idx="11"/>
          </p:nvPr>
        </p:nvSpPr>
        <p:spPr/>
        <p:txBody>
          <a:bodyPr/>
          <a:lstStyle>
            <a:lvl1pPr>
              <a:defRPr>
                <a:solidFill>
                  <a:schemeClr val="accent2">
                    <a:lumMod val="60000"/>
                    <a:lumOff val="40000"/>
                  </a:schemeClr>
                </a:solidFill>
              </a:defRPr>
            </a:lvl1p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561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1254760"/>
            <a:ext cx="8238707" cy="9347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cap="none" baseline="0"/>
            </a:lvl1p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872C-DE62-4370-8E68-B40E0CAA31EB}" type="datetime1">
              <a:rPr lang="en-US" smtClean="0"/>
              <a:t>7/19/22</a:t>
            </a:fld>
            <a:endParaRPr lang="en-US" dirty="0"/>
          </a:p>
        </p:txBody>
      </p:sp>
      <p:sp>
        <p:nvSpPr>
          <p:cNvPr id="5" name="Footer Placeholder 4"/>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7065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7457440" y="1341119"/>
            <a:ext cx="1229359" cy="50755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7574280" y="1463040"/>
            <a:ext cx="996664" cy="4395758"/>
          </a:xfrm>
        </p:spPr>
        <p:txBody>
          <a:bodyPr vert="eaVert"/>
          <a:lstStyle>
            <a:lvl1pPr>
              <a:defRPr cap="none" baseline="0"/>
            </a:lvl1pPr>
          </a:lstStyle>
          <a:p>
            <a:r>
              <a:rPr lang="en-US" dirty="0"/>
              <a:t>Click to edit Master title style</a:t>
            </a:r>
          </a:p>
        </p:txBody>
      </p:sp>
      <p:sp>
        <p:nvSpPr>
          <p:cNvPr id="3" name="Vertical Text Placeholder 2"/>
          <p:cNvSpPr>
            <a:spLocks noGrp="1"/>
          </p:cNvSpPr>
          <p:nvPr>
            <p:ph type="body" orient="vert" idx="1"/>
          </p:nvPr>
        </p:nvSpPr>
        <p:spPr>
          <a:xfrm>
            <a:off x="581193" y="675725"/>
            <a:ext cx="5342088" cy="5183073"/>
          </a:xfrm>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2">
                    <a:lumMod val="60000"/>
                    <a:lumOff val="40000"/>
                  </a:schemeClr>
                </a:solidFill>
              </a:defRPr>
            </a:lvl1pPr>
          </a:lstStyle>
          <a:p>
            <a:fld id="{7EF000C1-C290-48E9-8E6B-69C95A83B232}" type="datetime1">
              <a:rPr lang="en-US" smtClean="0"/>
              <a:t>7/19/22</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12"/>
          </p:nvPr>
        </p:nvSpPr>
        <p:spPr/>
        <p:txBody>
          <a:bodyPr/>
          <a:lstStyle>
            <a:lvl1pPr>
              <a:defRPr>
                <a:solidFill>
                  <a:schemeClr val="accent2">
                    <a:lumMod val="60000"/>
                    <a:lumOff val="40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185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1507008"/>
            <a:ext cx="8238707" cy="9245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cap="none" baseline="0"/>
            </a:lvl1pPr>
          </a:lstStyle>
          <a:p>
            <a:r>
              <a:rPr lang="en-US" dirty="0"/>
              <a:t>Click to edit Master title style</a:t>
            </a:r>
          </a:p>
        </p:txBody>
      </p:sp>
      <p:sp>
        <p:nvSpPr>
          <p:cNvPr id="3" name="Content Placeholder 2"/>
          <p:cNvSpPr>
            <a:spLocks noGrp="1"/>
          </p:cNvSpPr>
          <p:nvPr>
            <p:ph idx="1"/>
          </p:nvPr>
        </p:nvSpPr>
        <p:spPr>
          <a:xfrm>
            <a:off x="581192" y="2228003"/>
            <a:ext cx="7989752" cy="3630795"/>
          </a:xfr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EFEBF2A-69D2-428F-9ED2-80CA5D11A341}" type="datetime1">
              <a:rPr lang="en-US" smtClean="0"/>
              <a:t>7/19/22</a:t>
            </a:fld>
            <a:endParaRPr lang="en-US" dirty="0"/>
          </a:p>
        </p:txBody>
      </p:sp>
      <p:sp>
        <p:nvSpPr>
          <p:cNvPr id="5" name="Footer Placeholder 4"/>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2019</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1494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none"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1155190"/>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2">
                    <a:lumMod val="60000"/>
                    <a:lumOff val="40000"/>
                  </a:schemeClr>
                </a:solidFill>
              </a:defRPr>
            </a:lvl1pPr>
          </a:lstStyle>
          <a:p>
            <a:fld id="{E326081C-59A4-4AF5-A5C9-1F484CC98A10}" type="datetime1">
              <a:rPr lang="en-US" smtClean="0"/>
              <a:t>7/19/22</a:t>
            </a:fld>
            <a:endParaRPr lang="en-US" dirty="0"/>
          </a:p>
        </p:txBody>
      </p:sp>
      <p:sp>
        <p:nvSpPr>
          <p:cNvPr id="5" name="Footer Placeholder 4"/>
          <p:cNvSpPr>
            <a:spLocks noGrp="1"/>
          </p:cNvSpPr>
          <p:nvPr>
            <p:ph type="ftr" sz="quarter" idx="11"/>
          </p:nvPr>
        </p:nvSpPr>
        <p:spPr/>
        <p:txBody>
          <a:bodyPr/>
          <a:lstStyle>
            <a:lvl1pPr>
              <a:defRPr>
                <a:solidFill>
                  <a:schemeClr val="accent2">
                    <a:lumMod val="60000"/>
                    <a:lumOff val="40000"/>
                  </a:schemeClr>
                </a:solidFill>
              </a:defRPr>
            </a:lvl1p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12"/>
          </p:nvPr>
        </p:nvSpPr>
        <p:spPr/>
        <p:txBody>
          <a:bodyPr/>
          <a:lstStyle>
            <a:lvl1pPr>
              <a:defRPr>
                <a:solidFill>
                  <a:schemeClr val="accent2">
                    <a:lumMod val="60000"/>
                    <a:lumOff val="40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3929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1459886"/>
            <a:ext cx="8238707" cy="9347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cap="none" baseline="0"/>
            </a:lvl1pPr>
          </a:lstStyle>
          <a:p>
            <a:r>
              <a:rPr lang="en-US" dirty="0"/>
              <a:t>Click to edit Master title style</a:t>
            </a:r>
          </a:p>
        </p:txBody>
      </p:sp>
      <p:sp>
        <p:nvSpPr>
          <p:cNvPr id="3" name="Content Placeholder 2"/>
          <p:cNvSpPr>
            <a:spLocks noGrp="1"/>
          </p:cNvSpPr>
          <p:nvPr>
            <p:ph sz="half" idx="1"/>
          </p:nvPr>
        </p:nvSpPr>
        <p:spPr>
          <a:xfrm>
            <a:off x="581192" y="2228002"/>
            <a:ext cx="3899527" cy="363304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93B05E-1D1A-4EAD-8AB2-F24F6322934F}" type="datetime1">
              <a:rPr lang="en-US" smtClean="0"/>
              <a:t>7/19/22</a:t>
            </a:fld>
            <a:endParaRPr lang="en-US" dirty="0"/>
          </a:p>
        </p:txBody>
      </p:sp>
      <p:sp>
        <p:nvSpPr>
          <p:cNvPr id="6" name="Footer Placeholder 5"/>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5298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1" y="1485985"/>
            <a:ext cx="8238707" cy="9398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72569" y="1514546"/>
            <a:ext cx="7989752" cy="831875"/>
          </a:xfrm>
        </p:spPr>
        <p:txBody>
          <a:bodyPr/>
          <a:lstStyle>
            <a:lvl1pPr>
              <a:defRPr cap="none" baseline="0"/>
            </a:lvl1pPr>
          </a:lstStyle>
          <a:p>
            <a:r>
              <a:rPr lang="en-US" dirty="0"/>
              <a:t>Click to edit Master title style</a:t>
            </a:r>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8F2834-9AC1-4E54-97CD-DB40707158CF}" type="datetime1">
              <a:rPr lang="en-US" smtClean="0"/>
              <a:t>7/19/22</a:t>
            </a:fld>
            <a:endParaRPr lang="en-US" dirty="0"/>
          </a:p>
        </p:txBody>
      </p:sp>
      <p:sp>
        <p:nvSpPr>
          <p:cNvPr id="8" name="Footer Placeholder 7"/>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6904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63331" y="1622972"/>
            <a:ext cx="8238707" cy="9448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cap="none" baseline="0"/>
            </a:lvl1pPr>
          </a:lstStyle>
          <a:p>
            <a:r>
              <a:rPr lang="en-US" dirty="0"/>
              <a:t>Click to edit Master title style</a:t>
            </a:r>
          </a:p>
        </p:txBody>
      </p:sp>
      <p:sp>
        <p:nvSpPr>
          <p:cNvPr id="3" name="Date Placeholder 2"/>
          <p:cNvSpPr>
            <a:spLocks noGrp="1"/>
          </p:cNvSpPr>
          <p:nvPr>
            <p:ph type="dt" sz="half" idx="10"/>
          </p:nvPr>
        </p:nvSpPr>
        <p:spPr/>
        <p:txBody>
          <a:bodyPr/>
          <a:lstStyle/>
          <a:p>
            <a:fld id="{F0434906-484A-4690-ABDE-A536A3657CFE}" type="datetime1">
              <a:rPr lang="en-US" smtClean="0"/>
              <a:t>7/19/22</a:t>
            </a:fld>
            <a:endParaRPr lang="en-US" dirty="0"/>
          </a:p>
        </p:txBody>
      </p:sp>
      <p:sp>
        <p:nvSpPr>
          <p:cNvPr id="4" name="Footer Placeholder 3"/>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6757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26C155-41A4-45D9-BC92-9ACAC0AC440B}" type="datetime1">
              <a:rPr lang="en-US" smtClean="0"/>
              <a:t>7/19/22</a:t>
            </a:fld>
            <a:endParaRPr lang="en-US" dirty="0"/>
          </a:p>
        </p:txBody>
      </p:sp>
      <p:sp>
        <p:nvSpPr>
          <p:cNvPr id="3" name="Footer Placeholder 2"/>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1336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cap="none" baseline="0">
                <a:solidFill>
                  <a:schemeClr val="accent1">
                    <a:lumMod val="75000"/>
                    <a:lumOff val="25000"/>
                  </a:schemeClr>
                </a:solidFill>
              </a:defRPr>
            </a:lvl1pPr>
          </a:lstStyle>
          <a:p>
            <a:r>
              <a:rPr lang="en-US" dirty="0"/>
              <a:t>Click to edit Master title style</a:t>
            </a:r>
          </a:p>
        </p:txBody>
      </p:sp>
      <p:sp>
        <p:nvSpPr>
          <p:cNvPr id="3" name="Content Placeholder 2"/>
          <p:cNvSpPr>
            <a:spLocks noGrp="1"/>
          </p:cNvSpPr>
          <p:nvPr>
            <p:ph idx="1"/>
          </p:nvPr>
        </p:nvSpPr>
        <p:spPr>
          <a:xfrm>
            <a:off x="446399" y="1285240"/>
            <a:ext cx="8240400" cy="3520760"/>
          </a:xfrm>
        </p:spPr>
        <p:txBody>
          <a:bodyPr anchor="t">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2">
                    <a:lumMod val="60000"/>
                    <a:lumOff val="40000"/>
                  </a:schemeClr>
                </a:solidFill>
              </a:defRPr>
            </a:lvl1pPr>
          </a:lstStyle>
          <a:p>
            <a:fld id="{D467FA29-05AC-4B2B-A0A0-9753873702E6}" type="datetime1">
              <a:rPr lang="en-US" smtClean="0"/>
              <a:t>7/19/22</a:t>
            </a:fld>
            <a:endParaRPr lang="en-US" dirty="0"/>
          </a:p>
        </p:txBody>
      </p:sp>
      <p:sp>
        <p:nvSpPr>
          <p:cNvPr id="6" name="Footer Placeholder 5"/>
          <p:cNvSpPr>
            <a:spLocks noGrp="1"/>
          </p:cNvSpPr>
          <p:nvPr>
            <p:ph type="ftr" sz="quarter" idx="11"/>
          </p:nvPr>
        </p:nvSpPr>
        <p:spPr/>
        <p:txBody>
          <a:bodyPr/>
          <a:lstStyle>
            <a:lvl1pPr>
              <a:defRPr>
                <a:solidFill>
                  <a:schemeClr val="accent2">
                    <a:lumMod val="60000"/>
                    <a:lumOff val="40000"/>
                  </a:schemeClr>
                </a:solidFill>
              </a:defRPr>
            </a:lvl1pPr>
          </a:lstStyle>
          <a:p>
            <a:r>
              <a:rPr lang="en-US">
                <a:latin typeface="Arial" panose="020B0604020202020204" pitchFamily="34" charset="0"/>
                <a:cs typeface="Arial" panose="020B0604020202020204" pitchFamily="34" charset="0"/>
              </a:rPr>
              <a:t>Copyright DICOM® 2019</a:t>
            </a:r>
            <a:endParaRPr lang="en-US" dirty="0"/>
          </a:p>
        </p:txBody>
      </p:sp>
      <p:sp>
        <p:nvSpPr>
          <p:cNvPr id="7" name="Slide Number Placeholder 6"/>
          <p:cNvSpPr>
            <a:spLocks noGrp="1"/>
          </p:cNvSpPr>
          <p:nvPr>
            <p:ph type="sldNum" sz="quarter" idx="12"/>
          </p:nvPr>
        </p:nvSpPr>
        <p:spPr/>
        <p:txBody>
          <a:bodyPr/>
          <a:lstStyle>
            <a:lvl1pPr>
              <a:defRPr>
                <a:solidFill>
                  <a:schemeClr val="accent2">
                    <a:lumMod val="60000"/>
                    <a:lumOff val="40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6236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cap="none" baseline="0">
                <a:solidFill>
                  <a:schemeClr val="accent1"/>
                </a:solidFill>
              </a:defRPr>
            </a:lvl1pPr>
          </a:lstStyle>
          <a:p>
            <a:r>
              <a:rPr lang="en-US" dirty="0"/>
              <a:t>Click to edit Master title style</a:t>
            </a:r>
          </a:p>
        </p:txBody>
      </p:sp>
      <p:sp>
        <p:nvSpPr>
          <p:cNvPr id="3" name="Picture Placeholder 2"/>
          <p:cNvSpPr>
            <a:spLocks noGrp="1" noChangeAspect="1"/>
          </p:cNvSpPr>
          <p:nvPr>
            <p:ph type="pic" idx="1"/>
          </p:nvPr>
        </p:nvSpPr>
        <p:spPr>
          <a:xfrm>
            <a:off x="448093" y="1275079"/>
            <a:ext cx="8238706" cy="3320971"/>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456CC7C-8E69-4D5D-AEE6-44F9136DB15B}" type="datetime1">
              <a:rPr lang="en-US" smtClean="0"/>
              <a:t>7/19/22</a:t>
            </a:fld>
            <a:endParaRPr lang="en-US" dirty="0"/>
          </a:p>
        </p:txBody>
      </p:sp>
      <p:sp>
        <p:nvSpPr>
          <p:cNvPr id="6" name="Footer Placeholder 5"/>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3473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7125" y="1298789"/>
            <a:ext cx="7989752" cy="831875"/>
          </a:xfrm>
          <a:prstGeom prst="rect">
            <a:avLst/>
          </a:prstGeom>
        </p:spPr>
        <p:txBody>
          <a:bodyPr vert="horz" lIns="91440" tIns="45720" rIns="91440" bIns="45720" rtlCol="0" anchor="b">
            <a:normAutofit/>
          </a:bodyPr>
          <a:lstStyle/>
          <a:p>
            <a:r>
              <a:rPr lang="en-US" dirty="0"/>
              <a:t>Master title style</a:t>
            </a:r>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376CDD5E-63DC-476B-84E3-97DA0FC42905}" type="datetime1">
              <a:rPr lang="en-US" smtClean="0"/>
              <a:t>7/19/22</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13" name="Picture 12"/>
          <p:cNvPicPr/>
          <p:nvPr/>
        </p:nvPicPr>
        <p:blipFill>
          <a:blip r:embed="rId13" cstate="print">
            <a:extLst>
              <a:ext uri="{28A0092B-C50C-407E-A947-70E740481C1C}">
                <a14:useLocalDpi xmlns:a14="http://schemas.microsoft.com/office/drawing/2010/main"/>
              </a:ext>
            </a:extLst>
          </a:blip>
          <a:stretch>
            <a:fillRect/>
          </a:stretch>
        </p:blipFill>
        <p:spPr>
          <a:xfrm>
            <a:off x="5675585" y="672661"/>
            <a:ext cx="2648607" cy="578070"/>
          </a:xfrm>
          <a:prstGeom prst="rect">
            <a:avLst/>
          </a:prstGeom>
        </p:spPr>
      </p:pic>
    </p:spTree>
    <p:extLst>
      <p:ext uri="{BB962C8B-B14F-4D97-AF65-F5344CB8AC3E}">
        <p14:creationId xmlns:p14="http://schemas.microsoft.com/office/powerpoint/2010/main" val="1664303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latinLnBrk="0" hangingPunct="1">
        <a:spcBef>
          <a:spcPct val="0"/>
        </a:spcBef>
        <a:buNone/>
        <a:defRPr sz="2800" b="0" kern="1200" cap="none"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tools.ietf.org/html/bcp19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ryptrec.go.jp/report/cryptrec-gl-3001-3.0.1.pdf" TargetMode="External"/><Relationship Id="rId2" Type="http://schemas.openxmlformats.org/officeDocument/2006/relationships/hyperlink" Target="https://www.rfc-editor.org/rfc/rfc8996.html" TargetMode="External"/><Relationship Id="rId1" Type="http://schemas.openxmlformats.org/officeDocument/2006/relationships/slideLayout" Target="../slideLayouts/slideLayout2.xml"/><Relationship Id="rId4" Type="http://schemas.openxmlformats.org/officeDocument/2006/relationships/hyperlink" Target="https://www.ipa.go.jp/security/ipg/documents/ipa-cryptrec-gl-3001-3.0.1.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A248-A6ED-40FF-8B5D-11F02EC424CB}"/>
              </a:ext>
            </a:extLst>
          </p:cNvPr>
          <p:cNvSpPr>
            <a:spLocks noGrp="1"/>
          </p:cNvSpPr>
          <p:nvPr>
            <p:ph type="ctrTitle"/>
          </p:nvPr>
        </p:nvSpPr>
        <p:spPr>
          <a:xfrm>
            <a:off x="375130" y="1275080"/>
            <a:ext cx="8195813" cy="406575"/>
          </a:xfrm>
        </p:spPr>
        <p:txBody>
          <a:bodyPr>
            <a:normAutofit fontScale="90000"/>
          </a:bodyPr>
          <a:lstStyle/>
          <a:p>
            <a:br>
              <a:rPr lang="en-US" sz="2800" dirty="0">
                <a:cs typeface="Arial" panose="020B0604020202020204" pitchFamily="34" charset="0"/>
              </a:rPr>
            </a:br>
            <a:r>
              <a:rPr lang="en-US" sz="2800" dirty="0">
                <a:cs typeface="Arial" panose="020B0604020202020204" pitchFamily="34" charset="0"/>
              </a:rPr>
              <a:t>Supplement 230</a:t>
            </a:r>
            <a:endParaRPr lang="en-US" sz="2800" b="1" cap="none" dirty="0"/>
          </a:p>
        </p:txBody>
      </p:sp>
      <p:sp>
        <p:nvSpPr>
          <p:cNvPr id="3" name="Subtitle 2">
            <a:extLst>
              <a:ext uri="{FF2B5EF4-FFF2-40B4-BE49-F238E27FC236}">
                <a16:creationId xmlns:a16="http://schemas.microsoft.com/office/drawing/2014/main" id="{F03105D7-0FA0-4E79-9DEA-B986CE03872B}"/>
              </a:ext>
            </a:extLst>
          </p:cNvPr>
          <p:cNvSpPr>
            <a:spLocks noGrp="1"/>
          </p:cNvSpPr>
          <p:nvPr>
            <p:ph type="subTitle" idx="1"/>
          </p:nvPr>
        </p:nvSpPr>
        <p:spPr>
          <a:xfrm>
            <a:off x="375130" y="2024743"/>
            <a:ext cx="7942698" cy="3043646"/>
          </a:xfrm>
        </p:spPr>
        <p:txBody>
          <a:bodyPr>
            <a:normAutofit/>
          </a:bodyPr>
          <a:lstStyle/>
          <a:p>
            <a:r>
              <a:rPr lang="fr-FR" sz="2600" b="1" dirty="0">
                <a:latin typeface="Arial" panose="020B0604020202020204" pitchFamily="34" charset="0"/>
                <a:cs typeface="Arial" panose="020B0604020202020204" pitchFamily="34" charset="0"/>
              </a:rPr>
              <a:t>Update BCP Secure Communications Profiles</a:t>
            </a:r>
            <a:endParaRPr lang="en-US" sz="2600" b="1" dirty="0">
              <a:latin typeface="Arial" panose="020B0604020202020204" pitchFamily="34" charset="0"/>
              <a:cs typeface="Arial" panose="020B0604020202020204" pitchFamily="34" charset="0"/>
            </a:endParaRPr>
          </a:p>
          <a:p>
            <a:endParaRPr lang="en-US" sz="3200" b="1"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Prepared by Lawrence Tarbox &amp; Rob Horn, On Behalf of DICOM Working group 14</a:t>
            </a:r>
          </a:p>
          <a:p>
            <a:r>
              <a:rPr lang="en-US" sz="1400" b="1" dirty="0">
                <a:latin typeface="Arial" panose="020B0604020202020204" pitchFamily="34" charset="0"/>
                <a:cs typeface="Arial" panose="020B0604020202020204" pitchFamily="34" charset="0"/>
              </a:rPr>
              <a:t>For Public Comment</a:t>
            </a:r>
          </a:p>
          <a:p>
            <a:endParaRPr lang="en-US" sz="3200" b="1" dirty="0">
              <a:latin typeface="Arial" panose="020B0604020202020204" pitchFamily="34" charset="0"/>
              <a:cs typeface="Arial" panose="020B0604020202020204" pitchFamily="34" charset="0"/>
            </a:endParaRPr>
          </a:p>
          <a:p>
            <a:pPr>
              <a:spcBef>
                <a:spcPct val="0"/>
              </a:spcBef>
            </a:pPr>
            <a:endParaRPr lang="en-US" sz="3200" b="1" cap="none" dirty="0">
              <a:solidFill>
                <a:schemeClr val="accent1"/>
              </a:solidFill>
              <a:latin typeface="+mj-lt"/>
              <a:ea typeface="+mj-ea"/>
              <a:cs typeface="Arial" panose="020B0604020202020204" pitchFamily="34" charset="0"/>
            </a:endParaRPr>
          </a:p>
        </p:txBody>
      </p:sp>
      <p:sp>
        <p:nvSpPr>
          <p:cNvPr id="5" name="Subtitle 7">
            <a:extLst>
              <a:ext uri="{FF2B5EF4-FFF2-40B4-BE49-F238E27FC236}">
                <a16:creationId xmlns:a16="http://schemas.microsoft.com/office/drawing/2014/main" id="{59664AAA-B8A0-4C00-9701-1D33EC511A00}"/>
              </a:ext>
            </a:extLst>
          </p:cNvPr>
          <p:cNvSpPr txBox="1">
            <a:spLocks/>
          </p:cNvSpPr>
          <p:nvPr/>
        </p:nvSpPr>
        <p:spPr>
          <a:xfrm>
            <a:off x="375130" y="4656526"/>
            <a:ext cx="8240836" cy="1455313"/>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en-US"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											</a:t>
            </a:r>
          </a:p>
          <a:p>
            <a:pPr algn="ctr"/>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9939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627" y="1507794"/>
            <a:ext cx="7989752" cy="831875"/>
          </a:xfrm>
        </p:spPr>
        <p:txBody>
          <a:bodyPr>
            <a:normAutofit/>
          </a:bodyPr>
          <a:lstStyle/>
          <a:p>
            <a:r>
              <a:rPr lang="en-US" dirty="0"/>
              <a:t>Introduction / Scope</a:t>
            </a:r>
          </a:p>
        </p:txBody>
      </p:sp>
      <p:sp>
        <p:nvSpPr>
          <p:cNvPr id="3" name="Content Placeholder 2"/>
          <p:cNvSpPr>
            <a:spLocks noGrp="1"/>
          </p:cNvSpPr>
          <p:nvPr>
            <p:ph idx="1"/>
          </p:nvPr>
        </p:nvSpPr>
        <p:spPr>
          <a:xfrm>
            <a:off x="581192" y="2532993"/>
            <a:ext cx="7989752" cy="3325805"/>
          </a:xfrm>
        </p:spPr>
        <p:txBody>
          <a:bodyPr>
            <a:normAutofit/>
          </a:bodyPr>
          <a:lstStyle/>
          <a:p>
            <a:pPr marL="0" indent="0">
              <a:buNone/>
            </a:pPr>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cs typeface="Arial" panose="020B0604020202020204" pitchFamily="34" charset="0"/>
              </a:rPr>
              <a:t>Copyright DICOM® 2022</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Rectangle 5"/>
          <p:cNvSpPr/>
          <p:nvPr/>
        </p:nvSpPr>
        <p:spPr>
          <a:xfrm>
            <a:off x="378373" y="2553529"/>
            <a:ext cx="8135006" cy="307777"/>
          </a:xfrm>
          <a:prstGeom prst="rect">
            <a:avLst/>
          </a:prstGeom>
        </p:spPr>
        <p:txBody>
          <a:bodyPr wrap="square">
            <a:spAutoFit/>
          </a:bodyPr>
          <a:lstStyle/>
          <a:p>
            <a:pPr algn="ctr"/>
            <a:r>
              <a:rPr lang="en-US" sz="1400" dirty="0">
                <a:latin typeface="Arial" panose="020B0604020202020204" pitchFamily="34" charset="0"/>
                <a:cs typeface="Arial" panose="020B0604020202020204" pitchFamily="34" charset="0"/>
              </a:rPr>
              <a:t> </a:t>
            </a:r>
          </a:p>
        </p:txBody>
      </p:sp>
      <p:sp>
        <p:nvSpPr>
          <p:cNvPr id="7" name="Content Placeholder 2">
            <a:extLst>
              <a:ext uri="{FF2B5EF4-FFF2-40B4-BE49-F238E27FC236}">
                <a16:creationId xmlns:a16="http://schemas.microsoft.com/office/drawing/2014/main" id="{74F2A44E-FEC1-4D43-97C4-1EC34B297115}"/>
              </a:ext>
            </a:extLst>
          </p:cNvPr>
          <p:cNvSpPr txBox="1">
            <a:spLocks/>
          </p:cNvSpPr>
          <p:nvPr/>
        </p:nvSpPr>
        <p:spPr>
          <a:xfrm>
            <a:off x="581192" y="2532993"/>
            <a:ext cx="7989752" cy="3630795"/>
          </a:xfrm>
          <a:prstGeom prst="rect">
            <a:avLst/>
          </a:prstGeom>
        </p:spPr>
        <p:txBody>
          <a:bodyPr vert="horz" lIns="91440" tIns="45720" rIns="91440" bIns="45720" rtlCol="0" anchor="t">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1400" dirty="0">
                <a:latin typeface="Arial" panose="020B0604020202020204" pitchFamily="34" charset="0"/>
                <a:cs typeface="Arial" panose="020B0604020202020204" pitchFamily="34" charset="0"/>
              </a:rPr>
              <a:t>This supplement updates the Secure Communications profiles to reflect the new versions of IETF’s BCP-195 (Best Current Practices) and the Japanese-requested enhancements to BCP-195 (principally changes to minimum cipher suit requirements)</a:t>
            </a:r>
          </a:p>
          <a:p>
            <a:r>
              <a:rPr lang="en-US" sz="1400" dirty="0">
                <a:latin typeface="Arial" panose="020B0604020202020204" pitchFamily="34" charset="0"/>
                <a:cs typeface="Arial" panose="020B0604020202020204" pitchFamily="34" charset="0"/>
              </a:rPr>
              <a:t>This supplement will retire the 3 Secure Communications profiles based on the old versions of BCP-195 and create 2 new profiles referencing the new version of BCP-195</a:t>
            </a:r>
          </a:p>
          <a:p>
            <a:r>
              <a:rPr lang="en-US" sz="1400" dirty="0">
                <a:latin typeface="Arial" panose="020B0604020202020204" pitchFamily="34" charset="0"/>
                <a:cs typeface="Arial" panose="020B0604020202020204" pitchFamily="34" charset="0"/>
              </a:rPr>
              <a:t>The latest BCP-195 can be found at </a:t>
            </a:r>
            <a:r>
              <a:rPr lang="en-US" sz="1400" dirty="0">
                <a:latin typeface="Arial" panose="020B0604020202020204" pitchFamily="34" charset="0"/>
                <a:cs typeface="Arial" panose="020B0604020202020204" pitchFamily="34" charset="0"/>
                <a:hlinkClick r:id="rId2"/>
              </a:rPr>
              <a:t>https://tools.ietf.org/html/bcp195</a:t>
            </a:r>
            <a:r>
              <a:rPr lang="en-US" sz="1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51629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8E35A-C2C8-4DC7-8C97-E4E0ACFC7A87}"/>
              </a:ext>
            </a:extLst>
          </p:cNvPr>
          <p:cNvSpPr>
            <a:spLocks noGrp="1"/>
          </p:cNvSpPr>
          <p:nvPr>
            <p:ph type="title"/>
          </p:nvPr>
        </p:nvSpPr>
        <p:spPr>
          <a:xfrm>
            <a:off x="581192" y="1347459"/>
            <a:ext cx="7989752" cy="1013492"/>
          </a:xfrm>
        </p:spPr>
        <p:txBody>
          <a:bodyPr>
            <a:normAutofit/>
          </a:bodyPr>
          <a:lstStyle/>
          <a:p>
            <a:r>
              <a:rPr lang="en-US" dirty="0"/>
              <a:t>Primary Changes to Supporting Standards and Recommendations</a:t>
            </a:r>
          </a:p>
        </p:txBody>
      </p:sp>
      <p:sp>
        <p:nvSpPr>
          <p:cNvPr id="3" name="Content Placeholder 2">
            <a:extLst>
              <a:ext uri="{FF2B5EF4-FFF2-40B4-BE49-F238E27FC236}">
                <a16:creationId xmlns:a16="http://schemas.microsoft.com/office/drawing/2014/main" id="{6180CBD9-1B88-4B38-B1DB-78EBA13D4A76}"/>
              </a:ext>
            </a:extLst>
          </p:cNvPr>
          <p:cNvSpPr>
            <a:spLocks noGrp="1"/>
          </p:cNvSpPr>
          <p:nvPr>
            <p:ph idx="1"/>
          </p:nvPr>
        </p:nvSpPr>
        <p:spPr>
          <a:xfrm>
            <a:off x="581192" y="2540833"/>
            <a:ext cx="7989752" cy="3665095"/>
          </a:xfrm>
        </p:spPr>
        <p:txBody>
          <a:bodyPr>
            <a:normAutofit fontScale="92500" lnSpcReduction="10000"/>
          </a:bodyPr>
          <a:lstStyle/>
          <a:p>
            <a:r>
              <a:rPr lang="en-US" dirty="0"/>
              <a:t>BCP now references RFC 8996 (see </a:t>
            </a:r>
            <a:r>
              <a:rPr lang="en-US" dirty="0">
                <a:hlinkClick r:id="rId2"/>
              </a:rPr>
              <a:t>https://www.rfc-editor.org/rfc/rfc8996.html</a:t>
            </a:r>
            <a:r>
              <a:rPr lang="en-US" dirty="0"/>
              <a:t>) </a:t>
            </a:r>
          </a:p>
          <a:p>
            <a:pPr lvl="1"/>
            <a:r>
              <a:rPr lang="en-US" dirty="0"/>
              <a:t>Deprecates TLS 1.0 and TLS 1.1</a:t>
            </a:r>
          </a:p>
          <a:p>
            <a:pPr lvl="1"/>
            <a:r>
              <a:rPr lang="en-US" dirty="0"/>
              <a:t>Deprecates old hashing algorithms and cipher suites that are no longer considered secure</a:t>
            </a:r>
          </a:p>
          <a:p>
            <a:pPr lvl="1"/>
            <a:r>
              <a:rPr lang="en-US" dirty="0"/>
              <a:t>Recommends new minimum cipher suites and other minor changes </a:t>
            </a:r>
          </a:p>
          <a:p>
            <a:r>
              <a:rPr lang="en-US" dirty="0"/>
              <a:t>New Japanese recommendations “Guidelines for Configuration of TLS” Ver 3.0.1 (2020.7)</a:t>
            </a:r>
          </a:p>
          <a:p>
            <a:pPr lvl="1"/>
            <a:r>
              <a:rPr lang="en-US" dirty="0">
                <a:hlinkClick r:id="rId3"/>
              </a:rPr>
              <a:t>https://www.cryptrec.go.jp/report/cryptrec-gl-3001-3.0.1.pdf</a:t>
            </a:r>
            <a:r>
              <a:rPr lang="en-US" dirty="0"/>
              <a:t> (Japanese Only) </a:t>
            </a:r>
          </a:p>
          <a:p>
            <a:pPr lvl="1"/>
            <a:r>
              <a:rPr lang="en-US" dirty="0">
                <a:hlinkClick r:id="rId4"/>
              </a:rPr>
              <a:t>https://www.ipa.go.jp/security/ipg/documents/ipa-cryptrec-gl-3001-3.0.1.pdf</a:t>
            </a:r>
            <a:r>
              <a:rPr lang="en-US" dirty="0"/>
              <a:t> (Japanese Only)</a:t>
            </a:r>
          </a:p>
          <a:p>
            <a:pPr lvl="1"/>
            <a:r>
              <a:rPr lang="en-US" dirty="0"/>
              <a:t>Requires the use of TLS 1.3 when possible, but permits TLS 1.2 as fallback</a:t>
            </a:r>
          </a:p>
          <a:p>
            <a:pPr lvl="1"/>
            <a:r>
              <a:rPr lang="en-US" dirty="0"/>
              <a:t>Changes to cipher suite recommendations, more stringent than BCP-195, minimum key lengths</a:t>
            </a:r>
          </a:p>
        </p:txBody>
      </p:sp>
      <p:sp>
        <p:nvSpPr>
          <p:cNvPr id="5" name="Slide Number Placeholder 4">
            <a:extLst>
              <a:ext uri="{FF2B5EF4-FFF2-40B4-BE49-F238E27FC236}">
                <a16:creationId xmlns:a16="http://schemas.microsoft.com/office/drawing/2014/main" id="{421D8754-B32F-4B8D-9332-491D97523201}"/>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
        <p:nvSpPr>
          <p:cNvPr id="6" name="Footer Placeholder 3">
            <a:extLst>
              <a:ext uri="{FF2B5EF4-FFF2-40B4-BE49-F238E27FC236}">
                <a16:creationId xmlns:a16="http://schemas.microsoft.com/office/drawing/2014/main" id="{2E48253C-5511-C2C3-222C-53D066E5781C}"/>
              </a:ext>
            </a:extLst>
          </p:cNvPr>
          <p:cNvSpPr txBox="1">
            <a:spLocks/>
          </p:cNvSpPr>
          <p:nvPr/>
        </p:nvSpPr>
        <p:spPr>
          <a:xfrm>
            <a:off x="573056" y="6138698"/>
            <a:ext cx="4870585"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cap="all">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Copyright</a:t>
            </a:r>
            <a:r>
              <a:rPr lang="en-US" dirty="0"/>
              <a:t> DICOM® 2022</a:t>
            </a:r>
          </a:p>
        </p:txBody>
      </p:sp>
    </p:spTree>
    <p:extLst>
      <p:ext uri="{BB962C8B-B14F-4D97-AF65-F5344CB8AC3E}">
        <p14:creationId xmlns:p14="http://schemas.microsoft.com/office/powerpoint/2010/main" val="2173987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6D102-4AAD-4541-8379-8508CA6857CB}"/>
              </a:ext>
            </a:extLst>
          </p:cNvPr>
          <p:cNvSpPr>
            <a:spLocks noGrp="1"/>
          </p:cNvSpPr>
          <p:nvPr>
            <p:ph type="title"/>
          </p:nvPr>
        </p:nvSpPr>
        <p:spPr>
          <a:xfrm>
            <a:off x="568989" y="1336265"/>
            <a:ext cx="7989752" cy="831875"/>
          </a:xfrm>
        </p:spPr>
        <p:txBody>
          <a:bodyPr/>
          <a:lstStyle/>
          <a:p>
            <a:r>
              <a:rPr lang="en-US" dirty="0"/>
              <a:t>DICOM Changes</a:t>
            </a:r>
          </a:p>
        </p:txBody>
      </p:sp>
      <p:sp>
        <p:nvSpPr>
          <p:cNvPr id="3" name="Content Placeholder 2">
            <a:extLst>
              <a:ext uri="{FF2B5EF4-FFF2-40B4-BE49-F238E27FC236}">
                <a16:creationId xmlns:a16="http://schemas.microsoft.com/office/drawing/2014/main" id="{B8155132-7C28-4907-83C2-9F3EAFB3BFC0}"/>
              </a:ext>
            </a:extLst>
          </p:cNvPr>
          <p:cNvSpPr>
            <a:spLocks noGrp="1"/>
          </p:cNvSpPr>
          <p:nvPr>
            <p:ph idx="1"/>
          </p:nvPr>
        </p:nvSpPr>
        <p:spPr>
          <a:xfrm>
            <a:off x="468125" y="2503577"/>
            <a:ext cx="7989752" cy="3630795"/>
          </a:xfrm>
        </p:spPr>
        <p:txBody>
          <a:bodyPr/>
          <a:lstStyle/>
          <a:p>
            <a:r>
              <a:rPr lang="en-US" dirty="0"/>
              <a:t>Part 3.15</a:t>
            </a:r>
          </a:p>
          <a:p>
            <a:pPr lvl="1"/>
            <a:r>
              <a:rPr lang="en-US" dirty="0"/>
              <a:t>Update Normative References</a:t>
            </a:r>
          </a:p>
          <a:p>
            <a:pPr lvl="1"/>
            <a:r>
              <a:rPr lang="en-US" dirty="0"/>
              <a:t>Retire B.9 “BCP 195 TLS…”, B.10 “Non-Downgrading BCP 195 TLS…”, and B.11 “Extended BCP 195 TLS…” Secure Transport Connection Profiles</a:t>
            </a:r>
          </a:p>
          <a:p>
            <a:pPr lvl="1"/>
            <a:r>
              <a:rPr lang="en-US" dirty="0"/>
              <a:t>Create B.12 “BCP 195 RFC 8996 TLS Secure Transport Connection Profile”, which is largely similar to B.10, but with different references, slightly different recommendations.</a:t>
            </a:r>
          </a:p>
          <a:p>
            <a:pPr lvl="1"/>
            <a:r>
              <a:rPr lang="en-US" dirty="0"/>
              <a:t>Create B.13 “Extended BCP 195 RFC 8996 TLS Secure Transport Connection Profile”, which is similar to B.11, but with substantive changes to required cipher suite support and recommendations.   The cipher suite changes go beyond the new B.12.</a:t>
            </a:r>
          </a:p>
        </p:txBody>
      </p:sp>
      <p:sp>
        <p:nvSpPr>
          <p:cNvPr id="5" name="Slide Number Placeholder 4">
            <a:extLst>
              <a:ext uri="{FF2B5EF4-FFF2-40B4-BE49-F238E27FC236}">
                <a16:creationId xmlns:a16="http://schemas.microsoft.com/office/drawing/2014/main" id="{0B1A7EE0-5EF0-4644-9E93-D43FD98BA244}"/>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Footer Placeholder 3">
            <a:extLst>
              <a:ext uri="{FF2B5EF4-FFF2-40B4-BE49-F238E27FC236}">
                <a16:creationId xmlns:a16="http://schemas.microsoft.com/office/drawing/2014/main" id="{62EC0971-E18E-CAA9-82F8-50F32B0AD87D}"/>
              </a:ext>
            </a:extLst>
          </p:cNvPr>
          <p:cNvSpPr txBox="1">
            <a:spLocks/>
          </p:cNvSpPr>
          <p:nvPr/>
        </p:nvSpPr>
        <p:spPr>
          <a:xfrm>
            <a:off x="568989" y="5951809"/>
            <a:ext cx="4870585"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cap="all">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Copyright</a:t>
            </a:r>
            <a:r>
              <a:rPr lang="en-US" dirty="0"/>
              <a:t> DICOM® 2022</a:t>
            </a:r>
          </a:p>
        </p:txBody>
      </p:sp>
    </p:spTree>
    <p:extLst>
      <p:ext uri="{BB962C8B-B14F-4D97-AF65-F5344CB8AC3E}">
        <p14:creationId xmlns:p14="http://schemas.microsoft.com/office/powerpoint/2010/main" val="60555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206" y="1576191"/>
            <a:ext cx="7989752" cy="831875"/>
          </a:xfrm>
        </p:spPr>
        <p:txBody>
          <a:bodyPr>
            <a:normAutofit/>
          </a:bodyPr>
          <a:lstStyle/>
          <a:p>
            <a:r>
              <a:rPr lang="en-US" dirty="0"/>
              <a:t>Discussion / Open Items</a:t>
            </a:r>
          </a:p>
        </p:txBody>
      </p:sp>
      <p:sp>
        <p:nvSpPr>
          <p:cNvPr id="4" name="Footer Placeholder 3"/>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2022</a:t>
            </a:r>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graphicFrame>
        <p:nvGraphicFramePr>
          <p:cNvPr id="9" name="Table 8">
            <a:extLst>
              <a:ext uri="{FF2B5EF4-FFF2-40B4-BE49-F238E27FC236}">
                <a16:creationId xmlns:a16="http://schemas.microsoft.com/office/drawing/2014/main" id="{972AACF5-8F02-4C6F-9894-AA359A832C0C}"/>
              </a:ext>
            </a:extLst>
          </p:cNvPr>
          <p:cNvGraphicFramePr>
            <a:graphicFrameLocks noGrp="1"/>
          </p:cNvGraphicFramePr>
          <p:nvPr>
            <p:extLst>
              <p:ext uri="{D42A27DB-BD31-4B8C-83A1-F6EECF244321}">
                <p14:modId xmlns:p14="http://schemas.microsoft.com/office/powerpoint/2010/main" val="4164287452"/>
              </p:ext>
            </p:extLst>
          </p:nvPr>
        </p:nvGraphicFramePr>
        <p:xfrm>
          <a:off x="492088" y="2795859"/>
          <a:ext cx="8159823" cy="1453923"/>
        </p:xfrm>
        <a:graphic>
          <a:graphicData uri="http://schemas.openxmlformats.org/drawingml/2006/table">
            <a:tbl>
              <a:tblPr bandRow="1">
                <a:tableStyleId>{5C22544A-7EE6-4342-B048-85BDC9FD1C3A}</a:tableStyleId>
              </a:tblPr>
              <a:tblGrid>
                <a:gridCol w="490231">
                  <a:extLst>
                    <a:ext uri="{9D8B030D-6E8A-4147-A177-3AD203B41FA5}">
                      <a16:colId xmlns:a16="http://schemas.microsoft.com/office/drawing/2014/main" val="3231697997"/>
                    </a:ext>
                  </a:extLst>
                </a:gridCol>
                <a:gridCol w="7669592">
                  <a:extLst>
                    <a:ext uri="{9D8B030D-6E8A-4147-A177-3AD203B41FA5}">
                      <a16:colId xmlns:a16="http://schemas.microsoft.com/office/drawing/2014/main" val="3121749999"/>
                    </a:ext>
                  </a:extLst>
                </a:gridCol>
              </a:tblGrid>
              <a:tr h="484641">
                <a:tc>
                  <a:txBody>
                    <a:bodyPr/>
                    <a:lstStyle/>
                    <a:p>
                      <a:pPr marL="0" marR="0" hangingPunct="0">
                        <a:spcBef>
                          <a:spcPts val="200"/>
                        </a:spcBef>
                        <a:spcAft>
                          <a:spcPts val="200"/>
                        </a:spcAft>
                      </a:pPr>
                      <a:r>
                        <a:rPr lang="en-US" sz="1400" dirty="0">
                          <a:effectLst/>
                          <a:latin typeface="+mn-lt"/>
                        </a:rPr>
                        <a:t>1. </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hangingPunct="0">
                        <a:spcBef>
                          <a:spcPts val="200"/>
                        </a:spcBef>
                        <a:spcAft>
                          <a:spcPts val="200"/>
                        </a:spcAft>
                      </a:pPr>
                      <a:r>
                        <a:rPr lang="en-US" sz="1400" dirty="0">
                          <a:effectLst/>
                        </a:rPr>
                        <a:t>Should the new profiles mention bi-directional mutual authentication, which is require for IHE-ATNA, in non-normative text?</a:t>
                      </a:r>
                      <a:endParaRPr lang="en-US" sz="14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89190484"/>
                  </a:ext>
                </a:extLst>
              </a:tr>
              <a:tr h="484641">
                <a:tc>
                  <a:txBody>
                    <a:bodyPr/>
                    <a:lstStyle/>
                    <a:p>
                      <a:pPr marL="0" marR="0" hangingPunct="0">
                        <a:spcBef>
                          <a:spcPts val="200"/>
                        </a:spcBef>
                        <a:spcAft>
                          <a:spcPts val="200"/>
                        </a:spcAft>
                      </a:pP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hangingPunct="0">
                        <a:spcBef>
                          <a:spcPts val="200"/>
                        </a:spcBef>
                        <a:spcAft>
                          <a:spcPts val="200"/>
                        </a:spcAft>
                      </a:pPr>
                      <a:r>
                        <a:rPr lang="en-US" sz="1400" dirty="0">
                          <a:effectLst/>
                          <a:latin typeface="Helvetica" panose="020B0604020202020204" pitchFamily="34" charset="0"/>
                          <a:ea typeface="Times New Roman" panose="02020603050405020304" pitchFamily="18" charset="0"/>
                          <a:cs typeface="Times New Roman" panose="02020603050405020304" pitchFamily="18" charset="0"/>
                        </a:rPr>
                        <a:t>Or should there be 4 new profiles, for example, 2 where mutual authentication is not mentioned, and 2 where mutual authentication is required?  This might streamline </a:t>
                      </a:r>
                      <a:r>
                        <a:rPr lang="en-US" sz="1400">
                          <a:effectLst/>
                          <a:latin typeface="Helvetica" panose="020B0604020202020204" pitchFamily="34" charset="0"/>
                          <a:ea typeface="Times New Roman" panose="02020603050405020304" pitchFamily="18" charset="0"/>
                          <a:cs typeface="Times New Roman" panose="02020603050405020304" pitchFamily="18" charset="0"/>
                        </a:rPr>
                        <a:t>conformance claims.</a:t>
                      </a:r>
                      <a:endParaRPr lang="en-US" sz="14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33785424"/>
                  </a:ext>
                </a:extLst>
              </a:tr>
              <a:tr h="484641">
                <a:tc>
                  <a:txBody>
                    <a:bodyPr/>
                    <a:lstStyle/>
                    <a:p>
                      <a:pPr marL="0" marR="0" hangingPunct="0">
                        <a:spcBef>
                          <a:spcPts val="200"/>
                        </a:spcBef>
                        <a:spcAft>
                          <a:spcPts val="200"/>
                        </a:spcAft>
                      </a:pP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l" defTabSz="457200" rtl="0" eaLnBrk="1" fontAlgn="auto" latinLnBrk="0" hangingPunct="0">
                        <a:lnSpc>
                          <a:spcPct val="100000"/>
                        </a:lnSpc>
                        <a:spcBef>
                          <a:spcPts val="200"/>
                        </a:spcBef>
                        <a:spcAft>
                          <a:spcPts val="200"/>
                        </a:spcAft>
                        <a:buClrTx/>
                        <a:buSzTx/>
                        <a:buFontTx/>
                        <a:buNone/>
                        <a:tabLst/>
                        <a:defRPr/>
                      </a:pPr>
                      <a:endParaRPr lang="en-US" sz="14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992877"/>
                  </a:ext>
                </a:extLst>
              </a:tr>
            </a:tbl>
          </a:graphicData>
        </a:graphic>
      </p:graphicFrame>
    </p:spTree>
    <p:extLst>
      <p:ext uri="{BB962C8B-B14F-4D97-AF65-F5344CB8AC3E}">
        <p14:creationId xmlns:p14="http://schemas.microsoft.com/office/powerpoint/2010/main" val="233242912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TM03457464[[fn=Dividend]]</Template>
  <TotalTime>1718</TotalTime>
  <Words>465</Words>
  <Application>Microsoft Macintosh PowerPoint</Application>
  <PresentationFormat>On-screen Show (4:3)</PresentationFormat>
  <Paragraphs>41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Gill Sans MT</vt:lpstr>
      <vt:lpstr>Helvetica</vt:lpstr>
      <vt:lpstr>Wingdings 2</vt:lpstr>
      <vt:lpstr>Dividend</vt:lpstr>
      <vt:lpstr> Supplement 230</vt:lpstr>
      <vt:lpstr>Introduction / Scope</vt:lpstr>
      <vt:lpstr>Primary Changes to Supporting Standards and Recommendations</vt:lpstr>
      <vt:lpstr>DICOM Changes</vt:lpstr>
      <vt:lpstr>Discussion / Open Items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DICOM Educational Conference Brisbane, Australia</dc:title>
  <dc:creator>Lynn Lear</dc:creator>
  <cp:lastModifiedBy>Knazik, Shayna</cp:lastModifiedBy>
  <cp:revision>81</cp:revision>
  <dcterms:created xsi:type="dcterms:W3CDTF">2018-06-26T03:42:10Z</dcterms:created>
  <dcterms:modified xsi:type="dcterms:W3CDTF">2022-07-19T16:56:37Z</dcterms:modified>
</cp:coreProperties>
</file>