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78"/>
  </p:notesMasterIdLst>
  <p:handoutMasterIdLst>
    <p:handoutMasterId r:id="rId79"/>
  </p:handoutMasterIdLst>
  <p:sldIdLst>
    <p:sldId id="256" r:id="rId2"/>
    <p:sldId id="337" r:id="rId3"/>
    <p:sldId id="269" r:id="rId4"/>
    <p:sldId id="286" r:id="rId5"/>
    <p:sldId id="338" r:id="rId6"/>
    <p:sldId id="336" r:id="rId7"/>
    <p:sldId id="335" r:id="rId8"/>
    <p:sldId id="319" r:id="rId9"/>
    <p:sldId id="270" r:id="rId10"/>
    <p:sldId id="308" r:id="rId11"/>
    <p:sldId id="332" r:id="rId12"/>
    <p:sldId id="344" r:id="rId13"/>
    <p:sldId id="386" r:id="rId14"/>
    <p:sldId id="339" r:id="rId15"/>
    <p:sldId id="315" r:id="rId16"/>
    <p:sldId id="276" r:id="rId17"/>
    <p:sldId id="310" r:id="rId18"/>
    <p:sldId id="343" r:id="rId19"/>
    <p:sldId id="272" r:id="rId20"/>
    <p:sldId id="314" r:id="rId21"/>
    <p:sldId id="275" r:id="rId22"/>
    <p:sldId id="298" r:id="rId23"/>
    <p:sldId id="277" r:id="rId24"/>
    <p:sldId id="313" r:id="rId25"/>
    <p:sldId id="382" r:id="rId26"/>
    <p:sldId id="293" r:id="rId27"/>
    <p:sldId id="311" r:id="rId28"/>
    <p:sldId id="281" r:id="rId29"/>
    <p:sldId id="309" r:id="rId30"/>
    <p:sldId id="340" r:id="rId31"/>
    <p:sldId id="330" r:id="rId32"/>
    <p:sldId id="331" r:id="rId33"/>
    <p:sldId id="290" r:id="rId34"/>
    <p:sldId id="347" r:id="rId35"/>
    <p:sldId id="348" r:id="rId36"/>
    <p:sldId id="349" r:id="rId37"/>
    <p:sldId id="352" r:id="rId38"/>
    <p:sldId id="350" r:id="rId39"/>
    <p:sldId id="353" r:id="rId40"/>
    <p:sldId id="351" r:id="rId41"/>
    <p:sldId id="354" r:id="rId42"/>
    <p:sldId id="378" r:id="rId43"/>
    <p:sldId id="358" r:id="rId44"/>
    <p:sldId id="387" r:id="rId45"/>
    <p:sldId id="372" r:id="rId46"/>
    <p:sldId id="374" r:id="rId47"/>
    <p:sldId id="376" r:id="rId48"/>
    <p:sldId id="377" r:id="rId49"/>
    <p:sldId id="388" r:id="rId50"/>
    <p:sldId id="379" r:id="rId51"/>
    <p:sldId id="380" r:id="rId52"/>
    <p:sldId id="375" r:id="rId53"/>
    <p:sldId id="381" r:id="rId54"/>
    <p:sldId id="320" r:id="rId55"/>
    <p:sldId id="316" r:id="rId56"/>
    <p:sldId id="317" r:id="rId57"/>
    <p:sldId id="318" r:id="rId58"/>
    <p:sldId id="341" r:id="rId59"/>
    <p:sldId id="322" r:id="rId60"/>
    <p:sldId id="333" r:id="rId61"/>
    <p:sldId id="323" r:id="rId62"/>
    <p:sldId id="325" r:id="rId63"/>
    <p:sldId id="383" r:id="rId64"/>
    <p:sldId id="324" r:id="rId65"/>
    <p:sldId id="384" r:id="rId66"/>
    <p:sldId id="389" r:id="rId67"/>
    <p:sldId id="390" r:id="rId68"/>
    <p:sldId id="391" r:id="rId69"/>
    <p:sldId id="392" r:id="rId70"/>
    <p:sldId id="345" r:id="rId71"/>
    <p:sldId id="393" r:id="rId72"/>
    <p:sldId id="385" r:id="rId73"/>
    <p:sldId id="394" r:id="rId74"/>
    <p:sldId id="395" r:id="rId75"/>
    <p:sldId id="396" r:id="rId76"/>
    <p:sldId id="397" r:id="rId7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 Genereaux" initials="BG" lastIdx="1" clrIdx="0">
    <p:extLst>
      <p:ext uri="{19B8F6BF-5375-455C-9EA6-DF929625EA0E}">
        <p15:presenceInfo xmlns:p15="http://schemas.microsoft.com/office/powerpoint/2012/main" userId="Brad Genereaux" providerId="None"/>
      </p:ext>
    </p:extLst>
  </p:cmAuthor>
  <p:cmAuthor id="2" name="Harry Solomon" initials="HS" lastIdx="2" clrIdx="1">
    <p:extLst>
      <p:ext uri="{19B8F6BF-5375-455C-9EA6-DF929625EA0E}">
        <p15:presenceInfo xmlns:p15="http://schemas.microsoft.com/office/powerpoint/2012/main" userId="f76cc9dbcca0f2b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AF41"/>
    <a:srgbClr val="FF5353"/>
    <a:srgbClr val="FF6600"/>
    <a:srgbClr val="DEE6F6"/>
    <a:srgbClr val="EE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 autoAdjust="0"/>
    <p:restoredTop sz="95084" autoAdjust="0"/>
  </p:normalViewPr>
  <p:slideViewPr>
    <p:cSldViewPr snapToGrid="0">
      <p:cViewPr varScale="1">
        <p:scale>
          <a:sx n="142" d="100"/>
          <a:sy n="142" d="100"/>
        </p:scale>
        <p:origin x="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8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3139"/>
    </p:cViewPr>
  </p:sorterViewPr>
  <p:notesViewPr>
    <p:cSldViewPr snapToGrid="0">
      <p:cViewPr varScale="1">
        <p:scale>
          <a:sx n="60" d="100"/>
          <a:sy n="60" d="100"/>
        </p:scale>
        <p:origin x="249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3934B8-FD3C-4302-A291-7F9647878D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DEC96-1A59-42E5-A4D9-2516BEA575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C390-EE6D-45A9-A375-3E3F35959908}" type="datetimeFigureOut">
              <a:rPr lang="en-US" smtClean="0"/>
              <a:t>4/9/21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48ADD-C378-499C-84A6-8360F1011E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A3070-B994-4A8A-9BE0-11AEB178D9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80586-3FD6-46F4-9A5E-B7FA61DC5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36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47E28-C941-4276-9EAF-0853162F5EE1}" type="datetimeFigureOut">
              <a:rPr lang="en-US" smtClean="0"/>
              <a:t>4/9/21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F5BA8-4C89-4EFA-A315-B6DF9621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2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14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08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63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83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48091" y="4229100"/>
            <a:ext cx="8240108" cy="216146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36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7989752" cy="169672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0088C64-F74D-47FB-B2EB-2D48A60069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80" y="606265"/>
            <a:ext cx="2688719" cy="59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61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0" y="1341119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5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6251411"/>
            <a:ext cx="2133600" cy="365125"/>
          </a:xfrm>
        </p:spPr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6251411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124968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1249679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0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63332" y="1244600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559327" y="6146636"/>
            <a:ext cx="2133600" cy="365125"/>
          </a:xfrm>
        </p:spPr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00476" y="6146636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5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559327" y="6148160"/>
            <a:ext cx="2133600" cy="365125"/>
          </a:xfrm>
        </p:spPr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0476" y="6148160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3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3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1275079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44CEB746-70BB-4DC0-A6DD-A98485C63C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80" y="606265"/>
            <a:ext cx="2688719" cy="59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icom.nema.org/medical/dicom/current/output/chtml/part03/sect_C.7.2.html#sect_C.7.2.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://dicom.nema.org/medical/dicom/current/output/chtml/part03/sect_10.25.html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hyperlink" Target="http://dicom.nema.org/medical/dicom/current/output/chtml/part04/sect_CC.2.3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03105D7-0FA0-4E79-9DEA-B986CE038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8034774" cy="1696720"/>
          </a:xfrm>
        </p:spPr>
        <p:txBody>
          <a:bodyPr>
            <a:normAutofit fontScale="92500"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Supplement 223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Inventory IOD and Related Services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581192" y="4288664"/>
            <a:ext cx="8034774" cy="14553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cap="none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DICOM WG-33 Data Archive and Management</a:t>
            </a:r>
          </a:p>
          <a:p>
            <a:endParaRPr lang="en-US" sz="1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D298D-666B-47FD-8B46-C46A145424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</p:spPr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FD623-7C59-466A-9FC8-1E00D4DF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2A7B37B1-ADE5-4428-BF47-5A6924AA99CF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45344E-75F2-4562-BFBC-1D4A0CB96C1E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17" name="Flowchart: Internal Storage 16">
            <a:extLst>
              <a:ext uri="{FF2B5EF4-FFF2-40B4-BE49-F238E27FC236}">
                <a16:creationId xmlns:a16="http://schemas.microsoft.com/office/drawing/2014/main" id="{DE0AD13C-0EB4-436D-BFC1-D44CD2C242A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80DC948E-77EB-408D-8968-74CC5402DA21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4E2098-4015-4E8B-84ED-687C0D40FD22}"/>
              </a:ext>
            </a:extLst>
          </p:cNvPr>
          <p:cNvSpPr txBox="1"/>
          <p:nvPr/>
        </p:nvSpPr>
        <p:spPr>
          <a:xfrm>
            <a:off x="6300861" y="4936784"/>
            <a:ext cx="11094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Inventory</a:t>
            </a:r>
          </a:p>
        </p:txBody>
      </p:sp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6A7D29BF-D7D1-42CD-BBAB-0ACD5CD2815D}"/>
              </a:ext>
            </a:extLst>
          </p:cNvPr>
          <p:cNvSpPr/>
          <p:nvPr/>
        </p:nvSpPr>
        <p:spPr>
          <a:xfrm flipV="1">
            <a:off x="5888736" y="3486332"/>
            <a:ext cx="872764" cy="1459147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370BFD-53BC-4971-8286-40F9C9060701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  <a:p>
            <a:r>
              <a:rPr lang="en-US" dirty="0"/>
              <a:t>Client</a:t>
            </a:r>
          </a:p>
        </p:txBody>
      </p:sp>
      <p:sp>
        <p:nvSpPr>
          <p:cNvPr id="3" name="Arrow: Bent-Up 2">
            <a:extLst>
              <a:ext uri="{FF2B5EF4-FFF2-40B4-BE49-F238E27FC236}">
                <a16:creationId xmlns:a16="http://schemas.microsoft.com/office/drawing/2014/main" id="{5988641F-62C4-4F70-9421-CD92ABC9E7C7}"/>
              </a:ext>
            </a:extLst>
          </p:cNvPr>
          <p:cNvSpPr/>
          <p:nvPr/>
        </p:nvSpPr>
        <p:spPr>
          <a:xfrm rot="16200000">
            <a:off x="2946176" y="583257"/>
            <a:ext cx="3357222" cy="5349826"/>
          </a:xfrm>
          <a:prstGeom prst="bentUpArrow">
            <a:avLst>
              <a:gd name="adj1" fmla="val 2937"/>
              <a:gd name="adj2" fmla="val 4425"/>
              <a:gd name="adj3" fmla="val 3756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6A48D1-A34C-4D93-8755-1A55A27BDF97}"/>
              </a:ext>
            </a:extLst>
          </p:cNvPr>
          <p:cNvSpPr txBox="1"/>
          <p:nvPr/>
        </p:nvSpPr>
        <p:spPr>
          <a:xfrm>
            <a:off x="166350" y="5897732"/>
            <a:ext cx="4501431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is representation of PACS DB</a:t>
            </a:r>
          </a:p>
          <a:p>
            <a:r>
              <a:rPr lang="en-US" b="1" dirty="0"/>
              <a:t>provided to client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81A77-B085-4618-BBC2-A64D4B31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83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0104D-E91C-41E1-8279-49442F9E6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AE20F5-BFF2-475E-9B1A-807050EA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33FA3-6CFB-4BAA-B525-00042F8A87B0}"/>
              </a:ext>
            </a:extLst>
          </p:cNvPr>
          <p:cNvSpPr txBox="1"/>
          <p:nvPr/>
        </p:nvSpPr>
        <p:spPr>
          <a:xfrm>
            <a:off x="1030109" y="1318612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Inventory</a:t>
            </a:r>
          </a:p>
        </p:txBody>
      </p:sp>
      <p:sp>
        <p:nvSpPr>
          <p:cNvPr id="22" name="Flowchart: Decision 21">
            <a:extLst>
              <a:ext uri="{FF2B5EF4-FFF2-40B4-BE49-F238E27FC236}">
                <a16:creationId xmlns:a16="http://schemas.microsoft.com/office/drawing/2014/main" id="{ADE7C69E-F6FF-4F35-80BA-D4A1695248BB}"/>
              </a:ext>
            </a:extLst>
          </p:cNvPr>
          <p:cNvSpPr/>
          <p:nvPr/>
        </p:nvSpPr>
        <p:spPr>
          <a:xfrm>
            <a:off x="733416" y="2095887"/>
            <a:ext cx="2188722" cy="582293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EA11119-F886-4CB6-A438-4F0BB1B76369}"/>
              </a:ext>
            </a:extLst>
          </p:cNvPr>
          <p:cNvCxnSpPr>
            <a:cxnSpLocks/>
            <a:stCxn id="6" idx="2"/>
            <a:endCxn id="22" idx="0"/>
          </p:cNvCxnSpPr>
          <p:nvPr/>
        </p:nvCxnSpPr>
        <p:spPr>
          <a:xfrm>
            <a:off x="1827777" y="1816002"/>
            <a:ext cx="0" cy="279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BA3BE97-F5FC-4EBC-994A-38E3EBC0BF78}"/>
              </a:ext>
            </a:extLst>
          </p:cNvPr>
          <p:cNvSpPr txBox="1"/>
          <p:nvPr/>
        </p:nvSpPr>
        <p:spPr>
          <a:xfrm>
            <a:off x="4844789" y="3338512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82A2B8E-6CA6-4BA9-8F8C-46A543015980}"/>
              </a:ext>
            </a:extLst>
          </p:cNvPr>
          <p:cNvSpPr txBox="1"/>
          <p:nvPr/>
        </p:nvSpPr>
        <p:spPr>
          <a:xfrm>
            <a:off x="1871039" y="1877914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337377-031C-4F60-91BC-5038974F9164}"/>
              </a:ext>
            </a:extLst>
          </p:cNvPr>
          <p:cNvSpPr txBox="1"/>
          <p:nvPr/>
        </p:nvSpPr>
        <p:spPr>
          <a:xfrm>
            <a:off x="1030109" y="2896153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2481915-0B16-432E-B09D-B87D88EF2796}"/>
              </a:ext>
            </a:extLst>
          </p:cNvPr>
          <p:cNvCxnSpPr>
            <a:stCxn id="22" idx="2"/>
            <a:endCxn id="41" idx="0"/>
          </p:cNvCxnSpPr>
          <p:nvPr/>
        </p:nvCxnSpPr>
        <p:spPr>
          <a:xfrm>
            <a:off x="1827777" y="2678180"/>
            <a:ext cx="0" cy="217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F0A09AFA-CB8F-4997-B447-EA718FB317C6}"/>
              </a:ext>
            </a:extLst>
          </p:cNvPr>
          <p:cNvSpPr txBox="1"/>
          <p:nvPr/>
        </p:nvSpPr>
        <p:spPr>
          <a:xfrm>
            <a:off x="1871119" y="262890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0-n</a:t>
            </a:r>
          </a:p>
        </p:txBody>
      </p:sp>
      <p:sp>
        <p:nvSpPr>
          <p:cNvPr id="48" name="Flowchart: Decision 47">
            <a:extLst>
              <a:ext uri="{FF2B5EF4-FFF2-40B4-BE49-F238E27FC236}">
                <a16:creationId xmlns:a16="http://schemas.microsoft.com/office/drawing/2014/main" id="{34F7808B-BED9-4E24-AF4A-11407EE1722C}"/>
              </a:ext>
            </a:extLst>
          </p:cNvPr>
          <p:cNvSpPr/>
          <p:nvPr/>
        </p:nvSpPr>
        <p:spPr>
          <a:xfrm>
            <a:off x="733416" y="3687677"/>
            <a:ext cx="2188722" cy="582293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 component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2F70D5C-7104-4BB4-8F0E-83BC7A5E3569}"/>
              </a:ext>
            </a:extLst>
          </p:cNvPr>
          <p:cNvCxnSpPr>
            <a:cxnSpLocks/>
            <a:stCxn id="41" idx="2"/>
            <a:endCxn id="48" idx="0"/>
          </p:cNvCxnSpPr>
          <p:nvPr/>
        </p:nvCxnSpPr>
        <p:spPr>
          <a:xfrm>
            <a:off x="1827777" y="3393543"/>
            <a:ext cx="0" cy="294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631E952-C0EF-43C0-8BE7-564AB4F2080E}"/>
              </a:ext>
            </a:extLst>
          </p:cNvPr>
          <p:cNvSpPr txBox="1"/>
          <p:nvPr/>
        </p:nvSpPr>
        <p:spPr>
          <a:xfrm>
            <a:off x="1501644" y="449218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63DA12E-02DF-4D32-95EE-5B481777DA3C}"/>
              </a:ext>
            </a:extLst>
          </p:cNvPr>
          <p:cNvSpPr txBox="1"/>
          <p:nvPr/>
        </p:nvSpPr>
        <p:spPr>
          <a:xfrm>
            <a:off x="1030109" y="4487943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0F0A054-1A22-48E5-963A-D2F438A94388}"/>
              </a:ext>
            </a:extLst>
          </p:cNvPr>
          <p:cNvCxnSpPr>
            <a:stCxn id="48" idx="2"/>
            <a:endCxn id="51" idx="0"/>
          </p:cNvCxnSpPr>
          <p:nvPr/>
        </p:nvCxnSpPr>
        <p:spPr>
          <a:xfrm>
            <a:off x="1827777" y="4269970"/>
            <a:ext cx="0" cy="217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629495AA-7B7A-4B43-AC7E-287728182A98}"/>
              </a:ext>
            </a:extLst>
          </p:cNvPr>
          <p:cNvSpPr txBox="1"/>
          <p:nvPr/>
        </p:nvSpPr>
        <p:spPr>
          <a:xfrm>
            <a:off x="1871119" y="422069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0-n</a:t>
            </a:r>
          </a:p>
        </p:txBody>
      </p:sp>
      <p:sp>
        <p:nvSpPr>
          <p:cNvPr id="55" name="Flowchart: Decision 54">
            <a:extLst>
              <a:ext uri="{FF2B5EF4-FFF2-40B4-BE49-F238E27FC236}">
                <a16:creationId xmlns:a16="http://schemas.microsoft.com/office/drawing/2014/main" id="{703D3D7F-2834-4C18-9EEF-B9D4C65AB572}"/>
              </a:ext>
            </a:extLst>
          </p:cNvPr>
          <p:cNvSpPr/>
          <p:nvPr/>
        </p:nvSpPr>
        <p:spPr>
          <a:xfrm>
            <a:off x="733416" y="5288209"/>
            <a:ext cx="2188722" cy="582293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 component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016065B-7400-4E2E-8065-DB34ED3E4D0E}"/>
              </a:ext>
            </a:extLst>
          </p:cNvPr>
          <p:cNvCxnSpPr>
            <a:cxnSpLocks/>
            <a:stCxn id="51" idx="2"/>
            <a:endCxn id="55" idx="0"/>
          </p:cNvCxnSpPr>
          <p:nvPr/>
        </p:nvCxnSpPr>
        <p:spPr>
          <a:xfrm>
            <a:off x="1827777" y="4985333"/>
            <a:ext cx="0" cy="302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E5718144-95B9-4F77-9135-C84C833A257A}"/>
              </a:ext>
            </a:extLst>
          </p:cNvPr>
          <p:cNvSpPr txBox="1"/>
          <p:nvPr/>
        </p:nvSpPr>
        <p:spPr>
          <a:xfrm>
            <a:off x="1871039" y="5070236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C5BF5ED-6C66-488B-AE81-93EBF38B3693}"/>
              </a:ext>
            </a:extLst>
          </p:cNvPr>
          <p:cNvSpPr txBox="1"/>
          <p:nvPr/>
        </p:nvSpPr>
        <p:spPr>
          <a:xfrm>
            <a:off x="1030109" y="6088475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90BFAC5-6AAC-4622-8615-20E352D58110}"/>
              </a:ext>
            </a:extLst>
          </p:cNvPr>
          <p:cNvCxnSpPr>
            <a:stCxn id="55" idx="2"/>
            <a:endCxn id="58" idx="0"/>
          </p:cNvCxnSpPr>
          <p:nvPr/>
        </p:nvCxnSpPr>
        <p:spPr>
          <a:xfrm>
            <a:off x="1827777" y="5870502"/>
            <a:ext cx="0" cy="217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0EFFD5D-5B75-4B30-A873-41B3D97045EF}"/>
              </a:ext>
            </a:extLst>
          </p:cNvPr>
          <p:cNvSpPr txBox="1"/>
          <p:nvPr/>
        </p:nvSpPr>
        <p:spPr>
          <a:xfrm>
            <a:off x="1871119" y="5821229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0-n</a:t>
            </a:r>
          </a:p>
        </p:txBody>
      </p:sp>
      <p:sp>
        <p:nvSpPr>
          <p:cNvPr id="62" name="Flowchart: Decision 61">
            <a:extLst>
              <a:ext uri="{FF2B5EF4-FFF2-40B4-BE49-F238E27FC236}">
                <a16:creationId xmlns:a16="http://schemas.microsoft.com/office/drawing/2014/main" id="{86D4040F-7E79-4E6E-80B0-D1EE4B7581DE}"/>
              </a:ext>
            </a:extLst>
          </p:cNvPr>
          <p:cNvSpPr/>
          <p:nvPr/>
        </p:nvSpPr>
        <p:spPr>
          <a:xfrm>
            <a:off x="3771594" y="3648762"/>
            <a:ext cx="2133593" cy="621208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 subject</a:t>
            </a:r>
          </a:p>
        </p:txBody>
      </p:sp>
      <p:sp>
        <p:nvSpPr>
          <p:cNvPr id="63" name="Flowchart: Decision 62">
            <a:extLst>
              <a:ext uri="{FF2B5EF4-FFF2-40B4-BE49-F238E27FC236}">
                <a16:creationId xmlns:a16="http://schemas.microsoft.com/office/drawing/2014/main" id="{418F2934-B40A-4B24-951A-A1D180F36E3C}"/>
              </a:ext>
            </a:extLst>
          </p:cNvPr>
          <p:cNvSpPr/>
          <p:nvPr/>
        </p:nvSpPr>
        <p:spPr>
          <a:xfrm>
            <a:off x="6782206" y="3648762"/>
            <a:ext cx="2133593" cy="621208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 context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21336A5-C55B-4BC3-9E63-207C22E0D033}"/>
              </a:ext>
            </a:extLst>
          </p:cNvPr>
          <p:cNvSpPr txBox="1"/>
          <p:nvPr/>
        </p:nvSpPr>
        <p:spPr>
          <a:xfrm>
            <a:off x="4040722" y="4478837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0D07B94-289F-4DCB-B6B1-5FFAEFCE1BD3}"/>
              </a:ext>
            </a:extLst>
          </p:cNvPr>
          <p:cNvSpPr txBox="1"/>
          <p:nvPr/>
        </p:nvSpPr>
        <p:spPr>
          <a:xfrm>
            <a:off x="7051335" y="4469730"/>
            <a:ext cx="1595336" cy="8326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Imaging Service Request</a:t>
            </a:r>
          </a:p>
        </p:txBody>
      </p: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BBE8C38F-37B0-4E3A-B305-709971ED3FA9}"/>
              </a:ext>
            </a:extLst>
          </p:cNvPr>
          <p:cNvCxnSpPr>
            <a:cxnSpLocks/>
            <a:endCxn id="62" idx="0"/>
          </p:cNvCxnSpPr>
          <p:nvPr/>
        </p:nvCxnSpPr>
        <p:spPr>
          <a:xfrm>
            <a:off x="2614051" y="3284282"/>
            <a:ext cx="2224340" cy="3644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B01C3EF9-3677-40B9-BAA0-98CB4735F4D1}"/>
              </a:ext>
            </a:extLst>
          </p:cNvPr>
          <p:cNvCxnSpPr>
            <a:cxnSpLocks/>
            <a:endCxn id="63" idx="0"/>
          </p:cNvCxnSpPr>
          <p:nvPr/>
        </p:nvCxnSpPr>
        <p:spPr>
          <a:xfrm>
            <a:off x="2625445" y="3028047"/>
            <a:ext cx="5223558" cy="6207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4163F3F2-2BB5-4AF1-BF05-5AF05A7889DE}"/>
              </a:ext>
            </a:extLst>
          </p:cNvPr>
          <p:cNvSpPr txBox="1"/>
          <p:nvPr/>
        </p:nvSpPr>
        <p:spPr>
          <a:xfrm>
            <a:off x="7859577" y="3338512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EC45C3B-6828-48A7-8761-59067B2777BA}"/>
              </a:ext>
            </a:extLst>
          </p:cNvPr>
          <p:cNvCxnSpPr>
            <a:stCxn id="62" idx="2"/>
            <a:endCxn id="66" idx="0"/>
          </p:cNvCxnSpPr>
          <p:nvPr/>
        </p:nvCxnSpPr>
        <p:spPr>
          <a:xfrm flipH="1">
            <a:off x="4838390" y="4269970"/>
            <a:ext cx="1" cy="208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ED599A7D-9A14-45CD-97B5-647A6E5D8EEE}"/>
              </a:ext>
            </a:extLst>
          </p:cNvPr>
          <p:cNvCxnSpPr>
            <a:cxnSpLocks/>
            <a:stCxn id="63" idx="2"/>
            <a:endCxn id="67" idx="0"/>
          </p:cNvCxnSpPr>
          <p:nvPr/>
        </p:nvCxnSpPr>
        <p:spPr>
          <a:xfrm>
            <a:off x="7849003" y="4269970"/>
            <a:ext cx="0" cy="199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ECB61FA-9C28-47C5-A35D-C38659BC1328}"/>
              </a:ext>
            </a:extLst>
          </p:cNvPr>
          <p:cNvSpPr txBox="1"/>
          <p:nvPr/>
        </p:nvSpPr>
        <p:spPr>
          <a:xfrm>
            <a:off x="4854586" y="422506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2C25CAC-8237-42A1-BD3A-E9124B9B6D8B}"/>
              </a:ext>
            </a:extLst>
          </p:cNvPr>
          <p:cNvSpPr txBox="1"/>
          <p:nvPr/>
        </p:nvSpPr>
        <p:spPr>
          <a:xfrm>
            <a:off x="7894059" y="4215961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0323380-764B-4434-9EBB-39040692DE40}"/>
              </a:ext>
            </a:extLst>
          </p:cNvPr>
          <p:cNvSpPr txBox="1"/>
          <p:nvPr/>
        </p:nvSpPr>
        <p:spPr>
          <a:xfrm>
            <a:off x="1842399" y="339778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575F994-2E54-4E15-BD64-EBA331AAB53D}"/>
              </a:ext>
            </a:extLst>
          </p:cNvPr>
          <p:cNvSpPr txBox="1"/>
          <p:nvPr/>
        </p:nvSpPr>
        <p:spPr>
          <a:xfrm>
            <a:off x="2330478" y="6581678"/>
            <a:ext cx="17102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Access mechanisms / links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AE8273-2E7C-4FEF-902E-591984DB762A}"/>
              </a:ext>
            </a:extLst>
          </p:cNvPr>
          <p:cNvSpPr txBox="1"/>
          <p:nvPr/>
        </p:nvSpPr>
        <p:spPr>
          <a:xfrm>
            <a:off x="3661088" y="5795628"/>
            <a:ext cx="5025470" cy="61555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Information Entity-Relation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Compare to Query Study Root Information Model</a:t>
            </a:r>
          </a:p>
        </p:txBody>
      </p:sp>
      <p:sp>
        <p:nvSpPr>
          <p:cNvPr id="40" name="Flowchart: Decision 39">
            <a:extLst>
              <a:ext uri="{FF2B5EF4-FFF2-40B4-BE49-F238E27FC236}">
                <a16:creationId xmlns:a16="http://schemas.microsoft.com/office/drawing/2014/main" id="{C64DF979-EACA-44F2-8A0A-B673408169E1}"/>
              </a:ext>
            </a:extLst>
          </p:cNvPr>
          <p:cNvSpPr/>
          <p:nvPr/>
        </p:nvSpPr>
        <p:spPr>
          <a:xfrm>
            <a:off x="3194422" y="1276160"/>
            <a:ext cx="2188722" cy="582293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50F38E1-E69A-4EF3-AA8C-04157A05F6F3}"/>
              </a:ext>
            </a:extLst>
          </p:cNvPr>
          <p:cNvSpPr txBox="1"/>
          <p:nvPr/>
        </p:nvSpPr>
        <p:spPr>
          <a:xfrm>
            <a:off x="5837091" y="1320676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43B6DD8-A20E-4FD4-B551-FDC4CEAE0CCD}"/>
              </a:ext>
            </a:extLst>
          </p:cNvPr>
          <p:cNvCxnSpPr>
            <a:stCxn id="40" idx="1"/>
            <a:endCxn id="6" idx="3"/>
          </p:cNvCxnSpPr>
          <p:nvPr/>
        </p:nvCxnSpPr>
        <p:spPr>
          <a:xfrm flipH="1">
            <a:off x="2625445" y="1567307"/>
            <a:ext cx="5689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47A2940-1294-4827-A5DD-207AF9FEEDA7}"/>
              </a:ext>
            </a:extLst>
          </p:cNvPr>
          <p:cNvCxnSpPr>
            <a:cxnSpLocks/>
            <a:stCxn id="42" idx="1"/>
            <a:endCxn id="40" idx="3"/>
          </p:cNvCxnSpPr>
          <p:nvPr/>
        </p:nvCxnSpPr>
        <p:spPr>
          <a:xfrm flipH="1" flipV="1">
            <a:off x="5383144" y="1567307"/>
            <a:ext cx="453947" cy="2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33EF4F74-95CD-421F-B683-A868FEF397EA}"/>
              </a:ext>
            </a:extLst>
          </p:cNvPr>
          <p:cNvSpPr txBox="1"/>
          <p:nvPr/>
        </p:nvSpPr>
        <p:spPr>
          <a:xfrm>
            <a:off x="5170922" y="1242921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2D91672-D7AC-400B-9AB0-B64182C87E54}"/>
              </a:ext>
            </a:extLst>
          </p:cNvPr>
          <p:cNvSpPr txBox="1"/>
          <p:nvPr/>
        </p:nvSpPr>
        <p:spPr>
          <a:xfrm>
            <a:off x="2815541" y="1276160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1-n</a:t>
            </a:r>
          </a:p>
        </p:txBody>
      </p:sp>
    </p:spTree>
    <p:extLst>
      <p:ext uri="{BB962C8B-B14F-4D97-AF65-F5344CB8AC3E}">
        <p14:creationId xmlns:p14="http://schemas.microsoft.com/office/powerpoint/2010/main" val="3257356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0969D-03F9-4777-BFF4-1FF3315E4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Inventory IOD Structure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4A5C68F-21DE-4D31-B22D-C4645BF54D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309081"/>
              </p:ext>
            </p:extLst>
          </p:nvPr>
        </p:nvGraphicFramePr>
        <p:xfrm>
          <a:off x="428625" y="2332152"/>
          <a:ext cx="3687276" cy="2142192"/>
        </p:xfrm>
        <a:graphic>
          <a:graphicData uri="http://schemas.openxmlformats.org/drawingml/2006/table">
            <a:tbl>
              <a:tblPr firstRow="1" firstCol="1" bandRow="1"/>
              <a:tblGrid>
                <a:gridCol w="3687276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181560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SOP Common 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192686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Equipment 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777218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1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Inventory attributes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054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Included Inventory Instance Sequence</a:t>
                      </a:r>
                      <a:endParaRPr lang="en-US" sz="1500" b="1" i="0" u="none" strike="noStrike" kern="1200" dirty="0">
                        <a:solidFill>
                          <a:srgbClr val="0070C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324750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500" b="1" i="0" u="none" strike="noStrike" kern="1200" dirty="0">
                        <a:solidFill>
                          <a:srgbClr val="0070C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26663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Inventoried Studies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65528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12175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1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Inventory status attributes</a:t>
                      </a:r>
                      <a:endParaRPr lang="en-US" sz="15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477429"/>
                  </a:ext>
                </a:extLst>
              </a:tr>
            </a:tbl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23D32152-BB0F-410F-A2B3-0FC40CE712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674190"/>
              </p:ext>
            </p:extLst>
          </p:nvPr>
        </p:nvGraphicFramePr>
        <p:xfrm>
          <a:off x="4667250" y="3938796"/>
          <a:ext cx="3751522" cy="2677740"/>
        </p:xfrm>
        <a:graphic>
          <a:graphicData uri="http://schemas.openxmlformats.org/drawingml/2006/table">
            <a:tbl>
              <a:tblPr firstRow="1" firstCol="1" bandRow="1"/>
              <a:tblGrid>
                <a:gridCol w="3751522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218042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81549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8705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&gt;Imaging Service Request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066194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&gt;Patient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803397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&gt;Inventoried Series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63685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</a:t>
                      </a: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375342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89038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&gt;&gt;Inventoried Instances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199290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12771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091041"/>
                  </a:ext>
                </a:extLst>
              </a:tr>
            </a:tbl>
          </a:graphicData>
        </a:graphic>
      </p:graphicFrame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60503722-96FD-4F4A-BD5F-4EBFC2B892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404897"/>
              </p:ext>
            </p:extLst>
          </p:nvPr>
        </p:nvGraphicFramePr>
        <p:xfrm>
          <a:off x="4667250" y="2545062"/>
          <a:ext cx="3751522" cy="1071096"/>
        </p:xfrm>
        <a:graphic>
          <a:graphicData uri="http://schemas.openxmlformats.org/drawingml/2006/table">
            <a:tbl>
              <a:tblPr firstRow="1" firstCol="1" bandRow="1"/>
              <a:tblGrid>
                <a:gridCol w="3751522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266228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&gt;Inventory SOP Class/Inst UIDs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192686"/>
                  </a:ext>
                </a:extLst>
              </a:tr>
              <a:tr h="266228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&gt;Inventory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0545"/>
                  </a:ext>
                </a:extLst>
              </a:tr>
              <a:tr h="266228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&gt;Included Inventory Instance Sequence</a:t>
                      </a:r>
                      <a:endParaRPr lang="en-US" sz="1500" b="1" i="0" u="none" strike="noStrike" kern="1200" dirty="0">
                        <a:solidFill>
                          <a:srgbClr val="0070C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3247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</a:t>
                      </a: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37915"/>
                  </a:ext>
                </a:extLst>
              </a:tr>
            </a:tbl>
          </a:graphicData>
        </a:graphic>
      </p:graphicFrame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E0EE06F-C095-4A22-B75B-2191B74E4ED8}"/>
              </a:ext>
            </a:extLst>
          </p:cNvPr>
          <p:cNvSpPr/>
          <p:nvPr/>
        </p:nvSpPr>
        <p:spPr>
          <a:xfrm>
            <a:off x="5486400" y="2266950"/>
            <a:ext cx="3257550" cy="1219200"/>
          </a:xfrm>
          <a:custGeom>
            <a:avLst/>
            <a:gdLst>
              <a:gd name="connsiteX0" fmla="*/ 0 w 3257550"/>
              <a:gd name="connsiteY0" fmla="*/ 1219200 h 1219200"/>
              <a:gd name="connsiteX1" fmla="*/ 3257550 w 3257550"/>
              <a:gd name="connsiteY1" fmla="*/ 1219200 h 1219200"/>
              <a:gd name="connsiteX2" fmla="*/ 3257550 w 3257550"/>
              <a:gd name="connsiteY2" fmla="*/ 0 h 1219200"/>
              <a:gd name="connsiteX3" fmla="*/ 1019175 w 3257550"/>
              <a:gd name="connsiteY3" fmla="*/ 0 h 1219200"/>
              <a:gd name="connsiteX4" fmla="*/ 1019175 w 3257550"/>
              <a:gd name="connsiteY4" fmla="*/ 276225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7550" h="1219200">
                <a:moveTo>
                  <a:pt x="0" y="1219200"/>
                </a:moveTo>
                <a:lnTo>
                  <a:pt x="3257550" y="1219200"/>
                </a:lnTo>
                <a:lnTo>
                  <a:pt x="3257550" y="0"/>
                </a:lnTo>
                <a:lnTo>
                  <a:pt x="1019175" y="0"/>
                </a:lnTo>
                <a:lnTo>
                  <a:pt x="1019175" y="276225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104D50A-49B5-4FAF-8F1C-4B64D8E61292}"/>
              </a:ext>
            </a:extLst>
          </p:cNvPr>
          <p:cNvSpPr/>
          <p:nvPr/>
        </p:nvSpPr>
        <p:spPr>
          <a:xfrm>
            <a:off x="1114425" y="3067050"/>
            <a:ext cx="3533775" cy="466725"/>
          </a:xfrm>
          <a:custGeom>
            <a:avLst/>
            <a:gdLst>
              <a:gd name="connsiteX0" fmla="*/ 0 w 3533775"/>
              <a:gd name="connsiteY0" fmla="*/ 295275 h 295275"/>
              <a:gd name="connsiteX1" fmla="*/ 3324225 w 3533775"/>
              <a:gd name="connsiteY1" fmla="*/ 295275 h 295275"/>
              <a:gd name="connsiteX2" fmla="*/ 3324225 w 3533775"/>
              <a:gd name="connsiteY2" fmla="*/ 0 h 295275"/>
              <a:gd name="connsiteX3" fmla="*/ 3533775 w 3533775"/>
              <a:gd name="connsiteY3" fmla="*/ 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3775" h="295275">
                <a:moveTo>
                  <a:pt x="0" y="295275"/>
                </a:moveTo>
                <a:lnTo>
                  <a:pt x="3324225" y="295275"/>
                </a:lnTo>
                <a:lnTo>
                  <a:pt x="3324225" y="0"/>
                </a:lnTo>
                <a:lnTo>
                  <a:pt x="3533775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372DADA-D3AD-4A74-B687-5105740CB053}"/>
              </a:ext>
            </a:extLst>
          </p:cNvPr>
          <p:cNvSpPr/>
          <p:nvPr/>
        </p:nvSpPr>
        <p:spPr>
          <a:xfrm>
            <a:off x="1114425" y="4067175"/>
            <a:ext cx="3543300" cy="1171575"/>
          </a:xfrm>
          <a:custGeom>
            <a:avLst/>
            <a:gdLst>
              <a:gd name="connsiteX0" fmla="*/ 0 w 3543300"/>
              <a:gd name="connsiteY0" fmla="*/ 0 h 1171575"/>
              <a:gd name="connsiteX1" fmla="*/ 3324225 w 3543300"/>
              <a:gd name="connsiteY1" fmla="*/ 0 h 1171575"/>
              <a:gd name="connsiteX2" fmla="*/ 3324225 w 3543300"/>
              <a:gd name="connsiteY2" fmla="*/ 1171575 h 1171575"/>
              <a:gd name="connsiteX3" fmla="*/ 3543300 w 3543300"/>
              <a:gd name="connsiteY3" fmla="*/ 1171575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43300" h="1171575">
                <a:moveTo>
                  <a:pt x="0" y="0"/>
                </a:moveTo>
                <a:lnTo>
                  <a:pt x="3324225" y="0"/>
                </a:lnTo>
                <a:lnTo>
                  <a:pt x="3324225" y="1171575"/>
                </a:lnTo>
                <a:lnTo>
                  <a:pt x="3543300" y="1171575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75D8F74-C579-4E5A-948A-E6A2D8035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9770" y="6251411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BCE4B-6321-48C8-9868-8E3693F63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31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473E3-B079-4451-8548-37381DD5D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Inventoried Studies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CF449-95D0-4311-8BF3-94231A8A7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Hierarchical structure using Sequence attributes, following Inventory Information Entity-Relation Model (Study Root)</a:t>
            </a:r>
          </a:p>
          <a:p>
            <a:r>
              <a:rPr lang="en-US" dirty="0"/>
              <a:t>Patient and Imaging Service Request</a:t>
            </a:r>
            <a:br>
              <a:rPr lang="en-US" dirty="0"/>
            </a:br>
            <a:r>
              <a:rPr lang="en-US" dirty="0"/>
              <a:t>attributes in Study level</a:t>
            </a:r>
          </a:p>
          <a:p>
            <a:r>
              <a:rPr lang="en-US" dirty="0"/>
              <a:t>Each level provides (optional) direct</a:t>
            </a:r>
            <a:br>
              <a:rPr lang="en-US" dirty="0"/>
            </a:br>
            <a:r>
              <a:rPr lang="en-US" dirty="0"/>
              <a:t>data access links (non-DICOM)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D419E-C8DF-4E1F-AA97-01C70A29F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9B9E18-A0EB-4634-B9B7-DAF501893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E2BADBFC-43D2-4C68-BD48-7B496016C8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086131"/>
              </p:ext>
            </p:extLst>
          </p:nvPr>
        </p:nvGraphicFramePr>
        <p:xfrm>
          <a:off x="4572000" y="2913284"/>
          <a:ext cx="3751522" cy="2945514"/>
        </p:xfrm>
        <a:graphic>
          <a:graphicData uri="http://schemas.openxmlformats.org/drawingml/2006/table">
            <a:tbl>
              <a:tblPr firstRow="1" firstCol="1" bandRow="1"/>
              <a:tblGrid>
                <a:gridCol w="3751522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21804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Inventoried Studies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867764"/>
                  </a:ext>
                </a:extLst>
              </a:tr>
              <a:tr h="218042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81549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8705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&gt;Imaging Service Request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066194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&gt;Patient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803397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&gt;Inventoried Series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63685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</a:t>
                      </a: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375342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89038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&gt;&gt;Inventoried Instances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199290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12771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09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810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3F9CCF-98D2-4B5B-8600-8DC26D00D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>
            <a:normAutofit fontScale="90000"/>
          </a:bodyPr>
          <a:lstStyle/>
          <a:p>
            <a:r>
              <a:rPr lang="en-US" dirty="0"/>
              <a:t>Complex relationship of Study :: Imaging Service Request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27FE46-60EA-4996-91B9-6DD6CD5AE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r>
              <a:rPr lang="en-US" dirty="0"/>
              <a:t>Potentially complex relationship between the Study and Imaging Service Requests (ISR) in the real world </a:t>
            </a:r>
          </a:p>
          <a:p>
            <a:pPr lvl="1"/>
            <a:r>
              <a:rPr lang="en-US" dirty="0"/>
              <a:t>See IHE RAD </a:t>
            </a:r>
            <a:r>
              <a:rPr lang="en-US" i="1" dirty="0"/>
              <a:t>Scheduled Workflow Integration Profile (n MSPS :: m MPPS)</a:t>
            </a:r>
          </a:p>
          <a:p>
            <a:r>
              <a:rPr lang="en-US" dirty="0"/>
              <a:t>Inventory information model follows the basic DICOM Study information model supporting a single Accession Number representing an ISR</a:t>
            </a:r>
          </a:p>
          <a:p>
            <a:pPr lvl="1"/>
            <a:r>
              <a:rPr lang="en-US" dirty="0"/>
              <a:t>See General Study Module </a:t>
            </a:r>
            <a:r>
              <a:rPr lang="en-US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Helvetica" panose="020B0604020202020204" pitchFamily="34" charset="0"/>
                <a:hlinkClick r:id="rId2"/>
              </a:rPr>
              <a:t>PS3.3 Section C.7.2.1</a:t>
            </a:r>
            <a:endParaRPr lang="en-US" dirty="0"/>
          </a:p>
          <a:p>
            <a:r>
              <a:rPr lang="en-US" dirty="0"/>
              <a:t>If a Study has multiple associated ISRs, the request attributes are encoded at the Series level in the Request Attributes Sequence</a:t>
            </a:r>
          </a:p>
          <a:p>
            <a:r>
              <a:rPr lang="en-US" dirty="0"/>
              <a:t>Inventory IOD includes the Request Attributes Sequence to support this use</a:t>
            </a:r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6355FC-67F0-4EE9-B669-D2E7900575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59327" y="6251411"/>
            <a:ext cx="2133600" cy="365125"/>
          </a:xfrm>
        </p:spPr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0EF24-A273-4DE3-ACF3-845B74969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47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A30C9-E262-4C96-8B01-126A58B31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02F10-3A74-4784-944F-4AF95FA25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Inventory may be produced at three levels - with Study records only, with Study and Series records, or Study, Series, and Instance records</a:t>
            </a:r>
          </a:p>
          <a:p>
            <a:r>
              <a:rPr lang="en-US" sz="2000" dirty="0"/>
              <a:t>Supports different approaches to migration, or non-migration uses</a:t>
            </a:r>
          </a:p>
          <a:p>
            <a:r>
              <a:rPr lang="en-US" sz="2000" dirty="0"/>
              <a:t>Production of Study-only Inventory expected to be significantly less resource-intensive than Instance-level Inventory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B262A-5927-4214-B86D-DEFD17D0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A9A85-C45C-4AE7-9D17-B80A5805D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649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64550-750A-46AC-B5FC-20E14067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Inventory describes access to stored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68450-194E-4D85-889F-F33BB6923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934672"/>
          </a:xfrm>
        </p:spPr>
        <p:txBody>
          <a:bodyPr>
            <a:normAutofit/>
          </a:bodyPr>
          <a:lstStyle/>
          <a:p>
            <a:r>
              <a:rPr lang="en-US" dirty="0"/>
              <a:t>Data migration facilitated by direct filesystem access to stored SOP Instances</a:t>
            </a:r>
          </a:p>
          <a:p>
            <a:r>
              <a:rPr lang="en-US" dirty="0"/>
              <a:t>Functionally equivalent (+/-) to network Retrieve (C-MOVE/WADO)</a:t>
            </a:r>
          </a:p>
          <a:p>
            <a:pPr lvl="1"/>
            <a:r>
              <a:rPr lang="en-US" dirty="0"/>
              <a:t>But Retrieve has performance issues for non-conventional access patterns and access through clinical operational pathways in PACS</a:t>
            </a:r>
          </a:p>
          <a:p>
            <a:r>
              <a:rPr lang="en-US" dirty="0"/>
              <a:t>Inventory specifies available access mechanisms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Always default DIMSE (C-MOVE, C-GET) or DICOMweb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Non-DICOM file access protocol (e.g., NFS, SMB, HTTPS, …) to target Part10 files, Part10 files in ZIP or TAR[+GZIP], and Part 10 files in Study- or Series-based folders</a:t>
            </a:r>
          </a:p>
          <a:p>
            <a:r>
              <a:rPr lang="en-US" dirty="0">
                <a:solidFill>
                  <a:schemeClr val="tx1"/>
                </a:solidFill>
              </a:rPr>
              <a:t>Inventory may record Message Authentication Code (cryptographic message digest) to ensure file integrity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Reader may independently compute MAC and compare to value in inventory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D337B-8999-4B83-804B-73AB26E2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AA1C4-F0B4-4404-A77A-F9D687A8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374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003F7348-44FF-4410-BB36-B970FCECF009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CE659-A801-455C-AF8F-6978717B1DB8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8" name="Flowchart: Internal Storage 7">
            <a:extLst>
              <a:ext uri="{FF2B5EF4-FFF2-40B4-BE49-F238E27FC236}">
                <a16:creationId xmlns:a16="http://schemas.microsoft.com/office/drawing/2014/main" id="{EEEBCCE1-7D35-4C12-BB0C-A7BF3093D71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E96FDA30-6B74-442C-8AF6-FE78A8175015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C547E-01D7-4C88-9801-DC965C39729D}"/>
              </a:ext>
            </a:extLst>
          </p:cNvPr>
          <p:cNvSpPr txBox="1"/>
          <p:nvPr/>
        </p:nvSpPr>
        <p:spPr>
          <a:xfrm>
            <a:off x="6300861" y="4936784"/>
            <a:ext cx="11094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Inventory</a:t>
            </a:r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5A3832C1-E5BD-4DDD-B67F-5FB792B868C1}"/>
              </a:ext>
            </a:extLst>
          </p:cNvPr>
          <p:cNvSpPr/>
          <p:nvPr/>
        </p:nvSpPr>
        <p:spPr>
          <a:xfrm flipV="1">
            <a:off x="5896451" y="3477633"/>
            <a:ext cx="1050586" cy="1459147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559AF-00D4-48D1-BB00-7EC7EE93DC0F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3" name="Arrow: Left-Up 2">
            <a:extLst>
              <a:ext uri="{FF2B5EF4-FFF2-40B4-BE49-F238E27FC236}">
                <a16:creationId xmlns:a16="http://schemas.microsoft.com/office/drawing/2014/main" id="{63B806F2-538B-49E6-9235-3B93E51AD533}"/>
              </a:ext>
            </a:extLst>
          </p:cNvPr>
          <p:cNvSpPr/>
          <p:nvPr/>
        </p:nvSpPr>
        <p:spPr>
          <a:xfrm flipV="1">
            <a:off x="1975105" y="1560026"/>
            <a:ext cx="3744760" cy="1139390"/>
          </a:xfrm>
          <a:prstGeom prst="leftUpArrow">
            <a:avLst>
              <a:gd name="adj1" fmla="val 7879"/>
              <a:gd name="adj2" fmla="val 12160"/>
              <a:gd name="adj3" fmla="val 11089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E619B8-A93D-438D-BDA9-6C6AEF34A5AA}"/>
              </a:ext>
            </a:extLst>
          </p:cNvPr>
          <p:cNvSpPr txBox="1"/>
          <p:nvPr/>
        </p:nvSpPr>
        <p:spPr>
          <a:xfrm>
            <a:off x="2334471" y="1322892"/>
            <a:ext cx="1705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C-MOVE / C-GET</a:t>
            </a:r>
          </a:p>
        </p:txBody>
      </p:sp>
      <p:sp>
        <p:nvSpPr>
          <p:cNvPr id="15" name="Arrow: Left-Up 14">
            <a:extLst>
              <a:ext uri="{FF2B5EF4-FFF2-40B4-BE49-F238E27FC236}">
                <a16:creationId xmlns:a16="http://schemas.microsoft.com/office/drawing/2014/main" id="{B33CA3E1-DC27-4BB5-9894-F0FD2921B4B1}"/>
              </a:ext>
            </a:extLst>
          </p:cNvPr>
          <p:cNvSpPr/>
          <p:nvPr/>
        </p:nvSpPr>
        <p:spPr>
          <a:xfrm flipV="1">
            <a:off x="1975105" y="1919837"/>
            <a:ext cx="3394563" cy="779577"/>
          </a:xfrm>
          <a:prstGeom prst="leftUpArrow">
            <a:avLst>
              <a:gd name="adj1" fmla="val 14135"/>
              <a:gd name="adj2" fmla="val 14506"/>
              <a:gd name="adj3" fmla="val 17345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16DACF-27A0-4255-8D74-53457882F568}"/>
              </a:ext>
            </a:extLst>
          </p:cNvPr>
          <p:cNvSpPr txBox="1"/>
          <p:nvPr/>
        </p:nvSpPr>
        <p:spPr>
          <a:xfrm>
            <a:off x="2152873" y="1672438"/>
            <a:ext cx="2609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DICOMweb Studies Retrieve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1DD556-F608-495A-92D7-AA69AFE916DC}"/>
              </a:ext>
            </a:extLst>
          </p:cNvPr>
          <p:cNvSpPr txBox="1"/>
          <p:nvPr/>
        </p:nvSpPr>
        <p:spPr>
          <a:xfrm>
            <a:off x="2332081" y="2376699"/>
            <a:ext cx="2075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File/Object Access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1DFCBC44-8ABC-4435-9852-1D72D2EEA3DA}"/>
              </a:ext>
            </a:extLst>
          </p:cNvPr>
          <p:cNvSpPr/>
          <p:nvPr/>
        </p:nvSpPr>
        <p:spPr>
          <a:xfrm flipV="1">
            <a:off x="5248072" y="2699414"/>
            <a:ext cx="273863" cy="1770153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596C5E-AB96-4EA5-8D6C-428FEF3407FF}"/>
              </a:ext>
            </a:extLst>
          </p:cNvPr>
          <p:cNvSpPr txBox="1"/>
          <p:nvPr/>
        </p:nvSpPr>
        <p:spPr>
          <a:xfrm>
            <a:off x="691002" y="2113387"/>
            <a:ext cx="11094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Inventory</a:t>
            </a:r>
          </a:p>
        </p:txBody>
      </p:sp>
      <p:sp>
        <p:nvSpPr>
          <p:cNvPr id="13" name="Arrow: Bent-Up 12">
            <a:extLst>
              <a:ext uri="{FF2B5EF4-FFF2-40B4-BE49-F238E27FC236}">
                <a16:creationId xmlns:a16="http://schemas.microsoft.com/office/drawing/2014/main" id="{7461F688-EF81-40B3-B847-D76B94390BD7}"/>
              </a:ext>
            </a:extLst>
          </p:cNvPr>
          <p:cNvSpPr/>
          <p:nvPr/>
        </p:nvSpPr>
        <p:spPr>
          <a:xfrm rot="16200000">
            <a:off x="2152942" y="2027879"/>
            <a:ext cx="2263851" cy="2619524"/>
          </a:xfrm>
          <a:prstGeom prst="bentUpArrow">
            <a:avLst>
              <a:gd name="adj1" fmla="val 5666"/>
              <a:gd name="adj2" fmla="val 6359"/>
              <a:gd name="adj3" fmla="val 590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77299A-765B-4531-9EB2-45185D25120A}"/>
              </a:ext>
            </a:extLst>
          </p:cNvPr>
          <p:cNvSpPr txBox="1"/>
          <p:nvPr/>
        </p:nvSpPr>
        <p:spPr>
          <a:xfrm>
            <a:off x="166350" y="5897732"/>
            <a:ext cx="477339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describes access to archive data:</a:t>
            </a:r>
          </a:p>
          <a:p>
            <a:r>
              <a:rPr lang="en-US" b="1" dirty="0"/>
              <a:t>DIMSE, DICOMweb, non-DICOM protocol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2CAAC10-68E1-451B-8D3F-52AF1472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66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8C72F7-6843-462F-B6B4-81367B521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Non-DICOM Protocol File Access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95EA9F-95D5-498B-9F30-FBAC90D00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71" y="2228003"/>
            <a:ext cx="8696738" cy="4023408"/>
          </a:xfrm>
        </p:spPr>
        <p:txBody>
          <a:bodyPr>
            <a:normAutofit fontScale="92500" lnSpcReduction="20000"/>
          </a:bodyPr>
          <a:lstStyle/>
          <a:p>
            <a:pPr marL="0" marR="0" fontAlgn="auto" hangingPunct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en-US" sz="1800" b="1" dirty="0">
                <a:effectLst/>
                <a:ea typeface="Times New Roman" panose="02020603050405020304" pitchFamily="18" charset="0"/>
                <a:cs typeface="Helvetica" panose="020B0604020202020204" pitchFamily="34" charset="0"/>
              </a:rPr>
              <a:t>Study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Folder URI	all study files in folder</a:t>
            </a: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File URI (Container)	all files in ZIP/TAR</a:t>
            </a:r>
          </a:p>
          <a:p>
            <a:pPr marL="324000" lvl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Helvetica" panose="020B0604020202020204" pitchFamily="34" charset="0"/>
              </a:rPr>
              <a:t>Series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Folder URI	all series files in folder</a:t>
            </a: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File URI (Container) 	all files in ZIP/TAR</a:t>
            </a:r>
          </a:p>
          <a:p>
            <a:pPr marL="324000" lvl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Helvetica" panose="020B0604020202020204" pitchFamily="34" charset="0"/>
              </a:rPr>
              <a:t>Instance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File URI 	Pt10 file</a:t>
            </a: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File URI (Container) + Filename in Container	Pt10 file in ZIP/TAR</a:t>
            </a:r>
          </a:p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Base URI = &lt;scheme&gt;://&lt;authority&gt;/[&lt;</a:t>
            </a:r>
            <a:r>
              <a:rPr lang="en-US" dirty="0" err="1">
                <a:solidFill>
                  <a:srgbClr val="000000"/>
                </a:solidFill>
                <a:cs typeface="Helvetica" panose="020B0604020202020204" pitchFamily="34" charset="0"/>
              </a:rPr>
              <a:t>commonpath</a:t>
            </a: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&gt;/]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e.g., </a:t>
            </a:r>
            <a:r>
              <a:rPr lang="en-US" dirty="0">
                <a:effectLst/>
                <a:ea typeface="Times New Roman" panose="02020603050405020304" pitchFamily="18" charset="0"/>
              </a:rPr>
              <a:t>nfs://pacs.exampleinstitution.org/JZ0078555/</a:t>
            </a:r>
          </a:p>
          <a:p>
            <a:pPr lvl="1"/>
            <a:r>
              <a:rPr lang="en-US" dirty="0"/>
              <a:t>Set at Study and/or Series level</a:t>
            </a:r>
          </a:p>
          <a:p>
            <a:pPr lvl="1"/>
            <a:r>
              <a:rPr lang="en-US" dirty="0"/>
              <a:t>If used, Folder or File URI is relative path beginning with ./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451BB6-0B80-4498-96F9-AA88D8ED4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5E9CC-6424-4314-825C-F4026D283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3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3DAC8-7AC9-4C18-BC75-0F675525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Accommodation for metadata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D4CBF-B07B-4841-B48F-FF5C0AEAC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Concern - updates to metadata attributes may not (yet) have been propagated into stored SOP Instance files retrieved through file access protocol</a:t>
            </a:r>
          </a:p>
          <a:p>
            <a:pPr lvl="1"/>
            <a:r>
              <a:rPr lang="en-US" dirty="0"/>
              <a:t>Recognition of common PACS implementation (descriptive, not prescriptive) </a:t>
            </a:r>
          </a:p>
          <a:p>
            <a:pPr lvl="1"/>
            <a:r>
              <a:rPr lang="en-US" dirty="0"/>
              <a:t>Important technical mechanism supporting efficient archive operations when update of substantial numbers of objects is invoked, or objects have long access time</a:t>
            </a:r>
          </a:p>
          <a:p>
            <a:r>
              <a:rPr lang="en-US" dirty="0"/>
              <a:t>Inventory includes current metadata attributes that have not yet been propagated into stored SOP Instance files</a:t>
            </a:r>
          </a:p>
          <a:p>
            <a:pPr lvl="1"/>
            <a:r>
              <a:rPr lang="en-US" dirty="0"/>
              <a:t>Client directly accessing files must always obtain current metadata from inventory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37B2B-ADB4-47AD-AC77-2A3BFF16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21E7D-3C74-4716-A107-549A45AE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24D95-C15A-4865-B168-653CDE172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C888D-0635-4B51-B10C-88DDD866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934672"/>
          </a:xfrm>
        </p:spPr>
        <p:txBody>
          <a:bodyPr>
            <a:normAutofit/>
          </a:bodyPr>
          <a:lstStyle/>
          <a:p>
            <a:r>
              <a:rPr lang="en-US" dirty="0"/>
              <a:t>WG-33 established by DSC December 2019</a:t>
            </a:r>
          </a:p>
          <a:p>
            <a:pPr lvl="1"/>
            <a:r>
              <a:rPr lang="en-US" dirty="0"/>
              <a:t>In response to Laitek proposal from April 2019</a:t>
            </a:r>
          </a:p>
          <a:p>
            <a:r>
              <a:rPr lang="en-US" dirty="0"/>
              <a:t>Organizational meeting January 2020</a:t>
            </a:r>
          </a:p>
          <a:p>
            <a:pPr lvl="1"/>
            <a:r>
              <a:rPr lang="en-US" dirty="0"/>
              <a:t>Elected officers: Matt Bishop, user co-chair; Keith </a:t>
            </a:r>
            <a:r>
              <a:rPr lang="en-US" dirty="0" err="1"/>
              <a:t>Ecklund</a:t>
            </a:r>
            <a:r>
              <a:rPr lang="en-US" dirty="0"/>
              <a:t>, vendor co-chair</a:t>
            </a:r>
          </a:p>
          <a:p>
            <a:r>
              <a:rPr lang="en-US" dirty="0"/>
              <a:t>Substantive work began March 2020, with broad user and vendor participation</a:t>
            </a:r>
          </a:p>
          <a:p>
            <a:pPr lvl="1"/>
            <a:r>
              <a:rPr lang="en-US" dirty="0"/>
              <a:t>20+ participants per bi-weekly meeting typical</a:t>
            </a:r>
          </a:p>
          <a:p>
            <a:r>
              <a:rPr lang="en-US" dirty="0"/>
              <a:t>Consensus technical approach agreed August 2020</a:t>
            </a:r>
          </a:p>
          <a:p>
            <a:pPr lvl="1"/>
            <a:r>
              <a:rPr lang="en-US" dirty="0"/>
              <a:t>Discussed ~24 major technical issues (see Closed Issues in Sup 223 draft)</a:t>
            </a:r>
          </a:p>
          <a:p>
            <a:r>
              <a:rPr lang="en-US" dirty="0"/>
              <a:t>Work Item approved by DSC August 2020</a:t>
            </a:r>
          </a:p>
          <a:p>
            <a:r>
              <a:rPr lang="en-US" dirty="0"/>
              <a:t>Draft Supplement approved for Public Comment by WG-6 March 25,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74400-4251-4F1C-8EA4-98F0AD867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CD2BA-27B0-4363-8C21-1BC4CCA5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31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2A7B37B1-ADE5-4428-BF47-5A6924AA99CF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 Store</a:t>
            </a:r>
            <a:r>
              <a:rPr lang="en-US" sz="1800" dirty="0">
                <a:solidFill>
                  <a:sysClr val="windowText" lastClr="000000"/>
                </a:solidFill>
              </a:rPr>
              <a:t> </a:t>
            </a:r>
            <a:br>
              <a:rPr lang="en-US" sz="18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[-updates]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45344E-75F2-4562-BFBC-1D4A0CB96C1E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17" name="Flowchart: Internal Storage 16">
            <a:extLst>
              <a:ext uri="{FF2B5EF4-FFF2-40B4-BE49-F238E27FC236}">
                <a16:creationId xmlns:a16="http://schemas.microsoft.com/office/drawing/2014/main" id="{DE0AD13C-0EB4-436D-BFC1-D44CD2C242A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[+updates]</a:t>
            </a:r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80DC948E-77EB-408D-8968-74CC5402DA21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4E2098-4015-4E8B-84ED-687C0D40FD22}"/>
              </a:ext>
            </a:extLst>
          </p:cNvPr>
          <p:cNvSpPr txBox="1"/>
          <p:nvPr/>
        </p:nvSpPr>
        <p:spPr>
          <a:xfrm>
            <a:off x="6291651" y="4936780"/>
            <a:ext cx="1109472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Inventory</a:t>
            </a:r>
            <a:r>
              <a:rPr lang="en-US" sz="1200" dirty="0">
                <a:solidFill>
                  <a:sysClr val="windowText" lastClr="000000"/>
                </a:solidFill>
              </a:rPr>
              <a:t>[+updates]</a:t>
            </a:r>
            <a:endParaRPr 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6A7D29BF-D7D1-42CD-BBAB-0ACD5CD2815D}"/>
              </a:ext>
            </a:extLst>
          </p:cNvPr>
          <p:cNvSpPr/>
          <p:nvPr/>
        </p:nvSpPr>
        <p:spPr>
          <a:xfrm flipV="1">
            <a:off x="5908643" y="3477633"/>
            <a:ext cx="1050586" cy="1459147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04635C-0D47-4F2A-BCE8-6C4022C993B5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  <a:p>
            <a:r>
              <a:rPr lang="en-US" dirty="0"/>
              <a:t>Client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14AD5A-D034-428F-88B7-BEF44F9B8E83}"/>
              </a:ext>
            </a:extLst>
          </p:cNvPr>
          <p:cNvSpPr txBox="1"/>
          <p:nvPr/>
        </p:nvSpPr>
        <p:spPr>
          <a:xfrm>
            <a:off x="2332081" y="2016774"/>
            <a:ext cx="2075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File/Object Access</a:t>
            </a:r>
          </a:p>
        </p:txBody>
      </p:sp>
      <p:sp>
        <p:nvSpPr>
          <p:cNvPr id="8" name="Arrow: Bent-Up 7">
            <a:extLst>
              <a:ext uri="{FF2B5EF4-FFF2-40B4-BE49-F238E27FC236}">
                <a16:creationId xmlns:a16="http://schemas.microsoft.com/office/drawing/2014/main" id="{299A56CE-A7D1-489C-91A9-E597F17EBF99}"/>
              </a:ext>
            </a:extLst>
          </p:cNvPr>
          <p:cNvSpPr/>
          <p:nvPr/>
        </p:nvSpPr>
        <p:spPr>
          <a:xfrm rot="16200000">
            <a:off x="2946176" y="583257"/>
            <a:ext cx="3357222" cy="5349826"/>
          </a:xfrm>
          <a:prstGeom prst="bentUpArrow">
            <a:avLst>
              <a:gd name="adj1" fmla="val 3517"/>
              <a:gd name="adj2" fmla="val 4425"/>
              <a:gd name="adj3" fmla="val 3756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Bent-Up 15">
            <a:extLst>
              <a:ext uri="{FF2B5EF4-FFF2-40B4-BE49-F238E27FC236}">
                <a16:creationId xmlns:a16="http://schemas.microsoft.com/office/drawing/2014/main" id="{E3C49326-7E18-49D1-A76C-BDA06A4C097A}"/>
              </a:ext>
            </a:extLst>
          </p:cNvPr>
          <p:cNvSpPr/>
          <p:nvPr/>
        </p:nvSpPr>
        <p:spPr>
          <a:xfrm rot="16200000">
            <a:off x="2152940" y="2060986"/>
            <a:ext cx="2263851" cy="2619524"/>
          </a:xfrm>
          <a:prstGeom prst="bentUpArrow">
            <a:avLst>
              <a:gd name="adj1" fmla="val 5666"/>
              <a:gd name="adj2" fmla="val 6359"/>
              <a:gd name="adj3" fmla="val 5904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335707-4212-412C-BA3B-1E647EA01D5F}"/>
              </a:ext>
            </a:extLst>
          </p:cNvPr>
          <p:cNvSpPr txBox="1"/>
          <p:nvPr/>
        </p:nvSpPr>
        <p:spPr>
          <a:xfrm>
            <a:off x="2332081" y="1356932"/>
            <a:ext cx="2335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Updated Metadata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36647E-3B57-462C-B7FC-FF38A3B8533A}"/>
              </a:ext>
            </a:extLst>
          </p:cNvPr>
          <p:cNvSpPr txBox="1"/>
          <p:nvPr/>
        </p:nvSpPr>
        <p:spPr>
          <a:xfrm>
            <a:off x="166351" y="5897732"/>
            <a:ext cx="4132170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provides current metadata for directly accessed stored objects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827422-B8AC-4452-AF11-6B390134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32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3783A-2570-4D82-BA9E-1796D4FD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Inventory may be for subset of complete archive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3D8AA-5599-4106-B712-AA0865B7D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023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“Scope of Inventory” similar to C-FIND key attribute matching </a:t>
            </a:r>
          </a:p>
          <a:p>
            <a:pPr lvl="1"/>
            <a:r>
              <a:rPr lang="en-US" dirty="0"/>
              <a:t>Minimal, broadly supported keys as required for migration use case</a:t>
            </a:r>
          </a:p>
          <a:p>
            <a:pPr lvl="1"/>
            <a:r>
              <a:rPr lang="en-US" dirty="0"/>
              <a:t>Scope described in Inventory header</a:t>
            </a:r>
          </a:p>
          <a:p>
            <a:r>
              <a:rPr lang="en-US" dirty="0"/>
              <a:t>Studies in datetime range </a:t>
            </a:r>
          </a:p>
          <a:p>
            <a:pPr lvl="1"/>
            <a:r>
              <a:rPr lang="en-US" dirty="0"/>
              <a:t>Study Date / Study Time</a:t>
            </a:r>
          </a:p>
          <a:p>
            <a:pPr lvl="1"/>
            <a:r>
              <a:rPr lang="en-US" dirty="0"/>
              <a:t>Study Update DateTime (if present, otherwise defaults to Study Date/Time)</a:t>
            </a:r>
          </a:p>
          <a:p>
            <a:r>
              <a:rPr lang="en-US" dirty="0"/>
              <a:t>Studies with specific modalities, or study or series descriptions </a:t>
            </a:r>
          </a:p>
          <a:p>
            <a:r>
              <a:rPr lang="en-US" dirty="0"/>
              <a:t>Studies for list of Patient IDs [+Issuer], list of Study UIDs</a:t>
            </a:r>
          </a:p>
          <a:p>
            <a:r>
              <a:rPr lang="en-US" dirty="0"/>
              <a:t>Missing attribute values: Patient ID, Accession Number, Study Date</a:t>
            </a:r>
          </a:p>
          <a:p>
            <a:pPr lvl="1"/>
            <a:r>
              <a:rPr lang="en-US" dirty="0"/>
              <a:t>Important for migration and study linkage to medical record</a:t>
            </a:r>
          </a:p>
          <a:p>
            <a:pPr lvl="1"/>
            <a:r>
              <a:rPr lang="en-US" dirty="0"/>
              <a:t>No method in C-FIND to identify records with missing values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F15FF-D3F8-438D-8903-4F7F5EABD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AE994-F1AC-43E6-8CA2-A67908178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590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3783A-2570-4D82-BA9E-1796D4FD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 for deprecated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3D8AA-5599-4106-B712-AA0865B7D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0234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Many PACS support deprecated objects (‘soft deleted’ or ‘hidden’)</a:t>
            </a:r>
          </a:p>
          <a:p>
            <a:pPr lvl="1"/>
            <a:r>
              <a:rPr lang="en-US" dirty="0"/>
              <a:t>Including images rejected for quality or patient safety reasons through PACS UI or IHE Imaging Object Change Management (KO objects with specific title concept codes)</a:t>
            </a:r>
          </a:p>
          <a:p>
            <a:pPr lvl="1"/>
            <a:r>
              <a:rPr lang="en-US" dirty="0"/>
              <a:t>But SOP Instances may be required to be archived for regulatory reasons (e.g., patient X-ray exposure)</a:t>
            </a:r>
          </a:p>
          <a:p>
            <a:r>
              <a:rPr lang="en-US" dirty="0"/>
              <a:t>Inventory includes Studies/Series/SOP Instances identified as Removed from Operational Use, with specific attribute/reason code</a:t>
            </a:r>
          </a:p>
          <a:p>
            <a:pPr lvl="1"/>
            <a:r>
              <a:rPr lang="en-US" dirty="0"/>
              <a:t>‘Operational use’ includes diagnostic, clinical, therapeutic, and administrative uses </a:t>
            </a:r>
          </a:p>
          <a:p>
            <a:pPr lvl="1"/>
            <a:r>
              <a:rPr lang="en-US" dirty="0"/>
              <a:t>Such SOP Instances might not appear in normal C-FIND responses, but are included in inventory</a:t>
            </a:r>
          </a:p>
          <a:p>
            <a:r>
              <a:rPr lang="en-US" dirty="0"/>
              <a:t>Inventory includes IOCM KO objects if included in archive</a:t>
            </a:r>
          </a:p>
          <a:p>
            <a:pPr lvl="1"/>
            <a:r>
              <a:rPr lang="en-US" dirty="0"/>
              <a:t>PACS simply reports what is has in archive</a:t>
            </a:r>
          </a:p>
          <a:p>
            <a:pPr lvl="1"/>
            <a:r>
              <a:rPr lang="en-US" dirty="0"/>
              <a:t>Up to the receiving app (migration client) to determine what to do about them – different organizations may have different policies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F15FF-D3F8-438D-8903-4F7F5EABD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8A9A2-D2A9-4416-9EF5-EE5E3A718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363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3783A-2570-4D82-BA9E-1796D4FD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inventory objects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3D8AA-5599-4106-B712-AA0865B7D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72" y="2344367"/>
            <a:ext cx="7989752" cy="4075888"/>
          </a:xfrm>
        </p:spPr>
        <p:txBody>
          <a:bodyPr>
            <a:normAutofit/>
          </a:bodyPr>
          <a:lstStyle/>
          <a:p>
            <a:r>
              <a:rPr lang="en-US" dirty="0"/>
              <a:t>Enterprise inventories may be enormous</a:t>
            </a:r>
          </a:p>
          <a:p>
            <a:r>
              <a:rPr lang="en-US" dirty="0"/>
              <a:t>For implementation specific reasons content of an inventory may need to be split into more than one SOP Instance</a:t>
            </a:r>
          </a:p>
          <a:p>
            <a:pPr lvl="1"/>
            <a:r>
              <a:rPr lang="en-US" dirty="0"/>
              <a:t>Practical limits on the maximum size of an individual SOP Instance - tractable object sizes</a:t>
            </a:r>
          </a:p>
          <a:p>
            <a:pPr lvl="1"/>
            <a:r>
              <a:rPr lang="en-US" dirty="0"/>
              <a:t>Archive inventoried by multiple parallel processes</a:t>
            </a:r>
          </a:p>
          <a:p>
            <a:r>
              <a:rPr lang="en-US" dirty="0"/>
              <a:t>Logical inventory structured as tree of Inventory SOP Instances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Inventoried studies in subsidiary nodes included by reference (Incorporated Inventory Instance Sequence)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Root instance provides scope, final production status, and links to all instances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More on this later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F15FF-D3F8-438D-8903-4F7F5EABD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BC6F4-B854-4035-94CB-3B4F574E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29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2A7B37B1-ADE5-4428-BF47-5A6924AA99CF}"/>
              </a:ext>
            </a:extLst>
          </p:cNvPr>
          <p:cNvSpPr/>
          <p:nvPr/>
        </p:nvSpPr>
        <p:spPr>
          <a:xfrm>
            <a:off x="2430157" y="3967027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45344E-75F2-4562-BFBC-1D4A0CB96C1E}"/>
              </a:ext>
            </a:extLst>
          </p:cNvPr>
          <p:cNvSpPr txBox="1"/>
          <p:nvPr/>
        </p:nvSpPr>
        <p:spPr>
          <a:xfrm>
            <a:off x="2799418" y="2507880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17" name="Flowchart: Internal Storage 16">
            <a:extLst>
              <a:ext uri="{FF2B5EF4-FFF2-40B4-BE49-F238E27FC236}">
                <a16:creationId xmlns:a16="http://schemas.microsoft.com/office/drawing/2014/main" id="{DE0AD13C-0EB4-436D-BFC1-D44CD2C242AD}"/>
              </a:ext>
            </a:extLst>
          </p:cNvPr>
          <p:cNvSpPr/>
          <p:nvPr/>
        </p:nvSpPr>
        <p:spPr>
          <a:xfrm>
            <a:off x="2999420" y="2986244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80DC948E-77EB-408D-8968-74CC5402DA21}"/>
              </a:ext>
            </a:extLst>
          </p:cNvPr>
          <p:cNvSpPr/>
          <p:nvPr/>
        </p:nvSpPr>
        <p:spPr>
          <a:xfrm>
            <a:off x="4209539" y="3967026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4E2098-4015-4E8B-84ED-687C0D40FD22}"/>
              </a:ext>
            </a:extLst>
          </p:cNvPr>
          <p:cNvSpPr txBox="1"/>
          <p:nvPr/>
        </p:nvSpPr>
        <p:spPr>
          <a:xfrm>
            <a:off x="4285475" y="4518934"/>
            <a:ext cx="13850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Inventory object 1</a:t>
            </a:r>
          </a:p>
        </p:txBody>
      </p:sp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6A7D29BF-D7D1-42CD-BBAB-0ACD5CD2815D}"/>
              </a:ext>
            </a:extLst>
          </p:cNvPr>
          <p:cNvSpPr/>
          <p:nvPr/>
        </p:nvSpPr>
        <p:spPr>
          <a:xfrm flipV="1">
            <a:off x="4040280" y="3286087"/>
            <a:ext cx="1050586" cy="1214183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1F0E88-CDBA-4528-8425-1665A6015ED8}"/>
              </a:ext>
            </a:extLst>
          </p:cNvPr>
          <p:cNvSpPr txBox="1"/>
          <p:nvPr/>
        </p:nvSpPr>
        <p:spPr>
          <a:xfrm>
            <a:off x="4285475" y="4814597"/>
            <a:ext cx="13850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Inventory object 2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0D5A99F-FDD6-41C2-9B5B-4C2233D592FB}"/>
              </a:ext>
            </a:extLst>
          </p:cNvPr>
          <p:cNvSpPr/>
          <p:nvPr/>
        </p:nvSpPr>
        <p:spPr>
          <a:xfrm>
            <a:off x="4966940" y="5159692"/>
            <a:ext cx="58366" cy="583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B06A155-ED6D-4F99-A98D-265CF90CB04E}"/>
              </a:ext>
            </a:extLst>
          </p:cNvPr>
          <p:cNvSpPr/>
          <p:nvPr/>
        </p:nvSpPr>
        <p:spPr>
          <a:xfrm>
            <a:off x="4966940" y="5302364"/>
            <a:ext cx="58366" cy="583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5830D7B-513F-49CE-B4F0-0D025179B516}"/>
              </a:ext>
            </a:extLst>
          </p:cNvPr>
          <p:cNvSpPr/>
          <p:nvPr/>
        </p:nvSpPr>
        <p:spPr>
          <a:xfrm>
            <a:off x="4966940" y="5454764"/>
            <a:ext cx="58366" cy="583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F896E8-13BE-4441-9058-A838AD690914}"/>
              </a:ext>
            </a:extLst>
          </p:cNvPr>
          <p:cNvSpPr txBox="1"/>
          <p:nvPr/>
        </p:nvSpPr>
        <p:spPr>
          <a:xfrm>
            <a:off x="166350" y="5897732"/>
            <a:ext cx="4326137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may be divided into multiple instances organized in tree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924BB1-FC74-406A-8F5C-DD9D76961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3791" y="4282820"/>
            <a:ext cx="2413370" cy="123031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CE76CA8-CD55-4F3E-B1AB-891BA39F8FB4}"/>
              </a:ext>
            </a:extLst>
          </p:cNvPr>
          <p:cNvCxnSpPr>
            <a:cxnSpLocks/>
          </p:cNvCxnSpPr>
          <p:nvPr/>
        </p:nvCxnSpPr>
        <p:spPr>
          <a:xfrm flipV="1">
            <a:off x="5670573" y="4282820"/>
            <a:ext cx="852589" cy="236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419EB3-56FF-44B1-A7FE-FEB73AED1759}"/>
              </a:ext>
            </a:extLst>
          </p:cNvPr>
          <p:cNvCxnSpPr/>
          <p:nvPr/>
        </p:nvCxnSpPr>
        <p:spPr>
          <a:xfrm>
            <a:off x="5670573" y="5302364"/>
            <a:ext cx="847282" cy="288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AB6AD-93F2-43A9-9DCD-E33B0CC2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88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415140-2730-42DD-89BE-4424F90E4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Associated Services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297BC-A570-4424-A43A-CB19E243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038B8-2076-4272-9BB4-6ABDDF261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362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A3F00-B0C9-4275-A84F-CB09A5AE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Inventory as DICOM Non-Patient Object</a:t>
            </a:r>
            <a:br>
              <a:rPr lang="en-US" dirty="0"/>
            </a:br>
            <a:r>
              <a:rPr lang="en-US" dirty="0"/>
              <a:t>for Query / Retrieve /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62255-CCF1-4BF9-BA28-26898C64F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023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Inventory defined within category of DICOM Non-Patient Objects </a:t>
            </a:r>
          </a:p>
          <a:p>
            <a:pPr lvl="1"/>
            <a:r>
              <a:rPr lang="en-US" dirty="0"/>
              <a:t>Color Palette, Hanging Protocol, Defined Protocol, etc.</a:t>
            </a:r>
          </a:p>
          <a:p>
            <a:r>
              <a:rPr lang="en-US" dirty="0"/>
              <a:t>Simple addition to Part 4 Annex GG defines Storage Service (C-STORE transfer)</a:t>
            </a:r>
          </a:p>
          <a:p>
            <a:r>
              <a:rPr lang="en-US" dirty="0"/>
              <a:t>New Part 4 Annex for Inventory Query/Retrieve (C-FIND, C-MOVE, C-GET)</a:t>
            </a:r>
          </a:p>
          <a:p>
            <a:pPr lvl="1"/>
            <a:r>
              <a:rPr lang="en-US" dirty="0"/>
              <a:t>Inventory Q/R Info Model </a:t>
            </a:r>
          </a:p>
          <a:p>
            <a:pPr lvl="1"/>
            <a:r>
              <a:rPr lang="en-US" dirty="0"/>
              <a:t>Based on other NPO Q/R Services</a:t>
            </a:r>
          </a:p>
          <a:p>
            <a:r>
              <a:rPr lang="en-US" dirty="0"/>
              <a:t>Simple addition to Part 18 Section 12 defines equivalent DICOMweb operations</a:t>
            </a:r>
          </a:p>
          <a:p>
            <a:pPr lvl="1"/>
            <a:r>
              <a:rPr lang="en-US" dirty="0"/>
              <a:t>Standard transcoding to XML and JSON for DICOMweb retrieve</a:t>
            </a:r>
          </a:p>
          <a:p>
            <a:r>
              <a:rPr lang="en-US" dirty="0"/>
              <a:t>Optionally stored in a Part 10 conformant file - transferred via Media Service, or accessed via non-DICOM file access protocol</a:t>
            </a:r>
          </a:p>
          <a:p>
            <a:pPr lvl="1"/>
            <a:r>
              <a:rPr lang="en-US" dirty="0"/>
              <a:t>Similar to accessing Part 10 files from archive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6D363-9D62-4D83-AAEA-673F5C52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DCBCB-BBDA-4BAC-9D9D-1AF64139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37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7CC322BA-C2CD-4E7F-839E-FFCA94BD166A}"/>
              </a:ext>
            </a:extLst>
          </p:cNvPr>
          <p:cNvSpPr txBox="1"/>
          <p:nvPr/>
        </p:nvSpPr>
        <p:spPr>
          <a:xfrm>
            <a:off x="6266444" y="5029293"/>
            <a:ext cx="12987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003F7348-44FF-4410-BB36-B970FCECF009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CE659-A801-455C-AF8F-6978717B1DB8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8" name="Flowchart: Internal Storage 7">
            <a:extLst>
              <a:ext uri="{FF2B5EF4-FFF2-40B4-BE49-F238E27FC236}">
                <a16:creationId xmlns:a16="http://schemas.microsoft.com/office/drawing/2014/main" id="{EEEBCCE1-7D35-4C12-BB0C-A7BF3093D71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E96FDA30-6B74-442C-8AF6-FE78A8175015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C547E-01D7-4C88-9801-DC965C39729D}"/>
              </a:ext>
            </a:extLst>
          </p:cNvPr>
          <p:cNvSpPr txBox="1"/>
          <p:nvPr/>
        </p:nvSpPr>
        <p:spPr>
          <a:xfrm>
            <a:off x="6177966" y="4936784"/>
            <a:ext cx="12987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559AF-00D4-48D1-BB00-7EC7EE93DC0F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  <a:p>
            <a:r>
              <a:rPr lang="en-US" dirty="0"/>
              <a:t>Client</a:t>
            </a:r>
          </a:p>
        </p:txBody>
      </p:sp>
      <p:sp>
        <p:nvSpPr>
          <p:cNvPr id="3" name="Arrow: Left-Up 2">
            <a:extLst>
              <a:ext uri="{FF2B5EF4-FFF2-40B4-BE49-F238E27FC236}">
                <a16:creationId xmlns:a16="http://schemas.microsoft.com/office/drawing/2014/main" id="{63B806F2-538B-49E6-9235-3B93E51AD533}"/>
              </a:ext>
            </a:extLst>
          </p:cNvPr>
          <p:cNvSpPr/>
          <p:nvPr/>
        </p:nvSpPr>
        <p:spPr>
          <a:xfrm flipV="1">
            <a:off x="1975104" y="1780162"/>
            <a:ext cx="5093081" cy="919254"/>
          </a:xfrm>
          <a:prstGeom prst="leftUpArrow">
            <a:avLst>
              <a:gd name="adj1" fmla="val 7879"/>
              <a:gd name="adj2" fmla="val 12160"/>
              <a:gd name="adj3" fmla="val 11089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E619B8-A93D-438D-BDA9-6C6AEF34A5AA}"/>
              </a:ext>
            </a:extLst>
          </p:cNvPr>
          <p:cNvSpPr txBox="1"/>
          <p:nvPr/>
        </p:nvSpPr>
        <p:spPr>
          <a:xfrm>
            <a:off x="2989075" y="1874584"/>
            <a:ext cx="3217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C-FIND / C-MOVE / C-GET</a:t>
            </a:r>
          </a:p>
        </p:txBody>
      </p:sp>
      <p:sp>
        <p:nvSpPr>
          <p:cNvPr id="15" name="Arrow: Left-Up 14">
            <a:extLst>
              <a:ext uri="{FF2B5EF4-FFF2-40B4-BE49-F238E27FC236}">
                <a16:creationId xmlns:a16="http://schemas.microsoft.com/office/drawing/2014/main" id="{B33CA3E1-DC27-4BB5-9894-F0FD2921B4B1}"/>
              </a:ext>
            </a:extLst>
          </p:cNvPr>
          <p:cNvSpPr/>
          <p:nvPr/>
        </p:nvSpPr>
        <p:spPr>
          <a:xfrm flipV="1">
            <a:off x="1975105" y="2146863"/>
            <a:ext cx="4746708" cy="552550"/>
          </a:xfrm>
          <a:prstGeom prst="leftUpArrow">
            <a:avLst>
              <a:gd name="adj1" fmla="val 14135"/>
              <a:gd name="adj2" fmla="val 20668"/>
              <a:gd name="adj3" fmla="val 17345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16DACF-27A0-4255-8D74-53457882F568}"/>
              </a:ext>
            </a:extLst>
          </p:cNvPr>
          <p:cNvSpPr txBox="1"/>
          <p:nvPr/>
        </p:nvSpPr>
        <p:spPr>
          <a:xfrm>
            <a:off x="2450968" y="2234503"/>
            <a:ext cx="4023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DICOMweb Non-Patient Search / Retrieve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1DD556-F608-495A-92D7-AA69AFE916DC}"/>
              </a:ext>
            </a:extLst>
          </p:cNvPr>
          <p:cNvSpPr txBox="1"/>
          <p:nvPr/>
        </p:nvSpPr>
        <p:spPr>
          <a:xfrm>
            <a:off x="3133069" y="1236886"/>
            <a:ext cx="2075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File/Object Access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1DFCBC44-8ABC-4435-9852-1D72D2EEA3DA}"/>
              </a:ext>
            </a:extLst>
          </p:cNvPr>
          <p:cNvSpPr/>
          <p:nvPr/>
        </p:nvSpPr>
        <p:spPr>
          <a:xfrm flipV="1">
            <a:off x="6651483" y="2699413"/>
            <a:ext cx="322859" cy="2237370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5EE0FCD1-D3E5-438E-BF15-5759920B82EE}"/>
              </a:ext>
            </a:extLst>
          </p:cNvPr>
          <p:cNvSpPr/>
          <p:nvPr/>
        </p:nvSpPr>
        <p:spPr>
          <a:xfrm rot="16200000">
            <a:off x="2893462" y="530543"/>
            <a:ext cx="3462650" cy="5349826"/>
          </a:xfrm>
          <a:prstGeom prst="bentUpArrow">
            <a:avLst>
              <a:gd name="adj1" fmla="val 2369"/>
              <a:gd name="adj2" fmla="val 3005"/>
              <a:gd name="adj3" fmla="val 375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E2D38E-F435-426C-8A29-9252B1DDEE15}"/>
              </a:ext>
            </a:extLst>
          </p:cNvPr>
          <p:cNvSpPr txBox="1"/>
          <p:nvPr/>
        </p:nvSpPr>
        <p:spPr>
          <a:xfrm>
            <a:off x="6120419" y="4846538"/>
            <a:ext cx="12987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36CA57-D6CB-423D-915C-855C6572A197}"/>
              </a:ext>
            </a:extLst>
          </p:cNvPr>
          <p:cNvSpPr txBox="1"/>
          <p:nvPr/>
        </p:nvSpPr>
        <p:spPr>
          <a:xfrm>
            <a:off x="166350" y="5897732"/>
            <a:ext cx="3849059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accessed by DIMSE, DICOMweb, non-DICOM protocol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DC6ED8-C419-4F23-857E-7B88E877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05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A3F00-B0C9-4275-A84F-CB09A5AE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 service to initiate inventory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62255-CCF1-4BF9-BA28-26898C64F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023408"/>
          </a:xfrm>
        </p:spPr>
        <p:txBody>
          <a:bodyPr>
            <a:normAutofit/>
          </a:bodyPr>
          <a:lstStyle/>
          <a:p>
            <a:r>
              <a:rPr lang="en-US" dirty="0"/>
              <a:t>App external to PACS/VNA may request production of inventory, especially for dynamically determined subsets of archive </a:t>
            </a:r>
          </a:p>
          <a:p>
            <a:pPr lvl="1"/>
            <a:r>
              <a:rPr lang="en-US" dirty="0"/>
              <a:t>Migration, research, or QA clients</a:t>
            </a:r>
          </a:p>
          <a:p>
            <a:r>
              <a:rPr lang="en-US" dirty="0"/>
              <a:t>New service modeled on Storage Commitment (already implemented in PACS)</a:t>
            </a:r>
          </a:p>
          <a:p>
            <a:pPr lvl="1"/>
            <a:r>
              <a:rPr lang="en-US" dirty="0"/>
              <a:t>Inventory Creation IOD for DIMSE-N services </a:t>
            </a:r>
          </a:p>
          <a:p>
            <a:pPr lvl="1"/>
            <a:r>
              <a:rPr lang="en-US" dirty="0"/>
              <a:t>Initiate, Cancel, Pause, Resume: N-ACTION from SCU</a:t>
            </a:r>
          </a:p>
          <a:p>
            <a:pPr lvl="1"/>
            <a:r>
              <a:rPr lang="en-US" dirty="0"/>
              <a:t>Progress indication, Completion: N-EVENT-REPORT push from SCP</a:t>
            </a:r>
          </a:p>
          <a:p>
            <a:pPr lvl="1"/>
            <a:r>
              <a:rPr lang="en-US" dirty="0"/>
              <a:t>Asynchronous mechanism – supports extended period to create inventory</a:t>
            </a:r>
          </a:p>
          <a:p>
            <a:r>
              <a:rPr lang="en-US" dirty="0"/>
              <a:t>Periodic progress indication with reporting interval requested by SCU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6D363-9D62-4D83-AAEA-673F5C52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2E614-1278-4481-B60B-480E08E8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758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003F7348-44FF-4410-BB36-B970FCECF009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CE659-A801-455C-AF8F-6978717B1DB8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8" name="Flowchart: Internal Storage 7">
            <a:extLst>
              <a:ext uri="{FF2B5EF4-FFF2-40B4-BE49-F238E27FC236}">
                <a16:creationId xmlns:a16="http://schemas.microsoft.com/office/drawing/2014/main" id="{EEEBCCE1-7D35-4C12-BB0C-A7BF3093D71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E96FDA30-6B74-442C-8AF6-FE78A8175015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C547E-01D7-4C88-9801-DC965C39729D}"/>
              </a:ext>
            </a:extLst>
          </p:cNvPr>
          <p:cNvSpPr txBox="1"/>
          <p:nvPr/>
        </p:nvSpPr>
        <p:spPr>
          <a:xfrm>
            <a:off x="6177064" y="4936784"/>
            <a:ext cx="135706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Inventories</a:t>
            </a:r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5A3832C1-E5BD-4DDD-B67F-5FB792B868C1}"/>
              </a:ext>
            </a:extLst>
          </p:cNvPr>
          <p:cNvSpPr/>
          <p:nvPr/>
        </p:nvSpPr>
        <p:spPr>
          <a:xfrm flipV="1">
            <a:off x="5896451" y="3477633"/>
            <a:ext cx="1050586" cy="1459147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559AF-00D4-48D1-BB00-7EC7EE93DC0F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  <a:p>
            <a:r>
              <a:rPr lang="en-US" dirty="0"/>
              <a:t>Client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16DACF-27A0-4255-8D74-53457882F568}"/>
              </a:ext>
            </a:extLst>
          </p:cNvPr>
          <p:cNvSpPr txBox="1"/>
          <p:nvPr/>
        </p:nvSpPr>
        <p:spPr>
          <a:xfrm>
            <a:off x="2263423" y="1397811"/>
            <a:ext cx="2668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N-ACTION Initiate Inventory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F802AC0C-1CFC-427B-9726-A6ADFC0DA2FD}"/>
              </a:ext>
            </a:extLst>
          </p:cNvPr>
          <p:cNvSpPr/>
          <p:nvPr/>
        </p:nvSpPr>
        <p:spPr>
          <a:xfrm flipV="1">
            <a:off x="1975104" y="1707809"/>
            <a:ext cx="3445308" cy="991617"/>
          </a:xfrm>
          <a:prstGeom prst="bentUpArrow">
            <a:avLst>
              <a:gd name="adj1" fmla="val 7669"/>
              <a:gd name="adj2" fmla="val 6431"/>
              <a:gd name="adj3" fmla="val 112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Bent-Up 13">
            <a:extLst>
              <a:ext uri="{FF2B5EF4-FFF2-40B4-BE49-F238E27FC236}">
                <a16:creationId xmlns:a16="http://schemas.microsoft.com/office/drawing/2014/main" id="{556727C0-5D56-416B-A483-2E1F0B2DFF8F}"/>
              </a:ext>
            </a:extLst>
          </p:cNvPr>
          <p:cNvSpPr/>
          <p:nvPr/>
        </p:nvSpPr>
        <p:spPr>
          <a:xfrm rot="16200000">
            <a:off x="3153111" y="743207"/>
            <a:ext cx="778211" cy="3134224"/>
          </a:xfrm>
          <a:prstGeom prst="bentUpArrow">
            <a:avLst>
              <a:gd name="adj1" fmla="val 10092"/>
              <a:gd name="adj2" fmla="val 11882"/>
              <a:gd name="adj3" fmla="val 160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9C3C15-AFB1-45E6-BFA5-7EB38267F3C0}"/>
              </a:ext>
            </a:extLst>
          </p:cNvPr>
          <p:cNvSpPr txBox="1"/>
          <p:nvPr/>
        </p:nvSpPr>
        <p:spPr>
          <a:xfrm>
            <a:off x="2294325" y="2026598"/>
            <a:ext cx="2367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N-EVENT REPORT Status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3A66A5-1080-453C-8372-A28EEE4E69D1}"/>
              </a:ext>
            </a:extLst>
          </p:cNvPr>
          <p:cNvSpPr txBox="1"/>
          <p:nvPr/>
        </p:nvSpPr>
        <p:spPr>
          <a:xfrm>
            <a:off x="204590" y="5887793"/>
            <a:ext cx="4218324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Client initiates inventory production through DIMSE service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3CBAA8-E34C-4CBD-93EC-1B375A86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7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E7E3-7300-470B-8561-CBB611B8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Use Case – PACS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F62F-7A45-46A6-87D3-2A77EEF3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803146"/>
          </a:xfrm>
        </p:spPr>
        <p:txBody>
          <a:bodyPr>
            <a:normAutofit/>
          </a:bodyPr>
          <a:lstStyle/>
          <a:p>
            <a:r>
              <a:rPr lang="en-US" dirty="0"/>
              <a:t>Users typically replace PACS after ~12-15 years, often with change of vendor  </a:t>
            </a:r>
          </a:p>
          <a:p>
            <a:pPr lvl="1"/>
            <a:r>
              <a:rPr lang="en-US" dirty="0"/>
              <a:t>Became a significant user (PACS administrator) concern in 2010’s </a:t>
            </a:r>
          </a:p>
          <a:p>
            <a:r>
              <a:rPr lang="en-US" dirty="0"/>
              <a:t>Institutional consolidation often requires merge of disparate PACS</a:t>
            </a:r>
          </a:p>
          <a:p>
            <a:r>
              <a:rPr lang="en-US" dirty="0"/>
              <a:t>Replacement/consolidation requires migrating historical data to a new system </a:t>
            </a:r>
          </a:p>
          <a:p>
            <a:pPr lvl="1"/>
            <a:r>
              <a:rPr lang="en-US" dirty="0"/>
              <a:t>Digital storage often retained “forever”</a:t>
            </a:r>
          </a:p>
          <a:p>
            <a:pPr lvl="1"/>
            <a:r>
              <a:rPr lang="en-US" dirty="0"/>
              <a:t>Volumes increasing with hi-res, 3D/4D, and multimodality studies</a:t>
            </a:r>
          </a:p>
          <a:p>
            <a:pPr lvl="1"/>
            <a:r>
              <a:rPr lang="en-US" dirty="0"/>
              <a:t>Many institutions store &gt; 10</a:t>
            </a:r>
            <a:r>
              <a:rPr lang="en-US" baseline="30000" dirty="0"/>
              <a:t>9</a:t>
            </a:r>
            <a:r>
              <a:rPr lang="en-US" dirty="0"/>
              <a:t> instances with data volumes &gt; 10</a:t>
            </a:r>
            <a:r>
              <a:rPr lang="en-US" baseline="30000" dirty="0"/>
              <a:t>15</a:t>
            </a:r>
            <a:r>
              <a:rPr lang="en-US" dirty="0"/>
              <a:t>B (petabyte)</a:t>
            </a:r>
          </a:p>
          <a:p>
            <a:r>
              <a:rPr lang="en-US" dirty="0"/>
              <a:t>Performance at scale is challenging</a:t>
            </a:r>
          </a:p>
          <a:p>
            <a:pPr lvl="1"/>
            <a:r>
              <a:rPr lang="en-US" dirty="0"/>
              <a:t>DICOM Query/Retrieve designed for accessing relatively small number of studies</a:t>
            </a:r>
          </a:p>
          <a:p>
            <a:pPr lvl="1"/>
            <a:r>
              <a:rPr lang="en-US" dirty="0"/>
              <a:t>Need mechanisms that account for enterprise-scale data operations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F4D9BC-EEDE-48D5-AD13-923F4D7B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00B48-A7C7-48CB-B4C9-0FF89708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854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>
            <a:extLst>
              <a:ext uri="{FF2B5EF4-FFF2-40B4-BE49-F238E27FC236}">
                <a16:creationId xmlns:a16="http://schemas.microsoft.com/office/drawing/2014/main" id="{7801BFF2-06CF-4CBA-945C-6DB2F8AB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Production Statuses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2D490-4D29-4A7A-A72F-A708C1843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C78D81-D24C-4E77-8FDC-563155BD23D6}"/>
              </a:ext>
            </a:extLst>
          </p:cNvPr>
          <p:cNvSpPr txBox="1"/>
          <p:nvPr/>
        </p:nvSpPr>
        <p:spPr>
          <a:xfrm>
            <a:off x="2462212" y="2692016"/>
            <a:ext cx="2028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effectLst/>
                <a:latin typeface="+mj-lt"/>
                <a:ea typeface="Times New Roman" panose="02020603050405020304" pitchFamily="18" charset="0"/>
                <a:cs typeface="Helvetica" panose="020B0604020202020204" pitchFamily="34" charset="0"/>
              </a:rPr>
              <a:t>PROCESSING</a:t>
            </a:r>
            <a:endParaRPr lang="en-US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A8F8D5-85A9-44D2-B6D8-4406969E3695}"/>
              </a:ext>
            </a:extLst>
          </p:cNvPr>
          <p:cNvSpPr txBox="1"/>
          <p:nvPr/>
        </p:nvSpPr>
        <p:spPr>
          <a:xfrm>
            <a:off x="5902226" y="2685496"/>
            <a:ext cx="15049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defRPr>
            </a:lvl1pPr>
          </a:lstStyle>
          <a:p>
            <a:r>
              <a:rPr lang="en-US" dirty="0">
                <a:latin typeface="+mj-lt"/>
              </a:rPr>
              <a:t>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739563-861C-4288-9C77-31A64B0ACCA7}"/>
              </a:ext>
            </a:extLst>
          </p:cNvPr>
          <p:cNvSpPr txBox="1"/>
          <p:nvPr/>
        </p:nvSpPr>
        <p:spPr>
          <a:xfrm>
            <a:off x="5902227" y="3794326"/>
            <a:ext cx="15049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defRPr>
            </a:lvl1pPr>
          </a:lstStyle>
          <a:p>
            <a:r>
              <a:rPr lang="en-US" dirty="0">
                <a:latin typeface="+mj-lt"/>
              </a:rPr>
              <a:t>FAILURE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77DB94-6429-4CF4-BCFA-2138B1A49731}"/>
              </a:ext>
            </a:extLst>
          </p:cNvPr>
          <p:cNvSpPr txBox="1"/>
          <p:nvPr/>
        </p:nvSpPr>
        <p:spPr>
          <a:xfrm>
            <a:off x="5902227" y="5058251"/>
            <a:ext cx="15049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defRPr>
            </a:lvl1pPr>
          </a:lstStyle>
          <a:p>
            <a:r>
              <a:rPr lang="en-US" dirty="0">
                <a:latin typeface="+mj-lt"/>
              </a:rPr>
              <a:t>CANCELED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1A3C73-44D6-4585-B822-289C44E9D04D}"/>
              </a:ext>
            </a:extLst>
          </p:cNvPr>
          <p:cNvSpPr txBox="1"/>
          <p:nvPr/>
        </p:nvSpPr>
        <p:spPr>
          <a:xfrm>
            <a:off x="2692784" y="5058251"/>
            <a:ext cx="15049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defRPr>
            </a:lvl1pPr>
          </a:lstStyle>
          <a:p>
            <a:r>
              <a:rPr lang="en-US" dirty="0">
                <a:latin typeface="+mj-lt"/>
              </a:rPr>
              <a:t>PAUSED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25E071E-6111-4585-A3D5-AC6E80F1CE8F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237178" y="2876682"/>
            <a:ext cx="1225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90E4B23-C06F-452A-BF1D-48B45C951A80}"/>
              </a:ext>
            </a:extLst>
          </p:cNvPr>
          <p:cNvSpPr txBox="1"/>
          <p:nvPr/>
        </p:nvSpPr>
        <p:spPr>
          <a:xfrm rot="16200000">
            <a:off x="3113142" y="3832398"/>
            <a:ext cx="97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Resume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330EEED-A4BB-4009-821A-374DED3C9E1D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4491037" y="2870162"/>
            <a:ext cx="1411189" cy="6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68EE4B7-863E-4C2A-A73F-2FCA5526789D}"/>
              </a:ext>
            </a:extLst>
          </p:cNvPr>
          <p:cNvCxnSpPr>
            <a:cxnSpLocks/>
            <a:stCxn id="7" idx="3"/>
            <a:endCxn id="13" idx="1"/>
          </p:cNvCxnSpPr>
          <p:nvPr/>
        </p:nvCxnSpPr>
        <p:spPr>
          <a:xfrm>
            <a:off x="4491037" y="2876682"/>
            <a:ext cx="1411190" cy="1102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64393D1-278A-4B51-BC64-0DF271A1881D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4491037" y="2876682"/>
            <a:ext cx="1411190" cy="2366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F099938-F1A9-437E-8EDA-0F52708C7E99}"/>
              </a:ext>
            </a:extLst>
          </p:cNvPr>
          <p:cNvCxnSpPr>
            <a:cxnSpLocks/>
          </p:cNvCxnSpPr>
          <p:nvPr/>
        </p:nvCxnSpPr>
        <p:spPr>
          <a:xfrm>
            <a:off x="2986087" y="3058333"/>
            <a:ext cx="0" cy="1999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F219DA9-2D38-42E4-8D4D-61109BDD60C8}"/>
              </a:ext>
            </a:extLst>
          </p:cNvPr>
          <p:cNvCxnSpPr>
            <a:cxnSpLocks/>
            <a:stCxn id="17" idx="0"/>
            <a:endCxn id="7" idx="2"/>
          </p:cNvCxnSpPr>
          <p:nvPr/>
        </p:nvCxnSpPr>
        <p:spPr>
          <a:xfrm flipV="1">
            <a:off x="3445259" y="3061348"/>
            <a:ext cx="31366" cy="1996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135C4AE-CC99-45A4-928A-1A1E8E704B25}"/>
              </a:ext>
            </a:extLst>
          </p:cNvPr>
          <p:cNvSpPr txBox="1"/>
          <p:nvPr/>
        </p:nvSpPr>
        <p:spPr>
          <a:xfrm>
            <a:off x="1237178" y="2893222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Initiate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E8C6A8A-3F82-458D-AC4D-829E02F7CD93}"/>
              </a:ext>
            </a:extLst>
          </p:cNvPr>
          <p:cNvCxnSpPr>
            <a:cxnSpLocks/>
            <a:stCxn id="17" idx="3"/>
            <a:endCxn id="15" idx="1"/>
          </p:cNvCxnSpPr>
          <p:nvPr/>
        </p:nvCxnSpPr>
        <p:spPr>
          <a:xfrm>
            <a:off x="4197734" y="5242917"/>
            <a:ext cx="17044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8B02292-EA6B-40F1-92DA-19EF8AFFE858}"/>
              </a:ext>
            </a:extLst>
          </p:cNvPr>
          <p:cNvSpPr txBox="1"/>
          <p:nvPr/>
        </p:nvSpPr>
        <p:spPr>
          <a:xfrm>
            <a:off x="4426981" y="5222471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Cancel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2E6899A-E6DD-4191-AED0-61DD106265D4}"/>
              </a:ext>
            </a:extLst>
          </p:cNvPr>
          <p:cNvSpPr txBox="1"/>
          <p:nvPr/>
        </p:nvSpPr>
        <p:spPr>
          <a:xfrm rot="3525898">
            <a:off x="4843805" y="4275992"/>
            <a:ext cx="850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Cancel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217EF2-7CE6-4602-8959-09DC4A1442BA}"/>
              </a:ext>
            </a:extLst>
          </p:cNvPr>
          <p:cNvSpPr txBox="1"/>
          <p:nvPr/>
        </p:nvSpPr>
        <p:spPr>
          <a:xfrm>
            <a:off x="166350" y="5897732"/>
            <a:ext cx="5480739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Some status changes may be due to N-ACTION requests (labeled arrows)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C3BE69-0AC5-4FC5-B0F2-19F7D0A1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34C8B3-7932-40DF-8C14-BBFECB73AFD2}"/>
              </a:ext>
            </a:extLst>
          </p:cNvPr>
          <p:cNvSpPr txBox="1"/>
          <p:nvPr/>
        </p:nvSpPr>
        <p:spPr>
          <a:xfrm rot="5400000">
            <a:off x="2343297" y="3978992"/>
            <a:ext cx="97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267850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B8F021B-0C1B-4079-BD90-707096EA7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defined service is separable from others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04F006-88BB-4940-B212-A04AA9633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8115336" cy="3630795"/>
          </a:xfrm>
        </p:spPr>
        <p:txBody>
          <a:bodyPr/>
          <a:lstStyle/>
          <a:p>
            <a:r>
              <a:rPr lang="en-US" dirty="0"/>
              <a:t>Inventory Creation service not required - PACS may implement creation of inventory from its administrative UI</a:t>
            </a:r>
          </a:p>
          <a:p>
            <a:r>
              <a:rPr lang="en-US" dirty="0"/>
              <a:t>Access to Inventory instances at discretion of PACS – could use DIMSE C-STORE (with or without C-MOVE or C-GET), DICOMweb, or non-DICOM file access protocol </a:t>
            </a:r>
          </a:p>
          <a:p>
            <a:r>
              <a:rPr lang="en-US" dirty="0"/>
              <a:t>ID and location of Inventory instances may be supported by C-FIND or DICOMweb, or may be done out of band by non-DICOM means (e.g., email notification of filename)</a:t>
            </a:r>
          </a:p>
          <a:p>
            <a:r>
              <a:rPr lang="en-US" dirty="0"/>
              <a:t>But there is no DICOM Conformance to just an IOD – at least one instance exchange service must be supported to assert DICOM Conformance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E0024-DD75-4782-BFA6-851684744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D4CE20-C5E8-4F3E-B62A-6786FAC0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5269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51A0A1-C312-4733-98CD-C45B4604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B31A67E-5F9B-46DF-86E8-6836691D085C}"/>
              </a:ext>
            </a:extLst>
          </p:cNvPr>
          <p:cNvSpPr/>
          <p:nvPr/>
        </p:nvSpPr>
        <p:spPr>
          <a:xfrm>
            <a:off x="2788899" y="1350471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Creation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86C0D8-5EF9-4A7A-960D-476FA9FE583B}"/>
              </a:ext>
            </a:extLst>
          </p:cNvPr>
          <p:cNvSpPr/>
          <p:nvPr/>
        </p:nvSpPr>
        <p:spPr>
          <a:xfrm>
            <a:off x="5026127" y="3284838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Storage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5B220B-CE0F-4A9F-AF8B-7B3B04991FD1}"/>
              </a:ext>
            </a:extLst>
          </p:cNvPr>
          <p:cNvSpPr/>
          <p:nvPr/>
        </p:nvSpPr>
        <p:spPr>
          <a:xfrm>
            <a:off x="7298651" y="2240747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MOVE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B64A942-16B3-4A0F-ABCB-E9744291A640}"/>
              </a:ext>
            </a:extLst>
          </p:cNvPr>
          <p:cNvSpPr/>
          <p:nvPr/>
        </p:nvSpPr>
        <p:spPr>
          <a:xfrm>
            <a:off x="5769253" y="4733066"/>
            <a:ext cx="2432638" cy="71638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Web Search/Retrieve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E4BB3DC-4279-49B1-9AF8-997F03A9AB1D}"/>
              </a:ext>
            </a:extLst>
          </p:cNvPr>
          <p:cNvSpPr/>
          <p:nvPr/>
        </p:nvSpPr>
        <p:spPr>
          <a:xfrm>
            <a:off x="3157172" y="5048120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FIND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9E60B5-7D9A-4562-93E4-85DE2CA5D56D}"/>
              </a:ext>
            </a:extLst>
          </p:cNvPr>
          <p:cNvSpPr txBox="1"/>
          <p:nvPr/>
        </p:nvSpPr>
        <p:spPr>
          <a:xfrm>
            <a:off x="230803" y="4228421"/>
            <a:ext cx="1585608" cy="923330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Non-DICOM</a:t>
            </a:r>
          </a:p>
          <a:p>
            <a:pPr algn="ctr"/>
            <a:r>
              <a:rPr lang="en-US" dirty="0"/>
              <a:t>File Access</a:t>
            </a:r>
          </a:p>
          <a:p>
            <a:pPr algn="ctr"/>
            <a:r>
              <a:rPr lang="en-US" dirty="0"/>
              <a:t>Protocol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03A27E1-14B6-4142-8EB6-89CD15947B9E}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3000299" y="2240747"/>
            <a:ext cx="194404" cy="439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EC2298-CE58-46AF-ABA9-59718D3B9086}"/>
              </a:ext>
            </a:extLst>
          </p:cNvPr>
          <p:cNvCxnSpPr>
            <a:cxnSpLocks/>
            <a:stCxn id="3" idx="3"/>
            <a:endCxn id="7" idx="2"/>
          </p:cNvCxnSpPr>
          <p:nvPr/>
        </p:nvCxnSpPr>
        <p:spPr>
          <a:xfrm>
            <a:off x="3716308" y="3701537"/>
            <a:ext cx="1309819" cy="55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C0DEA8C-9A83-48D6-8F4C-670552EC2801}"/>
              </a:ext>
            </a:extLst>
          </p:cNvPr>
          <p:cNvCxnSpPr>
            <a:cxnSpLocks/>
            <a:stCxn id="7" idx="7"/>
            <a:endCxn id="8" idx="3"/>
          </p:cNvCxnSpPr>
          <p:nvPr/>
        </p:nvCxnSpPr>
        <p:spPr>
          <a:xfrm flipV="1">
            <a:off x="6379528" y="3046145"/>
            <a:ext cx="1151330" cy="376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090A44-2C30-4573-B4CD-DAB2863619FF}"/>
              </a:ext>
            </a:extLst>
          </p:cNvPr>
          <p:cNvCxnSpPr>
            <a:cxnSpLocks/>
            <a:stCxn id="58" idx="3"/>
            <a:endCxn id="9" idx="2"/>
          </p:cNvCxnSpPr>
          <p:nvPr/>
        </p:nvCxnSpPr>
        <p:spPr>
          <a:xfrm>
            <a:off x="3716308" y="4445189"/>
            <a:ext cx="2052945" cy="646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BA78C25-D26F-4191-85BF-2D441C8B3E9A}"/>
              </a:ext>
            </a:extLst>
          </p:cNvPr>
          <p:cNvCxnSpPr>
            <a:cxnSpLocks/>
            <a:stCxn id="58" idx="2"/>
            <a:endCxn id="10" idx="1"/>
          </p:cNvCxnSpPr>
          <p:nvPr/>
        </p:nvCxnSpPr>
        <p:spPr>
          <a:xfrm>
            <a:off x="3000028" y="4733065"/>
            <a:ext cx="389351" cy="453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587D41F-CDBC-4F44-99F0-A98ADACF0A87}"/>
              </a:ext>
            </a:extLst>
          </p:cNvPr>
          <p:cNvCxnSpPr>
            <a:cxnSpLocks/>
            <a:endCxn id="12" idx="0"/>
          </p:cNvCxnSpPr>
          <p:nvPr/>
        </p:nvCxnSpPr>
        <p:spPr>
          <a:xfrm flipH="1">
            <a:off x="1023607" y="3894815"/>
            <a:ext cx="1260141" cy="333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E8264091-6871-4427-8322-8DE6A6FA93D2}"/>
              </a:ext>
            </a:extLst>
          </p:cNvPr>
          <p:cNvSpPr/>
          <p:nvPr/>
        </p:nvSpPr>
        <p:spPr>
          <a:xfrm>
            <a:off x="7284581" y="3466218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GET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C6B59C6-503E-41AD-8DF8-7AEDC5275AD7}"/>
              </a:ext>
            </a:extLst>
          </p:cNvPr>
          <p:cNvCxnSpPr>
            <a:cxnSpLocks/>
            <a:endCxn id="39" idx="2"/>
          </p:cNvCxnSpPr>
          <p:nvPr/>
        </p:nvCxnSpPr>
        <p:spPr>
          <a:xfrm>
            <a:off x="6557685" y="3894815"/>
            <a:ext cx="726896" cy="43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94F2E02-B8DB-49D2-B77C-70580AA6772B}"/>
              </a:ext>
            </a:extLst>
          </p:cNvPr>
          <p:cNvSpPr txBox="1"/>
          <p:nvPr/>
        </p:nvSpPr>
        <p:spPr>
          <a:xfrm>
            <a:off x="413492" y="2550954"/>
            <a:ext cx="966630" cy="646331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Admin</a:t>
            </a:r>
          </a:p>
          <a:p>
            <a:pPr algn="ctr"/>
            <a:r>
              <a:rPr lang="en-US" dirty="0"/>
              <a:t>UI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BA1E52D-4492-4DFB-9A5E-0B0F85C18332}"/>
              </a:ext>
            </a:extLst>
          </p:cNvPr>
          <p:cNvCxnSpPr>
            <a:cxnSpLocks/>
            <a:endCxn id="49" idx="2"/>
          </p:cNvCxnSpPr>
          <p:nvPr/>
        </p:nvCxnSpPr>
        <p:spPr>
          <a:xfrm flipH="1" flipV="1">
            <a:off x="896807" y="3197285"/>
            <a:ext cx="1378373" cy="377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43E15A29-3E97-4619-A9C9-14F830847855}"/>
              </a:ext>
            </a:extLst>
          </p:cNvPr>
          <p:cNvSpPr/>
          <p:nvPr/>
        </p:nvSpPr>
        <p:spPr>
          <a:xfrm>
            <a:off x="4842961" y="1846826"/>
            <a:ext cx="2204578" cy="71964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Media Storage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3A7E4EB-B641-4891-807B-933E0AE2F5A3}"/>
              </a:ext>
            </a:extLst>
          </p:cNvPr>
          <p:cNvCxnSpPr>
            <a:cxnSpLocks/>
            <a:endCxn id="36" idx="3"/>
          </p:cNvCxnSpPr>
          <p:nvPr/>
        </p:nvCxnSpPr>
        <p:spPr>
          <a:xfrm flipV="1">
            <a:off x="3658701" y="2461081"/>
            <a:ext cx="1507113" cy="1005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A6834FB-6F63-47AA-9B86-C5E95CA127C8}"/>
              </a:ext>
            </a:extLst>
          </p:cNvPr>
          <p:cNvSpPr txBox="1"/>
          <p:nvPr/>
        </p:nvSpPr>
        <p:spPr>
          <a:xfrm>
            <a:off x="94552" y="6290692"/>
            <a:ext cx="4501431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IODs and associated services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67958-83BD-4572-8425-AFAE615D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894AE0A-5AEA-4D57-BAA9-3C64C9071CA6}"/>
              </a:ext>
            </a:extLst>
          </p:cNvPr>
          <p:cNvSpPr/>
          <p:nvPr/>
        </p:nvSpPr>
        <p:spPr>
          <a:xfrm>
            <a:off x="2283748" y="3413661"/>
            <a:ext cx="1432560" cy="57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Inventory IOD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F13358D5-535C-467C-844A-181766D98DED}"/>
              </a:ext>
            </a:extLst>
          </p:cNvPr>
          <p:cNvSpPr/>
          <p:nvPr/>
        </p:nvSpPr>
        <p:spPr>
          <a:xfrm>
            <a:off x="2207495" y="2679813"/>
            <a:ext cx="1585607" cy="6014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Inventory</a:t>
            </a:r>
          </a:p>
          <a:p>
            <a:pPr algn="ctr"/>
            <a:r>
              <a:rPr lang="en-US" dirty="0"/>
              <a:t>Creation IOD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70DFEE6A-A806-4851-B149-C79A18C67121}"/>
              </a:ext>
            </a:extLst>
          </p:cNvPr>
          <p:cNvSpPr/>
          <p:nvPr/>
        </p:nvSpPr>
        <p:spPr>
          <a:xfrm>
            <a:off x="2283748" y="4157313"/>
            <a:ext cx="1432560" cy="57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Inventory Q/R Model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E05FD6A-92F0-4CA6-B6C1-091E38F9E9C3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3658701" y="3921994"/>
            <a:ext cx="2466804" cy="915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id="{245CCCAA-AA28-4951-B234-BDBA1ED7A280}"/>
              </a:ext>
            </a:extLst>
          </p:cNvPr>
          <p:cNvSpPr/>
          <p:nvPr/>
        </p:nvSpPr>
        <p:spPr>
          <a:xfrm>
            <a:off x="413492" y="613975"/>
            <a:ext cx="1207608" cy="29958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DIMSE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A057FA63-834F-46C0-8D47-838920DC4155}"/>
              </a:ext>
            </a:extLst>
          </p:cNvPr>
          <p:cNvSpPr/>
          <p:nvPr/>
        </p:nvSpPr>
        <p:spPr>
          <a:xfrm>
            <a:off x="413492" y="1322757"/>
            <a:ext cx="1207608" cy="29958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Web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8F59304D-7EF6-441E-869F-E9F526DAEA14}"/>
              </a:ext>
            </a:extLst>
          </p:cNvPr>
          <p:cNvSpPr/>
          <p:nvPr/>
        </p:nvSpPr>
        <p:spPr>
          <a:xfrm>
            <a:off x="413493" y="964903"/>
            <a:ext cx="1207607" cy="29959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19325102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AE35-6D6F-4CC4-B8F9-A22912BC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Sup 223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0E204-1A63-4907-91CF-8BBA74DF5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dirty="0"/>
              <a:t>Inventory IOD</a:t>
            </a:r>
          </a:p>
          <a:p>
            <a:r>
              <a:rPr lang="en-US" sz="2000" dirty="0"/>
              <a:t>Specifies (if available) direct filesystem access to stored instances</a:t>
            </a:r>
          </a:p>
          <a:p>
            <a:r>
              <a:rPr lang="en-US" sz="2000" dirty="0"/>
              <a:t>Inventory has current metadata (possibly not propagated to stored instances)</a:t>
            </a:r>
          </a:p>
          <a:p>
            <a:r>
              <a:rPr lang="en-US" sz="2000" dirty="0"/>
              <a:t>Inventory may be produced for subsets of full archive</a:t>
            </a:r>
          </a:p>
          <a:p>
            <a:r>
              <a:rPr lang="en-US" sz="2000" dirty="0"/>
              <a:t>Supports instances not for operational use (including IOCM controls)</a:t>
            </a:r>
          </a:p>
          <a:p>
            <a:r>
              <a:rPr lang="en-US" sz="2000" dirty="0"/>
              <a:t>In category of DICOM Non-Patient Objects with typical network services (C-STORE, C-FIND, C-MOVE, C-GET, and DICOMweb equivalents)</a:t>
            </a:r>
          </a:p>
          <a:p>
            <a:r>
              <a:rPr lang="en-US" sz="2000" dirty="0"/>
              <a:t>Service to initiate inventory creation (with Inventory Creation IOD)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897BD-C3EB-4718-BFAC-B36ADFD7A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5C23F-81A7-45EC-B809-8DF61F495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7209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and Scope of Inventory 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B83592-DC4F-441A-A57C-523760F00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4057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inventory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Zero Length Scope of Inventory Sequence indicates “universal match” – all studies, with just study records, or all instances</a:t>
            </a:r>
          </a:p>
        </p:txBody>
      </p:sp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27D73C70-2C93-4B75-84DA-DFFC81077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599741"/>
              </p:ext>
            </p:extLst>
          </p:nvPr>
        </p:nvGraphicFramePr>
        <p:xfrm>
          <a:off x="1098225" y="3213571"/>
          <a:ext cx="6702251" cy="62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6101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561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30921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Content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STUDY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30921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</a:rPr>
                        <a:t>Scope of Inventory Sequence</a:t>
                      </a:r>
                      <a:endParaRPr lang="en-US" sz="18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8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</a:tbl>
          </a:graphicData>
        </a:graphic>
      </p:graphicFrame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9FD98315-D6ED-41A9-A90B-AC2CF0A85C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139767"/>
              </p:ext>
            </p:extLst>
          </p:nvPr>
        </p:nvGraphicFramePr>
        <p:xfrm>
          <a:off x="1098225" y="4546204"/>
          <a:ext cx="6702251" cy="62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6101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561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30921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Content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30921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</a:rPr>
                        <a:t>Scope of Inventory Sequence</a:t>
                      </a:r>
                      <a:endParaRPr lang="en-US" sz="18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8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AA22-6DF4-42E4-9DB0-84CAFF38B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551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for moving to deep archive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All studies with Study Date prior to and including 2010</a:t>
            </a:r>
          </a:p>
        </p:txBody>
      </p:sp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27D73C70-2C93-4B75-84DA-DFFC81077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775377"/>
              </p:ext>
            </p:extLst>
          </p:nvPr>
        </p:nvGraphicFramePr>
        <p:xfrm>
          <a:off x="1049573" y="3213572"/>
          <a:ext cx="6750904" cy="273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Content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\2010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58828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Update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183902"/>
                  </a:ext>
                </a:extLst>
              </a:tr>
              <a:tr h="15849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958359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&gt;Series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2185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&gt;Modalities in Study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016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Instance UID List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7039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&gt;Patient List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08878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Attributes Missing Value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02589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4E24F8-3FE8-4CC9-9825-3CFEB9C6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761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inventory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All studies with Study Update DateTime on or after July 1, 2022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18350C-08B9-4FC8-8674-4E5D7260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2F0B5106-0F03-4523-B50D-24A6D62B8B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305043"/>
              </p:ext>
            </p:extLst>
          </p:nvPr>
        </p:nvGraphicFramePr>
        <p:xfrm>
          <a:off x="1049573" y="3213572"/>
          <a:ext cx="6750904" cy="273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Content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58828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Update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20220701\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183902"/>
                  </a:ext>
                </a:extLst>
              </a:tr>
              <a:tr h="15849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958359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&gt;Series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2185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&gt;Modalities in Study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016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Instance UID List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7039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&gt;Patient List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08878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Attributes Missing Value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025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0037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 inventory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Studies missing Study Date,  Accession Number, or Patient ID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9DAA9A-2AD7-4051-821E-D3A69B89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19BF97B9-6A2E-4660-9CF1-20B0F4FF29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624897"/>
              </p:ext>
            </p:extLst>
          </p:nvPr>
        </p:nvGraphicFramePr>
        <p:xfrm>
          <a:off x="1049573" y="3213572"/>
          <a:ext cx="6750904" cy="273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Content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STUDY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58828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Update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183902"/>
                  </a:ext>
                </a:extLst>
              </a:tr>
              <a:tr h="15849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958359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&gt;Series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2185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&gt;Modalities in Study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016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Instance UID List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7039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&gt;Patient List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08878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Attributes Missing Value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00080020 00080050 00100020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025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4164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Safety Audit inventory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CT Studies with a Structured Report for patients in list externally generated; inventory may be further searched, e.g., for X-Ray Radiation Dose Report objects in the SR Series that will be retrieved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0856E4-F8B3-442A-9D82-37C2B3091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A85D1995-7EB0-4E30-9518-B67A419CBB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841781"/>
              </p:ext>
            </p:extLst>
          </p:nvPr>
        </p:nvGraphicFramePr>
        <p:xfrm>
          <a:off x="1049573" y="3213572"/>
          <a:ext cx="6750904" cy="3220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Content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58828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Update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183902"/>
                  </a:ext>
                </a:extLst>
              </a:tr>
              <a:tr h="15849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958359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&gt;Series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2185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&gt;Modalities in Study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CT\SR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016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Instance UID List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7039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&gt;Patient List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08878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&gt;&gt;Issuer of Patient 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892364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&gt;&gt;Patient ID 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List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817701\870812\009100\201764\...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874119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Attributes Missing Value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025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392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F954-4F8D-4782-8A03-FE527F9BA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Sup 223 is </a:t>
            </a:r>
            <a:r>
              <a:rPr lang="en-US" u="sng" dirty="0"/>
              <a:t>not</a:t>
            </a:r>
            <a:r>
              <a:rPr lang="en-US" dirty="0"/>
              <a:t> a PACS migration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4B395-D0A5-4C0A-B9EC-EE825C18C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PACS migration is a multi-faceted endeavor, some aspects of which can be supported by DICOM standards, and others that cannot</a:t>
            </a:r>
          </a:p>
          <a:p>
            <a:r>
              <a:rPr lang="en-US" dirty="0"/>
              <a:t>Sup 223 addresses one critical need to support migration – production of a standardized inventory of the DICOM content of a repository</a:t>
            </a:r>
          </a:p>
          <a:p>
            <a:pPr lvl="1"/>
            <a:r>
              <a:rPr lang="en-US" dirty="0"/>
              <a:t>Required to prepare for migration, and to validate completeness of migration</a:t>
            </a:r>
          </a:p>
          <a:p>
            <a:pPr lvl="1"/>
            <a:r>
              <a:rPr lang="en-US" dirty="0"/>
              <a:t>Many other processes involved in execution of migration</a:t>
            </a:r>
          </a:p>
          <a:p>
            <a:r>
              <a:rPr lang="en-US" dirty="0"/>
              <a:t>Sup 223 is a standard for “Inventory IOD and related services”</a:t>
            </a:r>
          </a:p>
          <a:p>
            <a:r>
              <a:rPr lang="en-US" dirty="0"/>
              <a:t>Inventory object and services may also support other use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E0767-CFBD-4A01-9E8F-BB771B05E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9147C-CCD0-4919-BE4F-AD0548F28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0686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inventory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MR-PET head Studies in 2019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8A8CD-2DF7-429D-B45D-FB4C728C6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3859" y="6251410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3CC75DD-4289-464A-9A01-E89D5D8AA1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356578"/>
              </p:ext>
            </p:extLst>
          </p:nvPr>
        </p:nvGraphicFramePr>
        <p:xfrm>
          <a:off x="1049573" y="3213572"/>
          <a:ext cx="6750904" cy="273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Content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2019\2019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58828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Update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183902"/>
                  </a:ext>
                </a:extLst>
              </a:tr>
              <a:tr h="15849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*HEAD*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958359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&gt;Series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2185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&gt;Modalities in Study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MR\PT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016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Instance UID List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7039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&gt;Patient List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08878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Attributes Missing Value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025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0842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analytics inventory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4"/>
            <a:ext cx="7989752" cy="9123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Echocardiography Studies since 2018 that were referred from a particular practice; inventory will be further searched for names of relevant doctors in Referring Physician attribute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274E45-DF5A-421B-89DC-19C85EEB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B75DBDEE-0F29-4049-AE93-3B0E660E99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435976"/>
              </p:ext>
            </p:extLst>
          </p:nvPr>
        </p:nvGraphicFramePr>
        <p:xfrm>
          <a:off x="1049573" y="3213572"/>
          <a:ext cx="6750904" cy="273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Content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SERIES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2018\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58828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Update DateTime Range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183902"/>
                  </a:ext>
                </a:extLst>
              </a:tr>
              <a:tr h="15849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958359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&gt;Series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*ECHO*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2185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&gt;Modalities in Study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016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&gt;Study Instance UID List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7039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&gt;Patient List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08878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Attributes Missing Value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025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9136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of Inventory Instances </a:t>
            </a:r>
            <a:br>
              <a:rPr lang="en-US" dirty="0"/>
            </a:br>
            <a:r>
              <a:rPr lang="en-US" dirty="0"/>
              <a:t>Included by Reference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8BCED2-7CA1-4DBD-9A34-DA1FD51DC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920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396F7-0D90-4C7C-A632-3D6970636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Content by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A207F-7E25-472C-A1C5-227D8262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05" y="2228003"/>
            <a:ext cx="6279759" cy="414422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Inventory object includes:</a:t>
            </a:r>
          </a:p>
          <a:p>
            <a:pPr lvl="1"/>
            <a:r>
              <a:rPr lang="en-US" dirty="0"/>
              <a:t>Content Date/Time (Date/Time of inventory initiation)</a:t>
            </a:r>
          </a:p>
          <a:p>
            <a:pPr lvl="1"/>
            <a:r>
              <a:rPr lang="en-US" dirty="0"/>
              <a:t>Equipment producing inventory</a:t>
            </a:r>
          </a:p>
          <a:p>
            <a:pPr lvl="1"/>
            <a:r>
              <a:rPr lang="en-US" dirty="0"/>
              <a:t>Level and Scope of Inventory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Links to other inventory objects included by reference, and/or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Studies Inventory</a:t>
            </a:r>
          </a:p>
          <a:p>
            <a:pPr lvl="1"/>
            <a:r>
              <a:rPr lang="en-US" dirty="0"/>
              <a:t>Completion status (with respect to Scope of Inventory at Content Date/Time on Equipment)</a:t>
            </a:r>
          </a:p>
          <a:p>
            <a:r>
              <a:rPr lang="en-US" dirty="0"/>
              <a:t>Linked objects form a tree from a root object</a:t>
            </a:r>
          </a:p>
          <a:p>
            <a:pPr lvl="1"/>
            <a:r>
              <a:rPr lang="en-US" dirty="0"/>
              <a:t>Root specifies Content Date/Time, Scope of Inventory,  and Completion status </a:t>
            </a:r>
            <a:r>
              <a:rPr lang="en-US" i="1" u="sng" dirty="0"/>
              <a:t>for tree</a:t>
            </a:r>
          </a:p>
          <a:p>
            <a:pPr lvl="1"/>
            <a:r>
              <a:rPr lang="en-US" dirty="0"/>
              <a:t>Those attributes in non-root objects ignored (but are valid for their subtree)</a:t>
            </a:r>
          </a:p>
          <a:p>
            <a:r>
              <a:rPr lang="en-US" dirty="0"/>
              <a:t>Pre-existing inventory objects can be linked – may appear under multiple roots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6B1FD-2FC0-42E3-AF5B-96BD33DB7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C12326-9E7B-4935-8D0F-F4D7A8B244B7}"/>
              </a:ext>
            </a:extLst>
          </p:cNvPr>
          <p:cNvSpPr/>
          <p:nvPr/>
        </p:nvSpPr>
        <p:spPr>
          <a:xfrm>
            <a:off x="6416705" y="2390904"/>
            <a:ext cx="2606417" cy="3616195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DD80B7-58CB-45FA-8650-B446104ADA56}"/>
              </a:ext>
            </a:extLst>
          </p:cNvPr>
          <p:cNvSpPr/>
          <p:nvPr/>
        </p:nvSpPr>
        <p:spPr>
          <a:xfrm>
            <a:off x="6685873" y="3382882"/>
            <a:ext cx="1211218" cy="28347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B99ABD-3999-41A9-9A80-255F15181845}"/>
              </a:ext>
            </a:extLst>
          </p:cNvPr>
          <p:cNvSpPr/>
          <p:nvPr/>
        </p:nvSpPr>
        <p:spPr>
          <a:xfrm>
            <a:off x="6685872" y="3877618"/>
            <a:ext cx="1211217" cy="28347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E31DA-443F-4C6B-BF6A-BA391900CB45}"/>
              </a:ext>
            </a:extLst>
          </p:cNvPr>
          <p:cNvSpPr/>
          <p:nvPr/>
        </p:nvSpPr>
        <p:spPr>
          <a:xfrm>
            <a:off x="6685873" y="4495942"/>
            <a:ext cx="121121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E0B755-A751-42F0-9AB3-3D594C6A933E}"/>
              </a:ext>
            </a:extLst>
          </p:cNvPr>
          <p:cNvSpPr/>
          <p:nvPr/>
        </p:nvSpPr>
        <p:spPr>
          <a:xfrm>
            <a:off x="6685872" y="5150545"/>
            <a:ext cx="1211215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7222C1E-4FEE-4480-9206-A28BC24E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938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B0C77-11FF-4B32-9ABD-F7B80DD9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of Instances Incorporated by 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E475F-2469-4FCC-978D-C920CFF5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8364D4-3B5D-4016-987D-8197C97E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195F88-5AE4-4278-AD93-6560EA5F0D95}"/>
              </a:ext>
            </a:extLst>
          </p:cNvPr>
          <p:cNvSpPr/>
          <p:nvPr/>
        </p:nvSpPr>
        <p:spPr>
          <a:xfrm>
            <a:off x="902596" y="2455558"/>
            <a:ext cx="2606417" cy="3616195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96DAFB-AF45-4641-90A0-FDCC554FB9C0}"/>
              </a:ext>
            </a:extLst>
          </p:cNvPr>
          <p:cNvSpPr/>
          <p:nvPr/>
        </p:nvSpPr>
        <p:spPr>
          <a:xfrm>
            <a:off x="1171764" y="3447536"/>
            <a:ext cx="1211218" cy="28347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264AA5-CFE1-4392-866C-71D3D226AA0D}"/>
              </a:ext>
            </a:extLst>
          </p:cNvPr>
          <p:cNvSpPr/>
          <p:nvPr/>
        </p:nvSpPr>
        <p:spPr>
          <a:xfrm>
            <a:off x="1171763" y="3942272"/>
            <a:ext cx="1211217" cy="28347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01D5A2-D1BD-42F5-AA20-80FF3B84F5A5}"/>
              </a:ext>
            </a:extLst>
          </p:cNvPr>
          <p:cNvSpPr/>
          <p:nvPr/>
        </p:nvSpPr>
        <p:spPr>
          <a:xfrm>
            <a:off x="1171764" y="4560596"/>
            <a:ext cx="121121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1E768B-5595-4D87-8E92-CA9352455C8B}"/>
              </a:ext>
            </a:extLst>
          </p:cNvPr>
          <p:cNvSpPr/>
          <p:nvPr/>
        </p:nvSpPr>
        <p:spPr>
          <a:xfrm>
            <a:off x="1171763" y="5215199"/>
            <a:ext cx="1211215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551498D-18E3-4134-9394-5FB4A6E26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9744" y="4284012"/>
            <a:ext cx="1375966" cy="190839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028D871-F030-41A8-8C6F-7E16F84E7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023" y="4284012"/>
            <a:ext cx="1375966" cy="1908390"/>
          </a:xfrm>
          <a:prstGeom prst="rect">
            <a:avLst/>
          </a:prstGeom>
        </p:spPr>
      </p:pic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4AAC14B5-6BD5-4137-ADA9-07BE62F210BE}"/>
              </a:ext>
            </a:extLst>
          </p:cNvPr>
          <p:cNvCxnSpPr>
            <a:cxnSpLocks/>
            <a:stCxn id="12" idx="3"/>
            <a:endCxn id="16" idx="0"/>
          </p:cNvCxnSpPr>
          <p:nvPr/>
        </p:nvCxnSpPr>
        <p:spPr>
          <a:xfrm>
            <a:off x="2382982" y="3589275"/>
            <a:ext cx="5114745" cy="694737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E4F14F69-2D69-4A20-8E56-50B51BE813C1}"/>
              </a:ext>
            </a:extLst>
          </p:cNvPr>
          <p:cNvCxnSpPr>
            <a:cxnSpLocks/>
            <a:stCxn id="13" idx="3"/>
            <a:endCxn id="17" idx="0"/>
          </p:cNvCxnSpPr>
          <p:nvPr/>
        </p:nvCxnSpPr>
        <p:spPr>
          <a:xfrm>
            <a:off x="2382980" y="4084011"/>
            <a:ext cx="2564026" cy="200001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062337CF-E9A9-4625-BBDA-43D167C2C52A}"/>
              </a:ext>
            </a:extLst>
          </p:cNvPr>
          <p:cNvCxnSpPr>
            <a:cxnSpLocks/>
          </p:cNvCxnSpPr>
          <p:nvPr/>
        </p:nvCxnSpPr>
        <p:spPr>
          <a:xfrm>
            <a:off x="7592291" y="4890838"/>
            <a:ext cx="1250153" cy="668373"/>
          </a:xfrm>
          <a:prstGeom prst="bentConnector3">
            <a:avLst>
              <a:gd name="adj1" fmla="val 10024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6E3A3F1D-E4D3-4F7C-8FA9-DECC34C0DBE1}"/>
              </a:ext>
            </a:extLst>
          </p:cNvPr>
          <p:cNvCxnSpPr>
            <a:cxnSpLocks/>
          </p:cNvCxnSpPr>
          <p:nvPr/>
        </p:nvCxnSpPr>
        <p:spPr>
          <a:xfrm>
            <a:off x="5037620" y="4881012"/>
            <a:ext cx="1250153" cy="668373"/>
          </a:xfrm>
          <a:prstGeom prst="bentConnector3">
            <a:avLst>
              <a:gd name="adj1" fmla="val 10024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935622D3-2099-44B3-936D-B052BB5E7F3B}"/>
              </a:ext>
            </a:extLst>
          </p:cNvPr>
          <p:cNvCxnSpPr>
            <a:cxnSpLocks/>
          </p:cNvCxnSpPr>
          <p:nvPr/>
        </p:nvCxnSpPr>
        <p:spPr>
          <a:xfrm>
            <a:off x="5037620" y="5139141"/>
            <a:ext cx="975253" cy="397566"/>
          </a:xfrm>
          <a:prstGeom prst="bentConnector3">
            <a:avLst>
              <a:gd name="adj1" fmla="val 10019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170943C4-669E-4D33-B8C2-4D455D6FB529}"/>
              </a:ext>
            </a:extLst>
          </p:cNvPr>
          <p:cNvCxnSpPr>
            <a:cxnSpLocks/>
          </p:cNvCxnSpPr>
          <p:nvPr/>
        </p:nvCxnSpPr>
        <p:spPr>
          <a:xfrm>
            <a:off x="7581424" y="5148393"/>
            <a:ext cx="975253" cy="397566"/>
          </a:xfrm>
          <a:prstGeom prst="bentConnector3">
            <a:avLst>
              <a:gd name="adj1" fmla="val 10019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9712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B0814731-35AA-4413-8ED7-CECA0F3FE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Approach: </a:t>
            </a:r>
            <a:br>
              <a:rPr lang="en-US" dirty="0"/>
            </a:br>
            <a:r>
              <a:rPr lang="en-US" dirty="0"/>
              <a:t>Serial Production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FB49-1016-4F83-9B5A-C125645C5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AAB8BA-1A35-470B-B5BC-25377157640E}"/>
              </a:ext>
            </a:extLst>
          </p:cNvPr>
          <p:cNvSpPr/>
          <p:nvPr/>
        </p:nvSpPr>
        <p:spPr>
          <a:xfrm>
            <a:off x="612486" y="2762379"/>
            <a:ext cx="2235489" cy="272640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PARTIAL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A5F03B-1373-44B7-B120-B1A36185B426}"/>
              </a:ext>
            </a:extLst>
          </p:cNvPr>
          <p:cNvSpPr/>
          <p:nvPr/>
        </p:nvSpPr>
        <p:spPr>
          <a:xfrm>
            <a:off x="720524" y="3999229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8E12ED-064E-4649-A1E0-906073527204}"/>
              </a:ext>
            </a:extLst>
          </p:cNvPr>
          <p:cNvSpPr/>
          <p:nvPr/>
        </p:nvSpPr>
        <p:spPr>
          <a:xfrm>
            <a:off x="720524" y="4653832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73353D-3658-4178-A7F7-A65B3329C923}"/>
              </a:ext>
            </a:extLst>
          </p:cNvPr>
          <p:cNvSpPr/>
          <p:nvPr/>
        </p:nvSpPr>
        <p:spPr>
          <a:xfrm>
            <a:off x="3311334" y="2768516"/>
            <a:ext cx="2302164" cy="3079835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PARTIAL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0A33D2-CAE2-4D83-83C6-B0F4184DD316}"/>
              </a:ext>
            </a:extLst>
          </p:cNvPr>
          <p:cNvSpPr/>
          <p:nvPr/>
        </p:nvSpPr>
        <p:spPr>
          <a:xfrm>
            <a:off x="3409470" y="3608093"/>
            <a:ext cx="1052946" cy="2880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E0FA47-B343-4D36-A2F0-91BC48867B01}"/>
              </a:ext>
            </a:extLst>
          </p:cNvPr>
          <p:cNvSpPr/>
          <p:nvPr/>
        </p:nvSpPr>
        <p:spPr>
          <a:xfrm>
            <a:off x="3409470" y="4390839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m+1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5BD888-94E9-45B5-A48C-A812F1738EC3}"/>
              </a:ext>
            </a:extLst>
          </p:cNvPr>
          <p:cNvSpPr/>
          <p:nvPr/>
        </p:nvSpPr>
        <p:spPr>
          <a:xfrm>
            <a:off x="3409470" y="5045442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F1438C-2E08-4BB4-A292-BB7CE263EAEC}"/>
              </a:ext>
            </a:extLst>
          </p:cNvPr>
          <p:cNvSpPr/>
          <p:nvPr/>
        </p:nvSpPr>
        <p:spPr>
          <a:xfrm>
            <a:off x="6079835" y="2762381"/>
            <a:ext cx="2487041" cy="308597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B75A0D-2BDD-4DAB-B946-46775553C2C5}"/>
              </a:ext>
            </a:extLst>
          </p:cNvPr>
          <p:cNvSpPr/>
          <p:nvPr/>
        </p:nvSpPr>
        <p:spPr>
          <a:xfrm>
            <a:off x="6187874" y="3601957"/>
            <a:ext cx="1052946" cy="2880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30E5D8-82C3-4509-A94D-2D0138255D24}"/>
              </a:ext>
            </a:extLst>
          </p:cNvPr>
          <p:cNvSpPr/>
          <p:nvPr/>
        </p:nvSpPr>
        <p:spPr>
          <a:xfrm>
            <a:off x="6187874" y="4390839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n+1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06C055-E7DD-486A-8847-5DEDCFD2E6F5}"/>
              </a:ext>
            </a:extLst>
          </p:cNvPr>
          <p:cNvSpPr/>
          <p:nvPr/>
        </p:nvSpPr>
        <p:spPr>
          <a:xfrm>
            <a:off x="6187874" y="5045442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z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CACF0CF2-1F32-4203-9AB7-C3B9AF49F74B}"/>
              </a:ext>
            </a:extLst>
          </p:cNvPr>
          <p:cNvCxnSpPr>
            <a:cxnSpLocks/>
            <a:stCxn id="15" idx="1"/>
            <a:endCxn id="8" idx="3"/>
          </p:cNvCxnSpPr>
          <p:nvPr/>
        </p:nvCxnSpPr>
        <p:spPr>
          <a:xfrm rot="10800000" flipV="1">
            <a:off x="2847976" y="3752097"/>
            <a:ext cx="561495" cy="373485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3F22B745-CAB8-4E38-AE22-610B9F34C881}"/>
              </a:ext>
            </a:extLst>
          </p:cNvPr>
          <p:cNvCxnSpPr>
            <a:cxnSpLocks/>
            <a:stCxn id="20" idx="1"/>
            <a:endCxn id="13" idx="3"/>
          </p:cNvCxnSpPr>
          <p:nvPr/>
        </p:nvCxnSpPr>
        <p:spPr>
          <a:xfrm rot="10800000" flipV="1">
            <a:off x="5613498" y="3745962"/>
            <a:ext cx="574376" cy="562472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F70E6C8-53A7-4BB3-B02E-33CD17CC07EE}"/>
              </a:ext>
            </a:extLst>
          </p:cNvPr>
          <p:cNvSpPr txBox="1"/>
          <p:nvPr/>
        </p:nvSpPr>
        <p:spPr>
          <a:xfrm>
            <a:off x="166349" y="5897732"/>
            <a:ext cx="5796301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Objects filled with inventoried studies until max size, next object links to prior, last becomes root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34A73F-4F16-41D6-AB87-B4E8613EB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5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4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B0814731-35AA-4413-8ED7-CECA0F3FE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Approach: </a:t>
            </a:r>
            <a:br>
              <a:rPr lang="en-US" dirty="0"/>
            </a:br>
            <a:r>
              <a:rPr lang="en-US" dirty="0"/>
              <a:t>Baseline and incremental update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FB49-1016-4F83-9B5A-C125645C5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AAB8BA-1A35-470B-B5BC-25377157640E}"/>
              </a:ext>
            </a:extLst>
          </p:cNvPr>
          <p:cNvSpPr/>
          <p:nvPr/>
        </p:nvSpPr>
        <p:spPr>
          <a:xfrm>
            <a:off x="577125" y="2524255"/>
            <a:ext cx="2451679" cy="337951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 &lt;time 1&gt;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 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endParaRPr lang="en-US" sz="12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A5F03B-1373-44B7-B120-B1A36185B426}"/>
              </a:ext>
            </a:extLst>
          </p:cNvPr>
          <p:cNvSpPr/>
          <p:nvPr/>
        </p:nvSpPr>
        <p:spPr>
          <a:xfrm>
            <a:off x="675262" y="3754901"/>
            <a:ext cx="1280102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1&gt;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8E12ED-064E-4649-A1E0-906073527204}"/>
              </a:ext>
            </a:extLst>
          </p:cNvPr>
          <p:cNvSpPr/>
          <p:nvPr/>
        </p:nvSpPr>
        <p:spPr>
          <a:xfrm>
            <a:off x="675261" y="4409504"/>
            <a:ext cx="1280103" cy="4433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m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1&gt;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73353D-3658-4178-A7F7-A65B3329C923}"/>
              </a:ext>
            </a:extLst>
          </p:cNvPr>
          <p:cNvSpPr/>
          <p:nvPr/>
        </p:nvSpPr>
        <p:spPr>
          <a:xfrm>
            <a:off x="3621282" y="2529000"/>
            <a:ext cx="2423196" cy="337951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 &lt;time 2&gt;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0A33D2-CAE2-4D83-83C6-B0F4184DD316}"/>
              </a:ext>
            </a:extLst>
          </p:cNvPr>
          <p:cNvSpPr/>
          <p:nvPr/>
        </p:nvSpPr>
        <p:spPr>
          <a:xfrm>
            <a:off x="3719418" y="3321936"/>
            <a:ext cx="1198220" cy="32043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E0FA47-B343-4D36-A2F0-91BC48867B01}"/>
              </a:ext>
            </a:extLst>
          </p:cNvPr>
          <p:cNvSpPr/>
          <p:nvPr/>
        </p:nvSpPr>
        <p:spPr>
          <a:xfrm>
            <a:off x="3719417" y="3948539"/>
            <a:ext cx="1310790" cy="4433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m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2&gt;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5BD888-94E9-45B5-A48C-A812F1738EC3}"/>
              </a:ext>
            </a:extLst>
          </p:cNvPr>
          <p:cNvSpPr/>
          <p:nvPr/>
        </p:nvSpPr>
        <p:spPr>
          <a:xfrm>
            <a:off x="3713794" y="5064107"/>
            <a:ext cx="1310789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z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2&gt;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30E5D8-82C3-4509-A94D-2D0138255D24}"/>
              </a:ext>
            </a:extLst>
          </p:cNvPr>
          <p:cNvSpPr/>
          <p:nvPr/>
        </p:nvSpPr>
        <p:spPr>
          <a:xfrm>
            <a:off x="3713794" y="4511389"/>
            <a:ext cx="1310788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n+1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2&gt;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CACF0CF2-1F32-4203-9AB7-C3B9AF49F74B}"/>
              </a:ext>
            </a:extLst>
          </p:cNvPr>
          <p:cNvCxnSpPr>
            <a:cxnSpLocks/>
            <a:stCxn id="15" idx="1"/>
            <a:endCxn id="8" idx="3"/>
          </p:cNvCxnSpPr>
          <p:nvPr/>
        </p:nvCxnSpPr>
        <p:spPr>
          <a:xfrm rot="10800000" flipV="1">
            <a:off x="3028804" y="3482153"/>
            <a:ext cx="690614" cy="731858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43D20F4-423F-4498-A454-C457B5B141E5}"/>
              </a:ext>
            </a:extLst>
          </p:cNvPr>
          <p:cNvSpPr/>
          <p:nvPr/>
        </p:nvSpPr>
        <p:spPr>
          <a:xfrm>
            <a:off x="675261" y="5064107"/>
            <a:ext cx="1280103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1&gt;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560848-4167-472D-A5B8-A0FCA9210A9B}"/>
              </a:ext>
            </a:extLst>
          </p:cNvPr>
          <p:cNvSpPr txBox="1"/>
          <p:nvPr/>
        </p:nvSpPr>
        <p:spPr>
          <a:xfrm>
            <a:off x="318897" y="6078707"/>
            <a:ext cx="651052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Baseline included by reference in incremental update inventory, changed study simply has new (complete) record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945F2D-2AF6-4C97-A489-61241A375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820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AAB8BA-1A35-470B-B5BC-25377157640E}"/>
              </a:ext>
            </a:extLst>
          </p:cNvPr>
          <p:cNvSpPr/>
          <p:nvPr/>
        </p:nvSpPr>
        <p:spPr>
          <a:xfrm>
            <a:off x="3080147" y="4311310"/>
            <a:ext cx="1682180" cy="23359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</a:t>
            </a:r>
            <a:r>
              <a:rPr lang="en-US" sz="1100" dirty="0" err="1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subsys</a:t>
            </a: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1&gt;</a:t>
            </a:r>
          </a:p>
          <a:p>
            <a:r>
              <a:rPr lang="en-US" sz="11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</a:t>
            </a:r>
          </a:p>
          <a:p>
            <a:endParaRPr lang="en-US" sz="11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 Stat COMPLETE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A5F03B-1373-44B7-B120-B1A36185B426}"/>
              </a:ext>
            </a:extLst>
          </p:cNvPr>
          <p:cNvSpPr/>
          <p:nvPr/>
        </p:nvSpPr>
        <p:spPr>
          <a:xfrm>
            <a:off x="3197709" y="5594321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1.1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8E12ED-064E-4649-A1E0-906073527204}"/>
              </a:ext>
            </a:extLst>
          </p:cNvPr>
          <p:cNvSpPr/>
          <p:nvPr/>
        </p:nvSpPr>
        <p:spPr>
          <a:xfrm>
            <a:off x="3197709" y="6029849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1.n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3A8A1F-AB1C-46CB-8E55-8CF064410658}"/>
              </a:ext>
            </a:extLst>
          </p:cNvPr>
          <p:cNvSpPr/>
          <p:nvPr/>
        </p:nvSpPr>
        <p:spPr>
          <a:xfrm>
            <a:off x="5141140" y="5594321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2.1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155EE9-3F51-488A-A15E-1EA2C70694A5}"/>
              </a:ext>
            </a:extLst>
          </p:cNvPr>
          <p:cNvSpPr/>
          <p:nvPr/>
        </p:nvSpPr>
        <p:spPr>
          <a:xfrm>
            <a:off x="5141140" y="6029849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2.m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CC3EDF3-BAC3-4024-9F8E-E2ADD15368A9}"/>
              </a:ext>
            </a:extLst>
          </p:cNvPr>
          <p:cNvSpPr/>
          <p:nvPr/>
        </p:nvSpPr>
        <p:spPr>
          <a:xfrm>
            <a:off x="7122671" y="5594321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p.1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9C15977-A4EA-47FB-B847-10FD65A10497}"/>
              </a:ext>
            </a:extLst>
          </p:cNvPr>
          <p:cNvSpPr/>
          <p:nvPr/>
        </p:nvSpPr>
        <p:spPr>
          <a:xfrm>
            <a:off x="7122671" y="6029849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en-US" sz="1100" dirty="0" err="1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p.z</a:t>
            </a:r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96C6017-B37D-4737-AC05-1EC1E4FFD415}"/>
              </a:ext>
            </a:extLst>
          </p:cNvPr>
          <p:cNvSpPr/>
          <p:nvPr/>
        </p:nvSpPr>
        <p:spPr>
          <a:xfrm>
            <a:off x="527492" y="2252755"/>
            <a:ext cx="2133885" cy="262934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&lt;archive&gt;</a:t>
            </a:r>
          </a:p>
          <a:p>
            <a:r>
              <a:rPr lang="en-US" sz="11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82DC82-FFD7-4F1C-8127-334EA2B65BAF}"/>
              </a:ext>
            </a:extLst>
          </p:cNvPr>
          <p:cNvSpPr/>
          <p:nvPr/>
        </p:nvSpPr>
        <p:spPr>
          <a:xfrm>
            <a:off x="681045" y="3183545"/>
            <a:ext cx="1120045" cy="26943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17839DC-111E-4021-9BFB-8E14A155EB22}"/>
              </a:ext>
            </a:extLst>
          </p:cNvPr>
          <p:cNvSpPr/>
          <p:nvPr/>
        </p:nvSpPr>
        <p:spPr>
          <a:xfrm>
            <a:off x="681045" y="3557123"/>
            <a:ext cx="1120045" cy="26943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2AF372A-DFC6-4C31-A258-A31BB7A6D5A9}"/>
              </a:ext>
            </a:extLst>
          </p:cNvPr>
          <p:cNvSpPr/>
          <p:nvPr/>
        </p:nvSpPr>
        <p:spPr>
          <a:xfrm>
            <a:off x="681045" y="3933111"/>
            <a:ext cx="1120045" cy="26943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p</a:t>
            </a: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B92CFB64-A5FD-4FF1-95EE-A003021DA15B}"/>
              </a:ext>
            </a:extLst>
          </p:cNvPr>
          <p:cNvCxnSpPr>
            <a:cxnSpLocks/>
            <a:stCxn id="36" idx="3"/>
            <a:endCxn id="24" idx="0"/>
          </p:cNvCxnSpPr>
          <p:nvPr/>
        </p:nvCxnSpPr>
        <p:spPr>
          <a:xfrm>
            <a:off x="1801090" y="4067828"/>
            <a:ext cx="6001546" cy="221064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04C1B219-4A27-4D71-9616-37C2B658CF8B}"/>
              </a:ext>
            </a:extLst>
          </p:cNvPr>
          <p:cNvCxnSpPr>
            <a:cxnSpLocks/>
            <a:stCxn id="33" idx="3"/>
            <a:endCxn id="23" idx="0"/>
          </p:cNvCxnSpPr>
          <p:nvPr/>
        </p:nvCxnSpPr>
        <p:spPr>
          <a:xfrm>
            <a:off x="1801090" y="3691840"/>
            <a:ext cx="4061320" cy="608260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03179E12-7DB5-4CBA-8C64-D5C2D9485BF9}"/>
              </a:ext>
            </a:extLst>
          </p:cNvPr>
          <p:cNvCxnSpPr>
            <a:cxnSpLocks/>
            <a:stCxn id="32" idx="3"/>
            <a:endCxn id="8" idx="0"/>
          </p:cNvCxnSpPr>
          <p:nvPr/>
        </p:nvCxnSpPr>
        <p:spPr>
          <a:xfrm>
            <a:off x="1801090" y="3318262"/>
            <a:ext cx="2120147" cy="993048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1FEDC7E4-41B3-4458-8A89-A899A5A1CCA1}"/>
              </a:ext>
            </a:extLst>
          </p:cNvPr>
          <p:cNvSpPr/>
          <p:nvPr/>
        </p:nvSpPr>
        <p:spPr>
          <a:xfrm>
            <a:off x="5021969" y="4300100"/>
            <a:ext cx="1680882" cy="233597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</a:t>
            </a:r>
            <a:r>
              <a:rPr lang="en-US" sz="1100" dirty="0" err="1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subsys</a:t>
            </a: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2&gt;</a:t>
            </a:r>
          </a:p>
          <a:p>
            <a:r>
              <a:rPr lang="en-US" sz="11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</a:t>
            </a:r>
          </a:p>
          <a:p>
            <a:endParaRPr lang="en-US" sz="11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 Stat COMPLETE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4E78311-A8A7-4E01-8506-9F5CF702A5EE}"/>
              </a:ext>
            </a:extLst>
          </p:cNvPr>
          <p:cNvSpPr/>
          <p:nvPr/>
        </p:nvSpPr>
        <p:spPr>
          <a:xfrm>
            <a:off x="6962195" y="4288892"/>
            <a:ext cx="1680882" cy="23359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</a:t>
            </a:r>
            <a:r>
              <a:rPr lang="en-US" sz="1100" dirty="0" err="1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subsys</a:t>
            </a: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p&gt;</a:t>
            </a:r>
          </a:p>
          <a:p>
            <a:r>
              <a:rPr lang="en-US" sz="11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</a:t>
            </a:r>
          </a:p>
          <a:p>
            <a:endParaRPr lang="en-US" sz="11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 Stat COMPLETE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E78C715-28C6-43C1-9941-96C866A0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Approach: </a:t>
            </a:r>
            <a:br>
              <a:rPr lang="en-US" dirty="0"/>
            </a:br>
            <a:r>
              <a:rPr lang="en-US" dirty="0"/>
              <a:t>Parallel inventory (multiple subsystems)</a:t>
            </a:r>
          </a:p>
        </p:txBody>
      </p:sp>
    </p:spTree>
    <p:extLst>
      <p:ext uri="{BB962C8B-B14F-4D97-AF65-F5344CB8AC3E}">
        <p14:creationId xmlns:p14="http://schemas.microsoft.com/office/powerpoint/2010/main" val="34750031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75C99-514E-400C-8D38-6E62A0EC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tree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B91676-7374-44CB-B62D-743FCBC0471A}"/>
              </a:ext>
            </a:extLst>
          </p:cNvPr>
          <p:cNvSpPr/>
          <p:nvPr/>
        </p:nvSpPr>
        <p:spPr>
          <a:xfrm>
            <a:off x="577125" y="2438555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D2B201-6BC5-402D-B55D-8D68FCECC9D8}"/>
              </a:ext>
            </a:extLst>
          </p:cNvPr>
          <p:cNvSpPr/>
          <p:nvPr/>
        </p:nvSpPr>
        <p:spPr>
          <a:xfrm>
            <a:off x="706293" y="2674265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DB6FFE-7DE0-4499-9F27-9589AD1B77FF}"/>
              </a:ext>
            </a:extLst>
          </p:cNvPr>
          <p:cNvSpPr/>
          <p:nvPr/>
        </p:nvSpPr>
        <p:spPr>
          <a:xfrm>
            <a:off x="706293" y="2947341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AC33C1-66E0-4D75-9E41-8DD680B4475F}"/>
              </a:ext>
            </a:extLst>
          </p:cNvPr>
          <p:cNvSpPr/>
          <p:nvPr/>
        </p:nvSpPr>
        <p:spPr>
          <a:xfrm>
            <a:off x="706293" y="3236240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6B724B-DD75-4069-8FC5-D642760DB44D}"/>
              </a:ext>
            </a:extLst>
          </p:cNvPr>
          <p:cNvSpPr/>
          <p:nvPr/>
        </p:nvSpPr>
        <p:spPr>
          <a:xfrm>
            <a:off x="1234951" y="3870377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BB4AE03-E6B7-4BC9-8A5E-4362EEB75A91}"/>
              </a:ext>
            </a:extLst>
          </p:cNvPr>
          <p:cNvSpPr/>
          <p:nvPr/>
        </p:nvSpPr>
        <p:spPr>
          <a:xfrm>
            <a:off x="1362141" y="4001214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0281691-69DE-47A6-ACE2-4465CDE14894}"/>
              </a:ext>
            </a:extLst>
          </p:cNvPr>
          <p:cNvSpPr/>
          <p:nvPr/>
        </p:nvSpPr>
        <p:spPr>
          <a:xfrm>
            <a:off x="1362141" y="4325323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50E26ED-010F-43F7-97C7-3A7D5F5A29A4}"/>
              </a:ext>
            </a:extLst>
          </p:cNvPr>
          <p:cNvSpPr/>
          <p:nvPr/>
        </p:nvSpPr>
        <p:spPr>
          <a:xfrm>
            <a:off x="1622663" y="5340163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8E259A2-1AEF-4B27-A2D7-E137099460F6}"/>
              </a:ext>
            </a:extLst>
          </p:cNvPr>
          <p:cNvSpPr/>
          <p:nvPr/>
        </p:nvSpPr>
        <p:spPr>
          <a:xfrm>
            <a:off x="3576291" y="3846177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DF1B14-1A4E-4631-A9E7-16772D18ECA8}"/>
              </a:ext>
            </a:extLst>
          </p:cNvPr>
          <p:cNvSpPr/>
          <p:nvPr/>
        </p:nvSpPr>
        <p:spPr>
          <a:xfrm>
            <a:off x="3697780" y="4009706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7B127D5-B92B-44B1-B3AD-D0BF222DFA33}"/>
              </a:ext>
            </a:extLst>
          </p:cNvPr>
          <p:cNvSpPr/>
          <p:nvPr/>
        </p:nvSpPr>
        <p:spPr>
          <a:xfrm>
            <a:off x="5677668" y="3870376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608F2C5-C879-4303-AEF7-2AB0233A9A41}"/>
              </a:ext>
            </a:extLst>
          </p:cNvPr>
          <p:cNvSpPr/>
          <p:nvPr/>
        </p:nvSpPr>
        <p:spPr>
          <a:xfrm>
            <a:off x="2872163" y="5340163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F7E55F3-CB3B-4738-B3E2-F4247B816FF0}"/>
              </a:ext>
            </a:extLst>
          </p:cNvPr>
          <p:cNvSpPr/>
          <p:nvPr/>
        </p:nvSpPr>
        <p:spPr>
          <a:xfrm>
            <a:off x="4477387" y="5378127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15D24044-1AE7-4A2D-B6CB-D14AA4EC9FDD}"/>
              </a:ext>
            </a:extLst>
          </p:cNvPr>
          <p:cNvCxnSpPr>
            <a:stCxn id="22" idx="3"/>
            <a:endCxn id="27" idx="0"/>
          </p:cNvCxnSpPr>
          <p:nvPr/>
        </p:nvCxnSpPr>
        <p:spPr>
          <a:xfrm>
            <a:off x="1485900" y="3332620"/>
            <a:ext cx="270114" cy="537757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690415B6-738E-47E9-962C-565D039F1A05}"/>
              </a:ext>
            </a:extLst>
          </p:cNvPr>
          <p:cNvCxnSpPr>
            <a:stCxn id="21" idx="3"/>
            <a:endCxn id="35" idx="0"/>
          </p:cNvCxnSpPr>
          <p:nvPr/>
        </p:nvCxnSpPr>
        <p:spPr>
          <a:xfrm>
            <a:off x="1485900" y="3043721"/>
            <a:ext cx="2611454" cy="802456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E8CE029C-06C9-48B6-90E3-25D327DD80D3}"/>
              </a:ext>
            </a:extLst>
          </p:cNvPr>
          <p:cNvCxnSpPr>
            <a:stCxn id="20" idx="3"/>
            <a:endCxn id="39" idx="0"/>
          </p:cNvCxnSpPr>
          <p:nvPr/>
        </p:nvCxnSpPr>
        <p:spPr>
          <a:xfrm>
            <a:off x="1485900" y="2770645"/>
            <a:ext cx="4712831" cy="1099731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38802C8E-682C-432A-B08F-C463FA32C2CB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2141748" y="4421703"/>
            <a:ext cx="324087" cy="947035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F2D7E566-EDAA-4ACF-A1D9-02AF19F83099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2141748" y="4097594"/>
            <a:ext cx="1059252" cy="1266769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E301F017-CB94-4EDE-A22B-F77F842FE04A}"/>
              </a:ext>
            </a:extLst>
          </p:cNvPr>
          <p:cNvCxnSpPr>
            <a:stCxn id="36" idx="3"/>
            <a:endCxn id="47" idx="0"/>
          </p:cNvCxnSpPr>
          <p:nvPr/>
        </p:nvCxnSpPr>
        <p:spPr>
          <a:xfrm>
            <a:off x="4477387" y="4106086"/>
            <a:ext cx="521063" cy="1272041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29FCD26E-94F1-4084-9F9D-3ABF89CDBE06}"/>
              </a:ext>
            </a:extLst>
          </p:cNvPr>
          <p:cNvSpPr/>
          <p:nvPr/>
        </p:nvSpPr>
        <p:spPr>
          <a:xfrm>
            <a:off x="5939371" y="5378126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394DA4D-0620-4CE8-8899-2F98136A9AE0}"/>
              </a:ext>
            </a:extLst>
          </p:cNvPr>
          <p:cNvSpPr/>
          <p:nvPr/>
        </p:nvSpPr>
        <p:spPr>
          <a:xfrm>
            <a:off x="4603684" y="5514964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98E29F78-669B-437C-ABCB-E1F2BCD267B8}"/>
              </a:ext>
            </a:extLst>
          </p:cNvPr>
          <p:cNvCxnSpPr>
            <a:cxnSpLocks/>
            <a:stCxn id="73" idx="3"/>
          </p:cNvCxnSpPr>
          <p:nvPr/>
        </p:nvCxnSpPr>
        <p:spPr>
          <a:xfrm>
            <a:off x="5383291" y="5611344"/>
            <a:ext cx="562060" cy="210892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5A994FDA-F0FB-4B9D-BE3D-D5F6C730142B}"/>
              </a:ext>
            </a:extLst>
          </p:cNvPr>
          <p:cNvSpPr/>
          <p:nvPr/>
        </p:nvSpPr>
        <p:spPr>
          <a:xfrm>
            <a:off x="7126190" y="3886037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1F7947B-0205-45AC-B35F-0F947DF18B10}"/>
              </a:ext>
            </a:extLst>
          </p:cNvPr>
          <p:cNvSpPr/>
          <p:nvPr/>
        </p:nvSpPr>
        <p:spPr>
          <a:xfrm>
            <a:off x="5785160" y="4025368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AB5465B3-A7C7-43F8-8F7F-F10119B31BB9}"/>
              </a:ext>
            </a:extLst>
          </p:cNvPr>
          <p:cNvCxnSpPr>
            <a:stCxn id="77" idx="3"/>
            <a:endCxn id="76" idx="1"/>
          </p:cNvCxnSpPr>
          <p:nvPr/>
        </p:nvCxnSpPr>
        <p:spPr>
          <a:xfrm>
            <a:off x="6564767" y="4121748"/>
            <a:ext cx="561423" cy="345237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5074A94F-F8E7-4D78-B86B-03B7D39216BD}"/>
              </a:ext>
            </a:extLst>
          </p:cNvPr>
          <p:cNvSpPr/>
          <p:nvPr/>
        </p:nvSpPr>
        <p:spPr>
          <a:xfrm>
            <a:off x="7406317" y="5378126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7D50752-B1EE-4DA7-BF83-67E2AEA2FAE8}"/>
              </a:ext>
            </a:extLst>
          </p:cNvPr>
          <p:cNvSpPr/>
          <p:nvPr/>
        </p:nvSpPr>
        <p:spPr>
          <a:xfrm>
            <a:off x="6070630" y="5514964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1C24D091-9D66-4C50-AFD2-E47F1FACFE1A}"/>
              </a:ext>
            </a:extLst>
          </p:cNvPr>
          <p:cNvCxnSpPr>
            <a:stCxn id="80" idx="3"/>
            <a:endCxn id="79" idx="1"/>
          </p:cNvCxnSpPr>
          <p:nvPr/>
        </p:nvCxnSpPr>
        <p:spPr>
          <a:xfrm>
            <a:off x="6850237" y="5611344"/>
            <a:ext cx="556080" cy="347730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F7C0E430-856D-4223-92B7-CA149314F475}"/>
              </a:ext>
            </a:extLst>
          </p:cNvPr>
          <p:cNvSpPr/>
          <p:nvPr/>
        </p:nvSpPr>
        <p:spPr>
          <a:xfrm>
            <a:off x="1772700" y="549647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FC74D2B-9EDD-4239-8E14-16EB7E4F5BDD}"/>
              </a:ext>
            </a:extLst>
          </p:cNvPr>
          <p:cNvSpPr/>
          <p:nvPr/>
        </p:nvSpPr>
        <p:spPr>
          <a:xfrm>
            <a:off x="1772700" y="5802516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165C318-20F0-4DE2-A7DF-1D59B1B0A0E8}"/>
              </a:ext>
            </a:extLst>
          </p:cNvPr>
          <p:cNvSpPr/>
          <p:nvPr/>
        </p:nvSpPr>
        <p:spPr>
          <a:xfrm>
            <a:off x="1772700" y="6108559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B18AC1D-B7BC-4113-B58C-61E94A8D8048}"/>
              </a:ext>
            </a:extLst>
          </p:cNvPr>
          <p:cNvSpPr/>
          <p:nvPr/>
        </p:nvSpPr>
        <p:spPr>
          <a:xfrm>
            <a:off x="2997673" y="5530787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92F4EB6-4A80-4C47-9A63-794ABE1AD525}"/>
              </a:ext>
            </a:extLst>
          </p:cNvPr>
          <p:cNvSpPr/>
          <p:nvPr/>
        </p:nvSpPr>
        <p:spPr>
          <a:xfrm>
            <a:off x="2997673" y="5836830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AD2B41E-C3E5-4B00-875D-E3EA3319DFCF}"/>
              </a:ext>
            </a:extLst>
          </p:cNvPr>
          <p:cNvSpPr/>
          <p:nvPr/>
        </p:nvSpPr>
        <p:spPr>
          <a:xfrm>
            <a:off x="2997673" y="614287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E1070C1-E7D4-46BC-8581-D84BD3BE6ECF}"/>
              </a:ext>
            </a:extLst>
          </p:cNvPr>
          <p:cNvSpPr/>
          <p:nvPr/>
        </p:nvSpPr>
        <p:spPr>
          <a:xfrm>
            <a:off x="7537576" y="5556651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1E335DF-F087-4A8A-A106-692C16E5DDDA}"/>
              </a:ext>
            </a:extLst>
          </p:cNvPr>
          <p:cNvSpPr/>
          <p:nvPr/>
        </p:nvSpPr>
        <p:spPr>
          <a:xfrm>
            <a:off x="7537576" y="5862694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E07E15C-4A1D-4D01-86FF-5BDB6F921CB3}"/>
              </a:ext>
            </a:extLst>
          </p:cNvPr>
          <p:cNvSpPr/>
          <p:nvPr/>
        </p:nvSpPr>
        <p:spPr>
          <a:xfrm>
            <a:off x="7537576" y="6168737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AEC699F-9B0D-4DB0-8534-0ABAFD17DAED}"/>
              </a:ext>
            </a:extLst>
          </p:cNvPr>
          <p:cNvSpPr/>
          <p:nvPr/>
        </p:nvSpPr>
        <p:spPr>
          <a:xfrm>
            <a:off x="7257449" y="402679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4039978-46FD-42E5-9BC0-39BA495E5CAA}"/>
              </a:ext>
            </a:extLst>
          </p:cNvPr>
          <p:cNvSpPr/>
          <p:nvPr/>
        </p:nvSpPr>
        <p:spPr>
          <a:xfrm>
            <a:off x="7257449" y="4332836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85439F6-51CD-4436-B89F-31E1C17A1956}"/>
              </a:ext>
            </a:extLst>
          </p:cNvPr>
          <p:cNvSpPr/>
          <p:nvPr/>
        </p:nvSpPr>
        <p:spPr>
          <a:xfrm>
            <a:off x="7257449" y="4638879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10550B9-129C-4188-A8AA-5143DBBDDE51}"/>
              </a:ext>
            </a:extLst>
          </p:cNvPr>
          <p:cNvSpPr/>
          <p:nvPr/>
        </p:nvSpPr>
        <p:spPr>
          <a:xfrm>
            <a:off x="5808927" y="436923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1D42DC0-23AB-40C0-8156-13AA35834B0E}"/>
              </a:ext>
            </a:extLst>
          </p:cNvPr>
          <p:cNvSpPr/>
          <p:nvPr/>
        </p:nvSpPr>
        <p:spPr>
          <a:xfrm>
            <a:off x="5808927" y="4675276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AC55C8E-DBD5-42F2-9C76-C37B33B9B783}"/>
              </a:ext>
            </a:extLst>
          </p:cNvPr>
          <p:cNvSpPr/>
          <p:nvPr/>
        </p:nvSpPr>
        <p:spPr>
          <a:xfrm>
            <a:off x="3720608" y="4342087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FD43A26-FE12-43CA-94D5-DED7F16ACC48}"/>
              </a:ext>
            </a:extLst>
          </p:cNvPr>
          <p:cNvSpPr/>
          <p:nvPr/>
        </p:nvSpPr>
        <p:spPr>
          <a:xfrm>
            <a:off x="3720608" y="4648130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BA8B9CA-9CD2-4CA4-AF27-7E6E0978D032}"/>
              </a:ext>
            </a:extLst>
          </p:cNvPr>
          <p:cNvSpPr/>
          <p:nvPr/>
        </p:nvSpPr>
        <p:spPr>
          <a:xfrm>
            <a:off x="4603684" y="5836830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8E20E06-569F-49B1-9E27-1E532C11A4AA}"/>
              </a:ext>
            </a:extLst>
          </p:cNvPr>
          <p:cNvSpPr/>
          <p:nvPr/>
        </p:nvSpPr>
        <p:spPr>
          <a:xfrm>
            <a:off x="4603684" y="614287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1D134919-CA00-4BC5-9FBC-2977A749D351}"/>
              </a:ext>
            </a:extLst>
          </p:cNvPr>
          <p:cNvSpPr/>
          <p:nvPr/>
        </p:nvSpPr>
        <p:spPr>
          <a:xfrm>
            <a:off x="6070629" y="5805372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9A05391-A24C-4FEE-A549-0B36E18CD8AB}"/>
              </a:ext>
            </a:extLst>
          </p:cNvPr>
          <p:cNvSpPr/>
          <p:nvPr/>
        </p:nvSpPr>
        <p:spPr>
          <a:xfrm>
            <a:off x="6070629" y="6111415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A13364A-A50F-4E02-BD85-65B3DB62DD18}"/>
              </a:ext>
            </a:extLst>
          </p:cNvPr>
          <p:cNvSpPr/>
          <p:nvPr/>
        </p:nvSpPr>
        <p:spPr>
          <a:xfrm>
            <a:off x="376417" y="5340163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3187DA4-E574-4241-8DED-479B4D51BE0E}"/>
              </a:ext>
            </a:extLst>
          </p:cNvPr>
          <p:cNvSpPr/>
          <p:nvPr/>
        </p:nvSpPr>
        <p:spPr>
          <a:xfrm>
            <a:off x="526454" y="549647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C980D01-C850-4AAE-B9AC-0E5ED5DF78E8}"/>
              </a:ext>
            </a:extLst>
          </p:cNvPr>
          <p:cNvSpPr/>
          <p:nvPr/>
        </p:nvSpPr>
        <p:spPr>
          <a:xfrm>
            <a:off x="526454" y="5802516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7920C21F-DD01-44D9-99EF-8BCA533AB0FC}"/>
              </a:ext>
            </a:extLst>
          </p:cNvPr>
          <p:cNvSpPr/>
          <p:nvPr/>
        </p:nvSpPr>
        <p:spPr>
          <a:xfrm>
            <a:off x="526454" y="6108559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F76F042-F230-4190-A91F-1A93384B46FB}"/>
              </a:ext>
            </a:extLst>
          </p:cNvPr>
          <p:cNvSpPr/>
          <p:nvPr/>
        </p:nvSpPr>
        <p:spPr>
          <a:xfrm>
            <a:off x="1362141" y="4634598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id="{59B7116D-A01B-4C5D-BBD7-2EFD01041C60}"/>
              </a:ext>
            </a:extLst>
          </p:cNvPr>
          <p:cNvCxnSpPr>
            <a:cxnSpLocks/>
            <a:stCxn id="116" idx="1"/>
            <a:endCxn id="111" idx="0"/>
          </p:cNvCxnSpPr>
          <p:nvPr/>
        </p:nvCxnSpPr>
        <p:spPr>
          <a:xfrm rot="10800000" flipV="1">
            <a:off x="897481" y="4730977"/>
            <a:ext cx="464661" cy="609185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92D34-2E14-47D8-AA7E-F335C292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81643" y="6129694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1C3924-F597-4A9F-932C-2C21099BD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7777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B0C77-11FF-4B32-9ABD-F7B80DD9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Empty inventory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E475F-2469-4FCC-978D-C920CFF5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8364D4-3B5D-4016-987D-8197C97E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195F88-5AE4-4278-AD93-6560EA5F0D95}"/>
              </a:ext>
            </a:extLst>
          </p:cNvPr>
          <p:cNvSpPr/>
          <p:nvPr/>
        </p:nvSpPr>
        <p:spPr>
          <a:xfrm>
            <a:off x="902596" y="2455559"/>
            <a:ext cx="2606417" cy="194095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 &lt;date&gt;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&lt;equipment&gt;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&lt;specified modality&gt;</a:t>
            </a:r>
          </a:p>
          <a:p>
            <a:pPr>
              <a:spcAft>
                <a:spcPts val="300"/>
              </a:spcAft>
            </a:pPr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Inventories Sequence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Study Records &lt;0&gt;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421570-A744-4C1F-98E3-C3BBCFE099FB}"/>
              </a:ext>
            </a:extLst>
          </p:cNvPr>
          <p:cNvSpPr txBox="1"/>
          <p:nvPr/>
        </p:nvSpPr>
        <p:spPr>
          <a:xfrm>
            <a:off x="166349" y="5897732"/>
            <a:ext cx="5796301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Affirmative declaration that at Content Date/Time, identified equipment had no studies matching 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5A2C-D949-4BA8-9357-D72B8E7C9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Secondary Use Case – Clinical Research and </a:t>
            </a:r>
            <a:br>
              <a:rPr lang="en-US" dirty="0"/>
            </a:br>
            <a:r>
              <a:rPr lang="en-US" dirty="0"/>
              <a:t>Business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CFE47-A219-45C0-9A75-00CFF9B8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Inventory can be important data source (in conjunction with EMR and image instances) for research and analytics</a:t>
            </a:r>
          </a:p>
          <a:p>
            <a:pPr lvl="1"/>
            <a:r>
              <a:rPr lang="en-US" dirty="0"/>
              <a:t>Representation of the PACS database in standard non-proprietary format</a:t>
            </a:r>
          </a:p>
          <a:p>
            <a:pPr lvl="1"/>
            <a:r>
              <a:rPr lang="en-US" dirty="0"/>
              <a:t>Can be searched or processed without impacting PACS in clinical operation</a:t>
            </a:r>
          </a:p>
          <a:p>
            <a:pPr lvl="1"/>
            <a:r>
              <a:rPr lang="en-US" dirty="0"/>
              <a:t>Transferrable to research IT system (data warehouse) – “extract” in paradigm of Extract/Transform/Load (E/T/L)</a:t>
            </a:r>
          </a:p>
          <a:p>
            <a:r>
              <a:rPr lang="en-US" dirty="0"/>
              <a:t>Inventory may be produced for a specified census of candidate patients, with further selection based on modality or study or series description</a:t>
            </a:r>
          </a:p>
          <a:p>
            <a:r>
              <a:rPr lang="en-US" dirty="0"/>
              <a:t>De-identification as required in research not in scope of Sup 223</a:t>
            </a:r>
          </a:p>
          <a:p>
            <a:pPr lvl="1"/>
            <a:r>
              <a:rPr lang="en-US" dirty="0"/>
              <a:t>De-ID is part of E/T/L “transform”, and highly dependent on merge process with other data sources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9F14C-0768-4DFE-A459-08774541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FFB1B-2FAF-468D-BA1E-405C2400D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622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E340A2-0CD9-4EA1-B4A7-F259F267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records for study – reconciliation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0C431C-EFDE-49CD-9ED3-664BA828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7" y="2375640"/>
            <a:ext cx="7989752" cy="3630795"/>
          </a:xfrm>
        </p:spPr>
        <p:txBody>
          <a:bodyPr/>
          <a:lstStyle/>
          <a:p>
            <a:r>
              <a:rPr lang="en-US" dirty="0"/>
              <a:t>Study may appear multiple times in tree of inventory SOP instances</a:t>
            </a:r>
          </a:p>
          <a:p>
            <a:pPr lvl="1"/>
            <a:r>
              <a:rPr lang="en-US" dirty="0"/>
              <a:t>Parallel production of inventories with replicated storage, or with different series on different subsystems</a:t>
            </a:r>
          </a:p>
          <a:p>
            <a:pPr lvl="1"/>
            <a:r>
              <a:rPr lang="en-US" dirty="0"/>
              <a:t>Sequential production (baseline + increment) with change to study content</a:t>
            </a:r>
          </a:p>
          <a:p>
            <a:r>
              <a:rPr lang="en-US" dirty="0"/>
              <a:t>Each Study record complete as known by the creator of that Inventory instance</a:t>
            </a:r>
          </a:p>
          <a:p>
            <a:r>
              <a:rPr lang="en-US" dirty="0"/>
              <a:t>Consumer required to reconcile</a:t>
            </a:r>
          </a:p>
          <a:p>
            <a:pPr lvl="1"/>
            <a:r>
              <a:rPr lang="en-US" dirty="0"/>
              <a:t>No consolidation/reconciliation requirement on producer – simplify production</a:t>
            </a:r>
          </a:p>
          <a:p>
            <a:pPr lvl="1"/>
            <a:r>
              <a:rPr lang="en-US" dirty="0"/>
              <a:t>Consumer (migration client) typically needs to do reconciliation anyway due to merge with EHR data, errors in DICOM data, or idiosyncratic/poor PACS implementation</a:t>
            </a:r>
          </a:p>
          <a:p>
            <a:r>
              <a:rPr lang="en-US" dirty="0"/>
              <a:t>Inventory records identify equipment and time stamp to support reconciliation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C42C1-00FB-4CB7-8D45-6311B636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2983BF-F914-42AF-9C67-A9B99906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613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0C19A-D1D1-4010-B61F-3EDA393AB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07D89-6ADE-438B-93B3-8D26DE76F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for inventory user to locate and retrieve all referenced inventories in the tree</a:t>
            </a:r>
          </a:p>
          <a:p>
            <a:pPr lvl="1"/>
            <a:r>
              <a:rPr lang="en-US" dirty="0"/>
              <a:t>No requirement for producer to support Inventory Query/Retrieve as SCP</a:t>
            </a:r>
          </a:p>
          <a:p>
            <a:r>
              <a:rPr lang="en-US" dirty="0"/>
              <a:t>Inventory includes access info with each link to referenced Inventory instance</a:t>
            </a:r>
          </a:p>
          <a:p>
            <a:pPr lvl="1"/>
            <a:r>
              <a:rPr lang="en-US" dirty="0"/>
              <a:t>DIMSE Inventory Query/Retrieve Service, DICOMweb Non-Patient Instance Service, or non-DICOM file access protocol</a:t>
            </a:r>
          </a:p>
          <a:p>
            <a:r>
              <a:rPr lang="en-US" dirty="0"/>
              <a:t>Incorporated Inventory Instance Sequence defined recursively</a:t>
            </a:r>
          </a:p>
          <a:p>
            <a:pPr lvl="1"/>
            <a:r>
              <a:rPr lang="en-US" dirty="0"/>
              <a:t>Tree structure specifies all subsidiary Inventory instances and their links</a:t>
            </a:r>
          </a:p>
          <a:p>
            <a:r>
              <a:rPr lang="en-US" dirty="0"/>
              <a:t>Incorporated Inventory Instance Sequence from referenced instance copied into referencing instance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6AB76-CD09-45B1-A179-5552E6D96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85C0A-A05A-45E2-A5B9-82381C64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9861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D19063B0-7C28-4BDF-8ECE-9CA5958C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Links with hierarchical structure of subtree links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FB49-1016-4F83-9B5A-C125645C5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B5BD6B7-D778-4D1E-A23A-3BB9D7E8D5C9}"/>
              </a:ext>
            </a:extLst>
          </p:cNvPr>
          <p:cNvSpPr txBox="1"/>
          <p:nvPr/>
        </p:nvSpPr>
        <p:spPr>
          <a:xfrm>
            <a:off x="447675" y="5913724"/>
            <a:ext cx="511067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dirty="0"/>
              <a:t>Links structure from referenced object added </a:t>
            </a:r>
            <a:r>
              <a:rPr lang="en-US" i="1" dirty="0"/>
              <a:t>in toto </a:t>
            </a:r>
            <a:r>
              <a:rPr lang="en-US" dirty="0"/>
              <a:t>as subsidiary attribute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1C028DC-CA78-4304-AB30-EE15C4B0657E}"/>
              </a:ext>
            </a:extLst>
          </p:cNvPr>
          <p:cNvSpPr/>
          <p:nvPr/>
        </p:nvSpPr>
        <p:spPr>
          <a:xfrm>
            <a:off x="2368968" y="2762406"/>
            <a:ext cx="1373902" cy="12845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3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 Inventory SQ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1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2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59450B-C7E9-47D9-8E57-210370898E7B}"/>
              </a:ext>
            </a:extLst>
          </p:cNvPr>
          <p:cNvSpPr/>
          <p:nvPr/>
        </p:nvSpPr>
        <p:spPr>
          <a:xfrm>
            <a:off x="875860" y="2762404"/>
            <a:ext cx="1094844" cy="1133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1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23BDA65A-4504-4736-8547-4D8CAF5D97EB}"/>
              </a:ext>
            </a:extLst>
          </p:cNvPr>
          <p:cNvCxnSpPr>
            <a:cxnSpLocks/>
            <a:endCxn id="21" idx="3"/>
          </p:cNvCxnSpPr>
          <p:nvPr/>
        </p:nvCxnSpPr>
        <p:spPr>
          <a:xfrm rot="10800000">
            <a:off x="1970704" y="3329066"/>
            <a:ext cx="459406" cy="8547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50AFE842-FE5A-4C72-BD81-35601ADC6F3C}"/>
              </a:ext>
            </a:extLst>
          </p:cNvPr>
          <p:cNvSpPr/>
          <p:nvPr/>
        </p:nvSpPr>
        <p:spPr>
          <a:xfrm>
            <a:off x="4138252" y="2762405"/>
            <a:ext cx="1738674" cy="2076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5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 Inventory SQ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4FB343D-5821-49A1-A886-4CCEBE66CA5E}"/>
              </a:ext>
            </a:extLst>
          </p:cNvPr>
          <p:cNvSpPr/>
          <p:nvPr/>
        </p:nvSpPr>
        <p:spPr>
          <a:xfrm>
            <a:off x="4145160" y="3270111"/>
            <a:ext cx="1610485" cy="1059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3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25221797-ADCB-438A-AF90-0D9EE4252B98}"/>
              </a:ext>
            </a:extLst>
          </p:cNvPr>
          <p:cNvCxnSpPr>
            <a:cxnSpLocks/>
            <a:endCxn id="19" idx="3"/>
          </p:cNvCxnSpPr>
          <p:nvPr/>
        </p:nvCxnSpPr>
        <p:spPr>
          <a:xfrm rot="10800000">
            <a:off x="3742871" y="3404703"/>
            <a:ext cx="459407" cy="4727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11DDC99D-D47C-4CC4-AA79-F64796D820B1}"/>
              </a:ext>
            </a:extLst>
          </p:cNvPr>
          <p:cNvSpPr/>
          <p:nvPr/>
        </p:nvSpPr>
        <p:spPr>
          <a:xfrm>
            <a:off x="6300714" y="2762404"/>
            <a:ext cx="1889972" cy="25315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6</a:t>
            </a:r>
          </a:p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 Inventory SQ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D59BC053-84C3-48A2-A0DA-3630E4C67CF7}"/>
              </a:ext>
            </a:extLst>
          </p:cNvPr>
          <p:cNvCxnSpPr>
            <a:cxnSpLocks/>
            <a:endCxn id="25" idx="3"/>
          </p:cNvCxnSpPr>
          <p:nvPr/>
        </p:nvCxnSpPr>
        <p:spPr>
          <a:xfrm rot="10800000" flipV="1">
            <a:off x="5876926" y="3371801"/>
            <a:ext cx="492900" cy="42875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1AA63E33-6F96-4E81-8F90-10580E41BFCF}"/>
              </a:ext>
            </a:extLst>
          </p:cNvPr>
          <p:cNvSpPr/>
          <p:nvPr/>
        </p:nvSpPr>
        <p:spPr>
          <a:xfrm>
            <a:off x="875859" y="4160676"/>
            <a:ext cx="1094844" cy="1133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2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236B60FC-E826-46B6-8DBF-C0F74F649B03}"/>
              </a:ext>
            </a:extLst>
          </p:cNvPr>
          <p:cNvCxnSpPr>
            <a:cxnSpLocks/>
            <a:endCxn id="33" idx="3"/>
          </p:cNvCxnSpPr>
          <p:nvPr/>
        </p:nvCxnSpPr>
        <p:spPr>
          <a:xfrm rot="10800000" flipV="1">
            <a:off x="1970703" y="3664181"/>
            <a:ext cx="441032" cy="106315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FFCB9EC0-8504-4953-9B0A-4D8669E13332}"/>
              </a:ext>
            </a:extLst>
          </p:cNvPr>
          <p:cNvSpPr/>
          <p:nvPr/>
        </p:nvSpPr>
        <p:spPr>
          <a:xfrm>
            <a:off x="2368968" y="4211218"/>
            <a:ext cx="1373902" cy="10827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4</a:t>
            </a:r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3DC21988-6C5F-4B60-A7F5-D2CA72476816}"/>
              </a:ext>
            </a:extLst>
          </p:cNvPr>
          <p:cNvCxnSpPr>
            <a:cxnSpLocks/>
            <a:stCxn id="37" idx="1"/>
            <a:endCxn id="36" idx="3"/>
          </p:cNvCxnSpPr>
          <p:nvPr/>
        </p:nvCxnSpPr>
        <p:spPr>
          <a:xfrm rot="10800000" flipV="1">
            <a:off x="3742870" y="4527002"/>
            <a:ext cx="503752" cy="22560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66A8816D-8331-46AB-A65A-8EFCBAFABA52}"/>
              </a:ext>
            </a:extLst>
          </p:cNvPr>
          <p:cNvSpPr/>
          <p:nvPr/>
        </p:nvSpPr>
        <p:spPr>
          <a:xfrm>
            <a:off x="4246622" y="4400826"/>
            <a:ext cx="1251048" cy="252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8285D5D-B98C-4BC1-AD30-CBFC789C04B4}"/>
              </a:ext>
            </a:extLst>
          </p:cNvPr>
          <p:cNvSpPr/>
          <p:nvPr/>
        </p:nvSpPr>
        <p:spPr>
          <a:xfrm>
            <a:off x="6340713" y="3241605"/>
            <a:ext cx="1809973" cy="2070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5</a:t>
            </a:r>
          </a:p>
          <a:p>
            <a:pPr>
              <a:tabLst>
                <a:tab pos="114300" algn="l"/>
              </a:tabLst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Inc Inventory SQ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688736A-290A-4DA3-BD91-9F0C6B1C86CB}"/>
              </a:ext>
            </a:extLst>
          </p:cNvPr>
          <p:cNvSpPr/>
          <p:nvPr/>
        </p:nvSpPr>
        <p:spPr>
          <a:xfrm>
            <a:off x="6578942" y="3717393"/>
            <a:ext cx="1490463" cy="1119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3</a:t>
            </a:r>
          </a:p>
          <a:p>
            <a:pPr>
              <a:tabLst>
                <a:tab pos="114300" algn="l"/>
              </a:tabLst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Inc Inventory SQ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F36472C-4968-4085-AE4F-008047731127}"/>
              </a:ext>
            </a:extLst>
          </p:cNvPr>
          <p:cNvSpPr/>
          <p:nvPr/>
        </p:nvSpPr>
        <p:spPr>
          <a:xfrm>
            <a:off x="6641608" y="4796976"/>
            <a:ext cx="896162" cy="2523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F94B5-8834-4795-929C-14B92F4B1FDC}"/>
              </a:ext>
            </a:extLst>
          </p:cNvPr>
          <p:cNvSpPr/>
          <p:nvPr/>
        </p:nvSpPr>
        <p:spPr>
          <a:xfrm>
            <a:off x="6578943" y="4746965"/>
            <a:ext cx="1251048" cy="252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4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5BEDABD-D9D6-45C8-AA39-08FD47814074}"/>
              </a:ext>
            </a:extLst>
          </p:cNvPr>
          <p:cNvSpPr/>
          <p:nvPr/>
        </p:nvSpPr>
        <p:spPr>
          <a:xfrm>
            <a:off x="6671331" y="4234003"/>
            <a:ext cx="1084539" cy="274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1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6488E96-82DE-487B-B81F-A0F9DA10D6D4}"/>
              </a:ext>
            </a:extLst>
          </p:cNvPr>
          <p:cNvSpPr/>
          <p:nvPr/>
        </p:nvSpPr>
        <p:spPr>
          <a:xfrm>
            <a:off x="6671331" y="4486059"/>
            <a:ext cx="1084539" cy="274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0C5497B-5807-4579-83B8-BE9DCE01516D}"/>
              </a:ext>
            </a:extLst>
          </p:cNvPr>
          <p:cNvSpPr/>
          <p:nvPr/>
        </p:nvSpPr>
        <p:spPr>
          <a:xfrm>
            <a:off x="6497661" y="3533783"/>
            <a:ext cx="1597851" cy="14964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56C4753-7DA9-4CB9-A471-4916BFEEBCF2}"/>
              </a:ext>
            </a:extLst>
          </p:cNvPr>
          <p:cNvSpPr/>
          <p:nvPr/>
        </p:nvSpPr>
        <p:spPr>
          <a:xfrm>
            <a:off x="4306070" y="3533783"/>
            <a:ext cx="1431443" cy="7954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 Inventory SQ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1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2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AEC637-AAEC-4559-AE03-4433059B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170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B09A-71DA-495C-91AE-A28F8280E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Inventory links in related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75FDF-EF46-4427-A01A-38C47BA5C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Related Services need to reference an inventory</a:t>
            </a:r>
          </a:p>
          <a:p>
            <a:pPr lvl="1"/>
            <a:r>
              <a:rPr lang="en-US" dirty="0"/>
              <a:t>Inventory Creation complete N-EVENT REPORT </a:t>
            </a:r>
          </a:p>
          <a:p>
            <a:pPr lvl="1"/>
            <a:r>
              <a:rPr lang="en-US" dirty="0"/>
              <a:t>Inventory Query Model C-FIND </a:t>
            </a:r>
          </a:p>
          <a:p>
            <a:r>
              <a:rPr lang="en-US" dirty="0"/>
              <a:t>With tree of Inventory Instances, do we give entire tree, or just the root?</a:t>
            </a:r>
          </a:p>
          <a:p>
            <a:r>
              <a:rPr lang="en-US" dirty="0"/>
              <a:t>Mechanics of specifying recursive structure in DIMSE-N services is problematic </a:t>
            </a:r>
          </a:p>
          <a:p>
            <a:r>
              <a:rPr lang="en-US" dirty="0"/>
              <a:t>Approach is to identify only root inventory object in N-EVENT REPORT and C-FIND </a:t>
            </a:r>
          </a:p>
          <a:p>
            <a:pPr lvl="1"/>
            <a:r>
              <a:rPr lang="en-US" dirty="0"/>
              <a:t>With full tree and access links in Included Inventory Instances SQ, app only needs to open one object (root)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7FDA1-A517-41ED-B5CD-01296CFC8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73AF1-E255-4B17-A614-D7DA400A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855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Update DateTime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D8B7AC-B60E-4CA1-B13A-E399F756A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358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025F-3CF8-4F0A-9701-A909DBBE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Study Update DateTime – </a:t>
            </a:r>
            <a:br>
              <a:rPr lang="en-US" dirty="0"/>
            </a:br>
            <a:r>
              <a:rPr lang="en-US" dirty="0"/>
              <a:t>a new request for PACS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38CE4-A284-4963-841B-FAAE11047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A highly desired capability is the ability to inventory Studies that were added or updated since the previous inventory</a:t>
            </a:r>
          </a:p>
          <a:p>
            <a:pPr lvl="1"/>
            <a:r>
              <a:rPr lang="en-US" dirty="0"/>
              <a:t>Implement by subset match key for study update time - but ...</a:t>
            </a:r>
          </a:p>
          <a:p>
            <a:r>
              <a:rPr lang="en-US" sz="1800" dirty="0"/>
              <a:t>PACS generally do not record study update time (except perhaps in audit trails)</a:t>
            </a:r>
          </a:p>
          <a:p>
            <a:r>
              <a:rPr lang="en-US" dirty="0"/>
              <a:t>Sup 223 proposes new attribute for Study Update DateTime</a:t>
            </a:r>
          </a:p>
          <a:p>
            <a:pPr lvl="1"/>
            <a:r>
              <a:rPr lang="en-US" dirty="0"/>
              <a:t>As with Number of Study Related Instances (0020,1208), defined at Study Level, but not in composite SOP Instances</a:t>
            </a:r>
          </a:p>
          <a:p>
            <a:r>
              <a:rPr lang="en-US" dirty="0"/>
              <a:t>Sup 223 addresses workaround for its absence</a:t>
            </a:r>
          </a:p>
          <a:p>
            <a:pPr lvl="1"/>
            <a:r>
              <a:rPr lang="en-US" dirty="0"/>
              <a:t>Even if implemented in PACS, may have no assigned value for historical studies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89C24-C332-4A9C-895B-49D5AD1C4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4BD5B-1468-4144-A1DE-3D6A6FEB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302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964A3-97A5-489D-8C9D-46139FB1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Update DateTime Range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17E6A-79CA-45B0-8DF5-BC7A8EB10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805152"/>
          </a:xfrm>
        </p:spPr>
        <p:txBody>
          <a:bodyPr>
            <a:normAutofit/>
          </a:bodyPr>
          <a:lstStyle/>
          <a:p>
            <a:r>
              <a:rPr lang="en-US" dirty="0"/>
              <a:t>Study Update DateTime range may be specified for studies to be included in inventory</a:t>
            </a:r>
          </a:p>
          <a:p>
            <a:r>
              <a:rPr lang="en-US" dirty="0"/>
              <a:t>If a Study does not have a defined Study Update DateTime available for matching, the datetime range is matched to Study Date and Time as a default</a:t>
            </a:r>
          </a:p>
          <a:p>
            <a:pPr lvl="1"/>
            <a:r>
              <a:rPr lang="en-US" dirty="0"/>
              <a:t>Study Update DateTime may not be present because PACS doesn’t support it, or because it was empty for whatever reason</a:t>
            </a:r>
          </a:p>
          <a:p>
            <a:pPr lvl="1"/>
            <a:r>
              <a:rPr lang="en-US" dirty="0"/>
              <a:t>Conceptually, Study Date and Time is possibly close to the initial Study Update DateTime </a:t>
            </a:r>
          </a:p>
          <a:p>
            <a:r>
              <a:rPr lang="en-US" dirty="0"/>
              <a:t>Study Update DateTime included as Type 2 Study level attribute in Inventory IOD </a:t>
            </a:r>
          </a:p>
          <a:p>
            <a:pPr lvl="1"/>
            <a:r>
              <a:rPr lang="en-US" dirty="0"/>
              <a:t>May be empty if not supported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D4EAB-8701-4FA4-9CC5-B2F1FA5AA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AF4D1-6FF6-46FD-8452-4AC918B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61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945C2-9CB8-4F5D-ADB8-1D4F13C4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DB41E-EEAD-49D9-9692-640BBE02C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needs to deal with uncertainties of datetime range matching to either to actual Study Update DateTime or fallback Study Date / Time </a:t>
            </a:r>
          </a:p>
          <a:p>
            <a:pPr lvl="1"/>
            <a:r>
              <a:rPr lang="en-US" dirty="0"/>
              <a:t>E.g., may need to obtain inventories with overlapping datetime range and reconcile duplicates</a:t>
            </a:r>
          </a:p>
          <a:p>
            <a:pPr lvl="1"/>
            <a:r>
              <a:rPr lang="en-US" dirty="0"/>
              <a:t>Sensitive to delays characteristic of workflow at site - e.g., cardiology studies sent to PACS after reading in department (1-2 days delay)</a:t>
            </a:r>
          </a:p>
          <a:p>
            <a:r>
              <a:rPr lang="en-US" dirty="0"/>
              <a:t>Miss of demographic updates after prior inventory might be mitigated by processing of update audit trail (e.g., HL7 ADT message archive) </a:t>
            </a:r>
          </a:p>
          <a:p>
            <a:pPr lvl="1"/>
            <a:r>
              <a:rPr lang="en-US" dirty="0"/>
              <a:t>Beyond scope of DICOM</a:t>
            </a:r>
          </a:p>
          <a:p>
            <a:r>
              <a:rPr lang="en-US" dirty="0"/>
              <a:t>Future efforts (e.g., IHE) possible to encourage PACS implementation of Study Update DateTime upon patient/procedure update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5493-AA7B-4CA6-A65D-D13FC8C8A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44AB8-7DEE-4C36-9F8F-B7F25C932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362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Not in Sup 223 Normative Specs</a:t>
            </a:r>
            <a:br>
              <a:rPr lang="en-US" dirty="0"/>
            </a:br>
            <a:r>
              <a:rPr lang="en-US" dirty="0"/>
              <a:t>(but in Informative Annex)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8AFAAA-1442-4014-930F-F9ABE7F40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279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7D15692-631D-4244-A191-E8136E9A9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issues (1)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825DA4A-4A54-4EE3-9931-1838C9DD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4"/>
            <a:ext cx="7989752" cy="4023408"/>
          </a:xfrm>
        </p:spPr>
        <p:txBody>
          <a:bodyPr>
            <a:normAutofit/>
          </a:bodyPr>
          <a:lstStyle/>
          <a:p>
            <a:r>
              <a:rPr lang="en-US" dirty="0"/>
              <a:t>Services associated with inventories have no specifications regarding access control or transport security, but those are necessary for any real-world deployment, and are implementation- and site-specific</a:t>
            </a:r>
          </a:p>
          <a:p>
            <a:pPr lvl="1"/>
            <a:r>
              <a:rPr lang="en-US" dirty="0"/>
              <a:t>Same as all DICOM network services</a:t>
            </a:r>
          </a:p>
          <a:p>
            <a:pPr lvl="1"/>
            <a:r>
              <a:rPr lang="en-US" dirty="0"/>
              <a:t>Site must also address access control and transport security for non-DICOM protocol</a:t>
            </a:r>
          </a:p>
          <a:p>
            <a:pPr lvl="1"/>
            <a:r>
              <a:rPr lang="en-US" dirty="0"/>
              <a:t>Storing access credentials in Inventory is NOT appropriate</a:t>
            </a:r>
          </a:p>
          <a:p>
            <a:r>
              <a:rPr lang="en-US" dirty="0"/>
              <a:t>Files (Inventory and stored SOP Instances) have inherent security vulnerabilities</a:t>
            </a:r>
          </a:p>
          <a:p>
            <a:pPr lvl="1"/>
            <a:r>
              <a:rPr lang="en-US" dirty="0"/>
              <a:t>Part 10 header</a:t>
            </a:r>
          </a:p>
          <a:p>
            <a:pPr lvl="1"/>
            <a:r>
              <a:rPr lang="en-US" dirty="0"/>
              <a:t>ZIP and TAR executable content</a:t>
            </a: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E9EE1-5A9E-4BD4-ACC6-18C20BD5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C48DAC-7E92-4BE0-BF78-B7331D6D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64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5A2C-D949-4BA8-9357-D72B8E7C9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Secondary Use Case – Safety 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CFE47-A219-45C0-9A75-00CFF9B89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Image access is a patient safety / mission critical resource</a:t>
            </a:r>
          </a:p>
          <a:p>
            <a:r>
              <a:rPr lang="en-US" dirty="0"/>
              <a:t>PACS DBMSs typically have fault tolerant designs</a:t>
            </a:r>
          </a:p>
          <a:p>
            <a:pPr lvl="1"/>
            <a:r>
              <a:rPr lang="en-US" dirty="0"/>
              <a:t>E.g., redundant online storage and offline backups</a:t>
            </a:r>
          </a:p>
          <a:p>
            <a:pPr lvl="1"/>
            <a:r>
              <a:rPr lang="en-US" dirty="0"/>
              <a:t>But data is in proprietary format and dependent on the DBMS for effective use </a:t>
            </a:r>
          </a:p>
          <a:p>
            <a:r>
              <a:rPr lang="en-US" dirty="0"/>
              <a:t>DBMS becomes single point of failure</a:t>
            </a:r>
          </a:p>
          <a:p>
            <a:pPr lvl="1"/>
            <a:r>
              <a:rPr lang="en-US" dirty="0"/>
              <a:t>May become inoperable, e.g., due to license key expiration or malware attack</a:t>
            </a:r>
          </a:p>
          <a:p>
            <a:r>
              <a:rPr lang="en-US" dirty="0"/>
              <a:t>Inventory is a DBMS-independent replica of the critical data content of the PACS database for the managed DICOM SOP Instances</a:t>
            </a:r>
          </a:p>
          <a:p>
            <a:r>
              <a:rPr lang="en-US" dirty="0"/>
              <a:t>If the repository instances are in DICOM File Format and referenced in the inventory, there is a complete alternate path to access the images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9F14C-0768-4DFE-A459-08774541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59327" y="6251411"/>
            <a:ext cx="2133600" cy="365125"/>
          </a:xfrm>
        </p:spPr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89535-F6C5-4A30-BEFE-9553D348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115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D7DC8-D841-406C-86E9-04D642A04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0" kern="1200" cap="none" baseline="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Security issues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89D01-EBD4-4F8F-BC90-BEEFD1AAE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specifications regarding encryption of data at rest (e.g., SOP Instances in the repository, or Inventory objects)</a:t>
            </a:r>
          </a:p>
          <a:p>
            <a:pPr lvl="1"/>
            <a:r>
              <a:rPr lang="en-US" dirty="0"/>
              <a:t>DICOM does specify methods for secure (encrypted) files, but issues such as key management and distribution again are implementation- and site-specific</a:t>
            </a:r>
          </a:p>
          <a:p>
            <a:pPr lvl="1"/>
            <a:r>
              <a:rPr lang="en-US" dirty="0"/>
              <a:t>Storing keys in Inventory is NOT appropriate</a:t>
            </a:r>
          </a:p>
          <a:p>
            <a:r>
              <a:rPr lang="en-US" dirty="0"/>
              <a:t>Applications using Inventories need robust validation and controlled introduction to operational environment</a:t>
            </a:r>
          </a:p>
          <a:p>
            <a:r>
              <a:rPr lang="en-US" dirty="0"/>
              <a:t>Resource over-use by inventory application may result in denial of service to critical functions</a:t>
            </a: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6CE12-DE11-481C-A7AB-85D8A08F5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619CB-7A6C-443E-A1EC-BA8B329A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8296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C74C7-F3BC-4A67-A779-180CB2887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object lifecycle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ED3FC-CDEE-43D4-8B56-9A477250B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No specifications for explicit management of lifecycle of Inventory objects</a:t>
            </a:r>
          </a:p>
          <a:p>
            <a:pPr lvl="1"/>
            <a:r>
              <a:rPr lang="en-US" sz="1800" dirty="0"/>
              <a:t>At discretion of system managing inventory objects</a:t>
            </a:r>
          </a:p>
          <a:p>
            <a:pPr lvl="1"/>
            <a:r>
              <a:rPr lang="en-US" sz="1800" dirty="0"/>
              <a:t>No method specified for client to request deletion, except when canceling inventory production </a:t>
            </a:r>
          </a:p>
          <a:p>
            <a:pPr lvl="1"/>
            <a:r>
              <a:rPr lang="en-US" sz="1800" dirty="0"/>
              <a:t>Creator may specify expiration datetime in Inventory Creation Complete notification, and in Inventory C-FIND response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841E2-1DE0-410B-A6EC-00FB88A6F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DC2FA-E07E-46C0-9C9D-929A74184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572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53942-D7E6-4973-970C-D9DAA2A3F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Incremental access to Inventory SOP Instance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A6972-C314-4D83-8526-7417C26F1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Inventory objects may be very large; DIMSE C-STORE transfers whole object only</a:t>
            </a:r>
          </a:p>
          <a:p>
            <a:r>
              <a:rPr lang="en-US" dirty="0"/>
              <a:t>Nothing comparable to frame-based retrieve specified in DIMSE services</a:t>
            </a:r>
          </a:p>
          <a:p>
            <a:r>
              <a:rPr lang="en-US" dirty="0"/>
              <a:t>DICOMweb has inherent byte range retrieval (optional support)</a:t>
            </a:r>
          </a:p>
          <a:p>
            <a:r>
              <a:rPr lang="en-US" dirty="0"/>
              <a:t>Direct network filesystem object retrievals may allow interactive retrieval (protocol typically integrated into operating system filesystem I/O)</a:t>
            </a:r>
          </a:p>
          <a:p>
            <a:r>
              <a:rPr lang="en-US" dirty="0"/>
              <a:t>Low information entropy means compression is effective; compressed whole object transfer may be feasible</a:t>
            </a:r>
          </a:p>
          <a:p>
            <a:pPr lvl="1"/>
            <a:r>
              <a:rPr lang="en-US" dirty="0"/>
              <a:t>Deflated Transfer Syntax</a:t>
            </a:r>
          </a:p>
          <a:p>
            <a:pPr lvl="1"/>
            <a:r>
              <a:rPr lang="en-US" dirty="0"/>
              <a:t>ZIP or GZIP of Inventory in Part 10 file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F536A-0B54-4159-846E-57C42B54F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08059-6DBB-4789-AFFD-5B083A911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29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3A688-837C-4556-B82C-FD28BFFC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multiple AE Titles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53B57-36BC-4E68-9E57-B8F0926F5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PACS may support multiple AE Titles to provide different “views” of the repository</a:t>
            </a:r>
          </a:p>
          <a:p>
            <a:pPr lvl="1"/>
            <a:r>
              <a:rPr lang="en-US" dirty="0"/>
              <a:t>Different primary Patient ID based on caller’s organization</a:t>
            </a:r>
          </a:p>
          <a:p>
            <a:pPr lvl="1"/>
            <a:r>
              <a:rPr lang="en-US" dirty="0"/>
              <a:t>Specific repository subsystem</a:t>
            </a:r>
          </a:p>
          <a:p>
            <a:pPr lvl="1"/>
            <a:r>
              <a:rPr lang="en-US" dirty="0"/>
              <a:t>Studies with research consent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DB61D-E022-4521-B952-8E69F2E7F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34ACD-C23D-4664-84EF-887238CA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286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3027337"/>
            <a:ext cx="7989751" cy="1504844"/>
          </a:xfrm>
        </p:spPr>
        <p:txBody>
          <a:bodyPr/>
          <a:lstStyle/>
          <a:p>
            <a:r>
              <a:rPr lang="en-US" dirty="0"/>
              <a:t>Sup 223 Open Issues for Public Comment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550894-E752-48D8-95D1-0127DF71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76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C09A2-50B8-45CC-B888-3AF34ACA4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1.A Scope of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4F5F5-5EE6-47EE-ACE7-471D932E4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Only the defined attributes of the Scope of Inventory Sequence may be used to select a subset of the repository for inventory</a:t>
            </a:r>
          </a:p>
          <a:p>
            <a:pPr lvl="1"/>
            <a:r>
              <a:rPr lang="en-US" dirty="0"/>
              <a:t>Semantics of matching defined for each attribute, not a general matching approach (unlike C-FIND)</a:t>
            </a:r>
          </a:p>
          <a:p>
            <a:pPr lvl="1"/>
            <a:r>
              <a:rPr lang="en-US" dirty="0"/>
              <a:t>Standard Extended conformance is not permitted to extend this Sequence attribute</a:t>
            </a:r>
          </a:p>
          <a:p>
            <a:pPr lvl="1"/>
            <a:r>
              <a:rPr lang="en-US" dirty="0"/>
              <a:t>Permitted use of different AE Titles for different views of repository </a:t>
            </a:r>
          </a:p>
          <a:p>
            <a:r>
              <a:rPr lang="en-US" dirty="0"/>
              <a:t>Is a general key attribute matching capability needed? For what use cases?</a:t>
            </a:r>
          </a:p>
          <a:p>
            <a:r>
              <a:rPr lang="en-US" dirty="0"/>
              <a:t>Would that use be better satisfied by client-side (user) filtering of a broader inventory scoped only by the limited set of key attributes? </a:t>
            </a:r>
          </a:p>
          <a:p>
            <a:r>
              <a:rPr lang="en-US" dirty="0"/>
              <a:t>Would a receiver of an Inventory instance be able to properly interpret the scope of inventory for arbitrary sets of key attributes that it might not have in its data model?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CE8B4-BA07-4652-92DE-8D625E70C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1A699-E26C-455F-AA9E-A9CC0C60E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0207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570-093D-4EFE-A933-6D4E423C1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1.B Matching mechanism different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3F4B3-2703-45DC-AA79-F3D58E180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matching specification for the Scope of Inventory is tailored to the specific use case of an inventory for migration</a:t>
            </a:r>
          </a:p>
          <a:p>
            <a:pPr lvl="1"/>
            <a:r>
              <a:rPr lang="en-US" dirty="0"/>
              <a:t>Multiple values in Modalities in Study matched to Modality attribute in each Series with logical AND</a:t>
            </a:r>
          </a:p>
          <a:p>
            <a:pPr lvl="1"/>
            <a:r>
              <a:rPr lang="en-US" dirty="0"/>
              <a:t>Combination matching of Issuer of Patient ID and single value from List of Patient IDs to Patient ID attribute</a:t>
            </a:r>
          </a:p>
          <a:p>
            <a:pPr lvl="1"/>
            <a:r>
              <a:rPr lang="en-US" dirty="0"/>
              <a:t>Matching to attributes missing values (Patient ID, Accession Number, Study Date)</a:t>
            </a:r>
          </a:p>
          <a:p>
            <a:r>
              <a:rPr lang="en-US" dirty="0"/>
              <a:t>The matching semantics introduce another attribute matching mechanism into DICOM after the C-FIND mechanism and the Attribute Value Constraint (a.k.a. “Selector” mechanism, </a:t>
            </a:r>
            <a:r>
              <a:rPr lang="en-US" dirty="0">
                <a:hlinkClick r:id="rId2"/>
              </a:rPr>
              <a:t>PS3.3 Section 10.25</a:t>
            </a:r>
            <a:r>
              <a:rPr lang="en-US" dirty="0"/>
              <a:t>). The Scope of Inventory mechanism, while similar to C-FIND, is tailored for its use cases. These types of matching are difficult or not possible with the existing C-FIND or Selector mechanisms. Is this new mechanism warranted?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7970-AEDB-435B-8B92-29A0ABE2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8363D-A230-49FB-964F-60CF608F8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1126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8D3D2-23E1-4D61-B7CA-D746625E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1.C Matching on SOP Classes in Study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0FE21-BB27-4B70-AF66-8E2E0A818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general matching mechanism is not defined, should matching on SOP Classes in Study be specified? What are the use cases?</a:t>
            </a:r>
          </a:p>
          <a:p>
            <a:r>
              <a:rPr lang="en-US" dirty="0"/>
              <a:t>Should matching on multiple values be specified? If so, what should be the logic relationship amongst those matching values (AND or OR)? </a:t>
            </a:r>
          </a:p>
          <a:p>
            <a:r>
              <a:rPr lang="en-US" dirty="0"/>
              <a:t>Or is selection by Modality sufficient for the use cases, with a subsequent client-side filtering for SOP Classes?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C05A3-8048-4A28-93BF-B4DC47AF4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66F58A-F4AF-401C-9530-019886CF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0182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9B46A-EC46-468B-8740-00E798EC5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2.A Study / Series level folders or container files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133E6-5482-461E-9787-B1FE10EF1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SOP Instance in the repository can have one or more direct file access links</a:t>
            </a:r>
          </a:p>
          <a:p>
            <a:r>
              <a:rPr lang="en-US" dirty="0"/>
              <a:t>As an optimization to allow direct file migration operations on sets of files, a link may be provided to a folder or container file (ZIP, TAR) that has all the stored objects for a Study or Series</a:t>
            </a:r>
          </a:p>
          <a:p>
            <a:pPr lvl="1"/>
            <a:r>
              <a:rPr lang="en-US" dirty="0"/>
              <a:t>No restriction on objects from other Studies/Series in folder / container</a:t>
            </a:r>
          </a:p>
          <a:p>
            <a:r>
              <a:rPr lang="en-US" dirty="0"/>
              <a:t>Will presence of “extraneous” objects affect use of Study/Series containers in migrations or other use cases? </a:t>
            </a:r>
          </a:p>
          <a:p>
            <a:r>
              <a:rPr lang="en-US" dirty="0"/>
              <a:t>Should links to Study or Series level folders or container files forbid instances of other Studies/Series in those targets?</a:t>
            </a:r>
          </a:p>
          <a:p>
            <a:pPr lvl="1"/>
            <a:r>
              <a:rPr lang="en-US" dirty="0"/>
              <a:t>If forbidden, should non-DICOM files, such as reports be allowed?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F0D77-D8B0-4E95-9CCB-0F8A46E10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E64821-2AA7-4DE2-A12D-C1050564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5674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0752C-8C82-46F2-9D99-5C15111D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2.B Non-DICOM file access protocols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ACA3B-B25C-4194-9BE6-DBB9BB75C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Non-DICOM file access protocols are left open to implementation</a:t>
            </a:r>
          </a:p>
          <a:p>
            <a:pPr lvl="1"/>
            <a:r>
              <a:rPr lang="en-US" dirty="0"/>
              <a:t>“Note: Conformance specification may be facilitated by reference to IANA-registered scheme”</a:t>
            </a:r>
          </a:p>
          <a:p>
            <a:r>
              <a:rPr lang="en-US" dirty="0"/>
              <a:t>Should specific protocols be prescribed normatively? If so, which ones? How should different HTTP-based cloud storage protocol APIs be differentiated (e.g., AWS vs. Azure)?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A2159-A59F-4DC3-8DA0-2AC33442F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976D2-51CA-4067-816D-D97998AD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5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5A2C-D949-4BA8-9357-D72B8E7C9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Use Case – Quality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CFE47-A219-45C0-9A75-00CFF9B8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Inventory may be produced for studies missing critical attribute values</a:t>
            </a:r>
          </a:p>
          <a:p>
            <a:pPr lvl="1"/>
            <a:r>
              <a:rPr lang="en-US" dirty="0"/>
              <a:t>Patient ID, Accession Number, Study Date</a:t>
            </a:r>
          </a:p>
          <a:p>
            <a:pPr lvl="1"/>
            <a:r>
              <a:rPr lang="en-US" dirty="0"/>
              <a:t>Allows proactive correction</a:t>
            </a:r>
          </a:p>
          <a:p>
            <a:r>
              <a:rPr lang="en-US" dirty="0"/>
              <a:t>Comparison data for wellness check (continuous testing) of PACS operation </a:t>
            </a:r>
          </a:p>
          <a:p>
            <a:pPr lvl="1"/>
            <a:r>
              <a:rPr lang="en-US" dirty="0"/>
              <a:t>C-FIND result for sample of studies compared to data in previous inventory (</a:t>
            </a:r>
            <a:r>
              <a:rPr lang="en-US" dirty="0" err="1"/>
              <a:t>e,g</a:t>
            </a:r>
            <a:r>
              <a:rPr lang="en-US" dirty="0"/>
              <a:t>., metadata, number of images)</a:t>
            </a:r>
          </a:p>
          <a:p>
            <a:pPr lvl="1"/>
            <a:r>
              <a:rPr lang="en-US" dirty="0"/>
              <a:t>C-MOVE retrieve objects compared to direct filesystem access objects</a:t>
            </a:r>
          </a:p>
          <a:p>
            <a:pPr lvl="1"/>
            <a:r>
              <a:rPr lang="en-US" dirty="0"/>
              <a:t>Message digest (MAC) computed on objects retrieved through filesystem compared to MAC in previous Inventory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9F14C-0768-4DFE-A459-08774541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1C7D0-23BB-4B03-B41B-03ADCA507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344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3D9D3-3018-414F-B9F4-D96F9141E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3.A De-identification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AB56A-F13D-48CB-A451-13F1FEC45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service specifications for producing de-identified Inventory SOP Instances</a:t>
            </a:r>
          </a:p>
          <a:p>
            <a:r>
              <a:rPr lang="en-US" dirty="0"/>
              <a:t>Existing Part 15 Basic Application Level Confidentiality Profile is oriented toward classic image SOP Instances</a:t>
            </a:r>
          </a:p>
          <a:p>
            <a:pPr lvl="1"/>
            <a:r>
              <a:rPr lang="en-US" dirty="0"/>
              <a:t>PHI attributes in the top-level data set</a:t>
            </a:r>
          </a:p>
          <a:p>
            <a:pPr lvl="1"/>
            <a:r>
              <a:rPr lang="en-US" dirty="0"/>
              <a:t>Possibly ineffective for Inventory IOD with PHI within Sequence attributes</a:t>
            </a:r>
          </a:p>
          <a:p>
            <a:pPr lvl="1"/>
            <a:r>
              <a:rPr lang="en-US" dirty="0"/>
              <a:t>Not clear that use cases for the Inventory are appropriate for applying that profile</a:t>
            </a:r>
          </a:p>
          <a:p>
            <a:r>
              <a:rPr lang="en-US" dirty="0"/>
              <a:t>Is there is a need for a de-identification profile for Inventory instances?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0AC7A-B589-41A6-B740-858C213F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7DDEC-418B-4907-A4F7-4F8AA33D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605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C03F3-3100-44FF-9AEB-73AC96BE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3.B User Authorization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1EA04-E5C7-42CA-B0F6-DB7F997A9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repository might limit disclosure or retrieval of SOP instances, studies, or patients following a variety of authorization policies, </a:t>
            </a:r>
          </a:p>
          <a:p>
            <a:pPr lvl="1"/>
            <a:r>
              <a:rPr lang="en-US" dirty="0"/>
              <a:t>Often based on the user’s identity and/or instance attributes.</a:t>
            </a:r>
          </a:p>
          <a:p>
            <a:r>
              <a:rPr lang="en-US" dirty="0"/>
              <a:t>How should the Standard address the application of such rules during the production of an Inventory?</a:t>
            </a:r>
          </a:p>
          <a:p>
            <a:pPr lvl="1"/>
            <a:r>
              <a:rPr lang="en-US" dirty="0"/>
              <a:t>E.g., depending on their permissions, different users of the Inventory Creation service might get different content for the same Scope of Inventory – is this acceptable?</a:t>
            </a:r>
          </a:p>
          <a:p>
            <a:pPr lvl="1"/>
            <a:r>
              <a:rPr lang="en-US" dirty="0"/>
              <a:t>How should such different outcomes be identified in the Inventory SOP Instances?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B0231-604B-49CF-BC6B-08C6325B5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B6573-46FA-442F-8C0C-6320D1F15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2919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A4496-F00B-43EB-AFD4-F77A186F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3.C Confidentiality/privacy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6F1A8-3BC9-478A-84F6-AD4E4EB51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repository might have confidentiality/privacy attributes on certain patients (e.g., VIP status).  </a:t>
            </a:r>
          </a:p>
          <a:p>
            <a:r>
              <a:rPr lang="en-US" dirty="0"/>
              <a:t>Should the Inventory IOD include standardized confidentiality/privacy attributes in the Patient IE, and if so, what attributes?</a:t>
            </a:r>
          </a:p>
          <a:p>
            <a:pPr lvl="1"/>
            <a:r>
              <a:rPr lang="en-US" dirty="0"/>
              <a:t>Or should such attributes be handled external to the DICOM IOD, e.g., in the EMR?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47128-4BA4-4113-96A9-990474005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51B2A-9E11-4A01-B518-5870A59E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290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91907-982C-44BD-8550-6549E646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4.A Pause/Resume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F10EE-BF44-41A1-BCC0-5D3B86F94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Inventory Creation service defines a “paused” status, e.g., to support a temporary shortage of resources, or other production block during a potentially lengthy (multi-day) inventory creation process</a:t>
            </a:r>
          </a:p>
          <a:p>
            <a:pPr lvl="1"/>
            <a:r>
              <a:rPr lang="en-US" dirty="0"/>
              <a:t>Pause triggered by server application is presumably cleared by human intervention </a:t>
            </a:r>
          </a:p>
          <a:p>
            <a:r>
              <a:rPr lang="en-US" dirty="0"/>
              <a:t>In addition to server reasons for pausing production, N-ACTION operations are defined allowing a remote client initiating Inventory Creation to request pause/resume for operational reasons outside the knowledge of the server</a:t>
            </a:r>
          </a:p>
          <a:p>
            <a:r>
              <a:rPr lang="en-US" dirty="0"/>
              <a:t>Is this a necessary remote control for DICOM network operations, or should all control be exercised directly on the server (PACS) administrative interface?</a:t>
            </a:r>
          </a:p>
          <a:p>
            <a:r>
              <a:rPr lang="en-US" dirty="0"/>
              <a:t>What are the implications for server implementation for remote Pause/Resume controls?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7DF2A-20FB-4155-A375-0EAE6508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7941B-648B-4C62-9691-B76C0BF31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3171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014F0-A796-429C-B930-035D443FF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4.B “Fresh”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27E31-E108-4A98-B073-D1C0662F2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server may create an inventory by reusing (by reference) a baseline inventory and creating only the incremental inventory of studies that have been added or changed since that baseline (see </a:t>
            </a:r>
            <a:r>
              <a:rPr lang="en-US" dirty="0">
                <a:hlinkClick r:id="rId2" action="ppaction://hlinksldjump"/>
              </a:rPr>
              <a:t>slide</a:t>
            </a:r>
            <a:r>
              <a:rPr lang="en-US" dirty="0"/>
              <a:t>) </a:t>
            </a:r>
          </a:p>
          <a:p>
            <a:r>
              <a:rPr lang="en-US" dirty="0"/>
              <a:t>Should a client be able to request a “fresh” inventory created from the database without reuse of existing inventories? </a:t>
            </a:r>
          </a:p>
          <a:p>
            <a:pPr lvl="1"/>
            <a:r>
              <a:rPr lang="en-US" dirty="0"/>
              <a:t>Note that a server could refuse to accept a request for a fresh inventory based on authorization or resource constraints</a:t>
            </a:r>
          </a:p>
          <a:p>
            <a:pPr lvl="1"/>
            <a:r>
              <a:rPr lang="en-US" dirty="0"/>
              <a:t>If available, would clients always request a “fresh” inventory?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C5224-DADC-4C0B-9F91-579A761B5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11290-3E15-4A9B-9E6B-A16B1D08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451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16AE6-A48B-46D4-A6D3-25DE0A57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4.C Tree of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893E-C824-4DD5-8F49-C0B94CDDB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inventory may be divided into a set of multiple SOP Instances linked in a tree structure (see </a:t>
            </a:r>
            <a:r>
              <a:rPr lang="en-US" dirty="0">
                <a:hlinkClick r:id="rId2" action="ppaction://hlinksldjump"/>
              </a:rPr>
              <a:t>slide</a:t>
            </a:r>
            <a:r>
              <a:rPr lang="en-US" dirty="0"/>
              <a:t>)</a:t>
            </a:r>
          </a:p>
          <a:p>
            <a:r>
              <a:rPr lang="en-US" dirty="0"/>
              <a:t>Each SOP Instance includes a full tree of references to the subsidiary instances in the set, including access attributes for those instances (see </a:t>
            </a:r>
            <a:r>
              <a:rPr lang="en-US" dirty="0">
                <a:hlinkClick r:id="rId3" action="ppaction://hlinksldjump"/>
              </a:rPr>
              <a:t>slide</a:t>
            </a:r>
            <a:r>
              <a:rPr lang="en-US" dirty="0"/>
              <a:t>)</a:t>
            </a:r>
          </a:p>
          <a:p>
            <a:r>
              <a:rPr lang="en-US" dirty="0"/>
              <a:t>Is requiring this complete tree an undue burden on the producer of an inventory? (see </a:t>
            </a:r>
            <a:r>
              <a:rPr lang="en-US" dirty="0">
                <a:hlinkClick r:id="rId4" action="ppaction://hlinksldjump"/>
              </a:rPr>
              <a:t>slide</a:t>
            </a:r>
            <a:r>
              <a:rPr lang="en-US" dirty="0"/>
              <a:t>)</a:t>
            </a:r>
          </a:p>
          <a:p>
            <a:r>
              <a:rPr lang="en-US" dirty="0"/>
              <a:t>As access attributes may become “stale” and become broken links, is inclusion of those links appropriate? </a:t>
            </a:r>
          </a:p>
          <a:p>
            <a:pPr lvl="1"/>
            <a:r>
              <a:rPr lang="en-US" dirty="0"/>
              <a:t>Inventory heavily relies on links for accessing SOP Instances in repository – PACS should know how to manage links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591BA-2BFD-4380-A6BB-F115094D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7641A-ABFA-4FC6-BD2C-829176E4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4717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E0C12B9-3FE8-4D8B-B420-CE1912E5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4.D Production Monitoring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E5887-6B75-48A3-AA7B-CD5CDD91F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r>
              <a:rPr lang="en-US" dirty="0"/>
              <a:t>The client that initiates Inventory Creation receives N-EVENT-REPORT status notifications on a regular basis</a:t>
            </a:r>
          </a:p>
          <a:p>
            <a:r>
              <a:rPr lang="en-US" dirty="0"/>
              <a:t>Is there a need for other clients to also receive such status notifications, e.g., for an inventory initiated locally at the PACS administrative user interface?</a:t>
            </a:r>
          </a:p>
          <a:p>
            <a:r>
              <a:rPr lang="en-US" dirty="0"/>
              <a:t>Should such a service include a client-initiated subscription capability? (Compare the </a:t>
            </a:r>
            <a:r>
              <a:rPr lang="en-US" dirty="0">
                <a:hlinkClick r:id="rId2"/>
              </a:rPr>
              <a:t>Unified Procedure Step Subscribe/Unsubscribe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D2C09-E15F-4CA4-B908-2BA85776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59327" y="6251411"/>
            <a:ext cx="2133600" cy="365125"/>
          </a:xfrm>
        </p:spPr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F97E35-936F-4E87-869D-73B045A31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00476" y="6251411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96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Sup 223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6171A-C6B1-42CF-B5F3-E26F1F4CC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99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96E9E-6E38-4557-A979-5AC23B882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 223 focus - inventory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039B0-F4BA-412A-A393-863AD51AD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023408"/>
          </a:xfrm>
        </p:spPr>
        <p:txBody>
          <a:bodyPr>
            <a:normAutofit/>
          </a:bodyPr>
          <a:lstStyle/>
          <a:p>
            <a:r>
              <a:rPr lang="en-US" dirty="0"/>
              <a:t>Inventory of entire PACS archive (or described subset) in non-proprietary format</a:t>
            </a:r>
          </a:p>
          <a:p>
            <a:pPr lvl="1"/>
            <a:r>
              <a:rPr lang="en-US" dirty="0"/>
              <a:t>IOD with hierarchical structure based on DICOM information models</a:t>
            </a:r>
          </a:p>
          <a:p>
            <a:pPr lvl="1"/>
            <a:r>
              <a:rPr lang="en-US" dirty="0"/>
              <a:t>Encoded using DICOM formats and data structures</a:t>
            </a:r>
          </a:p>
          <a:p>
            <a:r>
              <a:rPr lang="en-US" dirty="0"/>
              <a:t>Inventory written to persistent objects (SOP Instance(s) / files)</a:t>
            </a:r>
          </a:p>
          <a:p>
            <a:pPr lvl="1"/>
            <a:r>
              <a:rPr lang="en-US" dirty="0"/>
              <a:t>Accessible asynchronously</a:t>
            </a:r>
          </a:p>
          <a:p>
            <a:r>
              <a:rPr lang="en-US" dirty="0"/>
              <a:t>Functionally equivalent (+/-) to Query (C-FIND/QIDO) response for entire PACS database</a:t>
            </a:r>
          </a:p>
          <a:p>
            <a:pPr lvl="1"/>
            <a:r>
              <a:rPr lang="en-US" dirty="0"/>
              <a:t>But Query typically has restrictions on number of responses</a:t>
            </a:r>
          </a:p>
          <a:p>
            <a:pPr lvl="1"/>
            <a:r>
              <a:rPr lang="en-US" dirty="0"/>
              <a:t>Query requires synchronous network protocol response, infeasible for a billion records</a:t>
            </a:r>
          </a:p>
          <a:p>
            <a:pPr marL="3240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B99CC-D484-4BC7-BF9C-CA8C6B7E4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2021/03/26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B8ED7-EB9E-4A86-90DF-3A6819AA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5519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22343</TotalTime>
  <Words>5868</Words>
  <Application>Microsoft Macintosh PowerPoint</Application>
  <PresentationFormat>On-screen Show (4:3)</PresentationFormat>
  <Paragraphs>1013</Paragraphs>
  <Slides>76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2" baseType="lpstr">
      <vt:lpstr>Arial</vt:lpstr>
      <vt:lpstr>Calibri</vt:lpstr>
      <vt:lpstr>Gill Sans MT</vt:lpstr>
      <vt:lpstr>Helvetica</vt:lpstr>
      <vt:lpstr>Wingdings 2</vt:lpstr>
      <vt:lpstr>Dividend</vt:lpstr>
      <vt:lpstr>PowerPoint Presentation</vt:lpstr>
      <vt:lpstr>History</vt:lpstr>
      <vt:lpstr>Primary Use Case – PACS migration</vt:lpstr>
      <vt:lpstr>But Sup 223 is not a PACS migration standard</vt:lpstr>
      <vt:lpstr>Secondary Use Case – Clinical Research and  Business Analytics</vt:lpstr>
      <vt:lpstr>Secondary Use Case – Safety Backup</vt:lpstr>
      <vt:lpstr>Secondary Use Case – Quality Control</vt:lpstr>
      <vt:lpstr>Overview of Sup 223</vt:lpstr>
      <vt:lpstr>Sup 223 focus - inventory object</vt:lpstr>
      <vt:lpstr>PowerPoint Presentation</vt:lpstr>
      <vt:lpstr>PowerPoint Presentation</vt:lpstr>
      <vt:lpstr>Inventory IOD Structure</vt:lpstr>
      <vt:lpstr>Inventoried Studies Sequence</vt:lpstr>
      <vt:lpstr>Complex relationship of Study :: Imaging Service Request</vt:lpstr>
      <vt:lpstr>Level of Inventory</vt:lpstr>
      <vt:lpstr>Inventory describes access to stored instances</vt:lpstr>
      <vt:lpstr>PowerPoint Presentation</vt:lpstr>
      <vt:lpstr>Non-DICOM Protocol File Access</vt:lpstr>
      <vt:lpstr>Accommodation for metadata updates</vt:lpstr>
      <vt:lpstr>PowerPoint Presentation</vt:lpstr>
      <vt:lpstr>Inventory may be for subset of complete archive</vt:lpstr>
      <vt:lpstr>Support for deprecated objects</vt:lpstr>
      <vt:lpstr>Multiple inventory objects </vt:lpstr>
      <vt:lpstr>PowerPoint Presentation</vt:lpstr>
      <vt:lpstr>Associated Services</vt:lpstr>
      <vt:lpstr>Inventory as DICOM Non-Patient Object for Query / Retrieve / Store</vt:lpstr>
      <vt:lpstr>PowerPoint Presentation</vt:lpstr>
      <vt:lpstr>Network service to initiate inventory creation</vt:lpstr>
      <vt:lpstr>PowerPoint Presentation</vt:lpstr>
      <vt:lpstr>Inventory Production Statuses</vt:lpstr>
      <vt:lpstr>Each defined service is separable from others</vt:lpstr>
      <vt:lpstr>PowerPoint Presentation</vt:lpstr>
      <vt:lpstr>Summary of Sup 223</vt:lpstr>
      <vt:lpstr>Level and Scope of Inventory Examples</vt:lpstr>
      <vt:lpstr>Complete inventory</vt:lpstr>
      <vt:lpstr>Inventory for moving to deep archive</vt:lpstr>
      <vt:lpstr>Incremental inventory </vt:lpstr>
      <vt:lpstr>Quality Control inventory </vt:lpstr>
      <vt:lpstr>Patient Safety Audit inventory </vt:lpstr>
      <vt:lpstr>Research inventory </vt:lpstr>
      <vt:lpstr>Business analytics inventory </vt:lpstr>
      <vt:lpstr>Tree of Inventory Instances  Included by Reference </vt:lpstr>
      <vt:lpstr>Inventory Content by Reference</vt:lpstr>
      <vt:lpstr>Tree of Instances Incorporated by Reference</vt:lpstr>
      <vt:lpstr>Example Approach:  Serial Production</vt:lpstr>
      <vt:lpstr>Example Approach:  Baseline and incremental update</vt:lpstr>
      <vt:lpstr>Example Approach:  Parallel inventory (multiple subsystems)</vt:lpstr>
      <vt:lpstr>Arbitrary tree</vt:lpstr>
      <vt:lpstr>Empty inventory</vt:lpstr>
      <vt:lpstr>Multiple records for study – reconciliation </vt:lpstr>
      <vt:lpstr>Inventory Links</vt:lpstr>
      <vt:lpstr>Links with hierarchical structure of subtree links</vt:lpstr>
      <vt:lpstr>Inventory links in related services</vt:lpstr>
      <vt:lpstr>Study Update DateTime</vt:lpstr>
      <vt:lpstr>Study Update DateTime –  a new request for PACS implementation</vt:lpstr>
      <vt:lpstr>Study Update DateTime Range matching</vt:lpstr>
      <vt:lpstr>Implications for implementation</vt:lpstr>
      <vt:lpstr>What’s Not in Sup 223 Normative Specs (but in Informative Annex)</vt:lpstr>
      <vt:lpstr>Security issues (1)</vt:lpstr>
      <vt:lpstr>Security issues (2)</vt:lpstr>
      <vt:lpstr>Inventory object lifecycle management</vt:lpstr>
      <vt:lpstr>Incremental access to Inventory SOP Instance content</vt:lpstr>
      <vt:lpstr>Use of multiple AE Titles</vt:lpstr>
      <vt:lpstr>Sup 223 Open Issues for Public Comment</vt:lpstr>
      <vt:lpstr>1.A Scope of Inventory</vt:lpstr>
      <vt:lpstr>1.B Matching mechanism different</vt:lpstr>
      <vt:lpstr>1.C Matching on SOP Classes in Study </vt:lpstr>
      <vt:lpstr>2.A Study / Series level folders or container files </vt:lpstr>
      <vt:lpstr>2.B Non-DICOM file access protocols </vt:lpstr>
      <vt:lpstr>3.A De-identification</vt:lpstr>
      <vt:lpstr>3.B User Authorization </vt:lpstr>
      <vt:lpstr>3.C Confidentiality/privacy attributes</vt:lpstr>
      <vt:lpstr>4.A Pause/Resume </vt:lpstr>
      <vt:lpstr>4.B “Fresh” Inventory</vt:lpstr>
      <vt:lpstr>4.C Tree of References</vt:lpstr>
      <vt:lpstr>4.D Production Monitoring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Solomon</dc:creator>
  <cp:lastModifiedBy>Knazik, Shayna</cp:lastModifiedBy>
  <cp:revision>114</cp:revision>
  <dcterms:created xsi:type="dcterms:W3CDTF">2021-01-08T04:30:40Z</dcterms:created>
  <dcterms:modified xsi:type="dcterms:W3CDTF">2021-04-09T18:59:35Z</dcterms:modified>
</cp:coreProperties>
</file>