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notesMasterIdLst>
    <p:notesMasterId r:id="rId11"/>
  </p:notesMasterIdLst>
  <p:sldIdLst>
    <p:sldId id="256" r:id="rId5"/>
    <p:sldId id="302" r:id="rId6"/>
    <p:sldId id="303" r:id="rId7"/>
    <p:sldId id="304" r:id="rId8"/>
    <p:sldId id="305" r:id="rId9"/>
    <p:sldId id="296" r:id="rId10"/>
  </p:sldIdLst>
  <p:sldSz cx="9144000" cy="6858000" type="screen4x3"/>
  <p:notesSz cx="6946900" cy="100838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hroeder, Antje" initials="A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62BBDE-87D9-4D88-9440-670E24F966C8}" v="8" dt="2021-06-30T13:43:55.3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04" autoAdjust="0"/>
    <p:restoredTop sz="96517" autoAdjust="0"/>
  </p:normalViewPr>
  <p:slideViewPr>
    <p:cSldViewPr snapToGrid="0">
      <p:cViewPr>
        <p:scale>
          <a:sx n="80" d="100"/>
          <a:sy n="80" d="100"/>
        </p:scale>
        <p:origin x="11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-3036" y="174"/>
      </p:cViewPr>
      <p:guideLst>
        <p:guide orient="horz" pos="3176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504190"/>
          </a:xfrm>
          <a:prstGeom prst="rect">
            <a:avLst/>
          </a:prstGeom>
        </p:spPr>
        <p:txBody>
          <a:bodyPr vert="horz" lIns="97310" tIns="48655" rIns="97310" bIns="48655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504190"/>
          </a:xfrm>
          <a:prstGeom prst="rect">
            <a:avLst/>
          </a:prstGeom>
        </p:spPr>
        <p:txBody>
          <a:bodyPr vert="horz" lIns="97310" tIns="48655" rIns="97310" bIns="48655" rtlCol="0"/>
          <a:lstStyle>
            <a:lvl1pPr algn="r">
              <a:defRPr sz="1300"/>
            </a:lvl1pPr>
          </a:lstStyle>
          <a:p>
            <a:fld id="{502EB4DF-9256-4B4C-A5D9-310F42F4593A}" type="datetimeFigureOut">
              <a:rPr lang="de-DE" smtClean="0"/>
              <a:t>30.06.2021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755650"/>
            <a:ext cx="5041900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310" tIns="48655" rIns="97310" bIns="48655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789805"/>
            <a:ext cx="5557520" cy="4537710"/>
          </a:xfrm>
          <a:prstGeom prst="rect">
            <a:avLst/>
          </a:prstGeom>
        </p:spPr>
        <p:txBody>
          <a:bodyPr vert="horz" lIns="97310" tIns="48655" rIns="97310" bIns="4865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77860"/>
            <a:ext cx="3010323" cy="504190"/>
          </a:xfrm>
          <a:prstGeom prst="rect">
            <a:avLst/>
          </a:prstGeom>
        </p:spPr>
        <p:txBody>
          <a:bodyPr vert="horz" lIns="97310" tIns="48655" rIns="97310" bIns="48655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9577860"/>
            <a:ext cx="3010323" cy="504190"/>
          </a:xfrm>
          <a:prstGeom prst="rect">
            <a:avLst/>
          </a:prstGeom>
        </p:spPr>
        <p:txBody>
          <a:bodyPr vert="horz" lIns="97310" tIns="48655" rIns="97310" bIns="48655" rtlCol="0" anchor="b"/>
          <a:lstStyle>
            <a:lvl1pPr algn="r">
              <a:defRPr sz="1300"/>
            </a:lvl1pPr>
          </a:lstStyle>
          <a:p>
            <a:fld id="{E8B8CAA4-75C2-49AE-900E-E721DC512C5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933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8CAA4-75C2-49AE-900E-E721DC512C5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910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8CAA4-75C2-49AE-900E-E721DC512C5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174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1275080"/>
            <a:ext cx="7989752" cy="1066800"/>
          </a:xfrm>
          <a:effectLst/>
        </p:spPr>
        <p:txBody>
          <a:bodyPr anchor="b">
            <a:normAutofit/>
          </a:bodyPr>
          <a:lstStyle>
            <a:lvl1pPr>
              <a:defRPr sz="360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341880"/>
            <a:ext cx="7989752" cy="743885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z="900" kern="1200" cap="all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0088C64-F74D-47FB-B2EB-2D48A60069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61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0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7457440" y="1341119"/>
            <a:ext cx="1229359" cy="50755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74280" y="1463040"/>
            <a:ext cx="996664" cy="4395758"/>
          </a:xfrm>
        </p:spPr>
        <p:txBody>
          <a:bodyPr vert="eaVert"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675725"/>
            <a:ext cx="5342088" cy="5183073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5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1254760"/>
            <a:ext cx="8238707" cy="924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94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929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1249680"/>
            <a:ext cx="8238707" cy="934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29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1249679"/>
            <a:ext cx="8238707" cy="9398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90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63332" y="1244600"/>
            <a:ext cx="8238707" cy="94488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7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33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 cap="none" baseline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1285240"/>
            <a:ext cx="8240400" cy="352076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3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1275079"/>
            <a:ext cx="8238706" cy="332097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73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7125" y="1298789"/>
            <a:ext cx="7989752" cy="8318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2018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44CEB746-70BB-4DC0-A6DD-A98485C63C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80" y="606265"/>
            <a:ext cx="2688719" cy="599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430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none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chroeder@siemens-Healthineers.com" TargetMode="External"/><Relationship Id="rId7" Type="http://schemas.openxmlformats.org/officeDocument/2006/relationships/hyperlink" Target="mailto:svastagh@dicomstandard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galakshmi.S@philips.com" TargetMode="External"/><Relationship Id="rId5" Type="http://schemas.openxmlformats.org/officeDocument/2006/relationships/hyperlink" Target="mailto:herve.hoehn@med.ge.com" TargetMode="External"/><Relationship Id="rId4" Type="http://schemas.openxmlformats.org/officeDocument/2006/relationships/hyperlink" Target="mailto:bruno.laffin@agfa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A248-A6ED-40FF-8B5D-11F02EC42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DICOM WG 31 </a:t>
            </a:r>
            <a:b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3105D7-0FA0-4E79-9DEA-B986CE0387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June 2021</a:t>
            </a:r>
            <a:endParaRPr lang="en-US" dirty="0"/>
          </a:p>
        </p:txBody>
      </p:sp>
      <p:sp>
        <p:nvSpPr>
          <p:cNvPr id="5" name="Subtitle 7">
            <a:extLst>
              <a:ext uri="{FF2B5EF4-FFF2-40B4-BE49-F238E27FC236}">
                <a16:creationId xmlns:a16="http://schemas.microsoft.com/office/drawing/2014/main" id="{59664AAA-B8A0-4C00-9701-1D33EC511A00}"/>
              </a:ext>
            </a:extLst>
          </p:cNvPr>
          <p:cNvSpPr txBox="1">
            <a:spLocks/>
          </p:cNvSpPr>
          <p:nvPr/>
        </p:nvSpPr>
        <p:spPr>
          <a:xfrm>
            <a:off x="581192" y="3408681"/>
            <a:ext cx="7989752" cy="263252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600" b="1" dirty="0"/>
              <a:t>Revision of the DICOM Conformance Statement Template  </a:t>
            </a:r>
            <a:r>
              <a:rPr 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(Supplement 209)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Antje Schroeder (Siemens Healthineers) 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Bruno Laffin (AGFA Healthcare)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Herve Hoehn (GE Healthcare) 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Yogalakshmi Selvarajan (Philips) 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Carolyn Hull (MITA)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93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DF33A-E4BE-4064-BFCE-D855BF9C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125" y="1298789"/>
            <a:ext cx="7360375" cy="831875"/>
          </a:xfrm>
        </p:spPr>
        <p:txBody>
          <a:bodyPr>
            <a:normAutofit/>
          </a:bodyPr>
          <a:lstStyle/>
          <a:p>
            <a:r>
              <a:rPr lang="en-US" dirty="0"/>
              <a:t>Background and motivation for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368F5-6BF2-4D42-9A69-1EBE1EE2C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2436" y="2385406"/>
            <a:ext cx="7989752" cy="4239491"/>
          </a:xfrm>
        </p:spPr>
        <p:txBody>
          <a:bodyPr>
            <a:normAutofit fontScale="85000" lnSpcReduction="10000"/>
          </a:bodyPr>
          <a:lstStyle/>
          <a:p>
            <a:r>
              <a:rPr lang="en-US" sz="2400" dirty="0"/>
              <a:t>Based on a survey</a:t>
            </a:r>
            <a:r>
              <a:rPr lang="en-US" sz="2400" baseline="30000" dirty="0"/>
              <a:t>1</a:t>
            </a:r>
            <a:r>
              <a:rPr lang="en-US" sz="2400" dirty="0"/>
              <a:t> the following problems were identified in current DICOM Conformance Statement (DSC) vendor documents</a:t>
            </a:r>
            <a:br>
              <a:rPr lang="en-US" dirty="0"/>
            </a:br>
            <a:endParaRPr lang="en-US" dirty="0"/>
          </a:p>
          <a:p>
            <a:pPr lvl="1">
              <a:lnSpc>
                <a:spcPct val="120000"/>
              </a:lnSpc>
            </a:pPr>
            <a:r>
              <a:rPr lang="en-US" sz="1900" b="1" dirty="0"/>
              <a:t>Too technical</a:t>
            </a:r>
            <a:r>
              <a:rPr lang="en-US" sz="1900" dirty="0"/>
              <a:t>, not suited for all user groups</a:t>
            </a:r>
          </a:p>
          <a:p>
            <a:pPr lvl="1">
              <a:lnSpc>
                <a:spcPct val="120000"/>
              </a:lnSpc>
            </a:pPr>
            <a:r>
              <a:rPr lang="en-US" sz="1900" b="1" dirty="0"/>
              <a:t>Too many differences </a:t>
            </a:r>
            <a:r>
              <a:rPr lang="en-US" sz="1900" dirty="0"/>
              <a:t>across vendors</a:t>
            </a:r>
          </a:p>
          <a:p>
            <a:pPr lvl="1">
              <a:lnSpc>
                <a:spcPct val="120000"/>
              </a:lnSpc>
            </a:pPr>
            <a:r>
              <a:rPr lang="en-US" sz="1900" b="1" dirty="0"/>
              <a:t>Incomplete</a:t>
            </a:r>
            <a:r>
              <a:rPr lang="en-US" sz="1900" dirty="0"/>
              <a:t>, making comparison difficult</a:t>
            </a:r>
          </a:p>
          <a:p>
            <a:pPr lvl="1">
              <a:lnSpc>
                <a:spcPct val="120000"/>
              </a:lnSpc>
            </a:pPr>
            <a:r>
              <a:rPr lang="en-US" sz="1900" b="1" dirty="0"/>
              <a:t>Too many repeats</a:t>
            </a:r>
            <a:r>
              <a:rPr lang="en-US" sz="1900" dirty="0"/>
              <a:t>, much repetitive information</a:t>
            </a:r>
            <a:endParaRPr lang="en-US" sz="1900" b="1" dirty="0"/>
          </a:p>
          <a:p>
            <a:pPr lvl="1">
              <a:lnSpc>
                <a:spcPct val="120000"/>
              </a:lnSpc>
            </a:pPr>
            <a:r>
              <a:rPr lang="en-US" sz="1900" b="1" dirty="0"/>
              <a:t>Bad information grouping</a:t>
            </a:r>
            <a:r>
              <a:rPr lang="en-US" sz="1900" dirty="0"/>
              <a:t>, information </a:t>
            </a:r>
          </a:p>
          <a:p>
            <a:pPr marL="324000" lvl="1" indent="0">
              <a:lnSpc>
                <a:spcPct val="120000"/>
              </a:lnSpc>
              <a:buNone/>
            </a:pPr>
            <a:r>
              <a:rPr lang="en-US" sz="1900" dirty="0"/>
              <a:t>     belonging together split across sections</a:t>
            </a:r>
          </a:p>
          <a:p>
            <a:pPr lvl="1">
              <a:lnSpc>
                <a:spcPct val="120000"/>
              </a:lnSpc>
            </a:pPr>
            <a:r>
              <a:rPr lang="en-US" sz="1900" b="1" dirty="0"/>
              <a:t>Missing information </a:t>
            </a:r>
            <a:r>
              <a:rPr lang="en-US" sz="1900" dirty="0"/>
              <a:t>on display capabilities, web services, security…</a:t>
            </a:r>
          </a:p>
          <a:p>
            <a:pPr marL="324000" lvl="1" indent="0">
              <a:buNone/>
            </a:pPr>
            <a:endParaRPr lang="en-US" baseline="30000" dirty="0"/>
          </a:p>
          <a:p>
            <a:pPr marL="324000" lvl="1" indent="0">
              <a:buNone/>
            </a:pPr>
            <a:r>
              <a:rPr lang="en-US" baseline="30000" dirty="0"/>
              <a:t>I</a:t>
            </a:r>
            <a:r>
              <a:rPr lang="en-US" dirty="0"/>
              <a:t>) WG31 DSC Survey, 211 responses, May-June 2017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C050FD-9A8C-4D6C-AC2A-8DB92E21E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26" y="2949934"/>
            <a:ext cx="3818480" cy="276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26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41A8A-D3CE-4B39-B3D5-560497F2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Objectives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DSC </a:t>
            </a:r>
            <a:r>
              <a:rPr lang="de-DE" dirty="0" err="1"/>
              <a:t>template</a:t>
            </a:r>
            <a:r>
              <a:rPr lang="de-DE" dirty="0"/>
              <a:t> and </a:t>
            </a:r>
            <a:r>
              <a:rPr lang="de-DE" dirty="0" err="1"/>
              <a:t>instruction</a:t>
            </a:r>
            <a:r>
              <a:rPr lang="de-DE" dirty="0"/>
              <a:t> </a:t>
            </a:r>
            <a:r>
              <a:rPr lang="de-DE" dirty="0" err="1"/>
              <a:t>revision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EE5AF-8427-405D-AB8A-56394BD1D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125" y="2735079"/>
            <a:ext cx="7989752" cy="3630795"/>
          </a:xfrm>
        </p:spPr>
        <p:txBody>
          <a:bodyPr>
            <a:normAutofit/>
          </a:bodyPr>
          <a:lstStyle/>
          <a:p>
            <a:r>
              <a:rPr lang="en-US" dirty="0"/>
              <a:t>Main improvements targeting content and structure to facilitate:</a:t>
            </a:r>
            <a:br>
              <a:rPr lang="en-US" dirty="0"/>
            </a:br>
            <a:r>
              <a:rPr lang="en-US" dirty="0"/>
              <a:t> </a:t>
            </a:r>
          </a:p>
          <a:p>
            <a:pPr marL="742950" lvl="1" indent="-457200"/>
            <a:r>
              <a:rPr lang="en-US" sz="1800" dirty="0"/>
              <a:t>Better meet needs of all user groups (service, R&amp;D, testing, sales …)</a:t>
            </a:r>
          </a:p>
          <a:p>
            <a:pPr marL="742950" lvl="1" indent="-457200"/>
            <a:r>
              <a:rPr lang="en-US" sz="1800" dirty="0"/>
              <a:t>Better facilitate comparing different product’s DICOM functionality</a:t>
            </a:r>
          </a:p>
          <a:p>
            <a:pPr marL="742950" lvl="1" indent="-457200"/>
            <a:r>
              <a:rPr lang="en-US" sz="1800" dirty="0"/>
              <a:t>Provide essential information in table format for readability and processing</a:t>
            </a:r>
          </a:p>
          <a:p>
            <a:pPr marL="742950" lvl="1" indent="-457200"/>
            <a:r>
              <a:rPr lang="en-US" sz="1800" dirty="0"/>
              <a:t>Avoid ambiguities/inconsistencies between different vendor documentation </a:t>
            </a:r>
          </a:p>
          <a:p>
            <a:pPr marL="742950" lvl="1" indent="-457200"/>
            <a:r>
              <a:rPr lang="en-US" sz="1800" dirty="0"/>
              <a:t>Address currently not documented functionality (display functionality, web services, security)</a:t>
            </a:r>
          </a:p>
          <a:p>
            <a:pPr marL="742950" lvl="1" indent="-457200"/>
            <a:r>
              <a:rPr lang="en-US" sz="1800" dirty="0"/>
              <a:t>Provide a more detailed template to make it easier for vendors to populate</a:t>
            </a:r>
          </a:p>
          <a:p>
            <a:pPr marL="742950" lvl="1" indent="-457200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61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F3934-9838-47BB-9943-9AE62B5F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 DICOM </a:t>
            </a:r>
            <a:r>
              <a:rPr lang="de-DE" dirty="0" err="1"/>
              <a:t>Conformance</a:t>
            </a:r>
            <a:r>
              <a:rPr lang="de-DE" dirty="0"/>
              <a:t> Statement</a:t>
            </a:r>
            <a:endParaRPr lang="en-US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074860C-B331-4DEB-A250-92361976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306" y="3080625"/>
            <a:ext cx="4634956" cy="3566066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Overview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Table of Contents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Implementation Model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Service and Interoperability Description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DIMSE, Web Services, Media </a:t>
            </a:r>
          </a:p>
          <a:p>
            <a:pPr marL="3240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E2281C15-E2DE-4C89-9C62-3A7272AB4952}"/>
              </a:ext>
            </a:extLst>
          </p:cNvPr>
          <p:cNvSpPr txBox="1">
            <a:spLocks/>
          </p:cNvSpPr>
          <p:nvPr/>
        </p:nvSpPr>
        <p:spPr>
          <a:xfrm>
            <a:off x="4364182" y="3080625"/>
            <a:ext cx="4634956" cy="37773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buFont typeface="+mj-lt"/>
              <a:buAutoNum type="arabicPeriod" startAt="6"/>
            </a:pPr>
            <a:r>
              <a:rPr lang="en-US" dirty="0"/>
              <a:t>DICOM Configuration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 startAt="6"/>
            </a:pPr>
            <a:r>
              <a:rPr lang="en-US" dirty="0"/>
              <a:t>Network and Media Communication Details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 startAt="6"/>
            </a:pPr>
            <a:r>
              <a:rPr lang="en-US" dirty="0"/>
              <a:t>Security</a:t>
            </a:r>
          </a:p>
          <a:p>
            <a:pPr marL="324000" lvl="1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en-US" dirty="0"/>
              <a:t>Annex A: Information Object Definitions</a:t>
            </a:r>
          </a:p>
          <a:p>
            <a:pPr marL="324000" lvl="1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en-US" dirty="0"/>
              <a:t>Annex B: Structured Report Content Encoding </a:t>
            </a:r>
          </a:p>
          <a:p>
            <a:pPr marL="324000" lvl="1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en-US" dirty="0"/>
              <a:t>Annex C: Security Details</a:t>
            </a:r>
          </a:p>
          <a:p>
            <a:pPr marL="324000" lvl="1" indent="0">
              <a:spcBef>
                <a:spcPts val="0"/>
              </a:spcBef>
              <a:buFont typeface="Wingdings 2" panose="05020102010507070707" pitchFamily="18" charset="2"/>
              <a:buNone/>
            </a:pPr>
            <a:r>
              <a:rPr lang="en-US" dirty="0"/>
              <a:t>Annex D: Mapping of Attributes</a:t>
            </a:r>
          </a:p>
          <a:p>
            <a:pPr marL="324000" lvl="1" indent="0">
              <a:buFont typeface="Wingdings 2" panose="05020102010507070707" pitchFamily="18" charset="2"/>
              <a:buNone/>
            </a:pPr>
            <a:endParaRPr lang="en-US" dirty="0"/>
          </a:p>
          <a:p>
            <a:pPr marL="0" indent="0">
              <a:buFont typeface="Wingdings 2" panose="05020102010507070707" pitchFamily="18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84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F3934-9838-47BB-9943-9AE62B5F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Structure of New Overview Section</a:t>
            </a:r>
            <a:endParaRPr lang="en-US" dirty="0"/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F074860C-B331-4DEB-A250-923619769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900" y="2387600"/>
            <a:ext cx="7658100" cy="429719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Most DCS readers will be able to get </a:t>
            </a:r>
            <a:r>
              <a:rPr lang="en-US" sz="2000" b="1" dirty="0"/>
              <a:t>all key information </a:t>
            </a:r>
            <a:r>
              <a:rPr lang="en-US" sz="2000" dirty="0"/>
              <a:t>from a concise </a:t>
            </a:r>
            <a:r>
              <a:rPr lang="en-US" sz="2000" b="1" dirty="0"/>
              <a:t>Overview </a:t>
            </a:r>
            <a:r>
              <a:rPr lang="en-US" sz="2000" dirty="0"/>
              <a:t>section: 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High-level architectural diagram of the supported interfaces </a:t>
            </a:r>
          </a:p>
          <a:p>
            <a:pPr>
              <a:spcBef>
                <a:spcPts val="0"/>
              </a:spcBef>
            </a:pPr>
            <a:r>
              <a:rPr lang="en-US" dirty="0"/>
              <a:t>All supported SOP classes, their usage (creation, display, and archival), and transfer syntaxes</a:t>
            </a:r>
          </a:p>
          <a:p>
            <a:pPr>
              <a:spcBef>
                <a:spcPts val="0"/>
              </a:spcBef>
            </a:pPr>
            <a:r>
              <a:rPr lang="en-US" dirty="0"/>
              <a:t>All supported DIMSE, web, and media services</a:t>
            </a:r>
          </a:p>
          <a:p>
            <a:pPr>
              <a:spcBef>
                <a:spcPts val="0"/>
              </a:spcBef>
            </a:pPr>
            <a:r>
              <a:rPr lang="en-US" dirty="0"/>
              <a:t>Summary of the structured reporting template identifiers (TIDs)</a:t>
            </a:r>
          </a:p>
          <a:p>
            <a:pPr>
              <a:spcBef>
                <a:spcPts val="0"/>
              </a:spcBef>
            </a:pPr>
            <a:r>
              <a:rPr lang="en-US" dirty="0"/>
              <a:t>Supported deidentification profiles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240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3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73146"/>
            <a:ext cx="7989752" cy="36307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dirty="0"/>
              <a:t> DICOM®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58910-F963-49FC-825B-22E238558977}"/>
              </a:ext>
            </a:extLst>
          </p:cNvPr>
          <p:cNvSpPr/>
          <p:nvPr/>
        </p:nvSpPr>
        <p:spPr>
          <a:xfrm>
            <a:off x="1094196" y="2988214"/>
            <a:ext cx="7600917" cy="2416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6000" indent="-3060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2"/>
                </a:solidFill>
              </a:rPr>
              <a:t>Antje Schroeder		   		(</a:t>
            </a:r>
            <a:r>
              <a:rPr lang="en-US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aschroeder@siemens-healthineers.com</a:t>
            </a:r>
            <a:r>
              <a:rPr lang="en-US" dirty="0">
                <a:solidFill>
                  <a:schemeClr val="tx2"/>
                </a:solidFill>
              </a:rPr>
              <a:t> ) </a:t>
            </a:r>
          </a:p>
          <a:p>
            <a:pPr marL="306000" indent="-3060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2"/>
                </a:solidFill>
              </a:rPr>
              <a:t>Bruno Laffin				(</a:t>
            </a:r>
            <a:r>
              <a:rPr lang="en-US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bruno.laffin@agfa.com</a:t>
            </a:r>
            <a:r>
              <a:rPr lang="en-US" dirty="0">
                <a:solidFill>
                  <a:schemeClr val="tx2"/>
                </a:solidFill>
              </a:rPr>
              <a:t> )</a:t>
            </a:r>
          </a:p>
          <a:p>
            <a:pPr marL="306000" indent="-3060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2"/>
                </a:solidFill>
              </a:rPr>
              <a:t>Herve Hoehn	 			(</a:t>
            </a:r>
            <a:r>
              <a:rPr lang="en-US" dirty="0">
                <a:solidFill>
                  <a:schemeClr val="tx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herve.hoehn@med.ge.com</a:t>
            </a:r>
            <a:r>
              <a:rPr lang="en-US" dirty="0">
                <a:solidFill>
                  <a:schemeClr val="tx2"/>
                </a:solidFill>
              </a:rPr>
              <a:t> ) </a:t>
            </a:r>
          </a:p>
          <a:p>
            <a:pPr marL="306000" indent="-3060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2"/>
                </a:solidFill>
              </a:rPr>
              <a:t>Yogalakshmi </a:t>
            </a:r>
            <a:r>
              <a:rPr lang="en-US" dirty="0" err="1">
                <a:solidFill>
                  <a:schemeClr val="tx2"/>
                </a:solidFill>
              </a:rPr>
              <a:t>Selvarajan</a:t>
            </a:r>
            <a:r>
              <a:rPr lang="en-US" dirty="0">
                <a:solidFill>
                  <a:schemeClr val="tx2"/>
                </a:solidFill>
              </a:rPr>
              <a:t> 		(</a:t>
            </a:r>
            <a:r>
              <a:rPr lang="en-US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Yogalakshmi.S@philips.com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marL="306000" indent="-3060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</a:pPr>
            <a:r>
              <a:rPr lang="en-US" dirty="0">
                <a:solidFill>
                  <a:schemeClr val="tx2"/>
                </a:solidFill>
              </a:rPr>
              <a:t>Carolyn Hull (MITA)			(</a:t>
            </a:r>
            <a:r>
              <a:rPr lang="en-US" dirty="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chull@dicomstandard.org</a:t>
            </a:r>
            <a:r>
              <a:rPr lang="en-US" dirty="0">
                <a:solidFill>
                  <a:schemeClr val="tx2"/>
                </a:solidFill>
              </a:rPr>
              <a:t> 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</a:pPr>
            <a:r>
              <a:rPr lang="en-US" dirty="0">
                <a:solidFill>
                  <a:schemeClr val="tx2"/>
                </a:solidFill>
              </a:rPr>
              <a:t>Submit comments to dicom@dicomstandard.org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5E9E030-9E06-4C6E-A6B3-FC569DC7D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drivers and contact info</a:t>
            </a:r>
          </a:p>
        </p:txBody>
      </p:sp>
    </p:spTree>
    <p:extLst>
      <p:ext uri="{BB962C8B-B14F-4D97-AF65-F5344CB8AC3E}">
        <p14:creationId xmlns:p14="http://schemas.microsoft.com/office/powerpoint/2010/main" val="168192652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B08A24BF07DA4D84C4DAE7E8DA25C9" ma:contentTypeVersion="12" ma:contentTypeDescription="Create a new document." ma:contentTypeScope="" ma:versionID="4fd66eead4bb6e0d16dcc5928ffc2b99">
  <xsd:schema xmlns:xsd="http://www.w3.org/2001/XMLSchema" xmlns:xs="http://www.w3.org/2001/XMLSchema" xmlns:p="http://schemas.microsoft.com/office/2006/metadata/properties" xmlns:ns2="08e62e2e-62f1-4b88-8cf1-432aab3aa58f" xmlns:ns3="486c1cc4-0cc5-42a3-a01e-b9e025673abc" targetNamespace="http://schemas.microsoft.com/office/2006/metadata/properties" ma:root="true" ma:fieldsID="a5e14a0131c40d6ae1e3f9d8864b2f5f" ns2:_="" ns3:_="">
    <xsd:import namespace="08e62e2e-62f1-4b88-8cf1-432aab3aa58f"/>
    <xsd:import namespace="486c1cc4-0cc5-42a3-a01e-b9e025673a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62e2e-62f1-4b88-8cf1-432aab3aa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6c1cc4-0cc5-42a3-a01e-b9e025673ab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4306BE-7AF8-4174-98CD-98FD5F2925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845EB3-B0CC-4594-A78F-26DF47C963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e62e2e-62f1-4b88-8cf1-432aab3aa58f"/>
    <ds:schemaRef ds:uri="486c1cc4-0cc5-42a3-a01e-b9e025673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6E52A1-BE06-4050-AA1A-EA3DFE5E4FF0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08e62e2e-62f1-4b88-8cf1-432aab3aa58f"/>
    <ds:schemaRef ds:uri="http://purl.org/dc/terms/"/>
    <ds:schemaRef ds:uri="http://schemas.microsoft.com/office/infopath/2007/PartnerControls"/>
    <ds:schemaRef ds:uri="486c1cc4-0cc5-42a3-a01e-b9e025673abc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58</TotalTime>
  <Words>441</Words>
  <Application>Microsoft Office PowerPoint</Application>
  <PresentationFormat>On-screen Show (4:3)</PresentationFormat>
  <Paragraphs>69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Gill Sans MT</vt:lpstr>
      <vt:lpstr>Wingdings 2</vt:lpstr>
      <vt:lpstr>Dividend</vt:lpstr>
      <vt:lpstr>DICOM WG 31   </vt:lpstr>
      <vt:lpstr>Background and motivation for revision</vt:lpstr>
      <vt:lpstr>Objectives for the DSC template and instruction revision</vt:lpstr>
      <vt:lpstr>Structure of new DICOM Conformance Statement</vt:lpstr>
      <vt:lpstr>Structure of New Overview Section</vt:lpstr>
      <vt:lpstr>Main drivers and contact info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DICOM Educational Conference Brisbane, Australia</dc:title>
  <dc:creator>Lynn Lear</dc:creator>
  <cp:lastModifiedBy>Hull, Carolyn</cp:lastModifiedBy>
  <cp:revision>132</cp:revision>
  <cp:lastPrinted>2018-09-20T13:21:20Z</cp:lastPrinted>
  <dcterms:created xsi:type="dcterms:W3CDTF">2018-06-26T03:42:10Z</dcterms:created>
  <dcterms:modified xsi:type="dcterms:W3CDTF">2021-06-30T13:50:15Z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0x0101009CB08A24BF07DA4D84C4DAE7E8DA25C9</vt:lpwstr>
  </property>
</Properties>
</file>