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authors.xml" ContentType="application/vnd.ms-powerpoint.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72" r:id="rId1"/>
  </p:sldMasterIdLst>
  <p:notesMasterIdLst>
    <p:notesMasterId r:id="rId42"/>
  </p:notesMasterIdLst>
  <p:sldIdLst>
    <p:sldId id="256" r:id="rId2"/>
    <p:sldId id="417" r:id="rId3"/>
    <p:sldId id="336" r:id="rId4"/>
    <p:sldId id="468" r:id="rId5"/>
    <p:sldId id="370" r:id="rId6"/>
    <p:sldId id="476" r:id="rId7"/>
    <p:sldId id="311" r:id="rId8"/>
    <p:sldId id="458" r:id="rId9"/>
    <p:sldId id="322" r:id="rId10"/>
    <p:sldId id="470" r:id="rId11"/>
    <p:sldId id="475" r:id="rId12"/>
    <p:sldId id="459" r:id="rId13"/>
    <p:sldId id="409" r:id="rId14"/>
    <p:sldId id="460" r:id="rId15"/>
    <p:sldId id="439" r:id="rId16"/>
    <p:sldId id="462" r:id="rId17"/>
    <p:sldId id="440" r:id="rId18"/>
    <p:sldId id="473" r:id="rId19"/>
    <p:sldId id="448" r:id="rId20"/>
    <p:sldId id="433" r:id="rId21"/>
    <p:sldId id="424" r:id="rId22"/>
    <p:sldId id="443" r:id="rId23"/>
    <p:sldId id="464" r:id="rId24"/>
    <p:sldId id="474" r:id="rId25"/>
    <p:sldId id="432" r:id="rId26"/>
    <p:sldId id="446" r:id="rId27"/>
    <p:sldId id="339" r:id="rId28"/>
    <p:sldId id="465" r:id="rId29"/>
    <p:sldId id="466" r:id="rId30"/>
    <p:sldId id="434" r:id="rId31"/>
    <p:sldId id="452" r:id="rId32"/>
    <p:sldId id="453" r:id="rId33"/>
    <p:sldId id="415" r:id="rId34"/>
    <p:sldId id="441" r:id="rId35"/>
    <p:sldId id="471" r:id="rId36"/>
    <p:sldId id="472" r:id="rId37"/>
    <p:sldId id="416" r:id="rId38"/>
    <p:sldId id="426" r:id="rId39"/>
    <p:sldId id="420" r:id="rId40"/>
    <p:sldId id="467" r:id="rId41"/>
  </p:sldIdLst>
  <p:sldSz cx="12192000" cy="6858000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E6FF"/>
    <a:srgbClr val="9AB6D3"/>
    <a:srgbClr val="86B2D8"/>
    <a:srgbClr val="F5EED6"/>
    <a:srgbClr val="005695"/>
    <a:srgbClr val="B2CEE7"/>
    <a:srgbClr val="CCDEF0"/>
    <a:srgbClr val="185990"/>
    <a:srgbClr val="FDF895"/>
    <a:srgbClr val="4F8A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33" autoAdjust="0"/>
    <p:restoredTop sz="89424" autoAdjust="0"/>
  </p:normalViewPr>
  <p:slideViewPr>
    <p:cSldViewPr snapToGrid="0">
      <p:cViewPr varScale="1">
        <p:scale>
          <a:sx n="98" d="100"/>
          <a:sy n="98" d="100"/>
        </p:scale>
        <p:origin x="930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4936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8/10/relationships/authors" Target="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A9C2D484-E815-E54C-BEA7-9A927767E662}" type="datetimeFigureOut">
              <a:rPr lang="en-US" smtClean="0"/>
              <a:t>6/28/2023</a:t>
            </a:fld>
            <a:endParaRPr lang="en-US" dirty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892D68CF-5598-6B46-BB52-E9FA2B921C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529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2D68CF-5598-6B46-BB52-E9FA2B921C3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0235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2D68CF-5598-6B46-BB52-E9FA2B921C31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9595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2D68CF-5598-6B46-BB52-E9FA2B921C31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5690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2D68CF-5598-6B46-BB52-E9FA2B921C31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1938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2D68CF-5598-6B46-BB52-E9FA2B921C31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1236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2D68CF-5598-6B46-BB52-E9FA2B921C31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2733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2D68CF-5598-6B46-BB52-E9FA2B921C31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4458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2D68CF-5598-6B46-BB52-E9FA2B921C31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8971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hangingPunct="0">
              <a:spcBef>
                <a:spcPts val="0"/>
              </a:spcBef>
              <a:spcAft>
                <a:spcPts val="1000"/>
              </a:spcAft>
              <a:tabLst>
                <a:tab pos="45720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2D68CF-5598-6B46-BB52-E9FA2B921C31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1256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2D68CF-5598-6B46-BB52-E9FA2B921C31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5645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2D68CF-5598-6B46-BB52-E9FA2B921C31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046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2D68CF-5598-6B46-BB52-E9FA2B921C3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3400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2D68CF-5598-6B46-BB52-E9FA2B921C31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098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2D68CF-5598-6B46-BB52-E9FA2B921C31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461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2D68CF-5598-6B46-BB52-E9FA2B921C3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297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2D68CF-5598-6B46-BB52-E9FA2B921C3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386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2D68CF-5598-6B46-BB52-E9FA2B921C3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2005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2D68CF-5598-6B46-BB52-E9FA2B921C3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8653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2D68CF-5598-6B46-BB52-E9FA2B921C31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8524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2D68CF-5598-6B46-BB52-E9FA2B921C31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640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2D68CF-5598-6B46-BB52-E9FA2B921C31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614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 dirty="0"/>
              <a:t>2019-03-25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Copyright DICOM® 2019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630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2019-03-25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Copyright DICOM® 2019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529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 dirty="0"/>
              <a:t>2019-03-25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Copyright DICOM® 2019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967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59AFA8C-1841-3144-0832-C80B981FEF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05951" y="6421963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r>
              <a:rPr lang="fr-FR" dirty="0"/>
              <a:t>2023-06-12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A0C623B-6006-2EAE-1071-364F19BA30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1192" y="6417637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Copyright DICOM® 2023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12A9FA4-6156-3457-560C-8391E21309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58300" y="6421963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275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 dirty="0"/>
              <a:t>2019-03-25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Copyright DICOM® 2019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93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2019-03-25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Copyright DICOM® 2019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689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2019-03-25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Copyright DICOM® 2019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496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2019-03-25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Copyright DICOM® 2019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598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2019-03-25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Copyright DICOM® 2019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834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 dirty="0"/>
              <a:t>2019-03-25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Copyright DICOM® 2019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882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2019-03-25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Copyright DICOM® 2019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610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1963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r>
              <a:rPr lang="fr-FR" dirty="0"/>
              <a:t>2023-06-12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17637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Copyright DICOM®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1963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4972C0-5D2F-6AA2-A39F-575ED127B18D}"/>
              </a:ext>
            </a:extLst>
          </p:cNvPr>
          <p:cNvPicPr/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201" y="607784"/>
            <a:ext cx="2648607" cy="57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962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dicom.nema.org/medical/dicom/current/output/html/part03.html#sect_C.11.23.1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icom.nema.org/medical/dicom/current/output/html/part18.html#sect_8.3.4.1" TargetMode="External"/><Relationship Id="rId2" Type="http://schemas.openxmlformats.org/officeDocument/2006/relationships/hyperlink" Target="http://dicom.nema.org/medical/dicom/current/output/html/part03.html#sect_C.11.23.1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dicom.nema.org/medical/dicom/current/output/html/part17.html#sect_XXX.1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dicom.nema.org/medical/dicom/current/output/html/part03.html#sect_C.11.23.1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gi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emf"/><Relationship Id="rId7" Type="http://schemas.openxmlformats.org/officeDocument/2006/relationships/image" Target="../media/image5.jpe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.jpeg"/><Relationship Id="rId7" Type="http://schemas.openxmlformats.org/officeDocument/2006/relationships/image" Target="../media/image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.e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3A248-A6ED-40FF-8B5D-11F02EC42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b="1" cap="none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 SERVICES AND PROTOCOL IOD FOR VOLUMETRIC RENDERING</a:t>
            </a:r>
            <a:br>
              <a:rPr lang="en-US" sz="2800" b="1" cap="none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cap="none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WG-27</a:t>
            </a:r>
            <a:br>
              <a:rPr lang="en-US" sz="2800" b="1" cap="none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cap="none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COMMENT</a:t>
            </a:r>
          </a:p>
        </p:txBody>
      </p:sp>
      <p:sp>
        <p:nvSpPr>
          <p:cNvPr id="5" name="Subtitle 7">
            <a:extLst>
              <a:ext uri="{FF2B5EF4-FFF2-40B4-BE49-F238E27FC236}">
                <a16:creationId xmlns:a16="http://schemas.microsoft.com/office/drawing/2014/main" id="{59664AAA-B8A0-4C00-9701-1D33EC511A00}"/>
              </a:ext>
            </a:extLst>
          </p:cNvPr>
          <p:cNvSpPr txBox="1">
            <a:spLocks/>
          </p:cNvSpPr>
          <p:nvPr/>
        </p:nvSpPr>
        <p:spPr>
          <a:xfrm>
            <a:off x="1899130" y="4656527"/>
            <a:ext cx="8240836" cy="14553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											</a:t>
            </a:r>
          </a:p>
          <a:p>
            <a:pPr algn="ctr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455F8EA-18DA-34F3-08EA-562E498185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cap="none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JUNE 2023</a:t>
            </a:r>
            <a:endParaRPr lang="en-US" cap="none" dirty="0"/>
          </a:p>
        </p:txBody>
      </p:sp>
    </p:spTree>
    <p:extLst>
      <p:ext uri="{BB962C8B-B14F-4D97-AF65-F5344CB8AC3E}">
        <p14:creationId xmlns:p14="http://schemas.microsoft.com/office/powerpoint/2010/main" val="30799390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3E476-1DC5-4123-9FCA-AD5B6821D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57020"/>
            <a:ext cx="11029616" cy="1013800"/>
          </a:xfrm>
        </p:spPr>
        <p:txBody>
          <a:bodyPr/>
          <a:lstStyle/>
          <a:p>
            <a:r>
              <a:rPr lang="en-US" dirty="0"/>
              <a:t>Relationship of Web Services to Volumetric PROTOCOL IOD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7DA51B-53FD-462F-B7B8-8AC3595B3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1965261"/>
            <a:ext cx="11029615" cy="1463740"/>
          </a:xfrm>
        </p:spPr>
        <p:txBody>
          <a:bodyPr/>
          <a:lstStyle/>
          <a:p>
            <a:r>
              <a:rPr lang="en-US" dirty="0"/>
              <a:t>Volumetric Protocol saves rendering parameters as protocol that is generic, and not specific to a particular patient.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75E2C7D-F4D1-41CD-89A1-75E2FDF82876}"/>
              </a:ext>
            </a:extLst>
          </p:cNvPr>
          <p:cNvGrpSpPr>
            <a:grpSpLocks noChangeAspect="1"/>
          </p:cNvGrpSpPr>
          <p:nvPr/>
        </p:nvGrpSpPr>
        <p:grpSpPr>
          <a:xfrm>
            <a:off x="2300825" y="4639094"/>
            <a:ext cx="770490" cy="825983"/>
            <a:chOff x="5821013" y="2721626"/>
            <a:chExt cx="820911" cy="880036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4E73968C-82B7-4823-9DAE-A420C599E5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785"/>
            <a:stretch/>
          </p:blipFill>
          <p:spPr>
            <a:xfrm>
              <a:off x="5835267" y="2721626"/>
              <a:ext cx="806657" cy="663198"/>
            </a:xfrm>
            <a:prstGeom prst="rect">
              <a:avLst/>
            </a:prstGeom>
            <a:ln>
              <a:noFill/>
            </a:ln>
          </p:spPr>
        </p:pic>
        <p:sp>
          <p:nvSpPr>
            <p:cNvPr id="68" name="TextBox 123">
              <a:extLst>
                <a:ext uri="{FF2B5EF4-FFF2-40B4-BE49-F238E27FC236}">
                  <a16:creationId xmlns:a16="http://schemas.microsoft.com/office/drawing/2014/main" id="{09738267-2C87-4185-934E-EDCC38E94F48}"/>
                </a:ext>
              </a:extLst>
            </p:cNvPr>
            <p:cNvSpPr txBox="1"/>
            <p:nvPr/>
          </p:nvSpPr>
          <p:spPr>
            <a:xfrm>
              <a:off x="5821013" y="3404911"/>
              <a:ext cx="570440" cy="19675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accent2"/>
                  </a:solidFill>
                </a:rPr>
                <a:t>Modality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604FBF6-587D-420A-A29B-B13C840B7F52}"/>
              </a:ext>
            </a:extLst>
          </p:cNvPr>
          <p:cNvGrpSpPr>
            <a:grpSpLocks noChangeAspect="1"/>
          </p:cNvGrpSpPr>
          <p:nvPr/>
        </p:nvGrpSpPr>
        <p:grpSpPr>
          <a:xfrm>
            <a:off x="6126427" y="4709174"/>
            <a:ext cx="1093850" cy="800535"/>
            <a:chOff x="8079343" y="2474928"/>
            <a:chExt cx="1383409" cy="1012449"/>
          </a:xfrm>
        </p:grpSpPr>
        <p:sp>
          <p:nvSpPr>
            <p:cNvPr id="70" name="TextBox 127">
              <a:extLst>
                <a:ext uri="{FF2B5EF4-FFF2-40B4-BE49-F238E27FC236}">
                  <a16:creationId xmlns:a16="http://schemas.microsoft.com/office/drawing/2014/main" id="{7D9EFB35-09E3-45DA-883E-418E7E3A45FD}"/>
                </a:ext>
              </a:extLst>
            </p:cNvPr>
            <p:cNvSpPr txBox="1"/>
            <p:nvPr/>
          </p:nvSpPr>
          <p:spPr>
            <a:xfrm>
              <a:off x="8508955" y="3253827"/>
              <a:ext cx="432798" cy="23355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accent2"/>
                  </a:solidFill>
                </a:rPr>
                <a:t>PACS</a:t>
              </a:r>
              <a:endParaRPr lang="en-US" sz="1600" dirty="0">
                <a:solidFill>
                  <a:schemeClr val="accent2"/>
                </a:solidFill>
              </a:endParaRPr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49C8CF42-3D99-4E85-86AB-C28A8C844DDB}"/>
                </a:ext>
              </a:extLst>
            </p:cNvPr>
            <p:cNvGrpSpPr/>
            <p:nvPr/>
          </p:nvGrpSpPr>
          <p:grpSpPr>
            <a:xfrm>
              <a:off x="8079343" y="2474928"/>
              <a:ext cx="1383409" cy="784448"/>
              <a:chOff x="8079343" y="2474928"/>
              <a:chExt cx="1383409" cy="784448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3B1CDE0D-D78C-4262-9847-CD4AF848DF6E}"/>
                  </a:ext>
                </a:extLst>
              </p:cNvPr>
              <p:cNvGrpSpPr/>
              <p:nvPr/>
            </p:nvGrpSpPr>
            <p:grpSpPr>
              <a:xfrm>
                <a:off x="8460130" y="2656203"/>
                <a:ext cx="1002622" cy="603173"/>
                <a:chOff x="1533909" y="4128236"/>
                <a:chExt cx="1002622" cy="603173"/>
              </a:xfrm>
            </p:grpSpPr>
            <p:pic>
              <p:nvPicPr>
                <p:cNvPr id="74" name="Graphic 125" descr="Database">
                  <a:extLst>
                    <a:ext uri="{FF2B5EF4-FFF2-40B4-BE49-F238E27FC236}">
                      <a16:creationId xmlns:a16="http://schemas.microsoft.com/office/drawing/2014/main" id="{1E5CD76D-7A60-459C-B96E-BE1B68D66C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33909" y="4128236"/>
                  <a:ext cx="603173" cy="603173"/>
                </a:xfrm>
                <a:prstGeom prst="rect">
                  <a:avLst/>
                </a:prstGeom>
              </p:spPr>
            </p:pic>
            <p:pic>
              <p:nvPicPr>
                <p:cNvPr id="75" name="Graphic 126" descr="Computer">
                  <a:extLst>
                    <a:ext uri="{FF2B5EF4-FFF2-40B4-BE49-F238E27FC236}">
                      <a16:creationId xmlns:a16="http://schemas.microsoft.com/office/drawing/2014/main" id="{C1E9B927-0E18-4AF9-91E9-A0DB4BED0B8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56933" y="4219479"/>
                  <a:ext cx="479598" cy="479598"/>
                </a:xfrm>
                <a:prstGeom prst="rect">
                  <a:avLst/>
                </a:prstGeom>
              </p:spPr>
            </p:pic>
          </p:grpSp>
          <p:pic>
            <p:nvPicPr>
              <p:cNvPr id="73" name="Graphic 128" descr="Database">
                <a:extLst>
                  <a:ext uri="{FF2B5EF4-FFF2-40B4-BE49-F238E27FC236}">
                    <a16:creationId xmlns:a16="http://schemas.microsoft.com/office/drawing/2014/main" id="{B89C06B5-C2B7-4093-99FB-64DA15754C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079343" y="2474928"/>
                <a:ext cx="603173" cy="603173"/>
              </a:xfrm>
              <a:prstGeom prst="rect">
                <a:avLst/>
              </a:prstGeom>
            </p:spPr>
          </p:pic>
        </p:grpSp>
      </p:grpSp>
      <p:pic>
        <p:nvPicPr>
          <p:cNvPr id="76" name="Graphic 126" descr="Computer">
            <a:extLst>
              <a:ext uri="{FF2B5EF4-FFF2-40B4-BE49-F238E27FC236}">
                <a16:creationId xmlns:a16="http://schemas.microsoft.com/office/drawing/2014/main" id="{9F668373-4C39-4D4E-8354-F2E3700152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89630" y="3298135"/>
            <a:ext cx="560346" cy="560346"/>
          </a:xfrm>
          <a:prstGeom prst="rect">
            <a:avLst/>
          </a:prstGeom>
        </p:spPr>
      </p:pic>
      <p:sp>
        <p:nvSpPr>
          <p:cNvPr id="77" name="TextBox 123">
            <a:extLst>
              <a:ext uri="{FF2B5EF4-FFF2-40B4-BE49-F238E27FC236}">
                <a16:creationId xmlns:a16="http://schemas.microsoft.com/office/drawing/2014/main" id="{AFF66A55-48C6-4EA6-B7BB-80FDC98EE14E}"/>
              </a:ext>
            </a:extLst>
          </p:cNvPr>
          <p:cNvSpPr txBox="1"/>
          <p:nvPr/>
        </p:nvSpPr>
        <p:spPr>
          <a:xfrm>
            <a:off x="4863930" y="3363685"/>
            <a:ext cx="184157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</a:rPr>
              <a:t>Rendering Server with Defined Protocols</a:t>
            </a:r>
          </a:p>
          <a:p>
            <a:endParaRPr lang="en-US" sz="1200" dirty="0">
              <a:solidFill>
                <a:schemeClr val="accent2"/>
              </a:solidFill>
            </a:endParaRPr>
          </a:p>
        </p:txBody>
      </p:sp>
      <p:pic>
        <p:nvPicPr>
          <p:cNvPr id="79" name="Picture 78" descr="doctor_assistant">
            <a:extLst>
              <a:ext uri="{FF2B5EF4-FFF2-40B4-BE49-F238E27FC236}">
                <a16:creationId xmlns:a16="http://schemas.microsoft.com/office/drawing/2014/main" id="{A04E828D-AD3C-42EF-A3AE-DA2691691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85347" y="3388223"/>
            <a:ext cx="546912" cy="697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03F8CCF1-5606-4746-B63D-7F58B85F5B8A}"/>
              </a:ext>
            </a:extLst>
          </p:cNvPr>
          <p:cNvCxnSpPr>
            <a:cxnSpLocks/>
          </p:cNvCxnSpPr>
          <p:nvPr/>
        </p:nvCxnSpPr>
        <p:spPr>
          <a:xfrm flipH="1" flipV="1">
            <a:off x="7229515" y="3632302"/>
            <a:ext cx="2055835" cy="132324"/>
          </a:xfrm>
          <a:prstGeom prst="straightConnector1">
            <a:avLst/>
          </a:prstGeom>
          <a:ln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E5A822D9-2725-466E-ABE9-3E15D59B8B5D}"/>
              </a:ext>
            </a:extLst>
          </p:cNvPr>
          <p:cNvCxnSpPr>
            <a:cxnSpLocks/>
            <a:stCxn id="76" idx="2"/>
            <a:endCxn id="74" idx="0"/>
          </p:cNvCxnSpPr>
          <p:nvPr/>
        </p:nvCxnSpPr>
        <p:spPr>
          <a:xfrm flipH="1">
            <a:off x="6665974" y="3858481"/>
            <a:ext cx="3829" cy="99402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591EE-535C-D0B4-6C40-877B82145C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05951" y="6421963"/>
            <a:ext cx="2844799" cy="365125"/>
          </a:xfrm>
        </p:spPr>
        <p:txBody>
          <a:bodyPr/>
          <a:lstStyle/>
          <a:p>
            <a:r>
              <a:rPr lang="fr-FR" dirty="0"/>
              <a:t>2023-06-22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19F13-8BC7-AC24-42D2-B5E67913BA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1192" y="6417637"/>
            <a:ext cx="6917210" cy="36512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Copyright DICOM® 2023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85304-55F6-3CDD-D20F-08E4A4FA6C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58300" y="6421963"/>
            <a:ext cx="105251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8" name="TextBox 123">
            <a:extLst>
              <a:ext uri="{FF2B5EF4-FFF2-40B4-BE49-F238E27FC236}">
                <a16:creationId xmlns:a16="http://schemas.microsoft.com/office/drawing/2014/main" id="{EFF1DCC9-393B-4563-34AC-E6F68E46B39C}"/>
              </a:ext>
            </a:extLst>
          </p:cNvPr>
          <p:cNvSpPr txBox="1"/>
          <p:nvPr/>
        </p:nvSpPr>
        <p:spPr>
          <a:xfrm>
            <a:off x="7092491" y="3809324"/>
            <a:ext cx="241936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</a:rPr>
              <a:t>Render based on a Defined Protocol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55E3F26-0D30-CCBC-D67F-87321002F883}"/>
              </a:ext>
            </a:extLst>
          </p:cNvPr>
          <p:cNvCxnSpPr>
            <a:stCxn id="67" idx="3"/>
            <a:endCxn id="73" idx="1"/>
          </p:cNvCxnSpPr>
          <p:nvPr/>
        </p:nvCxnSpPr>
        <p:spPr>
          <a:xfrm flipV="1">
            <a:off x="3071315" y="4947636"/>
            <a:ext cx="3055112" cy="26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60136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8FD36-ADFA-4316-83F7-583E18ADC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Services Query Parameters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ED133-3FC1-EA00-02A7-CE3873149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187136" cy="3678303"/>
          </a:xfrm>
        </p:spPr>
        <p:txBody>
          <a:bodyPr/>
          <a:lstStyle/>
          <a:p>
            <a:r>
              <a:rPr lang="en-US" dirty="0"/>
              <a:t>Derived from existing Volumetric Presentation State attributes</a:t>
            </a:r>
          </a:p>
          <a:p>
            <a:r>
              <a:rPr lang="en-US" dirty="0"/>
              <a:t>Used to control image set inputs, algorithm and presentation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When Query Parameters are omitted, the Origin Server is allowed to apply default behavior, or return an error</a:t>
            </a:r>
          </a:p>
          <a:p>
            <a:r>
              <a:rPr lang="en-US" dirty="0"/>
              <a:t>Query Parameters may override behavior established in a Volumetric Protocol</a:t>
            </a:r>
          </a:p>
          <a:p>
            <a:r>
              <a:rPr lang="en-US" dirty="0"/>
              <a:t>Query Parameters may not override behavior established in a Volumetric Presentation State, except for orientation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39D507-010F-DB05-B3E0-BAB7FF4364C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2023-06-22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12B61-B8BC-AF6E-B9AA-6BEB9EDFCF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Copyright DICOM® 2023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611385-5783-A7D4-0657-36CEF14CA1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8720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DCBC30D-E29E-94E4-0C1F-A1BF11E22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Web Services</a:t>
            </a:r>
            <a:r>
              <a:rPr lang="en-US" dirty="0"/>
              <a:t> Rendering Pipeline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D49889B-9352-8445-E738-23F05EE49D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49F133-268C-9196-81BC-8CBCC24C9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2023-06-22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871730-E7C0-F86E-0755-F336B003B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Copyright DICOM® 2023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282953-B2D6-1D1A-B37A-8EBC374CA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358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88BDC-60D7-411B-B22F-66093E925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Volume Pipeline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6C743F-1D4F-4887-8E85-9273546961B4}"/>
              </a:ext>
            </a:extLst>
          </p:cNvPr>
          <p:cNvSpPr txBox="1"/>
          <p:nvPr/>
        </p:nvSpPr>
        <p:spPr>
          <a:xfrm>
            <a:off x="455961" y="2732911"/>
            <a:ext cx="1951218" cy="7315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Specify Input Instances or Frames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7A4D21-4BB9-4F4B-A6E8-821DC255294B}"/>
              </a:ext>
            </a:extLst>
          </p:cNvPr>
          <p:cNvSpPr txBox="1"/>
          <p:nvPr/>
        </p:nvSpPr>
        <p:spPr>
          <a:xfrm>
            <a:off x="6311542" y="2728894"/>
            <a:ext cx="2795066" cy="7315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Apply display algorithm and presentation parameters to the Volume Data to create a view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F7CE6A-D2E3-4F4D-AB0D-DE526B2FE4A5}"/>
              </a:ext>
            </a:extLst>
          </p:cNvPr>
          <p:cNvSpPr txBox="1"/>
          <p:nvPr/>
        </p:nvSpPr>
        <p:spPr>
          <a:xfrm>
            <a:off x="9622486" y="2728894"/>
            <a:ext cx="2375632" cy="7315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Return 2D representation of the view as requested media type</a:t>
            </a:r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EF730321-60A9-483D-AB44-706BD8D0BF13}"/>
              </a:ext>
            </a:extLst>
          </p:cNvPr>
          <p:cNvSpPr/>
          <p:nvPr/>
        </p:nvSpPr>
        <p:spPr>
          <a:xfrm flipH="1">
            <a:off x="4016190" y="3775528"/>
            <a:ext cx="1005840" cy="1005840"/>
          </a:xfrm>
          <a:prstGeom prst="cube">
            <a:avLst>
              <a:gd name="adj" fmla="val 14228"/>
            </a:avLst>
          </a:prstGeom>
          <a:solidFill>
            <a:srgbClr val="CCDEF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Volumetric Source Information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599C50-0124-415F-8338-8ABC0631FF54}"/>
              </a:ext>
            </a:extLst>
          </p:cNvPr>
          <p:cNvSpPr txBox="1"/>
          <p:nvPr/>
        </p:nvSpPr>
        <p:spPr>
          <a:xfrm>
            <a:off x="374235" y="5854833"/>
            <a:ext cx="11496097" cy="484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120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{s}/studies/{study}/series/{series}/rendered3d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?</a:t>
            </a:r>
            <a:r>
              <a:rPr lang="en-US" sz="120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renderingmethod=</a:t>
            </a:r>
            <a:r>
              <a:rPr lang="en-US" sz="1200" dirty="0" err="1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volume_rendered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&amp;orientation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=a           A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ccept: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image/jpeg</a:t>
            </a:r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200" dirty="0"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94AC96D-3BFB-479D-956C-2C877265DE49}"/>
              </a:ext>
            </a:extLst>
          </p:cNvPr>
          <p:cNvSpPr/>
          <p:nvPr/>
        </p:nvSpPr>
        <p:spPr>
          <a:xfrm>
            <a:off x="10321061" y="4135630"/>
            <a:ext cx="1087010" cy="442452"/>
          </a:xfrm>
          <a:prstGeom prst="roundRect">
            <a:avLst/>
          </a:prstGeom>
          <a:solidFill>
            <a:srgbClr val="CCDEF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Media Type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A9D545B-1BD7-49A0-9D16-6DA62C3230D1}"/>
              </a:ext>
            </a:extLst>
          </p:cNvPr>
          <p:cNvSpPr/>
          <p:nvPr/>
        </p:nvSpPr>
        <p:spPr>
          <a:xfrm>
            <a:off x="6076344" y="3803302"/>
            <a:ext cx="1097280" cy="1097280"/>
          </a:xfrm>
          <a:prstGeom prst="ellipse">
            <a:avLst/>
          </a:prstGeom>
          <a:solidFill>
            <a:srgbClr val="CCDEF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Display Algorithm</a:t>
            </a:r>
            <a:endParaRPr lang="en-US" sz="1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FB16837-93FD-42C8-AF26-BCEDCDB25FAE}"/>
              </a:ext>
            </a:extLst>
          </p:cNvPr>
          <p:cNvSpPr/>
          <p:nvPr/>
        </p:nvSpPr>
        <p:spPr>
          <a:xfrm>
            <a:off x="8037171" y="4135630"/>
            <a:ext cx="1087010" cy="442452"/>
          </a:xfrm>
          <a:prstGeom prst="roundRect">
            <a:avLst/>
          </a:prstGeom>
          <a:solidFill>
            <a:srgbClr val="4F8ABE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Presentation</a:t>
            </a:r>
          </a:p>
          <a:p>
            <a:pPr algn="ctr"/>
            <a:r>
              <a:rPr lang="en-US" sz="1000" dirty="0">
                <a:solidFill>
                  <a:schemeClr val="bg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(View)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D24BC10-06AE-408C-991F-828382447241}"/>
              </a:ext>
            </a:extLst>
          </p:cNvPr>
          <p:cNvCxnSpPr>
            <a:cxnSpLocks/>
            <a:stCxn id="10" idx="2"/>
            <a:endCxn id="14" idx="2"/>
          </p:cNvCxnSpPr>
          <p:nvPr/>
        </p:nvCxnSpPr>
        <p:spPr>
          <a:xfrm>
            <a:off x="5022030" y="4350003"/>
            <a:ext cx="1054314" cy="19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2599061-7C16-4795-992B-44668C66ED4B}"/>
              </a:ext>
            </a:extLst>
          </p:cNvPr>
          <p:cNvCxnSpPr>
            <a:stCxn id="14" idx="6"/>
            <a:endCxn id="17" idx="1"/>
          </p:cNvCxnSpPr>
          <p:nvPr/>
        </p:nvCxnSpPr>
        <p:spPr>
          <a:xfrm>
            <a:off x="7173624" y="4351942"/>
            <a:ext cx="863547" cy="49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E240B61-F09E-44BE-A91C-BFA9CA07B7FF}"/>
              </a:ext>
            </a:extLst>
          </p:cNvPr>
          <p:cNvCxnSpPr>
            <a:cxnSpLocks/>
            <a:stCxn id="17" idx="3"/>
            <a:endCxn id="18" idx="1"/>
          </p:cNvCxnSpPr>
          <p:nvPr/>
        </p:nvCxnSpPr>
        <p:spPr>
          <a:xfrm>
            <a:off x="9124181" y="4356856"/>
            <a:ext cx="11968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Left Brace 30">
            <a:extLst>
              <a:ext uri="{FF2B5EF4-FFF2-40B4-BE49-F238E27FC236}">
                <a16:creationId xmlns:a16="http://schemas.microsoft.com/office/drawing/2014/main" id="{96538B13-E6BD-44C4-BE53-FC7F38B0F640}"/>
              </a:ext>
            </a:extLst>
          </p:cNvPr>
          <p:cNvSpPr/>
          <p:nvPr/>
        </p:nvSpPr>
        <p:spPr>
          <a:xfrm rot="5400000">
            <a:off x="6097531" y="4286170"/>
            <a:ext cx="274320" cy="2947039"/>
          </a:xfrm>
          <a:prstGeom prst="leftBrace">
            <a:avLst>
              <a:gd name="adj1" fmla="val 8333"/>
              <a:gd name="adj2" fmla="val 3738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Left Brace 31">
            <a:extLst>
              <a:ext uri="{FF2B5EF4-FFF2-40B4-BE49-F238E27FC236}">
                <a16:creationId xmlns:a16="http://schemas.microsoft.com/office/drawing/2014/main" id="{6D2035A9-B876-4CE9-8FD8-F53E8C14D3A1}"/>
              </a:ext>
            </a:extLst>
          </p:cNvPr>
          <p:cNvSpPr/>
          <p:nvPr/>
        </p:nvSpPr>
        <p:spPr>
          <a:xfrm rot="5400000">
            <a:off x="8170180" y="5175948"/>
            <a:ext cx="274320" cy="1167482"/>
          </a:xfrm>
          <a:prstGeom prst="leftBrace">
            <a:avLst>
              <a:gd name="adj1" fmla="val 8333"/>
              <a:gd name="adj2" fmla="val 2788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2070663-4852-4D0F-BEA9-6410FF3E1FD9}"/>
              </a:ext>
            </a:extLst>
          </p:cNvPr>
          <p:cNvCxnSpPr>
            <a:cxnSpLocks/>
            <a:stCxn id="31" idx="1"/>
            <a:endCxn id="14" idx="4"/>
          </p:cNvCxnSpPr>
          <p:nvPr/>
        </p:nvCxnSpPr>
        <p:spPr>
          <a:xfrm flipV="1">
            <a:off x="6606431" y="4900582"/>
            <a:ext cx="18553" cy="721948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2AE7000-AA54-4C6A-BC93-6FBC65222D19}"/>
              </a:ext>
            </a:extLst>
          </p:cNvPr>
          <p:cNvCxnSpPr>
            <a:cxnSpLocks/>
            <a:stCxn id="32" idx="1"/>
            <a:endCxn id="17" idx="2"/>
          </p:cNvCxnSpPr>
          <p:nvPr/>
        </p:nvCxnSpPr>
        <p:spPr>
          <a:xfrm flipV="1">
            <a:off x="8565517" y="4578082"/>
            <a:ext cx="15159" cy="1044447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FEE40704-4401-40D2-8296-3ADB2C585C43}"/>
              </a:ext>
            </a:extLst>
          </p:cNvPr>
          <p:cNvSpPr txBox="1"/>
          <p:nvPr/>
        </p:nvSpPr>
        <p:spPr>
          <a:xfrm>
            <a:off x="558723" y="5017519"/>
            <a:ext cx="16895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Target Resource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15E121C-BBCD-45E0-B3D4-0A25B25F8617}"/>
              </a:ext>
            </a:extLst>
          </p:cNvPr>
          <p:cNvSpPr txBox="1"/>
          <p:nvPr/>
        </p:nvSpPr>
        <p:spPr>
          <a:xfrm>
            <a:off x="6099840" y="5017519"/>
            <a:ext cx="1050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Algorithm</a:t>
            </a:r>
          </a:p>
        </p:txBody>
      </p:sp>
      <p:sp>
        <p:nvSpPr>
          <p:cNvPr id="45" name="Left Brace 44">
            <a:extLst>
              <a:ext uri="{FF2B5EF4-FFF2-40B4-BE49-F238E27FC236}">
                <a16:creationId xmlns:a16="http://schemas.microsoft.com/office/drawing/2014/main" id="{1FA659C7-7D98-40FB-9950-F1C3E44C0C17}"/>
              </a:ext>
            </a:extLst>
          </p:cNvPr>
          <p:cNvSpPr/>
          <p:nvPr/>
        </p:nvSpPr>
        <p:spPr>
          <a:xfrm rot="5400000">
            <a:off x="10637009" y="4935547"/>
            <a:ext cx="274320" cy="1648285"/>
          </a:xfrm>
          <a:prstGeom prst="leftBrace">
            <a:avLst>
              <a:gd name="adj1" fmla="val 8333"/>
              <a:gd name="adj2" fmla="val 5219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296E9CC-BD9B-41D0-8DC5-8B2DC8F3BC39}"/>
              </a:ext>
            </a:extLst>
          </p:cNvPr>
          <p:cNvCxnSpPr>
            <a:cxnSpLocks/>
            <a:stCxn id="45" idx="1"/>
            <a:endCxn id="18" idx="2"/>
          </p:cNvCxnSpPr>
          <p:nvPr/>
        </p:nvCxnSpPr>
        <p:spPr>
          <a:xfrm flipV="1">
            <a:off x="10737990" y="4578082"/>
            <a:ext cx="126576" cy="1044448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9FFC66D6-9F81-4CB2-B853-58F18A01E6BB}"/>
              </a:ext>
            </a:extLst>
          </p:cNvPr>
          <p:cNvSpPr/>
          <p:nvPr/>
        </p:nvSpPr>
        <p:spPr>
          <a:xfrm>
            <a:off x="2070578" y="3824089"/>
            <a:ext cx="548640" cy="548640"/>
          </a:xfrm>
          <a:prstGeom prst="rect">
            <a:avLst/>
          </a:prstGeom>
          <a:solidFill>
            <a:srgbClr val="4F8ABE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AD867F2F-06B8-4774-A271-46EB8BFEA28A}"/>
              </a:ext>
            </a:extLst>
          </p:cNvPr>
          <p:cNvCxnSpPr>
            <a:cxnSpLocks/>
            <a:stCxn id="58" idx="3"/>
            <a:endCxn id="10" idx="4"/>
          </p:cNvCxnSpPr>
          <p:nvPr/>
        </p:nvCxnSpPr>
        <p:spPr>
          <a:xfrm>
            <a:off x="2875432" y="4346677"/>
            <a:ext cx="1283869" cy="33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BD6D7F9C-8EBF-4309-9E85-15DB93C60F54}"/>
              </a:ext>
            </a:extLst>
          </p:cNvPr>
          <p:cNvSpPr txBox="1"/>
          <p:nvPr/>
        </p:nvSpPr>
        <p:spPr>
          <a:xfrm>
            <a:off x="2939066" y="5017519"/>
            <a:ext cx="2040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Simple Volume Data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54A6632-7A7A-4238-B29B-1C368FC049A8}"/>
              </a:ext>
            </a:extLst>
          </p:cNvPr>
          <p:cNvSpPr txBox="1"/>
          <p:nvPr/>
        </p:nvSpPr>
        <p:spPr>
          <a:xfrm>
            <a:off x="2985135" y="2728340"/>
            <a:ext cx="2375632" cy="7315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Resample Inputs that meet Input Requirements as Volume Data 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1F6E8AF-E3D5-4EB1-AB46-F3EC8A2A88B8}"/>
              </a:ext>
            </a:extLst>
          </p:cNvPr>
          <p:cNvSpPr/>
          <p:nvPr/>
        </p:nvSpPr>
        <p:spPr>
          <a:xfrm>
            <a:off x="2195819" y="3940277"/>
            <a:ext cx="548640" cy="548640"/>
          </a:xfrm>
          <a:prstGeom prst="rect">
            <a:avLst/>
          </a:prstGeom>
          <a:solidFill>
            <a:srgbClr val="4F8ABE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BFCF3A0-765E-4BD2-93E3-272158BAFD81}"/>
              </a:ext>
            </a:extLst>
          </p:cNvPr>
          <p:cNvSpPr/>
          <p:nvPr/>
        </p:nvSpPr>
        <p:spPr>
          <a:xfrm>
            <a:off x="2326792" y="4072357"/>
            <a:ext cx="548640" cy="548640"/>
          </a:xfrm>
          <a:prstGeom prst="rect">
            <a:avLst/>
          </a:prstGeom>
          <a:solidFill>
            <a:srgbClr val="4F8ABE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Desired  Slices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CAE166C-30CB-4F4C-8591-6084BE9BA844}"/>
              </a:ext>
            </a:extLst>
          </p:cNvPr>
          <p:cNvSpPr txBox="1"/>
          <p:nvPr/>
        </p:nvSpPr>
        <p:spPr>
          <a:xfrm>
            <a:off x="7912865" y="5017519"/>
            <a:ext cx="13356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Presentation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7B851B9-42EF-C72B-A314-ED745408A9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05951" y="6421963"/>
            <a:ext cx="2844799" cy="365125"/>
          </a:xfrm>
        </p:spPr>
        <p:txBody>
          <a:bodyPr/>
          <a:lstStyle/>
          <a:p>
            <a:r>
              <a:rPr lang="fr-FR" dirty="0"/>
              <a:t>2023-06-22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8184C36-8DA0-F800-C01A-37A1302C1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1192" y="6417637"/>
            <a:ext cx="3522457" cy="36512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Copyright DICOM® 2023 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E31CA4E-96C3-740A-7749-49582A5379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58300" y="6421963"/>
            <a:ext cx="105251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4B0694EB-41C4-A941-136A-49EB8827FB83}"/>
              </a:ext>
            </a:extLst>
          </p:cNvPr>
          <p:cNvSpPr/>
          <p:nvPr/>
        </p:nvSpPr>
        <p:spPr>
          <a:xfrm rot="5400000">
            <a:off x="2447317" y="3625944"/>
            <a:ext cx="274320" cy="4267491"/>
          </a:xfrm>
          <a:prstGeom prst="leftBrace">
            <a:avLst>
              <a:gd name="adj1" fmla="val 8333"/>
              <a:gd name="adj2" fmla="val 5008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4D957849-FA00-2E1E-1914-DB56AC6E7EC6}"/>
              </a:ext>
            </a:extLst>
          </p:cNvPr>
          <p:cNvCxnSpPr>
            <a:cxnSpLocks/>
            <a:stCxn id="12" idx="1"/>
            <a:endCxn id="58" idx="2"/>
          </p:cNvCxnSpPr>
          <p:nvPr/>
        </p:nvCxnSpPr>
        <p:spPr>
          <a:xfrm flipV="1">
            <a:off x="2580722" y="4620997"/>
            <a:ext cx="20390" cy="1001533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D81C27C7-8FF1-1020-42DC-AFE6B236A89F}"/>
              </a:ext>
            </a:extLst>
          </p:cNvPr>
          <p:cNvSpPr txBox="1"/>
          <p:nvPr/>
        </p:nvSpPr>
        <p:spPr>
          <a:xfrm>
            <a:off x="450732" y="1800055"/>
            <a:ext cx="81633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A set of frames that meets Volume Input Requirements (</a:t>
            </a:r>
            <a:r>
              <a:rPr lang="en-US" dirty="0">
                <a:cs typeface="Helvetica" panose="020B0604020202020204" pitchFamily="34" charset="0"/>
                <a:hlinkClick r:id="rId3"/>
              </a:rPr>
              <a:t>PS3 </a:t>
            </a:r>
            <a:r>
              <a:rPr lang="en-US" sz="1800" u="none" strike="noStrike" dirty="0">
                <a:solidFill>
                  <a:srgbClr val="0563C1"/>
                </a:solidFill>
                <a:effectLst/>
                <a:ea typeface="Times New Roman" panose="02020603050405020304" pitchFamily="18" charset="0"/>
                <a:cs typeface="Helvetica" panose="020B0604020202020204" pitchFamily="34" charset="0"/>
                <a:hlinkClick r:id="rId3"/>
              </a:rPr>
              <a:t>C.11.23.1</a:t>
            </a:r>
            <a:r>
              <a:rPr lang="en-US" sz="1800" dirty="0"/>
              <a:t>)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396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88BDC-60D7-411B-B22F-66093E925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Volume Pipeline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F75F2C4-005D-4954-832A-872DF55C7D9A}"/>
              </a:ext>
            </a:extLst>
          </p:cNvPr>
          <p:cNvSpPr txBox="1"/>
          <p:nvPr/>
        </p:nvSpPr>
        <p:spPr>
          <a:xfrm>
            <a:off x="450732" y="1800055"/>
            <a:ext cx="81633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A set of frames that requires refinement to meet Volume Input Requirements </a:t>
            </a:r>
            <a:endParaRPr lang="en-US" dirty="0"/>
          </a:p>
          <a:p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7C3377B-6FE9-4FE4-B2F9-5C0942203B77}"/>
              </a:ext>
            </a:extLst>
          </p:cNvPr>
          <p:cNvSpPr/>
          <p:nvPr/>
        </p:nvSpPr>
        <p:spPr>
          <a:xfrm>
            <a:off x="1835080" y="3589820"/>
            <a:ext cx="548640" cy="548640"/>
          </a:xfrm>
          <a:prstGeom prst="rect">
            <a:avLst/>
          </a:prstGeom>
          <a:solidFill>
            <a:srgbClr val="CCDEF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ADD993E-075F-4A1B-836D-059FC1F347F4}"/>
              </a:ext>
            </a:extLst>
          </p:cNvPr>
          <p:cNvSpPr/>
          <p:nvPr/>
        </p:nvSpPr>
        <p:spPr>
          <a:xfrm>
            <a:off x="1957152" y="3710240"/>
            <a:ext cx="548640" cy="548640"/>
          </a:xfrm>
          <a:prstGeom prst="rect">
            <a:avLst/>
          </a:prstGeom>
          <a:solidFill>
            <a:srgbClr val="CCDEF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6C743F-1D4F-4887-8E85-9273546961B4}"/>
              </a:ext>
            </a:extLst>
          </p:cNvPr>
          <p:cNvSpPr txBox="1"/>
          <p:nvPr/>
        </p:nvSpPr>
        <p:spPr>
          <a:xfrm>
            <a:off x="455961" y="2732911"/>
            <a:ext cx="1951218" cy="7315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Specify Input Instances or Frames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7A4D21-4BB9-4F4B-A6E8-821DC255294B}"/>
              </a:ext>
            </a:extLst>
          </p:cNvPr>
          <p:cNvSpPr txBox="1"/>
          <p:nvPr/>
        </p:nvSpPr>
        <p:spPr>
          <a:xfrm>
            <a:off x="6311542" y="2728894"/>
            <a:ext cx="2795066" cy="7315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Apply display algorithm and presentation parameters to the Volume Data to create a view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F7CE6A-D2E3-4F4D-AB0D-DE526B2FE4A5}"/>
              </a:ext>
            </a:extLst>
          </p:cNvPr>
          <p:cNvSpPr txBox="1"/>
          <p:nvPr/>
        </p:nvSpPr>
        <p:spPr>
          <a:xfrm>
            <a:off x="9622486" y="2728894"/>
            <a:ext cx="2375632" cy="7315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Return 2D representation of the view as requested media type</a:t>
            </a:r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EF730321-60A9-483D-AB44-706BD8D0BF13}"/>
              </a:ext>
            </a:extLst>
          </p:cNvPr>
          <p:cNvSpPr/>
          <p:nvPr/>
        </p:nvSpPr>
        <p:spPr>
          <a:xfrm flipH="1">
            <a:off x="4016190" y="3775528"/>
            <a:ext cx="1005840" cy="1005840"/>
          </a:xfrm>
          <a:prstGeom prst="cube">
            <a:avLst>
              <a:gd name="adj" fmla="val 14228"/>
            </a:avLst>
          </a:prstGeom>
          <a:solidFill>
            <a:srgbClr val="CCDEF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Volumetric Source Information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599C50-0124-415F-8338-8ABC0631FF54}"/>
              </a:ext>
            </a:extLst>
          </p:cNvPr>
          <p:cNvSpPr txBox="1"/>
          <p:nvPr/>
        </p:nvSpPr>
        <p:spPr>
          <a:xfrm>
            <a:off x="38718" y="5854833"/>
            <a:ext cx="12313712" cy="484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120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...series/{series}/rendered3d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?volumeinputreference={uid}</a:t>
            </a:r>
            <a:r>
              <a:rPr lang="en-US" sz="120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&amp;renderingmethod=</a:t>
            </a:r>
            <a:r>
              <a:rPr lang="en-US" sz="1200" dirty="0" err="1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volume_rendered&amp;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orientation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=a          A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ccept: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image/jpeg</a:t>
            </a:r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marR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200" dirty="0"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94AC96D-3BFB-479D-956C-2C877265DE49}"/>
              </a:ext>
            </a:extLst>
          </p:cNvPr>
          <p:cNvSpPr/>
          <p:nvPr/>
        </p:nvSpPr>
        <p:spPr>
          <a:xfrm>
            <a:off x="10710170" y="4135630"/>
            <a:ext cx="1087010" cy="442452"/>
          </a:xfrm>
          <a:prstGeom prst="roundRect">
            <a:avLst/>
          </a:prstGeom>
          <a:solidFill>
            <a:srgbClr val="CCDEF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Media Type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A9D545B-1BD7-49A0-9D16-6DA62C3230D1}"/>
              </a:ext>
            </a:extLst>
          </p:cNvPr>
          <p:cNvSpPr/>
          <p:nvPr/>
        </p:nvSpPr>
        <p:spPr>
          <a:xfrm>
            <a:off x="6076344" y="3803302"/>
            <a:ext cx="1097280" cy="1097280"/>
          </a:xfrm>
          <a:prstGeom prst="ellipse">
            <a:avLst/>
          </a:prstGeom>
          <a:solidFill>
            <a:srgbClr val="CCDEF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Display Algorithm</a:t>
            </a:r>
            <a:endParaRPr lang="en-US" sz="1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FB16837-93FD-42C8-AF26-BCEDCDB25FAE}"/>
              </a:ext>
            </a:extLst>
          </p:cNvPr>
          <p:cNvSpPr/>
          <p:nvPr/>
        </p:nvSpPr>
        <p:spPr>
          <a:xfrm>
            <a:off x="8241447" y="4135630"/>
            <a:ext cx="1087010" cy="442452"/>
          </a:xfrm>
          <a:prstGeom prst="roundRect">
            <a:avLst/>
          </a:prstGeom>
          <a:solidFill>
            <a:srgbClr val="4F8ABE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Presentation</a:t>
            </a:r>
          </a:p>
          <a:p>
            <a:pPr algn="ctr"/>
            <a:r>
              <a:rPr lang="en-US" sz="1000" dirty="0">
                <a:solidFill>
                  <a:schemeClr val="bg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(View)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D24BC10-06AE-408C-991F-828382447241}"/>
              </a:ext>
            </a:extLst>
          </p:cNvPr>
          <p:cNvCxnSpPr>
            <a:cxnSpLocks/>
            <a:stCxn id="10" idx="2"/>
            <a:endCxn id="14" idx="2"/>
          </p:cNvCxnSpPr>
          <p:nvPr/>
        </p:nvCxnSpPr>
        <p:spPr>
          <a:xfrm>
            <a:off x="5022030" y="4350003"/>
            <a:ext cx="1054314" cy="19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2599061-7C16-4795-992B-44668C66ED4B}"/>
              </a:ext>
            </a:extLst>
          </p:cNvPr>
          <p:cNvCxnSpPr>
            <a:stCxn id="14" idx="6"/>
            <a:endCxn id="17" idx="1"/>
          </p:cNvCxnSpPr>
          <p:nvPr/>
        </p:nvCxnSpPr>
        <p:spPr>
          <a:xfrm>
            <a:off x="7173624" y="4351942"/>
            <a:ext cx="1067823" cy="49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E240B61-F09E-44BE-A91C-BFA9CA07B7FF}"/>
              </a:ext>
            </a:extLst>
          </p:cNvPr>
          <p:cNvCxnSpPr>
            <a:cxnSpLocks/>
            <a:stCxn id="17" idx="3"/>
            <a:endCxn id="18" idx="1"/>
          </p:cNvCxnSpPr>
          <p:nvPr/>
        </p:nvCxnSpPr>
        <p:spPr>
          <a:xfrm>
            <a:off x="9328457" y="4356856"/>
            <a:ext cx="138171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Left Brace 30">
            <a:extLst>
              <a:ext uri="{FF2B5EF4-FFF2-40B4-BE49-F238E27FC236}">
                <a16:creationId xmlns:a16="http://schemas.microsoft.com/office/drawing/2014/main" id="{96538B13-E6BD-44C4-BE53-FC7F38B0F640}"/>
              </a:ext>
            </a:extLst>
          </p:cNvPr>
          <p:cNvSpPr/>
          <p:nvPr/>
        </p:nvSpPr>
        <p:spPr>
          <a:xfrm rot="5400000">
            <a:off x="6614284" y="4286170"/>
            <a:ext cx="274320" cy="2947039"/>
          </a:xfrm>
          <a:prstGeom prst="leftBrace">
            <a:avLst>
              <a:gd name="adj1" fmla="val 8333"/>
              <a:gd name="adj2" fmla="val 4911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Left Brace 31">
            <a:extLst>
              <a:ext uri="{FF2B5EF4-FFF2-40B4-BE49-F238E27FC236}">
                <a16:creationId xmlns:a16="http://schemas.microsoft.com/office/drawing/2014/main" id="{6D2035A9-B876-4CE9-8FD8-F53E8C14D3A1}"/>
              </a:ext>
            </a:extLst>
          </p:cNvPr>
          <p:cNvSpPr/>
          <p:nvPr/>
        </p:nvSpPr>
        <p:spPr>
          <a:xfrm rot="5400000">
            <a:off x="8762323" y="5145163"/>
            <a:ext cx="274320" cy="1229051"/>
          </a:xfrm>
          <a:prstGeom prst="leftBrace">
            <a:avLst>
              <a:gd name="adj1" fmla="val 8333"/>
              <a:gd name="adj2" fmla="val 4950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2070663-4852-4D0F-BEA9-6410FF3E1FD9}"/>
              </a:ext>
            </a:extLst>
          </p:cNvPr>
          <p:cNvCxnSpPr>
            <a:cxnSpLocks/>
            <a:stCxn id="31" idx="1"/>
            <a:endCxn id="14" idx="4"/>
          </p:cNvCxnSpPr>
          <p:nvPr/>
        </p:nvCxnSpPr>
        <p:spPr>
          <a:xfrm flipH="1" flipV="1">
            <a:off x="6624984" y="4900582"/>
            <a:ext cx="152483" cy="721948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2AE7000-AA54-4C6A-BC93-6FBC65222D19}"/>
              </a:ext>
            </a:extLst>
          </p:cNvPr>
          <p:cNvCxnSpPr>
            <a:cxnSpLocks/>
            <a:stCxn id="32" idx="1"/>
            <a:endCxn id="17" idx="2"/>
          </p:cNvCxnSpPr>
          <p:nvPr/>
        </p:nvCxnSpPr>
        <p:spPr>
          <a:xfrm flipH="1" flipV="1">
            <a:off x="8784952" y="4578082"/>
            <a:ext cx="120615" cy="1044447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FEE40704-4401-40D2-8296-3ADB2C585C43}"/>
              </a:ext>
            </a:extLst>
          </p:cNvPr>
          <p:cNvSpPr txBox="1"/>
          <p:nvPr/>
        </p:nvSpPr>
        <p:spPr>
          <a:xfrm>
            <a:off x="558723" y="5017519"/>
            <a:ext cx="16895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Target Resource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15E121C-BBCD-45E0-B3D4-0A25B25F8617}"/>
              </a:ext>
            </a:extLst>
          </p:cNvPr>
          <p:cNvSpPr txBox="1"/>
          <p:nvPr/>
        </p:nvSpPr>
        <p:spPr>
          <a:xfrm>
            <a:off x="6099840" y="5017519"/>
            <a:ext cx="1050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Algorithm</a:t>
            </a:r>
          </a:p>
        </p:txBody>
      </p:sp>
      <p:sp>
        <p:nvSpPr>
          <p:cNvPr id="45" name="Left Brace 44">
            <a:extLst>
              <a:ext uri="{FF2B5EF4-FFF2-40B4-BE49-F238E27FC236}">
                <a16:creationId xmlns:a16="http://schemas.microsoft.com/office/drawing/2014/main" id="{1FA659C7-7D98-40FB-9950-F1C3E44C0C17}"/>
              </a:ext>
            </a:extLst>
          </p:cNvPr>
          <p:cNvSpPr/>
          <p:nvPr/>
        </p:nvSpPr>
        <p:spPr>
          <a:xfrm rot="5400000">
            <a:off x="11116515" y="4935547"/>
            <a:ext cx="274320" cy="1648285"/>
          </a:xfrm>
          <a:prstGeom prst="leftBrace">
            <a:avLst>
              <a:gd name="adj1" fmla="val 8333"/>
              <a:gd name="adj2" fmla="val 5033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296E9CC-BD9B-41D0-8DC5-8B2DC8F3BC39}"/>
              </a:ext>
            </a:extLst>
          </p:cNvPr>
          <p:cNvCxnSpPr>
            <a:cxnSpLocks/>
            <a:stCxn id="45" idx="1"/>
            <a:endCxn id="18" idx="2"/>
          </p:cNvCxnSpPr>
          <p:nvPr/>
        </p:nvCxnSpPr>
        <p:spPr>
          <a:xfrm flipV="1">
            <a:off x="11248088" y="4578082"/>
            <a:ext cx="5587" cy="1044448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9FFC66D6-9F81-4CB2-B853-58F18A01E6BB}"/>
              </a:ext>
            </a:extLst>
          </p:cNvPr>
          <p:cNvSpPr/>
          <p:nvPr/>
        </p:nvSpPr>
        <p:spPr>
          <a:xfrm>
            <a:off x="2070578" y="3824089"/>
            <a:ext cx="548640" cy="548640"/>
          </a:xfrm>
          <a:prstGeom prst="rect">
            <a:avLst/>
          </a:prstGeom>
          <a:solidFill>
            <a:srgbClr val="4F8ABE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AD867F2F-06B8-4774-A271-46EB8BFEA28A}"/>
              </a:ext>
            </a:extLst>
          </p:cNvPr>
          <p:cNvCxnSpPr>
            <a:cxnSpLocks/>
            <a:stCxn id="58" idx="3"/>
            <a:endCxn id="10" idx="4"/>
          </p:cNvCxnSpPr>
          <p:nvPr/>
        </p:nvCxnSpPr>
        <p:spPr>
          <a:xfrm>
            <a:off x="2875432" y="4346677"/>
            <a:ext cx="1283869" cy="33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BD6D7F9C-8EBF-4309-9E85-15DB93C60F54}"/>
              </a:ext>
            </a:extLst>
          </p:cNvPr>
          <p:cNvSpPr txBox="1"/>
          <p:nvPr/>
        </p:nvSpPr>
        <p:spPr>
          <a:xfrm>
            <a:off x="2939066" y="5017519"/>
            <a:ext cx="2040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Simple Volume Data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54A6632-7A7A-4238-B29B-1C368FC049A8}"/>
              </a:ext>
            </a:extLst>
          </p:cNvPr>
          <p:cNvSpPr txBox="1"/>
          <p:nvPr/>
        </p:nvSpPr>
        <p:spPr>
          <a:xfrm>
            <a:off x="2985135" y="2728340"/>
            <a:ext cx="2375632" cy="7315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Resample Inputs that meet Input Requirements as Volume Data 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81F6E8AF-E3D5-4EB1-AB46-F3EC8A2A88B8}"/>
              </a:ext>
            </a:extLst>
          </p:cNvPr>
          <p:cNvSpPr/>
          <p:nvPr/>
        </p:nvSpPr>
        <p:spPr>
          <a:xfrm>
            <a:off x="2195819" y="3940277"/>
            <a:ext cx="548640" cy="548640"/>
          </a:xfrm>
          <a:prstGeom prst="rect">
            <a:avLst/>
          </a:prstGeom>
          <a:solidFill>
            <a:srgbClr val="4F8ABE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BFCF3A0-765E-4BD2-93E3-272158BAFD81}"/>
              </a:ext>
            </a:extLst>
          </p:cNvPr>
          <p:cNvSpPr/>
          <p:nvPr/>
        </p:nvSpPr>
        <p:spPr>
          <a:xfrm>
            <a:off x="2326792" y="4072357"/>
            <a:ext cx="548640" cy="548640"/>
          </a:xfrm>
          <a:prstGeom prst="rect">
            <a:avLst/>
          </a:prstGeom>
          <a:solidFill>
            <a:srgbClr val="4F8ABE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Desired  Slices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BA82B99-6F16-4599-A5D7-F000341884BF}"/>
              </a:ext>
            </a:extLst>
          </p:cNvPr>
          <p:cNvSpPr txBox="1"/>
          <p:nvPr/>
        </p:nvSpPr>
        <p:spPr>
          <a:xfrm>
            <a:off x="768925" y="4008123"/>
            <a:ext cx="792491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600"/>
            </a:lvl1pPr>
          </a:lstStyle>
          <a:p>
            <a:pPr algn="ctr"/>
            <a:r>
              <a:rPr lang="en-US" sz="1100" dirty="0">
                <a:latin typeface="Helvetica" panose="020B0604020202020204" pitchFamily="34" charset="0"/>
                <a:cs typeface="Helvetica" panose="020B0604020202020204" pitchFamily="34" charset="0"/>
              </a:rPr>
              <a:t>Unrequired Slices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A744FD13-2E01-41FC-B8D0-3EC03FC0F008}"/>
              </a:ext>
            </a:extLst>
          </p:cNvPr>
          <p:cNvCxnSpPr>
            <a:cxnSpLocks/>
            <a:stCxn id="60" idx="3"/>
            <a:endCxn id="55" idx="1"/>
          </p:cNvCxnSpPr>
          <p:nvPr/>
        </p:nvCxnSpPr>
        <p:spPr>
          <a:xfrm flipV="1">
            <a:off x="1561416" y="3864140"/>
            <a:ext cx="273664" cy="313260"/>
          </a:xfrm>
          <a:prstGeom prst="straightConnector1">
            <a:avLst/>
          </a:prstGeom>
          <a:ln>
            <a:solidFill>
              <a:srgbClr val="4F8ABE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713DDE04-7FD8-4D51-9049-752A6448183D}"/>
              </a:ext>
            </a:extLst>
          </p:cNvPr>
          <p:cNvCxnSpPr>
            <a:cxnSpLocks/>
            <a:stCxn id="60" idx="3"/>
            <a:endCxn id="53" idx="1"/>
          </p:cNvCxnSpPr>
          <p:nvPr/>
        </p:nvCxnSpPr>
        <p:spPr>
          <a:xfrm flipV="1">
            <a:off x="1561416" y="3984560"/>
            <a:ext cx="395736" cy="192840"/>
          </a:xfrm>
          <a:prstGeom prst="straightConnector1">
            <a:avLst/>
          </a:prstGeom>
          <a:ln>
            <a:solidFill>
              <a:srgbClr val="4F8ABE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4CAE166C-30CB-4F4C-8591-6084BE9BA844}"/>
              </a:ext>
            </a:extLst>
          </p:cNvPr>
          <p:cNvSpPr txBox="1"/>
          <p:nvPr/>
        </p:nvSpPr>
        <p:spPr>
          <a:xfrm>
            <a:off x="8496526" y="5017519"/>
            <a:ext cx="13356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Presentation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7B851B9-42EF-C72B-A314-ED745408A9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05951" y="6421963"/>
            <a:ext cx="2844799" cy="365125"/>
          </a:xfrm>
        </p:spPr>
        <p:txBody>
          <a:bodyPr/>
          <a:lstStyle/>
          <a:p>
            <a:r>
              <a:rPr lang="fr-FR" dirty="0"/>
              <a:t>2023-06-22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8184C36-8DA0-F800-C01A-37A1302C1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1192" y="6417637"/>
            <a:ext cx="3522457" cy="36512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Copyright DICOM® 2023 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E31CA4E-96C3-740A-7749-49582A5379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58300" y="6421963"/>
            <a:ext cx="105251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4B0694EB-41C4-A941-136A-49EB8827FB83}"/>
              </a:ext>
            </a:extLst>
          </p:cNvPr>
          <p:cNvSpPr/>
          <p:nvPr/>
        </p:nvSpPr>
        <p:spPr>
          <a:xfrm rot="5400000">
            <a:off x="1400559" y="4426490"/>
            <a:ext cx="274320" cy="2666399"/>
          </a:xfrm>
          <a:prstGeom prst="leftBrace">
            <a:avLst>
              <a:gd name="adj1" fmla="val 8333"/>
              <a:gd name="adj2" fmla="val 1611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Left Brace 32">
            <a:extLst>
              <a:ext uri="{FF2B5EF4-FFF2-40B4-BE49-F238E27FC236}">
                <a16:creationId xmlns:a16="http://schemas.microsoft.com/office/drawing/2014/main" id="{7DFA52CF-EED7-1191-0792-A42EA0482DC9}"/>
              </a:ext>
            </a:extLst>
          </p:cNvPr>
          <p:cNvSpPr/>
          <p:nvPr/>
        </p:nvSpPr>
        <p:spPr>
          <a:xfrm rot="5400000">
            <a:off x="3937261" y="4616180"/>
            <a:ext cx="274320" cy="2287018"/>
          </a:xfrm>
          <a:prstGeom prst="leftBrace">
            <a:avLst>
              <a:gd name="adj1" fmla="val 8333"/>
              <a:gd name="adj2" fmla="val 2250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48451577-8DE0-A248-1EB4-45098B2872D1}"/>
              </a:ext>
            </a:extLst>
          </p:cNvPr>
          <p:cNvCxnSpPr>
            <a:cxnSpLocks/>
            <a:stCxn id="33" idx="1"/>
            <a:endCxn id="10" idx="3"/>
          </p:cNvCxnSpPr>
          <p:nvPr/>
        </p:nvCxnSpPr>
        <p:spPr>
          <a:xfrm flipH="1" flipV="1">
            <a:off x="4590665" y="4781368"/>
            <a:ext cx="112663" cy="841161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4D957849-FA00-2E1E-1914-DB56AC6E7EC6}"/>
              </a:ext>
            </a:extLst>
          </p:cNvPr>
          <p:cNvCxnSpPr>
            <a:cxnSpLocks/>
            <a:stCxn id="12" idx="1"/>
            <a:endCxn id="58" idx="2"/>
          </p:cNvCxnSpPr>
          <p:nvPr/>
        </p:nvCxnSpPr>
        <p:spPr>
          <a:xfrm flipV="1">
            <a:off x="2441149" y="4620997"/>
            <a:ext cx="159963" cy="1001533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38818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88BDC-60D7-411B-B22F-66093E925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Multivolume Pipeline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F75F2C4-005D-4954-832A-872DF55C7D9A}"/>
              </a:ext>
            </a:extLst>
          </p:cNvPr>
          <p:cNvSpPr txBox="1"/>
          <p:nvPr/>
        </p:nvSpPr>
        <p:spPr>
          <a:xfrm>
            <a:off x="431943" y="1800056"/>
            <a:ext cx="87566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A set of temporal frames that requires refinement to meet Volume Input Requirements </a:t>
            </a:r>
          </a:p>
        </p:txBody>
      </p:sp>
      <p:sp>
        <p:nvSpPr>
          <p:cNvPr id="47" name="Cube 46">
            <a:extLst>
              <a:ext uri="{FF2B5EF4-FFF2-40B4-BE49-F238E27FC236}">
                <a16:creationId xmlns:a16="http://schemas.microsoft.com/office/drawing/2014/main" id="{9A14DB05-713F-491A-8FE8-59A83EE67F54}"/>
              </a:ext>
            </a:extLst>
          </p:cNvPr>
          <p:cNvSpPr/>
          <p:nvPr/>
        </p:nvSpPr>
        <p:spPr>
          <a:xfrm flipH="1">
            <a:off x="4132952" y="3773802"/>
            <a:ext cx="1005840" cy="1005840"/>
          </a:xfrm>
          <a:prstGeom prst="cube">
            <a:avLst>
              <a:gd name="adj" fmla="val 14228"/>
            </a:avLst>
          </a:prstGeom>
          <a:solidFill>
            <a:srgbClr val="CCDEF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Cube 47">
            <a:extLst>
              <a:ext uri="{FF2B5EF4-FFF2-40B4-BE49-F238E27FC236}">
                <a16:creationId xmlns:a16="http://schemas.microsoft.com/office/drawing/2014/main" id="{C93DD59B-9382-4F81-8220-8E62D87A1C9F}"/>
              </a:ext>
            </a:extLst>
          </p:cNvPr>
          <p:cNvSpPr/>
          <p:nvPr/>
        </p:nvSpPr>
        <p:spPr>
          <a:xfrm flipH="1">
            <a:off x="4456703" y="4139522"/>
            <a:ext cx="1005840" cy="1005840"/>
          </a:xfrm>
          <a:prstGeom prst="cube">
            <a:avLst>
              <a:gd name="adj" fmla="val 14228"/>
            </a:avLst>
          </a:prstGeom>
          <a:solidFill>
            <a:srgbClr val="CCDEF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Volumetric Source Information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F1D93C0B-FF6E-4828-AD49-BDFD1AD8B48D}"/>
              </a:ext>
            </a:extLst>
          </p:cNvPr>
          <p:cNvSpPr/>
          <p:nvPr/>
        </p:nvSpPr>
        <p:spPr>
          <a:xfrm>
            <a:off x="6772044" y="4167296"/>
            <a:ext cx="1097280" cy="1097280"/>
          </a:xfrm>
          <a:prstGeom prst="ellipse">
            <a:avLst/>
          </a:prstGeom>
          <a:solidFill>
            <a:srgbClr val="CCDEF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Display Algorithm</a:t>
            </a:r>
            <a:endParaRPr lang="en-US" sz="1000" dirty="0"/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7C1948C2-B616-416B-AD6F-CD8B8676A05C}"/>
              </a:ext>
            </a:extLst>
          </p:cNvPr>
          <p:cNvCxnSpPr>
            <a:cxnSpLocks/>
            <a:stCxn id="48" idx="2"/>
            <a:endCxn id="63" idx="2"/>
          </p:cNvCxnSpPr>
          <p:nvPr/>
        </p:nvCxnSpPr>
        <p:spPr>
          <a:xfrm>
            <a:off x="5462543" y="4713997"/>
            <a:ext cx="1309501" cy="19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C177F12E-4240-40B5-9B2C-7C1D33E11FF2}"/>
              </a:ext>
            </a:extLst>
          </p:cNvPr>
          <p:cNvCxnSpPr>
            <a:stCxn id="63" idx="6"/>
            <a:endCxn id="67" idx="1"/>
          </p:cNvCxnSpPr>
          <p:nvPr/>
        </p:nvCxnSpPr>
        <p:spPr>
          <a:xfrm>
            <a:off x="7869324" y="4715936"/>
            <a:ext cx="576025" cy="49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25617221-C8F1-4134-A27A-40BF37B4DEE0}"/>
              </a:ext>
            </a:extLst>
          </p:cNvPr>
          <p:cNvCxnSpPr>
            <a:cxnSpLocks/>
            <a:endCxn id="48" idx="4"/>
          </p:cNvCxnSpPr>
          <p:nvPr/>
        </p:nvCxnSpPr>
        <p:spPr>
          <a:xfrm>
            <a:off x="3491392" y="4710671"/>
            <a:ext cx="1108422" cy="33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2684876-2F8E-49A5-AA61-F3C0D2CD20E1}"/>
              </a:ext>
            </a:extLst>
          </p:cNvPr>
          <p:cNvCxnSpPr>
            <a:cxnSpLocks/>
            <a:endCxn id="47" idx="5"/>
          </p:cNvCxnSpPr>
          <p:nvPr/>
        </p:nvCxnSpPr>
        <p:spPr>
          <a:xfrm flipV="1">
            <a:off x="2404382" y="4205167"/>
            <a:ext cx="1728570" cy="33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94">
            <a:extLst>
              <a:ext uri="{FF2B5EF4-FFF2-40B4-BE49-F238E27FC236}">
                <a16:creationId xmlns:a16="http://schemas.microsoft.com/office/drawing/2014/main" id="{5D6C02DC-06A8-44A6-B5F5-58DCB50AADDE}"/>
              </a:ext>
            </a:extLst>
          </p:cNvPr>
          <p:cNvSpPr/>
          <p:nvPr/>
        </p:nvSpPr>
        <p:spPr>
          <a:xfrm>
            <a:off x="1472920" y="3765924"/>
            <a:ext cx="548640" cy="548640"/>
          </a:xfrm>
          <a:prstGeom prst="rect">
            <a:avLst/>
          </a:prstGeom>
          <a:solidFill>
            <a:srgbClr val="CCDEF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C686523-60AD-4EC4-B683-F6F7B8CAF653}"/>
              </a:ext>
            </a:extLst>
          </p:cNvPr>
          <p:cNvSpPr/>
          <p:nvPr/>
        </p:nvSpPr>
        <p:spPr>
          <a:xfrm>
            <a:off x="1610444" y="3902806"/>
            <a:ext cx="548640" cy="548640"/>
          </a:xfrm>
          <a:prstGeom prst="rect">
            <a:avLst/>
          </a:prstGeom>
          <a:solidFill>
            <a:srgbClr val="CCDEF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834A8D34-2AE6-4862-91BD-207EA10E9AA9}"/>
              </a:ext>
            </a:extLst>
          </p:cNvPr>
          <p:cNvCxnSpPr>
            <a:cxnSpLocks/>
            <a:stCxn id="109" idx="3"/>
            <a:endCxn id="99" idx="1"/>
          </p:cNvCxnSpPr>
          <p:nvPr/>
        </p:nvCxnSpPr>
        <p:spPr>
          <a:xfrm flipV="1">
            <a:off x="1224308" y="4036069"/>
            <a:ext cx="1002260" cy="323698"/>
          </a:xfrm>
          <a:prstGeom prst="straightConnector1">
            <a:avLst/>
          </a:prstGeom>
          <a:ln>
            <a:solidFill>
              <a:srgbClr val="4F8ABE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91D47F3D-AA98-470A-8BC2-75E9E85BD932}"/>
              </a:ext>
            </a:extLst>
          </p:cNvPr>
          <p:cNvCxnSpPr>
            <a:cxnSpLocks/>
            <a:stCxn id="109" idx="3"/>
            <a:endCxn id="100" idx="1"/>
          </p:cNvCxnSpPr>
          <p:nvPr/>
        </p:nvCxnSpPr>
        <p:spPr>
          <a:xfrm flipV="1">
            <a:off x="1224308" y="4172242"/>
            <a:ext cx="1145497" cy="187525"/>
          </a:xfrm>
          <a:prstGeom prst="straightConnector1">
            <a:avLst/>
          </a:prstGeom>
          <a:ln>
            <a:solidFill>
              <a:srgbClr val="4F8ABE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 98">
            <a:extLst>
              <a:ext uri="{FF2B5EF4-FFF2-40B4-BE49-F238E27FC236}">
                <a16:creationId xmlns:a16="http://schemas.microsoft.com/office/drawing/2014/main" id="{971A530B-624C-4FDF-A165-791CF989D94F}"/>
              </a:ext>
            </a:extLst>
          </p:cNvPr>
          <p:cNvSpPr/>
          <p:nvPr/>
        </p:nvSpPr>
        <p:spPr>
          <a:xfrm>
            <a:off x="2226568" y="3761749"/>
            <a:ext cx="548640" cy="548640"/>
          </a:xfrm>
          <a:prstGeom prst="rect">
            <a:avLst/>
          </a:prstGeom>
          <a:solidFill>
            <a:srgbClr val="CCDEF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3C2885FE-2A42-4105-BB81-274D23A6A59F}"/>
              </a:ext>
            </a:extLst>
          </p:cNvPr>
          <p:cNvSpPr/>
          <p:nvPr/>
        </p:nvSpPr>
        <p:spPr>
          <a:xfrm>
            <a:off x="2369805" y="3897922"/>
            <a:ext cx="548640" cy="548640"/>
          </a:xfrm>
          <a:prstGeom prst="rect">
            <a:avLst/>
          </a:prstGeom>
          <a:solidFill>
            <a:srgbClr val="CCDEF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BB15A86A-C078-4E7C-B1E8-66E1A7E84E9F}"/>
              </a:ext>
            </a:extLst>
          </p:cNvPr>
          <p:cNvSpPr/>
          <p:nvPr/>
        </p:nvSpPr>
        <p:spPr>
          <a:xfrm>
            <a:off x="2513042" y="4034095"/>
            <a:ext cx="548640" cy="548640"/>
          </a:xfrm>
          <a:prstGeom prst="rect">
            <a:avLst/>
          </a:prstGeom>
          <a:solidFill>
            <a:srgbClr val="4F8ABE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CA2F3E63-DDFE-4E97-9D66-ADF468F10B91}"/>
              </a:ext>
            </a:extLst>
          </p:cNvPr>
          <p:cNvSpPr/>
          <p:nvPr/>
        </p:nvSpPr>
        <p:spPr>
          <a:xfrm>
            <a:off x="2656279" y="4170268"/>
            <a:ext cx="548640" cy="548640"/>
          </a:xfrm>
          <a:prstGeom prst="rect">
            <a:avLst/>
          </a:prstGeom>
          <a:solidFill>
            <a:srgbClr val="4F8ABE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94ED13F2-245A-4F8E-9A32-D5CEB79F16E5}"/>
              </a:ext>
            </a:extLst>
          </p:cNvPr>
          <p:cNvSpPr/>
          <p:nvPr/>
        </p:nvSpPr>
        <p:spPr>
          <a:xfrm>
            <a:off x="2799516" y="4306441"/>
            <a:ext cx="548640" cy="548640"/>
          </a:xfrm>
          <a:prstGeom prst="rect">
            <a:avLst/>
          </a:prstGeom>
          <a:solidFill>
            <a:srgbClr val="4F8ABE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FCFB06C0-2553-4943-9A1F-A0C736C9F5D2}"/>
              </a:ext>
            </a:extLst>
          </p:cNvPr>
          <p:cNvSpPr/>
          <p:nvPr/>
        </p:nvSpPr>
        <p:spPr>
          <a:xfrm>
            <a:off x="2942752" y="4442614"/>
            <a:ext cx="548640" cy="548640"/>
          </a:xfrm>
          <a:prstGeom prst="rect">
            <a:avLst/>
          </a:prstGeom>
          <a:solidFill>
            <a:srgbClr val="4F8ABE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Desired Slices</a:t>
            </a:r>
            <a:endParaRPr 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70B3C7C4-F4F9-41EC-8032-3731DE0DB4E7}"/>
              </a:ext>
            </a:extLst>
          </p:cNvPr>
          <p:cNvSpPr/>
          <p:nvPr/>
        </p:nvSpPr>
        <p:spPr>
          <a:xfrm>
            <a:off x="1747968" y="4039688"/>
            <a:ext cx="548640" cy="548640"/>
          </a:xfrm>
          <a:prstGeom prst="rect">
            <a:avLst/>
          </a:prstGeom>
          <a:solidFill>
            <a:srgbClr val="4F8ABE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82213021-9AD6-4DC8-8531-F7862440274E}"/>
              </a:ext>
            </a:extLst>
          </p:cNvPr>
          <p:cNvSpPr/>
          <p:nvPr/>
        </p:nvSpPr>
        <p:spPr>
          <a:xfrm>
            <a:off x="1885492" y="4176570"/>
            <a:ext cx="548640" cy="548640"/>
          </a:xfrm>
          <a:prstGeom prst="rect">
            <a:avLst/>
          </a:prstGeom>
          <a:solidFill>
            <a:srgbClr val="4F8ABE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E11979FA-8658-46B8-B888-58578BF6A5DC}"/>
              </a:ext>
            </a:extLst>
          </p:cNvPr>
          <p:cNvSpPr/>
          <p:nvPr/>
        </p:nvSpPr>
        <p:spPr>
          <a:xfrm>
            <a:off x="2023016" y="4313452"/>
            <a:ext cx="548640" cy="548640"/>
          </a:xfrm>
          <a:prstGeom prst="rect">
            <a:avLst/>
          </a:prstGeom>
          <a:solidFill>
            <a:srgbClr val="4F8ABE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C392A2DF-20A3-4377-AE20-BB1EFD3D86A5}"/>
              </a:ext>
            </a:extLst>
          </p:cNvPr>
          <p:cNvSpPr/>
          <p:nvPr/>
        </p:nvSpPr>
        <p:spPr>
          <a:xfrm>
            <a:off x="2160542" y="4450335"/>
            <a:ext cx="548640" cy="548640"/>
          </a:xfrm>
          <a:prstGeom prst="rect">
            <a:avLst/>
          </a:prstGeom>
          <a:solidFill>
            <a:srgbClr val="4F8ABE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Desired Slices</a:t>
            </a:r>
            <a:endParaRPr 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552F4BCE-ACF5-498B-83D9-AC39FB4713EE}"/>
              </a:ext>
            </a:extLst>
          </p:cNvPr>
          <p:cNvSpPr txBox="1"/>
          <p:nvPr/>
        </p:nvSpPr>
        <p:spPr>
          <a:xfrm>
            <a:off x="431817" y="4190490"/>
            <a:ext cx="792491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600"/>
            </a:lvl1pPr>
          </a:lstStyle>
          <a:p>
            <a:pPr algn="ctr"/>
            <a:r>
              <a:rPr lang="en-US" sz="1100" dirty="0">
                <a:latin typeface="Helvetica" panose="020B0604020202020204" pitchFamily="34" charset="0"/>
                <a:cs typeface="Helvetica" panose="020B0604020202020204" pitchFamily="34" charset="0"/>
              </a:rPr>
              <a:t>Unrequired Slices</a:t>
            </a:r>
          </a:p>
        </p:txBody>
      </p: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9665F377-377A-494F-968C-E6D32F3B6E21}"/>
              </a:ext>
            </a:extLst>
          </p:cNvPr>
          <p:cNvCxnSpPr>
            <a:cxnSpLocks/>
            <a:stCxn id="109" idx="3"/>
            <a:endCxn id="95" idx="1"/>
          </p:cNvCxnSpPr>
          <p:nvPr/>
        </p:nvCxnSpPr>
        <p:spPr>
          <a:xfrm flipV="1">
            <a:off x="1224308" y="4040244"/>
            <a:ext cx="248612" cy="319523"/>
          </a:xfrm>
          <a:prstGeom prst="straightConnector1">
            <a:avLst/>
          </a:prstGeom>
          <a:ln>
            <a:solidFill>
              <a:srgbClr val="4F8ABE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0D5DB0ED-BFB3-49CD-9F51-0EBFC619A755}"/>
              </a:ext>
            </a:extLst>
          </p:cNvPr>
          <p:cNvCxnSpPr>
            <a:cxnSpLocks/>
            <a:stCxn id="109" idx="3"/>
            <a:endCxn id="96" idx="1"/>
          </p:cNvCxnSpPr>
          <p:nvPr/>
        </p:nvCxnSpPr>
        <p:spPr>
          <a:xfrm flipV="1">
            <a:off x="1224308" y="4177126"/>
            <a:ext cx="386136" cy="182641"/>
          </a:xfrm>
          <a:prstGeom prst="straightConnector1">
            <a:avLst/>
          </a:prstGeom>
          <a:ln>
            <a:solidFill>
              <a:srgbClr val="4F8ABE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5347F6E-4A9D-42A8-BA10-CEFF37077C4E}"/>
              </a:ext>
            </a:extLst>
          </p:cNvPr>
          <p:cNvCxnSpPr>
            <a:cxnSpLocks/>
          </p:cNvCxnSpPr>
          <p:nvPr/>
        </p:nvCxnSpPr>
        <p:spPr>
          <a:xfrm flipH="1" flipV="1">
            <a:off x="4404367" y="5462083"/>
            <a:ext cx="27066" cy="8569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1281A30-4178-DA00-4B3F-06FD1DDCE1E8}"/>
              </a:ext>
            </a:extLst>
          </p:cNvPr>
          <p:cNvSpPr txBox="1"/>
          <p:nvPr/>
        </p:nvSpPr>
        <p:spPr>
          <a:xfrm>
            <a:off x="136235" y="6116090"/>
            <a:ext cx="11622374" cy="286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120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{s}/studies/renderedmpr?CardiacRRIntervalSpecified=140-260&amp;renderingmethod=</a:t>
            </a:r>
            <a:r>
              <a:rPr lang="en-US" sz="1200" dirty="0" err="1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maximum_ip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&amp;orientation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=a</a:t>
            </a:r>
            <a:endParaRPr lang="en-US" sz="1200" dirty="0"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80A06AD3-30DA-EFED-9777-10E3B3DE07F6}"/>
              </a:ext>
            </a:extLst>
          </p:cNvPr>
          <p:cNvSpPr/>
          <p:nvPr/>
        </p:nvSpPr>
        <p:spPr>
          <a:xfrm rot="5400000">
            <a:off x="1182334" y="4912301"/>
            <a:ext cx="274320" cy="2079183"/>
          </a:xfrm>
          <a:prstGeom prst="leftBrace">
            <a:avLst>
              <a:gd name="adj1" fmla="val 8333"/>
              <a:gd name="adj2" fmla="val 688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E5AA6A81-A828-11ED-79FF-64A7C3D0FF0E}"/>
              </a:ext>
            </a:extLst>
          </p:cNvPr>
          <p:cNvSpPr/>
          <p:nvPr/>
        </p:nvSpPr>
        <p:spPr>
          <a:xfrm rot="5400000">
            <a:off x="6725202" y="4692626"/>
            <a:ext cx="274320" cy="2518533"/>
          </a:xfrm>
          <a:prstGeom prst="leftBrace">
            <a:avLst>
              <a:gd name="adj1" fmla="val 8333"/>
              <a:gd name="adj2" fmla="val 2704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9D196074-EFED-813A-2BCD-32AE980AAB2A}"/>
              </a:ext>
            </a:extLst>
          </p:cNvPr>
          <p:cNvSpPr/>
          <p:nvPr/>
        </p:nvSpPr>
        <p:spPr>
          <a:xfrm rot="5400000">
            <a:off x="8658567" y="5321514"/>
            <a:ext cx="274320" cy="1260757"/>
          </a:xfrm>
          <a:prstGeom prst="leftBrace">
            <a:avLst>
              <a:gd name="adj1" fmla="val 8333"/>
              <a:gd name="adj2" fmla="val 3445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C91F273-E0C4-E762-D8DF-B0C2B88BD080}"/>
              </a:ext>
            </a:extLst>
          </p:cNvPr>
          <p:cNvCxnSpPr>
            <a:cxnSpLocks/>
            <a:stCxn id="4" idx="1"/>
            <a:endCxn id="108" idx="2"/>
          </p:cNvCxnSpPr>
          <p:nvPr/>
        </p:nvCxnSpPr>
        <p:spPr>
          <a:xfrm flipV="1">
            <a:off x="2215955" y="4998975"/>
            <a:ext cx="218907" cy="815758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C42D9FD-0DD0-8CFD-4AF8-00249AFBE791}"/>
              </a:ext>
            </a:extLst>
          </p:cNvPr>
          <p:cNvCxnSpPr>
            <a:cxnSpLocks/>
            <a:stCxn id="7" idx="1"/>
            <a:endCxn id="67" idx="2"/>
          </p:cNvCxnSpPr>
          <p:nvPr/>
        </p:nvCxnSpPr>
        <p:spPr>
          <a:xfrm flipH="1" flipV="1">
            <a:off x="8988854" y="4942076"/>
            <a:ext cx="2833" cy="872657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D21BFA2-84DD-CE3D-335D-D7461C08B905}"/>
              </a:ext>
            </a:extLst>
          </p:cNvPr>
          <p:cNvSpPr txBox="1"/>
          <p:nvPr/>
        </p:nvSpPr>
        <p:spPr>
          <a:xfrm>
            <a:off x="10151942" y="6120963"/>
            <a:ext cx="20962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Accept: video/mp4</a:t>
            </a:r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36329F08-D88E-EF0E-0D56-874EE09B5270}"/>
              </a:ext>
            </a:extLst>
          </p:cNvPr>
          <p:cNvSpPr/>
          <p:nvPr/>
        </p:nvSpPr>
        <p:spPr>
          <a:xfrm rot="5400000">
            <a:off x="10845673" y="5188099"/>
            <a:ext cx="274320" cy="1527586"/>
          </a:xfrm>
          <a:prstGeom prst="leftBrace">
            <a:avLst>
              <a:gd name="adj1" fmla="val 8333"/>
              <a:gd name="adj2" fmla="val 3976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3DEA552-5853-E0F7-9EFF-9E4590648253}"/>
              </a:ext>
            </a:extLst>
          </p:cNvPr>
          <p:cNvCxnSpPr>
            <a:cxnSpLocks/>
            <a:stCxn id="16" idx="1"/>
            <a:endCxn id="32" idx="2"/>
          </p:cNvCxnSpPr>
          <p:nvPr/>
        </p:nvCxnSpPr>
        <p:spPr>
          <a:xfrm flipH="1" flipV="1">
            <a:off x="11138854" y="4937203"/>
            <a:ext cx="389" cy="877529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Left Brace 19">
            <a:extLst>
              <a:ext uri="{FF2B5EF4-FFF2-40B4-BE49-F238E27FC236}">
                <a16:creationId xmlns:a16="http://schemas.microsoft.com/office/drawing/2014/main" id="{6D848DC1-06E1-06C2-5E4E-AE520A415B7B}"/>
              </a:ext>
            </a:extLst>
          </p:cNvPr>
          <p:cNvSpPr/>
          <p:nvPr/>
        </p:nvSpPr>
        <p:spPr>
          <a:xfrm rot="5400000">
            <a:off x="3843930" y="4373606"/>
            <a:ext cx="274320" cy="3156572"/>
          </a:xfrm>
          <a:prstGeom prst="leftBrace">
            <a:avLst>
              <a:gd name="adj1" fmla="val 8333"/>
              <a:gd name="adj2" fmla="val 1324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F4A0BB8-67D6-0463-07A4-DADD3A950E44}"/>
              </a:ext>
            </a:extLst>
          </p:cNvPr>
          <p:cNvCxnSpPr>
            <a:cxnSpLocks/>
            <a:stCxn id="20" idx="1"/>
            <a:endCxn id="48" idx="3"/>
          </p:cNvCxnSpPr>
          <p:nvPr/>
        </p:nvCxnSpPr>
        <p:spPr>
          <a:xfrm flipH="1" flipV="1">
            <a:off x="5031178" y="5145362"/>
            <a:ext cx="110205" cy="669370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4C16FF9-FAEE-5380-4645-102E3D25E646}"/>
              </a:ext>
            </a:extLst>
          </p:cNvPr>
          <p:cNvCxnSpPr>
            <a:cxnSpLocks/>
            <a:stCxn id="6" idx="1"/>
            <a:endCxn id="63" idx="4"/>
          </p:cNvCxnSpPr>
          <p:nvPr/>
        </p:nvCxnSpPr>
        <p:spPr>
          <a:xfrm flipH="1" flipV="1">
            <a:off x="7320684" y="5264576"/>
            <a:ext cx="119908" cy="550157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D0D94F87-18CF-41C4-9E0B-F6738AB0DF36}"/>
              </a:ext>
            </a:extLst>
          </p:cNvPr>
          <p:cNvSpPr/>
          <p:nvPr/>
        </p:nvSpPr>
        <p:spPr>
          <a:xfrm>
            <a:off x="8445349" y="4499624"/>
            <a:ext cx="1087010" cy="442452"/>
          </a:xfrm>
          <a:prstGeom prst="roundRect">
            <a:avLst/>
          </a:prstGeom>
          <a:solidFill>
            <a:srgbClr val="4F8ABE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  <a:p>
            <a:pPr algn="ctr"/>
            <a:r>
              <a:rPr lang="en-US" sz="10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(View)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C8F0F48-7EA2-C8E1-5C71-9771FDCB47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05951" y="6421963"/>
            <a:ext cx="2844799" cy="365125"/>
          </a:xfrm>
        </p:spPr>
        <p:txBody>
          <a:bodyPr/>
          <a:lstStyle/>
          <a:p>
            <a:r>
              <a:rPr lang="fr-FR" dirty="0"/>
              <a:t>2023-06-22</a:t>
            </a: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25ED95FE-74CB-32A7-019F-CB846389E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1192" y="6417637"/>
            <a:ext cx="6917210" cy="36512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Copyright DICOM® 2023 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6EAF410-E867-B6CD-3BC3-539DED3937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58300" y="6421963"/>
            <a:ext cx="105251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EDC30AD-B28F-3B3C-7C0B-A0E709577DCC}"/>
              </a:ext>
            </a:extLst>
          </p:cNvPr>
          <p:cNvSpPr/>
          <p:nvPr/>
        </p:nvSpPr>
        <p:spPr>
          <a:xfrm>
            <a:off x="10595349" y="4494751"/>
            <a:ext cx="1087010" cy="442452"/>
          </a:xfrm>
          <a:prstGeom prst="roundRect">
            <a:avLst/>
          </a:prstGeom>
          <a:solidFill>
            <a:srgbClr val="CCDEF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Media Type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FA841CF-F297-79C9-333C-791A07B8291E}"/>
              </a:ext>
            </a:extLst>
          </p:cNvPr>
          <p:cNvCxnSpPr>
            <a:cxnSpLocks/>
            <a:stCxn id="67" idx="3"/>
            <a:endCxn id="32" idx="1"/>
          </p:cNvCxnSpPr>
          <p:nvPr/>
        </p:nvCxnSpPr>
        <p:spPr>
          <a:xfrm flipV="1">
            <a:off x="9532359" y="4715977"/>
            <a:ext cx="1062990" cy="48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E1E7970F-AD0F-19B0-8566-F17F6472BDD1}"/>
              </a:ext>
            </a:extLst>
          </p:cNvPr>
          <p:cNvSpPr txBox="1"/>
          <p:nvPr/>
        </p:nvSpPr>
        <p:spPr>
          <a:xfrm>
            <a:off x="455961" y="2732911"/>
            <a:ext cx="1951218" cy="7315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Specify Input Instances or Frames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E0A4204-59AB-3BBC-0AD9-3A297EA33E03}"/>
              </a:ext>
            </a:extLst>
          </p:cNvPr>
          <p:cNvSpPr txBox="1"/>
          <p:nvPr/>
        </p:nvSpPr>
        <p:spPr>
          <a:xfrm>
            <a:off x="6311542" y="2728894"/>
            <a:ext cx="2795066" cy="7315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Apply display algorithm and presentation parameters to the Volume Data to create a view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DC6DF76-85EB-7EDA-5012-4A83755CBE86}"/>
              </a:ext>
            </a:extLst>
          </p:cNvPr>
          <p:cNvSpPr txBox="1"/>
          <p:nvPr/>
        </p:nvSpPr>
        <p:spPr>
          <a:xfrm>
            <a:off x="9622486" y="2728894"/>
            <a:ext cx="2375632" cy="7315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Return 2D representation of the view as requested media type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B3270B8-CBD5-3E76-EE8C-8CBAC09AE95E}"/>
              </a:ext>
            </a:extLst>
          </p:cNvPr>
          <p:cNvSpPr txBox="1"/>
          <p:nvPr/>
        </p:nvSpPr>
        <p:spPr>
          <a:xfrm>
            <a:off x="2985135" y="2728340"/>
            <a:ext cx="2375632" cy="7315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Resample Inputs that meet Input Requirements as Volume Data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019D03-DFB9-3D83-9211-A7755AB95E8B}"/>
              </a:ext>
            </a:extLst>
          </p:cNvPr>
          <p:cNvSpPr txBox="1"/>
          <p:nvPr/>
        </p:nvSpPr>
        <p:spPr>
          <a:xfrm>
            <a:off x="558723" y="5328807"/>
            <a:ext cx="16895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Target Resource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116ED6-0A0D-7C41-523B-A3371BE453D7}"/>
              </a:ext>
            </a:extLst>
          </p:cNvPr>
          <p:cNvSpPr txBox="1"/>
          <p:nvPr/>
        </p:nvSpPr>
        <p:spPr>
          <a:xfrm>
            <a:off x="6741869" y="5328807"/>
            <a:ext cx="1050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Algorithm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844DDC-6DDC-A025-C3B3-7F7C61AF6786}"/>
              </a:ext>
            </a:extLst>
          </p:cNvPr>
          <p:cNvSpPr txBox="1"/>
          <p:nvPr/>
        </p:nvSpPr>
        <p:spPr>
          <a:xfrm>
            <a:off x="4145300" y="5328807"/>
            <a:ext cx="17684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Multivolume Data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62D0906-A03A-E882-83D0-72BF6A5221A7}"/>
              </a:ext>
            </a:extLst>
          </p:cNvPr>
          <p:cNvSpPr txBox="1"/>
          <p:nvPr/>
        </p:nvSpPr>
        <p:spPr>
          <a:xfrm>
            <a:off x="8496526" y="5328807"/>
            <a:ext cx="13356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12467784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59320-2878-D852-F50C-E570DF5A9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Web Services</a:t>
            </a:r>
            <a:r>
              <a:rPr lang="en-US" dirty="0"/>
              <a:t> Key Terms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F6186-2875-A495-C0A6-F59B14C20C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Volume Input Requirements</a:t>
            </a:r>
            <a:r>
              <a:rPr lang="en-US" dirty="0"/>
              <a:t>: constraints on the input instances or frames identified as input to Volumetric Rendering. See PS3.3 C.11.23.1 Presentation Input Type Volume Input Requirements for a detailed definition. Only instances or frames conforming to Volume Input Requirements can be rendered</a:t>
            </a:r>
          </a:p>
          <a:p>
            <a:r>
              <a:rPr lang="en-US" b="1" dirty="0"/>
              <a:t>Volume Data</a:t>
            </a:r>
            <a:r>
              <a:rPr lang="en-US" dirty="0"/>
              <a:t>: Instances or frames conforming to Volume Input Requirements are resampled into Volume Data, represented by a set of parallel XY planes whose positions are relative to each other, arranged in a cartesian voxel grid.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7DCB32B-01B8-F6DA-CB07-9064F39568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05951" y="6421963"/>
            <a:ext cx="2844799" cy="365125"/>
          </a:xfrm>
        </p:spPr>
        <p:txBody>
          <a:bodyPr/>
          <a:lstStyle/>
          <a:p>
            <a:r>
              <a:rPr lang="fr-FR" dirty="0"/>
              <a:t>2023-06-22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F694280-4A39-FA2E-9ED7-C75EC4EA96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1192" y="6417637"/>
            <a:ext cx="6917210" cy="36512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Copyright DICOM® 2023 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2AFC16A-EB51-E51B-FD9F-CE34821077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58300" y="6421963"/>
            <a:ext cx="105251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1048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6C9AA3E4-6474-63C3-2372-EC8180CE2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Specify Inputs &amp; Volume Definition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E244D3A-DD82-2BDD-46FE-DC08F18144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B64003-C070-98D7-58B9-FFC7E4C3E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2023-06-22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61AB32-6681-4DFE-F80C-69260ED3E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Copyright DICOM® 2023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6730D-3307-EE1B-8DF2-C13573B21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" name="Cube 1">
            <a:extLst>
              <a:ext uri="{FF2B5EF4-FFF2-40B4-BE49-F238E27FC236}">
                <a16:creationId xmlns:a16="http://schemas.microsoft.com/office/drawing/2014/main" id="{EC470513-FD6E-AAAA-5C22-C182C260C665}"/>
              </a:ext>
            </a:extLst>
          </p:cNvPr>
          <p:cNvSpPr/>
          <p:nvPr/>
        </p:nvSpPr>
        <p:spPr>
          <a:xfrm flipH="1">
            <a:off x="3247926" y="2083252"/>
            <a:ext cx="1005840" cy="1005840"/>
          </a:xfrm>
          <a:prstGeom prst="cube">
            <a:avLst>
              <a:gd name="adj" fmla="val 14228"/>
            </a:avLst>
          </a:prstGeom>
          <a:solidFill>
            <a:srgbClr val="CCDEF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Volumetric Source Information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BF5C21F-AEBC-A4E0-E29A-1992E6C8232A}"/>
              </a:ext>
            </a:extLst>
          </p:cNvPr>
          <p:cNvSpPr/>
          <p:nvPr/>
        </p:nvSpPr>
        <p:spPr>
          <a:xfrm>
            <a:off x="9941906" y="2443354"/>
            <a:ext cx="1087010" cy="442452"/>
          </a:xfrm>
          <a:prstGeom prst="roundRect">
            <a:avLst/>
          </a:prstGeom>
          <a:solidFill>
            <a:srgbClr val="CCDEF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Media Type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90682A0-78A6-01AD-605C-BA4D6593C22A}"/>
              </a:ext>
            </a:extLst>
          </p:cNvPr>
          <p:cNvSpPr/>
          <p:nvPr/>
        </p:nvSpPr>
        <p:spPr>
          <a:xfrm>
            <a:off x="5308080" y="2111026"/>
            <a:ext cx="1097280" cy="1097280"/>
          </a:xfrm>
          <a:prstGeom prst="ellipse">
            <a:avLst/>
          </a:prstGeom>
          <a:solidFill>
            <a:srgbClr val="CCDEF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Display Algorithm</a:t>
            </a:r>
            <a:endParaRPr lang="en-US" sz="1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E85D0D8-4D60-7413-8638-9FB7407F48E5}"/>
              </a:ext>
            </a:extLst>
          </p:cNvPr>
          <p:cNvSpPr/>
          <p:nvPr/>
        </p:nvSpPr>
        <p:spPr>
          <a:xfrm>
            <a:off x="7852568" y="2443354"/>
            <a:ext cx="1087010" cy="442452"/>
          </a:xfrm>
          <a:prstGeom prst="roundRect">
            <a:avLst/>
          </a:prstGeom>
          <a:solidFill>
            <a:srgbClr val="4F8ABE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Presentation</a:t>
            </a:r>
          </a:p>
          <a:p>
            <a:pPr algn="ctr"/>
            <a:r>
              <a:rPr lang="en-US" sz="1000" dirty="0">
                <a:solidFill>
                  <a:schemeClr val="bg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(View)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90F9623-D65E-2E5A-FB71-0D05683EB170}"/>
              </a:ext>
            </a:extLst>
          </p:cNvPr>
          <p:cNvCxnSpPr>
            <a:cxnSpLocks/>
            <a:stCxn id="2" idx="2"/>
            <a:endCxn id="7" idx="2"/>
          </p:cNvCxnSpPr>
          <p:nvPr/>
        </p:nvCxnSpPr>
        <p:spPr>
          <a:xfrm>
            <a:off x="4253766" y="2657727"/>
            <a:ext cx="1054314" cy="19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2D472EC-17E8-A8C0-3421-83256CA0B981}"/>
              </a:ext>
            </a:extLst>
          </p:cNvPr>
          <p:cNvCxnSpPr>
            <a:stCxn id="7" idx="6"/>
            <a:endCxn id="8" idx="1"/>
          </p:cNvCxnSpPr>
          <p:nvPr/>
        </p:nvCxnSpPr>
        <p:spPr>
          <a:xfrm>
            <a:off x="6405360" y="2659666"/>
            <a:ext cx="1447208" cy="49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9BF1488-8048-9ABD-661D-3469321C4823}"/>
              </a:ext>
            </a:extLst>
          </p:cNvPr>
          <p:cNvCxnSpPr>
            <a:cxnSpLocks/>
            <a:stCxn id="8" idx="3"/>
            <a:endCxn id="3" idx="1"/>
          </p:cNvCxnSpPr>
          <p:nvPr/>
        </p:nvCxnSpPr>
        <p:spPr>
          <a:xfrm>
            <a:off x="8939578" y="2664580"/>
            <a:ext cx="10023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13073B2-53C5-519A-7967-66B1DB989433}"/>
              </a:ext>
            </a:extLst>
          </p:cNvPr>
          <p:cNvSpPr/>
          <p:nvPr/>
        </p:nvSpPr>
        <p:spPr>
          <a:xfrm>
            <a:off x="1302314" y="2131813"/>
            <a:ext cx="548640" cy="548640"/>
          </a:xfrm>
          <a:prstGeom prst="rect">
            <a:avLst/>
          </a:prstGeom>
          <a:solidFill>
            <a:srgbClr val="4F8ABE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A79E7D4-4D20-7A7C-3827-89EB1350C3B8}"/>
              </a:ext>
            </a:extLst>
          </p:cNvPr>
          <p:cNvCxnSpPr>
            <a:cxnSpLocks/>
            <a:stCxn id="20" idx="3"/>
            <a:endCxn id="2" idx="4"/>
          </p:cNvCxnSpPr>
          <p:nvPr/>
        </p:nvCxnSpPr>
        <p:spPr>
          <a:xfrm>
            <a:off x="2107168" y="2654401"/>
            <a:ext cx="1283869" cy="33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2C62B93E-D9AD-966B-FD4B-F07D7A50860B}"/>
              </a:ext>
            </a:extLst>
          </p:cNvPr>
          <p:cNvSpPr/>
          <p:nvPr/>
        </p:nvSpPr>
        <p:spPr>
          <a:xfrm>
            <a:off x="1427555" y="2248001"/>
            <a:ext cx="548640" cy="548640"/>
          </a:xfrm>
          <a:prstGeom prst="rect">
            <a:avLst/>
          </a:prstGeom>
          <a:solidFill>
            <a:srgbClr val="4F8ABE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20B8887-5FC7-D8AD-BF86-A2D2CCB55F4D}"/>
              </a:ext>
            </a:extLst>
          </p:cNvPr>
          <p:cNvSpPr/>
          <p:nvPr/>
        </p:nvSpPr>
        <p:spPr>
          <a:xfrm>
            <a:off x="1558528" y="2380081"/>
            <a:ext cx="548640" cy="548640"/>
          </a:xfrm>
          <a:prstGeom prst="rect">
            <a:avLst/>
          </a:prstGeom>
          <a:solidFill>
            <a:srgbClr val="4F8ABE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Desired  Slices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0CEE89B-0BDA-CCFF-CC19-651ECDBE5D2E}"/>
              </a:ext>
            </a:extLst>
          </p:cNvPr>
          <p:cNvSpPr/>
          <p:nvPr/>
        </p:nvSpPr>
        <p:spPr>
          <a:xfrm>
            <a:off x="4263291" y="1828800"/>
            <a:ext cx="6986889" cy="149750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7066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64548C4-E489-B29D-BD8A-9EFBD6C92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Services Types of Input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4502139-28F9-06EF-2ECF-DC44132EA2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2338710"/>
              </p:ext>
            </p:extLst>
          </p:nvPr>
        </p:nvGraphicFramePr>
        <p:xfrm>
          <a:off x="495300" y="2012790"/>
          <a:ext cx="11449049" cy="38445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0076">
                  <a:extLst>
                    <a:ext uri="{9D8B030D-6E8A-4147-A177-3AD203B41FA5}">
                      <a16:colId xmlns:a16="http://schemas.microsoft.com/office/drawing/2014/main" val="3142736725"/>
                    </a:ext>
                  </a:extLst>
                </a:gridCol>
                <a:gridCol w="887349">
                  <a:extLst>
                    <a:ext uri="{9D8B030D-6E8A-4147-A177-3AD203B41FA5}">
                      <a16:colId xmlns:a16="http://schemas.microsoft.com/office/drawing/2014/main" val="3036377336"/>
                    </a:ext>
                  </a:extLst>
                </a:gridCol>
                <a:gridCol w="6057900">
                  <a:extLst>
                    <a:ext uri="{9D8B030D-6E8A-4147-A177-3AD203B41FA5}">
                      <a16:colId xmlns:a16="http://schemas.microsoft.com/office/drawing/2014/main" val="545398198"/>
                    </a:ext>
                  </a:extLst>
                </a:gridCol>
                <a:gridCol w="3133724">
                  <a:extLst>
                    <a:ext uri="{9D8B030D-6E8A-4147-A177-3AD203B41FA5}">
                      <a16:colId xmlns:a16="http://schemas.microsoft.com/office/drawing/2014/main" val="1261250944"/>
                    </a:ext>
                  </a:extLst>
                </a:gridCol>
              </a:tblGrid>
              <a:tr h="370364">
                <a:tc>
                  <a:txBody>
                    <a:bodyPr/>
                    <a:lstStyle/>
                    <a:p>
                      <a:pPr marL="0" marR="0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  <a:tab pos="457200" algn="l"/>
                        </a:tabLst>
                      </a:pPr>
                      <a:r>
                        <a:rPr lang="en-US" sz="1400" dirty="0">
                          <a:effectLst/>
                        </a:rPr>
                        <a:t>Source IOD Type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  <a:tab pos="457200" algn="l"/>
                        </a:tabLst>
                      </a:pPr>
                      <a:r>
                        <a:rPr lang="en-US" sz="1400" dirty="0">
                          <a:effectLst/>
                        </a:rPr>
                        <a:t>Target</a:t>
                      </a:r>
                    </a:p>
                    <a:p>
                      <a:pPr marL="0" marR="0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  <a:tab pos="457200" algn="l"/>
                        </a:tabLst>
                      </a:pP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Resource</a:t>
                      </a: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  <a:tab pos="457200" algn="l"/>
                        </a:tabLst>
                      </a:pPr>
                      <a:r>
                        <a:rPr lang="en-US" sz="1400" dirty="0">
                          <a:effectLst/>
                        </a:rPr>
                        <a:t>Target Description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  <a:tab pos="457200" algn="l"/>
                        </a:tabLst>
                      </a:pPr>
                      <a:r>
                        <a:rPr lang="en-US" sz="1400" dirty="0">
                          <a:effectLst/>
                        </a:rPr>
                        <a:t>Target Resource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339430053"/>
                  </a:ext>
                </a:extLst>
              </a:tr>
              <a:tr h="370364">
                <a:tc>
                  <a:txBody>
                    <a:bodyPr/>
                    <a:lstStyle/>
                    <a:p>
                      <a:pPr marL="0" marR="0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  <a:tab pos="457200" algn="l"/>
                        </a:tabLst>
                      </a:pPr>
                      <a:r>
                        <a:rPr lang="en-US" sz="1400" dirty="0">
                          <a:effectLst/>
                        </a:rPr>
                        <a:t>Multi-frame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  <a:tab pos="457200" algn="l"/>
                        </a:tabLst>
                      </a:pPr>
                      <a:r>
                        <a:rPr lang="en-US" sz="1400" dirty="0">
                          <a:effectLst/>
                        </a:rPr>
                        <a:t>Instance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  <a:tab pos="457200" algn="l"/>
                        </a:tabLst>
                      </a:pPr>
                      <a:r>
                        <a:rPr lang="en-US" sz="1200" dirty="0">
                          <a:effectLst/>
                        </a:rPr>
                        <a:t>An instance containing only a set of frames that satisfy Volume Input Requirements. </a:t>
                      </a:r>
                      <a:endParaRPr lang="en-US" sz="1400" dirty="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  <a:tab pos="457200" algn="l"/>
                        </a:tabLst>
                      </a:pPr>
                      <a:r>
                        <a:rPr lang="en-US" sz="1100" dirty="0"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/studies/{study}/series/{series}/instances/{instance}</a:t>
                      </a:r>
                      <a:endParaRPr lang="en-US" sz="140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3672554092"/>
                  </a:ext>
                </a:extLst>
              </a:tr>
              <a:tr h="555546">
                <a:tc>
                  <a:txBody>
                    <a:bodyPr/>
                    <a:lstStyle/>
                    <a:p>
                      <a:pPr marL="0" marR="0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  <a:tab pos="457200" algn="l"/>
                        </a:tabLst>
                      </a:pPr>
                      <a:r>
                        <a:rPr lang="en-US" sz="1400" dirty="0">
                          <a:effectLst/>
                        </a:rPr>
                        <a:t>Multi-frame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  <a:tab pos="457200" algn="l"/>
                        </a:tabLst>
                      </a:pPr>
                      <a:r>
                        <a:rPr lang="en-US" sz="1400" dirty="0">
                          <a:effectLst/>
                        </a:rPr>
                        <a:t>Instance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  <a:tab pos="457200" algn="l"/>
                        </a:tabLst>
                      </a:pPr>
                      <a:r>
                        <a:rPr lang="en-US" sz="1200" dirty="0">
                          <a:effectLst/>
                        </a:rPr>
                        <a:t>An instance containing a set of frames with a subset that satisfies Volume Input Requirements. </a:t>
                      </a:r>
                      <a:endParaRPr lang="en-US" sz="1400" dirty="0">
                        <a:effectLst/>
                      </a:endParaRPr>
                    </a:p>
                    <a:p>
                      <a:pPr marL="0" marR="0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  <a:tab pos="457200" algn="l"/>
                        </a:tabLst>
                      </a:pPr>
                      <a:r>
                        <a:rPr lang="en-US" sz="1200" dirty="0">
                          <a:effectLst/>
                        </a:rPr>
                        <a:t>The subset is explicitly identified by the user agent.</a:t>
                      </a:r>
                      <a:endParaRPr lang="en-US" sz="1400" dirty="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  <a:tab pos="457200" algn="l"/>
                        </a:tabLst>
                      </a:pPr>
                      <a:r>
                        <a:rPr lang="en-US" sz="1100" dirty="0"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/studies/{study}/series/{series}/instances/{instance}/frames/{frames}</a:t>
                      </a:r>
                      <a:endParaRPr lang="en-US" sz="140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3372809017"/>
                  </a:ext>
                </a:extLst>
              </a:tr>
              <a:tr h="740727">
                <a:tc>
                  <a:txBody>
                    <a:bodyPr/>
                    <a:lstStyle/>
                    <a:p>
                      <a:pPr marL="0" marR="0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  <a:tab pos="457200" algn="l"/>
                        </a:tabLst>
                      </a:pPr>
                      <a:r>
                        <a:rPr lang="en-US" sz="1400" dirty="0">
                          <a:effectLst/>
                        </a:rPr>
                        <a:t>Multi-frame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  <a:tab pos="457200" algn="l"/>
                        </a:tabLst>
                      </a:pPr>
                      <a:r>
                        <a:rPr lang="en-US" sz="1400" dirty="0">
                          <a:effectLst/>
                        </a:rPr>
                        <a:t>Instance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  <a:tab pos="457200" algn="l"/>
                        </a:tabLst>
                      </a:pPr>
                      <a:r>
                        <a:rPr lang="en-US" sz="1200" dirty="0">
                          <a:effectLst/>
                        </a:rPr>
                        <a:t>An instance containing a set of frames with a subset that satisfies Volume Input Requirements. </a:t>
                      </a:r>
                      <a:endParaRPr lang="en-US" sz="1400" dirty="0">
                        <a:effectLst/>
                      </a:endParaRPr>
                    </a:p>
                    <a:p>
                      <a:pPr marL="0" marR="0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  <a:tab pos="457200" algn="l"/>
                        </a:tabLst>
                      </a:pPr>
                      <a:r>
                        <a:rPr lang="en-US" sz="1200" dirty="0">
                          <a:effectLst/>
                        </a:rPr>
                        <a:t>The subset is identified by the origin server based on characteristics provided by the user agent.</a:t>
                      </a:r>
                      <a:endParaRPr lang="en-US" sz="1400" dirty="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  <a:tab pos="457200" algn="l"/>
                        </a:tabLst>
                      </a:pPr>
                      <a:r>
                        <a:rPr lang="en-US" sz="1100" dirty="0"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/studies/{study}/series/{series}/instances/{instance}</a:t>
                      </a:r>
                      <a:endParaRPr lang="en-US" sz="140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4116820365"/>
                  </a:ext>
                </a:extLst>
              </a:tr>
              <a:tr h="555546">
                <a:tc>
                  <a:txBody>
                    <a:bodyPr/>
                    <a:lstStyle/>
                    <a:p>
                      <a:pPr marL="0" marR="0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  <a:tab pos="457200" algn="l"/>
                        </a:tabLst>
                      </a:pPr>
                      <a:r>
                        <a:rPr lang="en-US" sz="1400" dirty="0">
                          <a:effectLst/>
                        </a:rPr>
                        <a:t>Volumetric Presentation State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  <a:tab pos="457200" algn="l"/>
                        </a:tabLst>
                      </a:pPr>
                      <a:r>
                        <a:rPr lang="en-US" sz="1400" dirty="0">
                          <a:effectLst/>
                        </a:rPr>
                        <a:t>Instance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  <a:tab pos="457200" algn="l"/>
                        </a:tabLst>
                      </a:pPr>
                      <a:r>
                        <a:rPr lang="en-US" sz="1200" dirty="0">
                          <a:effectLst/>
                        </a:rPr>
                        <a:t>An instance containing references (in the Volumetric Presentation Input Set Sequence) to a set of frames that satisfy the Volume Input Requirements </a:t>
                      </a:r>
                      <a:endParaRPr lang="en-US" sz="1400" dirty="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  <a:tab pos="457200" algn="l"/>
                        </a:tabLst>
                      </a:pPr>
                      <a:r>
                        <a:rPr lang="en-US" sz="1100" dirty="0"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/studies/{study}/series/{series}/instances/{instance}</a:t>
                      </a:r>
                      <a:endParaRPr lang="en-US" sz="140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3141754637"/>
                  </a:ext>
                </a:extLst>
              </a:tr>
              <a:tr h="370364">
                <a:tc>
                  <a:txBody>
                    <a:bodyPr/>
                    <a:lstStyle/>
                    <a:p>
                      <a:pPr marL="0" marR="0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  <a:tab pos="457200" algn="l"/>
                        </a:tabLst>
                      </a:pPr>
                      <a:r>
                        <a:rPr lang="en-US" sz="1400" dirty="0">
                          <a:effectLst/>
                        </a:rPr>
                        <a:t>Single Frame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  <a:tab pos="457200" algn="l"/>
                        </a:tabLst>
                      </a:pPr>
                      <a:r>
                        <a:rPr lang="en-US" sz="1400" dirty="0">
                          <a:effectLst/>
                        </a:rPr>
                        <a:t>Series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  <a:tab pos="457200" algn="l"/>
                        </a:tabLst>
                      </a:pPr>
                      <a:r>
                        <a:rPr lang="en-US" sz="1200" dirty="0">
                          <a:effectLst/>
                        </a:rPr>
                        <a:t>A series containing only a set of instances that satisfy Volume Input Requirements. </a:t>
                      </a:r>
                      <a:endParaRPr lang="en-US" sz="1400" dirty="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  <a:tab pos="457200" algn="l"/>
                        </a:tabLst>
                      </a:pPr>
                      <a:r>
                        <a:rPr lang="en-US" sz="1100" dirty="0"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/studies/{study}/series/{series}</a:t>
                      </a:r>
                      <a:endParaRPr lang="en-US" sz="140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2778914006"/>
                  </a:ext>
                </a:extLst>
              </a:tr>
              <a:tr h="740727">
                <a:tc>
                  <a:txBody>
                    <a:bodyPr/>
                    <a:lstStyle/>
                    <a:p>
                      <a:pPr marL="0" marR="0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  <a:tab pos="457200" algn="l"/>
                        </a:tabLst>
                      </a:pPr>
                      <a:r>
                        <a:rPr lang="en-US" sz="1400" dirty="0">
                          <a:effectLst/>
                        </a:rPr>
                        <a:t>Single Frame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  <a:tab pos="457200" algn="l"/>
                        </a:tabLst>
                      </a:pPr>
                      <a:r>
                        <a:rPr lang="en-US" sz="1400" dirty="0">
                          <a:effectLst/>
                        </a:rPr>
                        <a:t>Series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  <a:tab pos="457200" algn="l"/>
                        </a:tabLst>
                      </a:pPr>
                      <a:r>
                        <a:rPr lang="en-US" sz="1200" dirty="0">
                          <a:effectLst/>
                        </a:rPr>
                        <a:t>A series containing a set of instances with a subset that satisfies Volume Input Requirements. </a:t>
                      </a:r>
                      <a:endParaRPr lang="en-US" sz="1400" dirty="0">
                        <a:effectLst/>
                      </a:endParaRPr>
                    </a:p>
                    <a:p>
                      <a:pPr marL="0" marR="0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  <a:tab pos="457200" algn="l"/>
                        </a:tabLst>
                      </a:pPr>
                      <a:r>
                        <a:rPr lang="en-US" sz="1200" dirty="0">
                          <a:effectLst/>
                        </a:rPr>
                        <a:t>The subset is identified by the origin server based on characteristics provided by the user agent.</a:t>
                      </a:r>
                      <a:endParaRPr lang="en-US" sz="1400" dirty="0"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 fontAlgn="auto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  <a:tab pos="457200" algn="l"/>
                        </a:tabLst>
                      </a:pPr>
                      <a:r>
                        <a:rPr lang="en-US" sz="1100" dirty="0">
                          <a:effectLst/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/studies/{study}/series/{series}</a:t>
                      </a:r>
                      <a:endParaRPr lang="en-US" sz="1400" dirty="0"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Courier New" panose="02070309020205020404" pitchFamily="49" charset="0"/>
                      </a:endParaRPr>
                    </a:p>
                  </a:txBody>
                  <a:tcPr marL="45720" marR="45720" marT="0" marB="0" anchor="ctr"/>
                </a:tc>
                <a:extLst>
                  <a:ext uri="{0D108BD9-81ED-4DB2-BD59-A6C34878D82A}">
                    <a16:rowId xmlns:a16="http://schemas.microsoft.com/office/drawing/2014/main" val="3315075145"/>
                  </a:ext>
                </a:extLst>
              </a:tr>
            </a:tbl>
          </a:graphicData>
        </a:graphic>
      </p:graphicFrame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8CFE5DCB-82A0-B334-39A2-4AC5A0D41B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05951" y="6421963"/>
            <a:ext cx="2844799" cy="365125"/>
          </a:xfrm>
        </p:spPr>
        <p:txBody>
          <a:bodyPr/>
          <a:lstStyle/>
          <a:p>
            <a:r>
              <a:rPr lang="fr-FR" dirty="0"/>
              <a:t>2023-06-22</a:t>
            </a:r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F47814D-1953-367B-F35C-DA7845E3A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1192" y="6417637"/>
            <a:ext cx="6917210" cy="36512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Copyright DICOM® 2023 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EEA1BB4-143F-0E65-7731-B72DA8208B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58300" y="6421963"/>
            <a:ext cx="105251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9258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453226D-24DF-5829-3242-690CDA71D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Services Related Parameters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B3C6EC4-040D-6357-68C6-8B9405DA9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610808" cy="367830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Parameters to specify input frames within the Target Resource that meet Volume Input Requirements </a:t>
            </a:r>
            <a:r>
              <a:rPr lang="en-US" dirty="0"/>
              <a:t>(</a:t>
            </a:r>
            <a:r>
              <a:rPr lang="en-US" dirty="0">
                <a:cs typeface="Helvetica" panose="020B0604020202020204" pitchFamily="34" charset="0"/>
                <a:hlinkClick r:id="rId2"/>
              </a:rPr>
              <a:t>PS3 </a:t>
            </a:r>
            <a:r>
              <a:rPr lang="en-US" u="none" strike="noStrike" dirty="0">
                <a:solidFill>
                  <a:srgbClr val="0563C1"/>
                </a:solidFill>
                <a:effectLst/>
                <a:ea typeface="Times New Roman" panose="02020603050405020304" pitchFamily="18" charset="0"/>
                <a:cs typeface="Helvetica" panose="020B0604020202020204" pitchFamily="34" charset="0"/>
                <a:hlinkClick r:id="rId2"/>
              </a:rPr>
              <a:t>C.11.23.1</a:t>
            </a:r>
            <a:r>
              <a:rPr lang="en-US" dirty="0"/>
              <a:t>)</a:t>
            </a:r>
            <a:endParaRPr lang="en-US" sz="2000" dirty="0"/>
          </a:p>
          <a:p>
            <a:r>
              <a:rPr lang="en-US" dirty="0">
                <a:effectLst/>
                <a:latin typeface="Courier New" panose="02070309020205020404" pitchFamily="49" charset="0"/>
                <a:ea typeface="Times New Roman" panose="02020603050405020304" pitchFamily="18" charset="0"/>
              </a:rPr>
              <a:t>volumeinputreference</a:t>
            </a:r>
            <a:r>
              <a:rPr lang="en-US" sz="1600" dirty="0"/>
              <a:t>: </a:t>
            </a:r>
            <a:r>
              <a:rPr lang="en-US" dirty="0"/>
              <a:t>an image having characteristics of what is to be rendered (i.e., render images like this)</a:t>
            </a:r>
          </a:p>
          <a:p>
            <a:r>
              <a:rPr lang="en-US" i="1" dirty="0">
                <a:latin typeface="Courier New" panose="02070309020205020404" pitchFamily="49" charset="0"/>
              </a:rPr>
              <a:t>Attribute Matching</a:t>
            </a:r>
            <a:r>
              <a:rPr lang="en-US" b="1" dirty="0">
                <a:latin typeface="Courier New" panose="02070309020205020404" pitchFamily="49" charset="0"/>
              </a:rPr>
              <a:t>:</a:t>
            </a:r>
            <a:r>
              <a:rPr lang="en-US" dirty="0">
                <a:latin typeface="Courier New" panose="02070309020205020404" pitchFamily="49" charset="0"/>
              </a:rPr>
              <a:t> </a:t>
            </a:r>
            <a:r>
              <a:rPr lang="en-US" dirty="0"/>
              <a:t>specifies common Attribute/Value pair characteristics of the Volume Data (</a:t>
            </a:r>
            <a:r>
              <a:rPr lang="en-US" dirty="0">
                <a:hlinkClick r:id="rId3"/>
              </a:rPr>
              <a:t>PS3.18 8.3.4.1</a:t>
            </a:r>
            <a:r>
              <a:rPr lang="en-US" dirty="0"/>
              <a:t>)</a:t>
            </a:r>
          </a:p>
          <a:p>
            <a:r>
              <a:rPr lang="en-US" sz="1800" dirty="0">
                <a:effectLst/>
                <a:latin typeface="Courier New" panose="02070309020205020404" pitchFamily="49" charset="0"/>
                <a:ea typeface="Times New Roman" panose="02020603050405020304" pitchFamily="18" charset="0"/>
              </a:rPr>
              <a:t>volumetricprotocol</a:t>
            </a:r>
            <a:r>
              <a:rPr lang="en-US" dirty="0"/>
              <a:t>: includes optional modules with Volume Data input criteria 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AEE7EB6-F3BC-0E6F-F662-F5DEEAF506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05951" y="6421963"/>
            <a:ext cx="2844799" cy="365125"/>
          </a:xfrm>
        </p:spPr>
        <p:txBody>
          <a:bodyPr/>
          <a:lstStyle/>
          <a:p>
            <a:r>
              <a:rPr lang="fr-FR" dirty="0"/>
              <a:t>2023-06-22</a:t>
            </a:r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E54235C-A3F7-6E3D-F628-BD19525D57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1192" y="6417637"/>
            <a:ext cx="6917210" cy="36512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Copyright DICOM® 2023 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C69C205-46DB-F658-DB53-A13D279C7B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58300" y="6421963"/>
            <a:ext cx="105251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513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B187494-27D3-B2BC-9BF1-DBF86B4FD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E8D8B11-3237-CD80-6CBB-3BBBDDE53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132272" cy="367830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/>
              <a:t>Introduces</a:t>
            </a:r>
            <a:endParaRPr lang="en-US" dirty="0"/>
          </a:p>
          <a:p>
            <a:r>
              <a:rPr lang="en-US" dirty="0"/>
              <a:t>Web services for server-side volumetric rendering</a:t>
            </a:r>
          </a:p>
          <a:p>
            <a:r>
              <a:rPr lang="en-US" dirty="0"/>
              <a:t>Volumetric Rendering Protocol IOD that specifies:</a:t>
            </a:r>
          </a:p>
          <a:p>
            <a:pPr lvl="1"/>
            <a:r>
              <a:rPr lang="en-US" dirty="0"/>
              <a:t>parameters for Volumetric Rendering</a:t>
            </a:r>
          </a:p>
          <a:p>
            <a:pPr lvl="1"/>
            <a:r>
              <a:rPr lang="en-US" dirty="0"/>
              <a:t>the algorithm for display,</a:t>
            </a:r>
          </a:p>
          <a:p>
            <a:pPr lvl="1"/>
            <a:r>
              <a:rPr lang="en-US" dirty="0"/>
              <a:t>criteria for selecting input images compatible with this protocol</a:t>
            </a:r>
          </a:p>
          <a:p>
            <a:pPr marL="0" indent="0">
              <a:buNone/>
            </a:pPr>
            <a:r>
              <a:rPr lang="en-US" dirty="0"/>
              <a:t>Usage</a:t>
            </a:r>
          </a:p>
          <a:p>
            <a:r>
              <a:rPr lang="en-US" dirty="0"/>
              <a:t>A web service client can request a rendered result by provide rendering parameters and/or referencing a protocol IOD.</a:t>
            </a:r>
          </a:p>
          <a:p>
            <a:r>
              <a:rPr lang="en-US" dirty="0"/>
              <a:t>A Volumetric Rendering product can use a protocol IOD to produce a pre-defined rendering.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03706-AC0E-0242-0110-2BAFFF63F57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2023-06-22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3BB275-034F-9D7A-E9E6-0BE7A1092B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Copyright DICOM® 2023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E7285-1D78-9037-5808-8D2D5A2373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841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Table 34">
            <a:extLst>
              <a:ext uri="{FF2B5EF4-FFF2-40B4-BE49-F238E27FC236}">
                <a16:creationId xmlns:a16="http://schemas.microsoft.com/office/drawing/2014/main" id="{D47915EA-FE8F-7DF8-A60D-7EE9443AF9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1337246"/>
              </p:ext>
            </p:extLst>
          </p:nvPr>
        </p:nvGraphicFramePr>
        <p:xfrm>
          <a:off x="575894" y="1943735"/>
          <a:ext cx="10836590" cy="46234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47418">
                  <a:extLst>
                    <a:ext uri="{9D8B030D-6E8A-4147-A177-3AD203B41FA5}">
                      <a16:colId xmlns:a16="http://schemas.microsoft.com/office/drawing/2014/main" val="1420969106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3582055247"/>
                    </a:ext>
                  </a:extLst>
                </a:gridCol>
                <a:gridCol w="1631572">
                  <a:extLst>
                    <a:ext uri="{9D8B030D-6E8A-4147-A177-3AD203B41FA5}">
                      <a16:colId xmlns:a16="http://schemas.microsoft.com/office/drawing/2014/main" val="1911873849"/>
                    </a:ext>
                  </a:extLst>
                </a:gridCol>
              </a:tblGrid>
              <a:tr h="394952">
                <a:tc>
                  <a:txBody>
                    <a:bodyPr/>
                    <a:lstStyle/>
                    <a:p>
                      <a:r>
                        <a:rPr lang="en-US" sz="1100" dirty="0"/>
                        <a:t>Target Resource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Parameter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Volume Type</a:t>
                      </a: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3277131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Legacy Instances in 1 Series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36962299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ourier New" panose="02070309020205020404" pitchFamily="49" charset="0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/studies/{uid}/series/{uid}/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latin typeface="Courier New" panose="02070309020205020404" pitchFamily="49" charset="0"/>
                        <a:ea typeface="Cambria" panose="020405030504060302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Simple</a:t>
                      </a: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3966769378"/>
                  </a:ext>
                </a:extLst>
              </a:tr>
              <a:tr h="511193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Multiple Phases, each in its own series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3056861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ourier New" panose="02070309020205020404" pitchFamily="49" charset="0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/studies/{uid}/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ourier New" panose="02070309020205020404" pitchFamily="49" charset="0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CardiacRRIntervalSpecified=140-260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2"/>
                          </a:solidFill>
                          <a:latin typeface="+mn-lt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*defines image set, server determines volume grouping</a:t>
                      </a:r>
                      <a:endParaRPr lang="en-US" sz="1200" dirty="0">
                        <a:solidFill>
                          <a:schemeClr val="accent2"/>
                        </a:solidFill>
                        <a:latin typeface="+mn-lt"/>
                        <a:ea typeface="Cambria" panose="020405030504060302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Muli-volume</a:t>
                      </a: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16863672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Legacy Series Containing Multiple Phases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32475288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ourier New" panose="02070309020205020404" pitchFamily="49" charset="0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/studies/{uid}/series/{uid}/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Acquisition​Number=1-3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accent2"/>
                          </a:solidFill>
                          <a:latin typeface="+mn-lt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*defines image set, server determines volume grouping</a:t>
                      </a:r>
                      <a:endParaRPr lang="en-US" sz="1200" dirty="0">
                        <a:solidFill>
                          <a:schemeClr val="accent2"/>
                        </a:solidFill>
                        <a:latin typeface="+mn-lt"/>
                        <a:ea typeface="Cambria" panose="020405030504060302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Muli-volume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accent2"/>
                        </a:solidFill>
                        <a:latin typeface="+mn-lt"/>
                        <a:ea typeface="Cambria" panose="020405030504060302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2204872436"/>
                  </a:ext>
                </a:extLst>
              </a:tr>
              <a:tr h="476306">
                <a:tc>
                  <a:txBody>
                    <a:bodyPr/>
                    <a:lstStyle/>
                    <a:p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1 Phase/Stack within a Legacy Series Containing Multiple Phases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3650328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Courier New" panose="02070309020205020404" pitchFamily="49" charset="0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/studies/{uid}/series/{uid}/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Acquisition​Number=2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Simple</a:t>
                      </a: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32989632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1 Stack within an Enhanced Instance Containing Multiple Stacks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latin typeface="Courier New" panose="02070309020205020404" pitchFamily="49" charset="0"/>
                        <a:ea typeface="Cambria" panose="020405030504060302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latin typeface="Courier New" panose="02070309020205020404" pitchFamily="49" charset="0"/>
                        <a:ea typeface="Cambria" panose="020405030504060302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1393702957"/>
                  </a:ext>
                </a:extLst>
              </a:tr>
              <a:tr h="17968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ourier New" panose="02070309020205020404" pitchFamily="49" charset="0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/studies/{uid}/series/{uid}/instance{uid}/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latin typeface="Courier New" panose="02070309020205020404" pitchFamily="49" charset="0"/>
                        <a:ea typeface="Cambria" panose="020405030504060302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StackId={n}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dk1"/>
                          </a:solidFill>
                          <a:latin typeface="+mn-lt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Simple</a:t>
                      </a: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2001926283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F4B1C526-6BA7-C389-C06D-ED104B4ED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Services Examples</a:t>
            </a:r>
          </a:p>
        </p:txBody>
      </p:sp>
    </p:spTree>
    <p:extLst>
      <p:ext uri="{BB962C8B-B14F-4D97-AF65-F5344CB8AC3E}">
        <p14:creationId xmlns:p14="http://schemas.microsoft.com/office/powerpoint/2010/main" val="37680624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1C307-9E01-48B9-A4FE-AA9078BF1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Services Use Case: Multiphase liver</a:t>
            </a:r>
          </a:p>
        </p:txBody>
      </p:sp>
      <p:sp>
        <p:nvSpPr>
          <p:cNvPr id="7" name="Left Bracket 6">
            <a:extLst>
              <a:ext uri="{FF2B5EF4-FFF2-40B4-BE49-F238E27FC236}">
                <a16:creationId xmlns:a16="http://schemas.microsoft.com/office/drawing/2014/main" id="{7F031E24-5837-4C9E-93BA-E574C8AE145C}"/>
              </a:ext>
            </a:extLst>
          </p:cNvPr>
          <p:cNvSpPr/>
          <p:nvPr/>
        </p:nvSpPr>
        <p:spPr>
          <a:xfrm>
            <a:off x="9444537" y="2677870"/>
            <a:ext cx="64245" cy="2737334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4CF426-AC6C-4EBA-849A-1CB135013781}"/>
              </a:ext>
            </a:extLst>
          </p:cNvPr>
          <p:cNvSpPr txBox="1"/>
          <p:nvPr/>
        </p:nvSpPr>
        <p:spPr>
          <a:xfrm rot="16200000">
            <a:off x="8886522" y="3077801"/>
            <a:ext cx="9332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Acquisition 3</a:t>
            </a:r>
          </a:p>
        </p:txBody>
      </p:sp>
      <p:sp>
        <p:nvSpPr>
          <p:cNvPr id="10" name="Left Bracket 9">
            <a:extLst>
              <a:ext uri="{FF2B5EF4-FFF2-40B4-BE49-F238E27FC236}">
                <a16:creationId xmlns:a16="http://schemas.microsoft.com/office/drawing/2014/main" id="{02CF6DB4-26B4-445F-8E3E-2C87C2B73211}"/>
              </a:ext>
            </a:extLst>
          </p:cNvPr>
          <p:cNvSpPr/>
          <p:nvPr/>
        </p:nvSpPr>
        <p:spPr>
          <a:xfrm>
            <a:off x="9207181" y="2677870"/>
            <a:ext cx="45719" cy="1061472"/>
          </a:xfrm>
          <a:prstGeom prst="leftBracket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4F8ABE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DEB10D-044B-43E7-8B7C-6F5C0EFF6387}"/>
              </a:ext>
            </a:extLst>
          </p:cNvPr>
          <p:cNvSpPr txBox="1"/>
          <p:nvPr/>
        </p:nvSpPr>
        <p:spPr>
          <a:xfrm rot="16200000">
            <a:off x="8649166" y="3077801"/>
            <a:ext cx="9332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4F8ABE"/>
                </a:solidFill>
              </a:rPr>
              <a:t>Acquisition 2</a:t>
            </a:r>
          </a:p>
        </p:txBody>
      </p:sp>
      <p:sp>
        <p:nvSpPr>
          <p:cNvPr id="20" name="Left Bracket 19">
            <a:extLst>
              <a:ext uri="{FF2B5EF4-FFF2-40B4-BE49-F238E27FC236}">
                <a16:creationId xmlns:a16="http://schemas.microsoft.com/office/drawing/2014/main" id="{9C4E0912-8CE5-4748-BC79-9490D3E335E7}"/>
              </a:ext>
            </a:extLst>
          </p:cNvPr>
          <p:cNvSpPr/>
          <p:nvPr/>
        </p:nvSpPr>
        <p:spPr>
          <a:xfrm>
            <a:off x="8905580" y="2677870"/>
            <a:ext cx="45719" cy="1061472"/>
          </a:xfrm>
          <a:prstGeom prst="leftBracket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209EC68-D3BE-4C54-96B0-B5FC41C6C699}"/>
              </a:ext>
            </a:extLst>
          </p:cNvPr>
          <p:cNvSpPr txBox="1"/>
          <p:nvPr/>
        </p:nvSpPr>
        <p:spPr>
          <a:xfrm rot="16200000">
            <a:off x="8347565" y="3077801"/>
            <a:ext cx="9332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accent6"/>
                </a:solidFill>
              </a:rPr>
              <a:t>Acquisition 1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942A6D8E-E80C-4CB9-B143-5C7328DD8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180496"/>
            <a:ext cx="8053950" cy="3678303"/>
          </a:xfrm>
        </p:spPr>
        <p:txBody>
          <a:bodyPr>
            <a:normAutofit/>
          </a:bodyPr>
          <a:lstStyle/>
          <a:p>
            <a:r>
              <a:rPr lang="en-US" dirty="0"/>
              <a:t>3 scans through the liver are obtained , each corresponding to a contrast phase </a:t>
            </a:r>
            <a:r>
              <a:rPr lang="en-US" sz="1600" dirty="0"/>
              <a:t>(arterial, portal-venous and venous)</a:t>
            </a:r>
            <a:endParaRPr lang="en-US" dirty="0"/>
          </a:p>
          <a:p>
            <a:r>
              <a:rPr lang="en-US" dirty="0"/>
              <a:t>All images are in a single series of Legacy CT Image objects. </a:t>
            </a:r>
          </a:p>
          <a:p>
            <a:r>
              <a:rPr lang="en-US" dirty="0"/>
              <a:t>The scanner used to acquire the images increments Acquisition Number (0020,0012) for each “pass” through the liver:</a:t>
            </a:r>
          </a:p>
          <a:p>
            <a:pPr lvl="1"/>
            <a:r>
              <a:rPr lang="en-US" dirty="0"/>
              <a:t>1 = arterial</a:t>
            </a:r>
          </a:p>
          <a:p>
            <a:pPr lvl="1"/>
            <a:r>
              <a:rPr lang="en-US" dirty="0"/>
              <a:t>2 = portal-venous</a:t>
            </a:r>
          </a:p>
          <a:p>
            <a:pPr lvl="1"/>
            <a:r>
              <a:rPr lang="en-US" dirty="0"/>
              <a:t>3 = venous</a:t>
            </a:r>
          </a:p>
          <a:p>
            <a:r>
              <a:rPr lang="en-US" dirty="0"/>
              <a:t>Example: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81A52FE-855D-4C8D-B9FE-45F3E22D78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97" t="9358" r="61491" b="51504"/>
          <a:stretch/>
        </p:blipFill>
        <p:spPr>
          <a:xfrm>
            <a:off x="9538506" y="2432495"/>
            <a:ext cx="2430246" cy="2982709"/>
          </a:xfrm>
          <a:prstGeom prst="rect">
            <a:avLst/>
          </a:prstGeom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5E9FFE0-A77F-476C-E26A-C448B3505A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05951" y="6421963"/>
            <a:ext cx="2844799" cy="365125"/>
          </a:xfrm>
        </p:spPr>
        <p:txBody>
          <a:bodyPr/>
          <a:lstStyle/>
          <a:p>
            <a:r>
              <a:rPr lang="fr-FR" dirty="0"/>
              <a:t>2023-06-22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F6E1D9F-DAF7-69E1-D82A-483E3DA574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1192" y="6417637"/>
            <a:ext cx="6917210" cy="36512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Copyright DICOM® 2023 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9B6646C-3D78-C8AD-2834-6601941E20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58300" y="6421963"/>
            <a:ext cx="105251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758AB6-8D13-DDAF-BCE8-66F16BAD4104}"/>
              </a:ext>
            </a:extLst>
          </p:cNvPr>
          <p:cNvSpPr txBox="1"/>
          <p:nvPr/>
        </p:nvSpPr>
        <p:spPr>
          <a:xfrm>
            <a:off x="2172511" y="5238212"/>
            <a:ext cx="5913098" cy="1241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140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.../series/{series}/</a:t>
            </a:r>
            <a:r>
              <a:rPr lang="en-US" sz="1400" dirty="0" err="1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renderedmpr?</a:t>
            </a:r>
            <a:r>
              <a:rPr lang="en-US" sz="1400" dirty="0" err="1">
                <a:effectLst/>
                <a:highlight>
                  <a:srgbClr val="B7E6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AcquisitionNumber</a:t>
            </a:r>
            <a:r>
              <a:rPr lang="en-US" sz="1400" dirty="0">
                <a:effectLst/>
                <a:highlight>
                  <a:srgbClr val="B7E6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=1-3</a:t>
            </a:r>
          </a:p>
          <a:p>
            <a:pPr>
              <a:lnSpc>
                <a:spcPct val="107000"/>
              </a:lnSpc>
            </a:pPr>
            <a:r>
              <a:rPr lang="en-US" sz="140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&amp;renderingmethod=</a:t>
            </a:r>
            <a:r>
              <a:rPr lang="en-US" sz="1400" dirty="0" err="1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maximum_ip</a:t>
            </a:r>
            <a:endParaRPr lang="en-US" sz="1400" dirty="0"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lnSpc>
                <a:spcPct val="107000"/>
              </a:lnSpc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&amp;orientation=a</a:t>
            </a:r>
          </a:p>
          <a:p>
            <a:pPr>
              <a:lnSpc>
                <a:spcPct val="107000"/>
              </a:lnSpc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&amp;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animationrate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=10  </a:t>
            </a:r>
          </a:p>
          <a:p>
            <a:pPr>
              <a:lnSpc>
                <a:spcPct val="107000"/>
              </a:lnSpc>
            </a:pP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Accept: video/mp4 </a:t>
            </a:r>
            <a:endParaRPr lang="en-US" sz="1400" dirty="0"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3433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74FE637-0CD6-838A-400E-B00516174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5C2A00-D2F3-2B4D-3EA2-628B95C387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804458-539C-9758-1BF4-1D3C3E346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2023-06-22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A11E99-47D0-4286-2EF2-392C245CE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Copyright DICOM® 2023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3502A1-415C-1EF3-B314-81319E85A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7" name="Cube 6">
            <a:extLst>
              <a:ext uri="{FF2B5EF4-FFF2-40B4-BE49-F238E27FC236}">
                <a16:creationId xmlns:a16="http://schemas.microsoft.com/office/drawing/2014/main" id="{23588321-1AFB-4866-453E-C0050C9FFFF2}"/>
              </a:ext>
            </a:extLst>
          </p:cNvPr>
          <p:cNvSpPr/>
          <p:nvPr/>
        </p:nvSpPr>
        <p:spPr>
          <a:xfrm flipH="1">
            <a:off x="3247926" y="2083252"/>
            <a:ext cx="1005840" cy="1005840"/>
          </a:xfrm>
          <a:prstGeom prst="cube">
            <a:avLst>
              <a:gd name="adj" fmla="val 14228"/>
            </a:avLst>
          </a:prstGeom>
          <a:solidFill>
            <a:srgbClr val="CCDEF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Volumetric Source Information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C06172B-5DDF-1035-A205-50D2AE5BEA83}"/>
              </a:ext>
            </a:extLst>
          </p:cNvPr>
          <p:cNvSpPr/>
          <p:nvPr/>
        </p:nvSpPr>
        <p:spPr>
          <a:xfrm>
            <a:off x="9941906" y="2443354"/>
            <a:ext cx="1087010" cy="442452"/>
          </a:xfrm>
          <a:prstGeom prst="roundRect">
            <a:avLst/>
          </a:prstGeom>
          <a:solidFill>
            <a:srgbClr val="CCDEF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Media Type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EE4F344-CD6A-D144-694C-1A6C90F8E1EA}"/>
              </a:ext>
            </a:extLst>
          </p:cNvPr>
          <p:cNvSpPr/>
          <p:nvPr/>
        </p:nvSpPr>
        <p:spPr>
          <a:xfrm>
            <a:off x="5308080" y="2111026"/>
            <a:ext cx="1097280" cy="1097280"/>
          </a:xfrm>
          <a:prstGeom prst="ellipse">
            <a:avLst/>
          </a:prstGeom>
          <a:solidFill>
            <a:srgbClr val="CCDEF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Display Algorithm</a:t>
            </a:r>
            <a:endParaRPr lang="en-US" sz="1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24F9A9B-C0E2-6D1F-B6F7-6571322DEA8F}"/>
              </a:ext>
            </a:extLst>
          </p:cNvPr>
          <p:cNvSpPr/>
          <p:nvPr/>
        </p:nvSpPr>
        <p:spPr>
          <a:xfrm>
            <a:off x="7852568" y="2443354"/>
            <a:ext cx="1087010" cy="442452"/>
          </a:xfrm>
          <a:prstGeom prst="roundRect">
            <a:avLst/>
          </a:prstGeom>
          <a:solidFill>
            <a:srgbClr val="4F8ABE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Presentation</a:t>
            </a:r>
          </a:p>
          <a:p>
            <a:pPr algn="ctr"/>
            <a:r>
              <a:rPr lang="en-US" sz="1000" dirty="0">
                <a:solidFill>
                  <a:schemeClr val="bg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(View)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FA5F4A6-2FCE-C21C-E2A3-B1DA1DA78F81}"/>
              </a:ext>
            </a:extLst>
          </p:cNvPr>
          <p:cNvCxnSpPr>
            <a:cxnSpLocks/>
            <a:stCxn id="7" idx="2"/>
            <a:endCxn id="9" idx="2"/>
          </p:cNvCxnSpPr>
          <p:nvPr/>
        </p:nvCxnSpPr>
        <p:spPr>
          <a:xfrm>
            <a:off x="4253766" y="2657727"/>
            <a:ext cx="1054314" cy="19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6ECF55D-55E4-466C-4D92-30ECD911A605}"/>
              </a:ext>
            </a:extLst>
          </p:cNvPr>
          <p:cNvCxnSpPr>
            <a:stCxn id="9" idx="6"/>
            <a:endCxn id="10" idx="1"/>
          </p:cNvCxnSpPr>
          <p:nvPr/>
        </p:nvCxnSpPr>
        <p:spPr>
          <a:xfrm>
            <a:off x="6405360" y="2659666"/>
            <a:ext cx="1447208" cy="49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731F07D-07B2-2A5C-A52F-647D454F4FB9}"/>
              </a:ext>
            </a:extLst>
          </p:cNvPr>
          <p:cNvCxnSpPr>
            <a:cxnSpLocks/>
            <a:stCxn id="10" idx="3"/>
            <a:endCxn id="8" idx="1"/>
          </p:cNvCxnSpPr>
          <p:nvPr/>
        </p:nvCxnSpPr>
        <p:spPr>
          <a:xfrm>
            <a:off x="8939578" y="2664580"/>
            <a:ext cx="10023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418C5828-5786-70A9-06C1-E195F0A2DDA2}"/>
              </a:ext>
            </a:extLst>
          </p:cNvPr>
          <p:cNvSpPr/>
          <p:nvPr/>
        </p:nvSpPr>
        <p:spPr>
          <a:xfrm>
            <a:off x="1302314" y="2131813"/>
            <a:ext cx="548640" cy="548640"/>
          </a:xfrm>
          <a:prstGeom prst="rect">
            <a:avLst/>
          </a:prstGeom>
          <a:solidFill>
            <a:srgbClr val="4F8ABE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8F7F429-AA97-0294-A199-861FA4477016}"/>
              </a:ext>
            </a:extLst>
          </p:cNvPr>
          <p:cNvCxnSpPr>
            <a:cxnSpLocks/>
            <a:stCxn id="17" idx="3"/>
            <a:endCxn id="7" idx="4"/>
          </p:cNvCxnSpPr>
          <p:nvPr/>
        </p:nvCxnSpPr>
        <p:spPr>
          <a:xfrm>
            <a:off x="2107168" y="2654401"/>
            <a:ext cx="1283869" cy="33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374F56D4-A964-B0FB-76C1-12218AFBCCA1}"/>
              </a:ext>
            </a:extLst>
          </p:cNvPr>
          <p:cNvSpPr/>
          <p:nvPr/>
        </p:nvSpPr>
        <p:spPr>
          <a:xfrm>
            <a:off x="1427555" y="2248001"/>
            <a:ext cx="548640" cy="548640"/>
          </a:xfrm>
          <a:prstGeom prst="rect">
            <a:avLst/>
          </a:prstGeom>
          <a:solidFill>
            <a:srgbClr val="4F8ABE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BAB58B3-F08E-1DAC-EC0B-1959FC4D6C3D}"/>
              </a:ext>
            </a:extLst>
          </p:cNvPr>
          <p:cNvSpPr/>
          <p:nvPr/>
        </p:nvSpPr>
        <p:spPr>
          <a:xfrm>
            <a:off x="1558528" y="2380081"/>
            <a:ext cx="548640" cy="548640"/>
          </a:xfrm>
          <a:prstGeom prst="rect">
            <a:avLst/>
          </a:prstGeom>
          <a:solidFill>
            <a:srgbClr val="4F8ABE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Desired  Slices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35B7AD8-E43F-8127-C0EC-C466E3144EF1}"/>
              </a:ext>
            </a:extLst>
          </p:cNvPr>
          <p:cNvSpPr/>
          <p:nvPr/>
        </p:nvSpPr>
        <p:spPr>
          <a:xfrm>
            <a:off x="1064780" y="1905647"/>
            <a:ext cx="3231447" cy="149750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2F5F7F7-5591-A0BE-92A5-D72F1D9BBAEB}"/>
              </a:ext>
            </a:extLst>
          </p:cNvPr>
          <p:cNvSpPr/>
          <p:nvPr/>
        </p:nvSpPr>
        <p:spPr>
          <a:xfrm>
            <a:off x="7852568" y="1837418"/>
            <a:ext cx="3524108" cy="149750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6024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453226D-24DF-5829-3242-690CDA71D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Services Related Parameters &amp; RESOURCES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B3C6EC4-040D-6357-68C6-8B9405DA9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047875"/>
            <a:ext cx="11328310" cy="41079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Control the rendering algorithm applied to the Volume Data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New Resources</a:t>
            </a:r>
          </a:p>
          <a:p>
            <a:r>
              <a:rPr lang="en-US" dirty="0"/>
              <a:t>/rendered3D: resource specifies 3D volumetric rendering</a:t>
            </a:r>
          </a:p>
          <a:p>
            <a:r>
              <a:rPr lang="en-US" dirty="0"/>
              <a:t>/renderedMPR: resource specifies planar reformatting</a:t>
            </a:r>
          </a:p>
          <a:p>
            <a:pPr marL="0" indent="0">
              <a:buNone/>
            </a:pPr>
            <a:r>
              <a:rPr lang="en-US" sz="1800" dirty="0"/>
              <a:t>New Parameters</a:t>
            </a:r>
            <a:endParaRPr lang="en-US" dirty="0"/>
          </a:p>
          <a:p>
            <a:r>
              <a:rPr lang="en-US" sz="1800" dirty="0">
                <a:effectLst/>
                <a:latin typeface="Courier New" panose="02070309020205020404" pitchFamily="49" charset="0"/>
                <a:ea typeface="Times New Roman" panose="02020603050405020304" pitchFamily="18" charset="0"/>
              </a:rPr>
              <a:t>renderingmethod</a:t>
            </a:r>
            <a:r>
              <a:rPr lang="en-US" dirty="0"/>
              <a:t>: the display algorithm, i.e., volume rendered, MIP, MINip, average</a:t>
            </a:r>
          </a:p>
          <a:p>
            <a:r>
              <a:rPr lang="en-US" sz="1800" kern="1200" dirty="0">
                <a:solidFill>
                  <a:schemeClr val="dk1"/>
                </a:solidFill>
                <a:latin typeface="Courier New" panose="02070309020205020404" pitchFamily="49" charset="0"/>
                <a:ea typeface="Cambria" panose="02040503050406030204" pitchFamily="18" charset="0"/>
                <a:cs typeface="Courier New" panose="02070309020205020404" pitchFamily="49" charset="0"/>
              </a:rPr>
              <a:t>mprslab</a:t>
            </a:r>
            <a:r>
              <a:rPr lang="en-US" dirty="0"/>
              <a:t>: MPR slab thickness</a:t>
            </a:r>
          </a:p>
          <a:p>
            <a:r>
              <a:rPr lang="en-US" sz="1800" dirty="0">
                <a:effectLst/>
                <a:latin typeface="Courier New" panose="02070309020205020404" pitchFamily="49" charset="0"/>
                <a:ea typeface="Times New Roman" panose="02020603050405020304" pitchFamily="18" charset="0"/>
              </a:rPr>
              <a:t>volumetricprotocol</a:t>
            </a:r>
            <a:r>
              <a:rPr lang="en-US" dirty="0"/>
              <a:t>: advanced control (Volume Render Geometry, Render Shading, Render Display, Multi-Planar Reconstruction Geometry, MPR Volumetric Presentation State Display)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AEE7EB6-F3BC-0E6F-F662-F5DEEAF506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05951" y="6421963"/>
            <a:ext cx="2844799" cy="365125"/>
          </a:xfrm>
        </p:spPr>
        <p:txBody>
          <a:bodyPr/>
          <a:lstStyle/>
          <a:p>
            <a:r>
              <a:rPr lang="fr-FR" dirty="0"/>
              <a:t>2023-06-22</a:t>
            </a:r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E54235C-A3F7-6E3D-F628-BD19525D57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1192" y="6417637"/>
            <a:ext cx="6917210" cy="36512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Copyright DICOM® 2023 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C69C205-46DB-F658-DB53-A13D279C7B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58300" y="6421963"/>
            <a:ext cx="105251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8166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453226D-24DF-5829-3242-690CDA71D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Services Related Parameters &amp; RESOURCES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B3C6EC4-040D-6357-68C6-8B9405DA9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047876"/>
            <a:ext cx="11328310" cy="2362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Control the rendering algorithm applied to the Volume Data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Existing Parameters (see PS3.18, Section 8.3.5.1.4)</a:t>
            </a:r>
          </a:p>
          <a:p>
            <a:r>
              <a:rPr lang="en-US" i="1" dirty="0">
                <a:solidFill>
                  <a:schemeClr val="dk1"/>
                </a:solidFill>
                <a:latin typeface="Courier New" panose="02070309020205020404" pitchFamily="49" charset="0"/>
                <a:ea typeface="Cambria" panose="02040503050406030204" pitchFamily="18" charset="0"/>
                <a:cs typeface="Courier New" panose="02070309020205020404" pitchFamily="49" charset="0"/>
              </a:rPr>
              <a:t>Windowing</a:t>
            </a:r>
            <a:r>
              <a:rPr lang="en-US" dirty="0"/>
              <a:t>: control window/center of MIP, MINip, average renderings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AEE7EB6-F3BC-0E6F-F662-F5DEEAF506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05951" y="6421963"/>
            <a:ext cx="2844799" cy="365125"/>
          </a:xfrm>
        </p:spPr>
        <p:txBody>
          <a:bodyPr/>
          <a:lstStyle/>
          <a:p>
            <a:r>
              <a:rPr lang="fr-FR" dirty="0"/>
              <a:t>2023-06-22</a:t>
            </a:r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E54235C-A3F7-6E3D-F628-BD19525D57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1192" y="6417637"/>
            <a:ext cx="6917210" cy="36512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Copyright DICOM® 2023 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C69C205-46DB-F658-DB53-A13D279C7B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58300" y="6421963"/>
            <a:ext cx="105251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333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AA1130F-9CD6-3795-3755-972EF37F4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Services Examples</a:t>
            </a:r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CFE7441-2D3C-49A6-7C90-40B275C7B4A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2023-06-22</a:t>
            </a:r>
            <a:endParaRPr lang="en-US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CB17F9CB-5858-3B94-1F9B-93FC3688BF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  <p:graphicFrame>
        <p:nvGraphicFramePr>
          <p:cNvPr id="34" name="Table 34">
            <a:extLst>
              <a:ext uri="{FF2B5EF4-FFF2-40B4-BE49-F238E27FC236}">
                <a16:creationId xmlns:a16="http://schemas.microsoft.com/office/drawing/2014/main" id="{D47915EA-FE8F-7DF8-A60D-7EE9443AF9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1169053"/>
              </p:ext>
            </p:extLst>
          </p:nvPr>
        </p:nvGraphicFramePr>
        <p:xfrm>
          <a:off x="428625" y="2016444"/>
          <a:ext cx="11277599" cy="39013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5489">
                  <a:extLst>
                    <a:ext uri="{9D8B030D-6E8A-4147-A177-3AD203B41FA5}">
                      <a16:colId xmlns:a16="http://schemas.microsoft.com/office/drawing/2014/main" val="1420969106"/>
                    </a:ext>
                  </a:extLst>
                </a:gridCol>
                <a:gridCol w="1886422">
                  <a:extLst>
                    <a:ext uri="{9D8B030D-6E8A-4147-A177-3AD203B41FA5}">
                      <a16:colId xmlns:a16="http://schemas.microsoft.com/office/drawing/2014/main" val="1340109992"/>
                    </a:ext>
                  </a:extLst>
                </a:gridCol>
                <a:gridCol w="1886422">
                  <a:extLst>
                    <a:ext uri="{9D8B030D-6E8A-4147-A177-3AD203B41FA5}">
                      <a16:colId xmlns:a16="http://schemas.microsoft.com/office/drawing/2014/main" val="4292149916"/>
                    </a:ext>
                  </a:extLst>
                </a:gridCol>
                <a:gridCol w="1792117">
                  <a:extLst>
                    <a:ext uri="{9D8B030D-6E8A-4147-A177-3AD203B41FA5}">
                      <a16:colId xmlns:a16="http://schemas.microsoft.com/office/drawing/2014/main" val="708512640"/>
                    </a:ext>
                  </a:extLst>
                </a:gridCol>
                <a:gridCol w="1980727">
                  <a:extLst>
                    <a:ext uri="{9D8B030D-6E8A-4147-A177-3AD203B41FA5}">
                      <a16:colId xmlns:a16="http://schemas.microsoft.com/office/drawing/2014/main" val="2558111949"/>
                    </a:ext>
                  </a:extLst>
                </a:gridCol>
                <a:gridCol w="1886422">
                  <a:extLst>
                    <a:ext uri="{9D8B030D-6E8A-4147-A177-3AD203B41FA5}">
                      <a16:colId xmlns:a16="http://schemas.microsoft.com/office/drawing/2014/main" val="3986563967"/>
                    </a:ext>
                  </a:extLst>
                </a:gridCol>
              </a:tblGrid>
              <a:tr h="277816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Rendering Type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Rendering Method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VOI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Color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Slab</a:t>
                      </a: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3277131305"/>
                  </a:ext>
                </a:extLst>
              </a:tr>
              <a:tr h="40970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+mn-lt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3D VR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/rendered3D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Courier New" panose="02070309020205020404" pitchFamily="49" charset="0"/>
                        <a:ea typeface="Cambria" panose="020405030504060302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+mn-lt"/>
                        <a:ea typeface="Cambria" panose="020405030504060302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volumetricprotocol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kern="1200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ambria" panose="020405030504060302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3696229932"/>
                  </a:ext>
                </a:extLst>
              </a:tr>
              <a:tr h="50512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+mn-lt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3D MIP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/rendered3D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Courier New" panose="02070309020205020404" pitchFamily="49" charset="0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=maximum_ip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window, center, function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+mn-lt"/>
                        <a:ea typeface="Cambria" panose="020405030504060302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kern="1200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ambria" panose="020405030504060302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kern="1200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ambria" panose="020405030504060302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2420328636"/>
                  </a:ext>
                </a:extLst>
              </a:tr>
              <a:tr h="50512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+mn-lt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Planar reformat (nominal thickness)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/renderedMPR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+mn-lt"/>
                        <a:ea typeface="Cambria" panose="020405030504060302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=average_ip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urier New" panose="02070309020205020404" pitchFamily="49" charset="0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window, center, function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+mn-lt"/>
                        <a:ea typeface="Cambria" panose="020405030504060302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+mn-lt"/>
                        <a:ea typeface="Cambria" panose="020405030504060302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1246688590"/>
                  </a:ext>
                </a:extLst>
              </a:tr>
              <a:tr h="40970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+mn-lt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5mm slab, average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/renderedMPR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=average_ip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urier New" panose="02070309020205020404" pitchFamily="49" charset="0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window, center, function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+mn-lt"/>
                        <a:ea typeface="Cambria" panose="020405030504060302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mprslab=5</a:t>
                      </a: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2624248114"/>
                  </a:ext>
                </a:extLst>
              </a:tr>
              <a:tr h="40970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+mn-lt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25mm thick slab MIP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/renderedMPR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Courier New" panose="02070309020205020404" pitchFamily="49" charset="0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=maximum_ip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urier New" panose="02070309020205020404" pitchFamily="49" charset="0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window, center, function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+mn-lt"/>
                        <a:ea typeface="Cambria" panose="020405030504060302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mprslab=25</a:t>
                      </a: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402624795"/>
                  </a:ext>
                </a:extLst>
              </a:tr>
              <a:tr h="40970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+mn-lt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2mm slab, minIP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/renderedMPR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=minimum_ip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ourier New" panose="02070309020205020404" pitchFamily="49" charset="0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window, center, function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+mn-lt"/>
                        <a:ea typeface="Cambria" panose="020405030504060302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mprslab=2</a:t>
                      </a: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295951270"/>
                  </a:ext>
                </a:extLst>
              </a:tr>
              <a:tr h="40970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+mn-lt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10mm slab VR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/renderedMPR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Courier New" panose="02070309020205020404" pitchFamily="49" charset="0"/>
                        <a:ea typeface="Cambria" panose="020405030504060302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kern="1200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ambria" panose="020405030504060302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volumetricprotocol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mprslab=10</a:t>
                      </a: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3748931654"/>
                  </a:ext>
                </a:extLst>
              </a:tr>
            </a:tbl>
          </a:graphicData>
        </a:graphic>
      </p:graphicFrame>
      <p:sp>
        <p:nvSpPr>
          <p:cNvPr id="4" name="Oval 3">
            <a:extLst>
              <a:ext uri="{FF2B5EF4-FFF2-40B4-BE49-F238E27FC236}">
                <a16:creationId xmlns:a16="http://schemas.microsoft.com/office/drawing/2014/main" id="{E24155A6-960B-C55B-C5CA-F11A02DF9895}"/>
              </a:ext>
            </a:extLst>
          </p:cNvPr>
          <p:cNvSpPr/>
          <p:nvPr/>
        </p:nvSpPr>
        <p:spPr>
          <a:xfrm>
            <a:off x="2217720" y="2336636"/>
            <a:ext cx="89036" cy="9144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499366F-3B42-8E29-67A8-F586981AFB59}"/>
              </a:ext>
            </a:extLst>
          </p:cNvPr>
          <p:cNvSpPr/>
          <p:nvPr/>
        </p:nvSpPr>
        <p:spPr>
          <a:xfrm>
            <a:off x="4833099" y="5182256"/>
            <a:ext cx="89036" cy="9144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15B16FC-70EA-2DB5-5F65-6A55D4AAE11C}"/>
              </a:ext>
            </a:extLst>
          </p:cNvPr>
          <p:cNvSpPr txBox="1">
            <a:spLocks/>
          </p:cNvSpPr>
          <p:nvPr/>
        </p:nvSpPr>
        <p:spPr>
          <a:xfrm>
            <a:off x="581192" y="6417637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 cap="all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Copyright DICOM® 2023 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F479EED-C8E7-F15D-A6C6-06CAF421AB5F}"/>
              </a:ext>
            </a:extLst>
          </p:cNvPr>
          <p:cNvSpPr txBox="1">
            <a:spLocks/>
          </p:cNvSpPr>
          <p:nvPr/>
        </p:nvSpPr>
        <p:spPr>
          <a:xfrm>
            <a:off x="10558300" y="6421963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7868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F8009BB-5220-6556-55E4-75E94AD87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3FE0589-796A-F116-6D4C-DC86C1946B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1E0CCA-6ADC-275D-0D18-D82C995B3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2023-06-22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B1B4BB-4AF7-E152-2001-9821EF8F3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Copyright DICOM® 2023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066CBC-0CEC-CC7E-26A0-93BCE814C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7" name="Cube 6">
            <a:extLst>
              <a:ext uri="{FF2B5EF4-FFF2-40B4-BE49-F238E27FC236}">
                <a16:creationId xmlns:a16="http://schemas.microsoft.com/office/drawing/2014/main" id="{73D1A9F2-E528-3BC0-15D0-71ED1E5BE51D}"/>
              </a:ext>
            </a:extLst>
          </p:cNvPr>
          <p:cNvSpPr/>
          <p:nvPr/>
        </p:nvSpPr>
        <p:spPr>
          <a:xfrm flipH="1">
            <a:off x="3247926" y="2083252"/>
            <a:ext cx="1005840" cy="1005840"/>
          </a:xfrm>
          <a:prstGeom prst="cube">
            <a:avLst>
              <a:gd name="adj" fmla="val 14228"/>
            </a:avLst>
          </a:prstGeom>
          <a:solidFill>
            <a:srgbClr val="CCDEF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Volumetric Source Information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4898C52-8A1F-DBD9-AF69-C911A423FA40}"/>
              </a:ext>
            </a:extLst>
          </p:cNvPr>
          <p:cNvSpPr/>
          <p:nvPr/>
        </p:nvSpPr>
        <p:spPr>
          <a:xfrm>
            <a:off x="9941906" y="2443354"/>
            <a:ext cx="1087010" cy="442452"/>
          </a:xfrm>
          <a:prstGeom prst="roundRect">
            <a:avLst/>
          </a:prstGeom>
          <a:solidFill>
            <a:srgbClr val="CCDEF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Media Type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D0F691E-07B3-41E5-8260-0A05812B6474}"/>
              </a:ext>
            </a:extLst>
          </p:cNvPr>
          <p:cNvSpPr/>
          <p:nvPr/>
        </p:nvSpPr>
        <p:spPr>
          <a:xfrm>
            <a:off x="5308080" y="2111026"/>
            <a:ext cx="1097280" cy="1097280"/>
          </a:xfrm>
          <a:prstGeom prst="ellipse">
            <a:avLst/>
          </a:prstGeom>
          <a:solidFill>
            <a:srgbClr val="CCDEF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Display Algorithm</a:t>
            </a:r>
            <a:endParaRPr lang="en-US" sz="1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7541F45-D11E-949C-EF35-B593E3A7BAA9}"/>
              </a:ext>
            </a:extLst>
          </p:cNvPr>
          <p:cNvSpPr/>
          <p:nvPr/>
        </p:nvSpPr>
        <p:spPr>
          <a:xfrm>
            <a:off x="7852568" y="2443354"/>
            <a:ext cx="1087010" cy="442452"/>
          </a:xfrm>
          <a:prstGeom prst="roundRect">
            <a:avLst/>
          </a:prstGeom>
          <a:solidFill>
            <a:srgbClr val="4F8ABE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Presentation</a:t>
            </a:r>
          </a:p>
          <a:p>
            <a:pPr algn="ctr"/>
            <a:r>
              <a:rPr lang="en-US" sz="1000" dirty="0">
                <a:solidFill>
                  <a:schemeClr val="bg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(View)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21CFE02-E8AB-0C70-7D41-0984E7A2B605}"/>
              </a:ext>
            </a:extLst>
          </p:cNvPr>
          <p:cNvCxnSpPr>
            <a:cxnSpLocks/>
            <a:stCxn id="7" idx="2"/>
            <a:endCxn id="9" idx="2"/>
          </p:cNvCxnSpPr>
          <p:nvPr/>
        </p:nvCxnSpPr>
        <p:spPr>
          <a:xfrm>
            <a:off x="4253766" y="2657727"/>
            <a:ext cx="1054314" cy="19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5AC26B1-3499-F4C0-0354-0B97D0283C04}"/>
              </a:ext>
            </a:extLst>
          </p:cNvPr>
          <p:cNvCxnSpPr>
            <a:stCxn id="9" idx="6"/>
            <a:endCxn id="10" idx="1"/>
          </p:cNvCxnSpPr>
          <p:nvPr/>
        </p:nvCxnSpPr>
        <p:spPr>
          <a:xfrm>
            <a:off x="6405360" y="2659666"/>
            <a:ext cx="1447208" cy="49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25A0796-8502-D022-A56F-41AF7D8E579E}"/>
              </a:ext>
            </a:extLst>
          </p:cNvPr>
          <p:cNvCxnSpPr>
            <a:cxnSpLocks/>
            <a:stCxn id="10" idx="3"/>
            <a:endCxn id="8" idx="1"/>
          </p:cNvCxnSpPr>
          <p:nvPr/>
        </p:nvCxnSpPr>
        <p:spPr>
          <a:xfrm>
            <a:off x="8939578" y="2664580"/>
            <a:ext cx="10023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070E5A1E-B441-2FBA-A2C5-16AAFCB65A7D}"/>
              </a:ext>
            </a:extLst>
          </p:cNvPr>
          <p:cNvSpPr/>
          <p:nvPr/>
        </p:nvSpPr>
        <p:spPr>
          <a:xfrm>
            <a:off x="1302314" y="2131813"/>
            <a:ext cx="548640" cy="548640"/>
          </a:xfrm>
          <a:prstGeom prst="rect">
            <a:avLst/>
          </a:prstGeom>
          <a:solidFill>
            <a:srgbClr val="4F8ABE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BC6EB6C-7CAC-B524-4377-DF7FBC816C5E}"/>
              </a:ext>
            </a:extLst>
          </p:cNvPr>
          <p:cNvCxnSpPr>
            <a:cxnSpLocks/>
            <a:stCxn id="17" idx="3"/>
            <a:endCxn id="7" idx="4"/>
          </p:cNvCxnSpPr>
          <p:nvPr/>
        </p:nvCxnSpPr>
        <p:spPr>
          <a:xfrm>
            <a:off x="2107168" y="2654401"/>
            <a:ext cx="1283869" cy="33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EDA3F23F-27DC-ADBC-5AB8-3F8E56C791B4}"/>
              </a:ext>
            </a:extLst>
          </p:cNvPr>
          <p:cNvSpPr/>
          <p:nvPr/>
        </p:nvSpPr>
        <p:spPr>
          <a:xfrm>
            <a:off x="1427555" y="2248001"/>
            <a:ext cx="548640" cy="548640"/>
          </a:xfrm>
          <a:prstGeom prst="rect">
            <a:avLst/>
          </a:prstGeom>
          <a:solidFill>
            <a:srgbClr val="4F8ABE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ECAF635-1A6C-BD77-D733-EF0C0A2BE711}"/>
              </a:ext>
            </a:extLst>
          </p:cNvPr>
          <p:cNvSpPr/>
          <p:nvPr/>
        </p:nvSpPr>
        <p:spPr>
          <a:xfrm>
            <a:off x="1558528" y="2380081"/>
            <a:ext cx="548640" cy="548640"/>
          </a:xfrm>
          <a:prstGeom prst="rect">
            <a:avLst/>
          </a:prstGeom>
          <a:solidFill>
            <a:srgbClr val="4F8ABE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Desired  Slices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C575234-958D-9CDA-325C-3E2876EB5B21}"/>
              </a:ext>
            </a:extLst>
          </p:cNvPr>
          <p:cNvSpPr/>
          <p:nvPr/>
        </p:nvSpPr>
        <p:spPr>
          <a:xfrm>
            <a:off x="1074305" y="1905647"/>
            <a:ext cx="5340580" cy="149750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D126003-BF3E-4576-2EB9-A60B6D915F14}"/>
              </a:ext>
            </a:extLst>
          </p:cNvPr>
          <p:cNvSpPr/>
          <p:nvPr/>
        </p:nvSpPr>
        <p:spPr>
          <a:xfrm>
            <a:off x="9941906" y="1837418"/>
            <a:ext cx="1434770" cy="149750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096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11B3534-37E6-A42C-35F3-CD8182C5D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6057" y="3802879"/>
            <a:ext cx="4005943" cy="26147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59D456-CD7D-482A-969A-D80A7795E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Services Related Parameters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20300-8AA8-468A-8A96-38CBD6D01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1971961"/>
            <a:ext cx="8219907" cy="2939266"/>
          </a:xfr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2000" dirty="0">
                <a:solidFill>
                  <a:schemeClr val="dk1"/>
                </a:solidFill>
                <a:latin typeface="Courier New" panose="02070309020205020404" pitchFamily="49" charset="0"/>
                <a:ea typeface="Cambria" panose="02040503050406030204" pitchFamily="18" charset="0"/>
                <a:cs typeface="Courier New" panose="02070309020205020404" pitchFamily="49" charset="0"/>
              </a:rPr>
              <a:t>viewport</a:t>
            </a:r>
            <a:r>
              <a:rPr lang="en-US" sz="2000" dirty="0"/>
              <a:t>: control scaling (i.e., Render Field of View) of the rendered 2D image or video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Two mutually exclusive options to determine the initial orientation of the resampled Volume Data: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The “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orientation</a:t>
            </a:r>
            <a:r>
              <a:rPr lang="en-US" sz="1800" dirty="0"/>
              <a:t>” parameter establishes the standard anatomic position of the patient as viewed by the camera, and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Camera orientation parameters (“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viewpointposition</a:t>
            </a:r>
            <a:r>
              <a:rPr lang="en-US" sz="1800" dirty="0"/>
              <a:t>”, “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viewpointlookat</a:t>
            </a:r>
            <a:r>
              <a:rPr lang="en-US" sz="1800" dirty="0"/>
              <a:t>”, or “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viewpointup</a:t>
            </a:r>
            <a:r>
              <a:rPr lang="en-US" sz="1800" dirty="0"/>
              <a:t>”) establish the camera position and direction as it views the patient. See C.11.30.1 in PS3.3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30576C34-A51D-2960-BA02-8F706F4CAF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05951" y="6421963"/>
            <a:ext cx="2844799" cy="365125"/>
          </a:xfrm>
        </p:spPr>
        <p:txBody>
          <a:bodyPr/>
          <a:lstStyle/>
          <a:p>
            <a:r>
              <a:rPr lang="fr-FR" dirty="0"/>
              <a:t>2023-06-22</a:t>
            </a:r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9617A1E-D6B6-A72F-434A-FF0F8E7ABF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1192" y="6417637"/>
            <a:ext cx="6917210" cy="36512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Copyright DICOM® 2023 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1C2E131-E2B3-7C47-787C-36B92FCBB9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58300" y="6421963"/>
            <a:ext cx="105251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9826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F8009BB-5220-6556-55E4-75E94AD87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3FE0589-796A-F116-6D4C-DC86C1946B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1E0CCA-6ADC-275D-0D18-D82C995B3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2023-06-22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B1B4BB-4AF7-E152-2001-9821EF8F3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Copyright DICOM® 2023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066CBC-0CEC-CC7E-26A0-93BCE814C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7" name="Cube 6">
            <a:extLst>
              <a:ext uri="{FF2B5EF4-FFF2-40B4-BE49-F238E27FC236}">
                <a16:creationId xmlns:a16="http://schemas.microsoft.com/office/drawing/2014/main" id="{4AD33A67-3B74-7337-45E4-C0F2875148C1}"/>
              </a:ext>
            </a:extLst>
          </p:cNvPr>
          <p:cNvSpPr/>
          <p:nvPr/>
        </p:nvSpPr>
        <p:spPr>
          <a:xfrm flipH="1">
            <a:off x="3247926" y="2083252"/>
            <a:ext cx="1005840" cy="1005840"/>
          </a:xfrm>
          <a:prstGeom prst="cube">
            <a:avLst>
              <a:gd name="adj" fmla="val 14228"/>
            </a:avLst>
          </a:prstGeom>
          <a:solidFill>
            <a:srgbClr val="CCDEF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Volumetric Source Information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94A77FD-39D1-68CF-51A6-6AF416D5641A}"/>
              </a:ext>
            </a:extLst>
          </p:cNvPr>
          <p:cNvSpPr/>
          <p:nvPr/>
        </p:nvSpPr>
        <p:spPr>
          <a:xfrm>
            <a:off x="9941906" y="2443354"/>
            <a:ext cx="1087010" cy="442452"/>
          </a:xfrm>
          <a:prstGeom prst="roundRect">
            <a:avLst/>
          </a:prstGeom>
          <a:solidFill>
            <a:srgbClr val="CCDEF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Media Type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470DAA6-E411-26A3-F2AC-7A3902B3642E}"/>
              </a:ext>
            </a:extLst>
          </p:cNvPr>
          <p:cNvSpPr/>
          <p:nvPr/>
        </p:nvSpPr>
        <p:spPr>
          <a:xfrm>
            <a:off x="5308080" y="2111026"/>
            <a:ext cx="1097280" cy="1097280"/>
          </a:xfrm>
          <a:prstGeom prst="ellipse">
            <a:avLst/>
          </a:prstGeom>
          <a:solidFill>
            <a:srgbClr val="CCDEF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Display Algorithm</a:t>
            </a:r>
            <a:endParaRPr lang="en-US" sz="1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4C3F34D-F832-CB1F-F870-C20A42338779}"/>
              </a:ext>
            </a:extLst>
          </p:cNvPr>
          <p:cNvSpPr/>
          <p:nvPr/>
        </p:nvSpPr>
        <p:spPr>
          <a:xfrm>
            <a:off x="7852568" y="2443354"/>
            <a:ext cx="1087010" cy="442452"/>
          </a:xfrm>
          <a:prstGeom prst="roundRect">
            <a:avLst/>
          </a:prstGeom>
          <a:solidFill>
            <a:srgbClr val="4F8ABE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Presentation</a:t>
            </a:r>
          </a:p>
          <a:p>
            <a:pPr algn="ctr"/>
            <a:r>
              <a:rPr lang="en-US" sz="1000" dirty="0">
                <a:solidFill>
                  <a:schemeClr val="bg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(View)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8849963-BA5E-AD6D-0F6E-D1213FE2022E}"/>
              </a:ext>
            </a:extLst>
          </p:cNvPr>
          <p:cNvCxnSpPr>
            <a:cxnSpLocks/>
            <a:stCxn id="7" idx="2"/>
            <a:endCxn id="9" idx="2"/>
          </p:cNvCxnSpPr>
          <p:nvPr/>
        </p:nvCxnSpPr>
        <p:spPr>
          <a:xfrm>
            <a:off x="4253766" y="2657727"/>
            <a:ext cx="1054314" cy="19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B7A09C1-BD56-B7ED-75A3-F80FAC688329}"/>
              </a:ext>
            </a:extLst>
          </p:cNvPr>
          <p:cNvCxnSpPr>
            <a:stCxn id="9" idx="6"/>
            <a:endCxn id="10" idx="1"/>
          </p:cNvCxnSpPr>
          <p:nvPr/>
        </p:nvCxnSpPr>
        <p:spPr>
          <a:xfrm>
            <a:off x="6405360" y="2659666"/>
            <a:ext cx="1447208" cy="49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133F664-46CF-F872-A717-FBE028D90CB7}"/>
              </a:ext>
            </a:extLst>
          </p:cNvPr>
          <p:cNvCxnSpPr>
            <a:cxnSpLocks/>
            <a:stCxn id="10" idx="3"/>
            <a:endCxn id="8" idx="1"/>
          </p:cNvCxnSpPr>
          <p:nvPr/>
        </p:nvCxnSpPr>
        <p:spPr>
          <a:xfrm>
            <a:off x="8939578" y="2664580"/>
            <a:ext cx="10023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ABB83ABF-B13D-3619-13EE-0F82B56EA0B2}"/>
              </a:ext>
            </a:extLst>
          </p:cNvPr>
          <p:cNvSpPr/>
          <p:nvPr/>
        </p:nvSpPr>
        <p:spPr>
          <a:xfrm>
            <a:off x="1302314" y="2131813"/>
            <a:ext cx="548640" cy="548640"/>
          </a:xfrm>
          <a:prstGeom prst="rect">
            <a:avLst/>
          </a:prstGeom>
          <a:solidFill>
            <a:srgbClr val="4F8ABE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BA6B3A8-8A3C-E25C-0E50-ADC29AF4E338}"/>
              </a:ext>
            </a:extLst>
          </p:cNvPr>
          <p:cNvCxnSpPr>
            <a:cxnSpLocks/>
            <a:stCxn id="17" idx="3"/>
            <a:endCxn id="7" idx="4"/>
          </p:cNvCxnSpPr>
          <p:nvPr/>
        </p:nvCxnSpPr>
        <p:spPr>
          <a:xfrm>
            <a:off x="2107168" y="2654401"/>
            <a:ext cx="1283869" cy="33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C2306149-526F-FA39-CDB2-9DBF818BF2A1}"/>
              </a:ext>
            </a:extLst>
          </p:cNvPr>
          <p:cNvSpPr/>
          <p:nvPr/>
        </p:nvSpPr>
        <p:spPr>
          <a:xfrm>
            <a:off x="1427555" y="2248001"/>
            <a:ext cx="548640" cy="548640"/>
          </a:xfrm>
          <a:prstGeom prst="rect">
            <a:avLst/>
          </a:prstGeom>
          <a:solidFill>
            <a:srgbClr val="4F8ABE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48154D-DE32-0B81-0649-FD316F7AB6AB}"/>
              </a:ext>
            </a:extLst>
          </p:cNvPr>
          <p:cNvSpPr/>
          <p:nvPr/>
        </p:nvSpPr>
        <p:spPr>
          <a:xfrm>
            <a:off x="1558528" y="2380081"/>
            <a:ext cx="548640" cy="548640"/>
          </a:xfrm>
          <a:prstGeom prst="rect">
            <a:avLst/>
          </a:prstGeom>
          <a:solidFill>
            <a:srgbClr val="4F8ABE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Desired  Slices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E4F2A51-5509-6501-913C-879F51B8B248}"/>
              </a:ext>
            </a:extLst>
          </p:cNvPr>
          <p:cNvSpPr/>
          <p:nvPr/>
        </p:nvSpPr>
        <p:spPr>
          <a:xfrm>
            <a:off x="1096010" y="1905647"/>
            <a:ext cx="5340580" cy="149750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9613C63-5864-6804-1B1C-421EB3CCE01B}"/>
              </a:ext>
            </a:extLst>
          </p:cNvPr>
          <p:cNvSpPr/>
          <p:nvPr/>
        </p:nvSpPr>
        <p:spPr>
          <a:xfrm>
            <a:off x="9941906" y="1837418"/>
            <a:ext cx="1434770" cy="149750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9897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453226D-24DF-5829-3242-690CDA71D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Parameters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B3C6EC4-040D-6357-68C6-8B9405DA9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954695"/>
            <a:ext cx="11328310" cy="25622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Initial frame is established by orientation parameters. The animation parameters dictate subsequent frames. The origin server determines initial phase displayed for multivolume temporal data,</a:t>
            </a:r>
          </a:p>
          <a:p>
            <a:r>
              <a:rPr lang="en-US" sz="1800" dirty="0">
                <a:effectLst/>
                <a:latin typeface="Courier New" panose="02070309020205020404" pitchFamily="49" charset="0"/>
                <a:ea typeface="Times New Roman" panose="02020603050405020304" pitchFamily="18" charset="0"/>
              </a:rPr>
              <a:t>swivelrange</a:t>
            </a:r>
            <a:r>
              <a:rPr lang="en-US" dirty="0"/>
              <a:t>: angular range over which a rendered volume rotates around the swivel axis</a:t>
            </a:r>
          </a:p>
          <a:p>
            <a:r>
              <a:rPr lang="en-US" dirty="0">
                <a:latin typeface="Courier New" panose="02070309020205020404" pitchFamily="49" charset="0"/>
              </a:rPr>
              <a:t>volumetriccurvepoint</a:t>
            </a:r>
            <a:r>
              <a:rPr lang="en-US" dirty="0"/>
              <a:t>: specifies coordinates of points of the animation curve </a:t>
            </a:r>
          </a:p>
          <a:p>
            <a:r>
              <a:rPr lang="en-US" sz="1800" dirty="0">
                <a:effectLst/>
                <a:latin typeface="Courier New" panose="02070309020205020404" pitchFamily="49" charset="0"/>
                <a:ea typeface="Times New Roman" panose="02020603050405020304" pitchFamily="18" charset="0"/>
              </a:rPr>
              <a:t>animationstepsize</a:t>
            </a:r>
            <a:r>
              <a:rPr lang="en-US" dirty="0"/>
              <a:t>: specifies distance between animation steps (degrees between steps in a swivel, or mm between steps along an animation curve)Identical to animation in a Volumetric Presentation State</a:t>
            </a:r>
          </a:p>
          <a:p>
            <a:r>
              <a:rPr lang="en-US" sz="1800" dirty="0">
                <a:effectLst/>
                <a:latin typeface="Courier New" panose="02070309020205020404" pitchFamily="49" charset="0"/>
                <a:ea typeface="Times New Roman" panose="02020603050405020304" pitchFamily="18" charset="0"/>
              </a:rPr>
              <a:t>volumetricprotocol</a:t>
            </a:r>
            <a:r>
              <a:rPr lang="en-US" dirty="0"/>
              <a:t>: advanced control using the Presentation Animation Module</a:t>
            </a:r>
          </a:p>
          <a:p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AEE7EB6-F3BC-0E6F-F662-F5DEEAF506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05951" y="6421963"/>
            <a:ext cx="2844799" cy="365125"/>
          </a:xfrm>
        </p:spPr>
        <p:txBody>
          <a:bodyPr/>
          <a:lstStyle/>
          <a:p>
            <a:r>
              <a:rPr lang="fr-FR" dirty="0"/>
              <a:t>2023-06-22</a:t>
            </a:r>
            <a:endParaRPr lang="en-US" dirty="0"/>
          </a:p>
          <a:p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E54235C-A3F7-6E3D-F628-BD19525D57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1192" y="6417637"/>
            <a:ext cx="6917210" cy="36512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Copyright DICOM® 2023 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C69C205-46DB-F658-DB53-A13D279C7B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58300" y="6421963"/>
            <a:ext cx="105251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A39D0A-C006-9922-4E12-1CA21CB74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9925" y="4295775"/>
            <a:ext cx="5772150" cy="25622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B623D9-EA5B-6017-929F-E3C39F60D936}"/>
              </a:ext>
            </a:extLst>
          </p:cNvPr>
          <p:cNvSpPr txBox="1"/>
          <p:nvPr/>
        </p:nvSpPr>
        <p:spPr>
          <a:xfrm>
            <a:off x="9110579" y="5732056"/>
            <a:ext cx="2500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See PS3.17 XXX.3.4.1</a:t>
            </a:r>
          </a:p>
        </p:txBody>
      </p:sp>
    </p:spTree>
    <p:extLst>
      <p:ext uri="{BB962C8B-B14F-4D97-AF65-F5344CB8AC3E}">
        <p14:creationId xmlns:p14="http://schemas.microsoft.com/office/powerpoint/2010/main" val="2699671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0B432-5873-4088-B3C2-1C414325D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Guiding Principles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711D7-220B-4072-A060-53829AC85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11374834" cy="3678303"/>
          </a:xfrm>
        </p:spPr>
        <p:txBody>
          <a:bodyPr/>
          <a:lstStyle/>
          <a:p>
            <a:r>
              <a:rPr lang="en-US" dirty="0"/>
              <a:t>Focus on the most common rendering patterns</a:t>
            </a:r>
          </a:p>
          <a:p>
            <a:r>
              <a:rPr lang="en-US" dirty="0"/>
              <a:t>Derive parameters from existing Volumetric Presentation State attributes</a:t>
            </a:r>
          </a:p>
          <a:p>
            <a:r>
              <a:rPr lang="en-US" dirty="0"/>
              <a:t>Keep Volumetric Presentation State behaviors consistent with current Part 18 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/rendered</a:t>
            </a:r>
            <a:endParaRPr lang="en-US" dirty="0"/>
          </a:p>
          <a:p>
            <a:r>
              <a:rPr lang="en-US" dirty="0"/>
              <a:t>Minimize client burden; can omit detailed parameters, leaving them to the servers’ discretion</a:t>
            </a:r>
          </a:p>
          <a:p>
            <a:r>
              <a:rPr lang="en-US" dirty="0"/>
              <a:t>Allow servers latitude to define and apply default behaviors (i.e., when in doubt, let the server decide)</a:t>
            </a:r>
          </a:p>
          <a:p>
            <a:r>
              <a:rPr lang="en-US" dirty="0"/>
              <a:t>State-less (client makes no assumptions about the server ...but server may cache the Volume for performance)</a:t>
            </a:r>
          </a:p>
          <a:p>
            <a:r>
              <a:rPr lang="en-US" dirty="0"/>
              <a:t>Target degree of rendering consistency similar to </a:t>
            </a:r>
            <a:r>
              <a:rPr lang="en-US" dirty="0">
                <a:cs typeface="Helvetica" panose="020B0604020202020204" pitchFamily="34" charset="0"/>
              </a:rPr>
              <a:t>Volumetric Presentation State </a:t>
            </a:r>
            <a:r>
              <a:rPr lang="en-US" dirty="0"/>
              <a:t>(</a:t>
            </a:r>
            <a:r>
              <a:rPr lang="en-US" dirty="0">
                <a:hlinkClick r:id="rId3"/>
              </a:rPr>
              <a:t>PS17 XXX.1</a:t>
            </a:r>
            <a:r>
              <a:rPr lang="en-US" dirty="0"/>
              <a:t>)</a:t>
            </a:r>
          </a:p>
          <a:p>
            <a:r>
              <a:rPr lang="en-US" dirty="0">
                <a:cs typeface="Helvetica" panose="020B0604020202020204" pitchFamily="34" charset="0"/>
              </a:rPr>
              <a:t>Utilize the same Volume Input Requirements specified for Volumetric Presentation State (</a:t>
            </a:r>
            <a:r>
              <a:rPr lang="en-US" dirty="0">
                <a:cs typeface="Helvetica" panose="020B0604020202020204" pitchFamily="34" charset="0"/>
                <a:hlinkClick r:id="rId4"/>
              </a:rPr>
              <a:t>PS3 </a:t>
            </a:r>
            <a:r>
              <a:rPr lang="en-US" sz="1800" u="none" strike="noStrike" dirty="0">
                <a:solidFill>
                  <a:srgbClr val="0563C1"/>
                </a:solidFill>
                <a:effectLst/>
                <a:ea typeface="Times New Roman" panose="02020603050405020304" pitchFamily="18" charset="0"/>
                <a:cs typeface="Helvetica" panose="020B0604020202020204" pitchFamily="34" charset="0"/>
                <a:hlinkClick r:id="rId4"/>
              </a:rPr>
              <a:t>C.11.23.1</a:t>
            </a:r>
            <a:r>
              <a:rPr lang="en-US" dirty="0">
                <a:cs typeface="Helvetica" panose="020B0604020202020204" pitchFamily="34" charset="0"/>
              </a:rPr>
              <a:t>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CADD6-F874-8D33-2320-387E47A1FC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05951" y="6421963"/>
            <a:ext cx="2844799" cy="365125"/>
          </a:xfrm>
        </p:spPr>
        <p:txBody>
          <a:bodyPr/>
          <a:lstStyle/>
          <a:p>
            <a:r>
              <a:rPr lang="fr-FR" dirty="0"/>
              <a:t>2023-06-22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0B7776-CE7E-629E-94D4-FC09CA5C4A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1192" y="6417637"/>
            <a:ext cx="6917210" cy="36512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Copyright DICOM® 2023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45BA5B-3248-E0DC-CBEC-81FB22B26D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58300" y="6421963"/>
            <a:ext cx="105251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3099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CBB052D-D7FE-B0F8-13FB-BC9526622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Copyright DICOM® 2023</a:t>
            </a:r>
            <a:endParaRPr lang="en-US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CB17F9CB-5858-3B94-1F9B-93FC3688B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01ECA9-2F26-4E02-0DD8-3B175DAF0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Services Example</a:t>
            </a:r>
          </a:p>
        </p:txBody>
      </p:sp>
      <p:graphicFrame>
        <p:nvGraphicFramePr>
          <p:cNvPr id="34" name="Table 34">
            <a:extLst>
              <a:ext uri="{FF2B5EF4-FFF2-40B4-BE49-F238E27FC236}">
                <a16:creationId xmlns:a16="http://schemas.microsoft.com/office/drawing/2014/main" id="{D47915EA-FE8F-7DF8-A60D-7EE9443AF9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2115162"/>
              </p:ext>
            </p:extLst>
          </p:nvPr>
        </p:nvGraphicFramePr>
        <p:xfrm>
          <a:off x="438150" y="1895802"/>
          <a:ext cx="11268074" cy="4516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6772">
                  <a:extLst>
                    <a:ext uri="{9D8B030D-6E8A-4147-A177-3AD203B41FA5}">
                      <a16:colId xmlns:a16="http://schemas.microsoft.com/office/drawing/2014/main" val="1420969106"/>
                    </a:ext>
                  </a:extLst>
                </a:gridCol>
                <a:gridCol w="862079">
                  <a:extLst>
                    <a:ext uri="{9D8B030D-6E8A-4147-A177-3AD203B41FA5}">
                      <a16:colId xmlns:a16="http://schemas.microsoft.com/office/drawing/2014/main" val="3598923621"/>
                    </a:ext>
                  </a:extLst>
                </a:gridCol>
                <a:gridCol w="1123496">
                  <a:extLst>
                    <a:ext uri="{9D8B030D-6E8A-4147-A177-3AD203B41FA5}">
                      <a16:colId xmlns:a16="http://schemas.microsoft.com/office/drawing/2014/main" val="1340109992"/>
                    </a:ext>
                  </a:extLst>
                </a:gridCol>
                <a:gridCol w="1811350">
                  <a:extLst>
                    <a:ext uri="{9D8B030D-6E8A-4147-A177-3AD203B41FA5}">
                      <a16:colId xmlns:a16="http://schemas.microsoft.com/office/drawing/2014/main" val="4292149916"/>
                    </a:ext>
                  </a:extLst>
                </a:gridCol>
                <a:gridCol w="2327239">
                  <a:extLst>
                    <a:ext uri="{9D8B030D-6E8A-4147-A177-3AD203B41FA5}">
                      <a16:colId xmlns:a16="http://schemas.microsoft.com/office/drawing/2014/main" val="708512640"/>
                    </a:ext>
                  </a:extLst>
                </a:gridCol>
                <a:gridCol w="2957138">
                  <a:extLst>
                    <a:ext uri="{9D8B030D-6E8A-4147-A177-3AD203B41FA5}">
                      <a16:colId xmlns:a16="http://schemas.microsoft.com/office/drawing/2014/main" val="2558111949"/>
                    </a:ext>
                  </a:extLst>
                </a:gridCol>
              </a:tblGrid>
              <a:tr h="17622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r>
                        <a:rPr lang="en-US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Media Type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Rendering Type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Animation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Direction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Rate</a:t>
                      </a: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3277131305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+mn-lt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Single Volume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Image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/rendered3D</a:t>
                      </a:r>
                    </a:p>
                    <a:p>
                      <a:r>
                        <a:rPr lang="en-US" sz="1400" dirty="0"/>
                        <a:t>/renderedMPR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none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396676937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Courier New" panose="02070309020205020404" pitchFamily="49" charset="0"/>
                        <a:ea typeface="Cambria" panose="020405030504060302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Video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/rendered3D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Rotating 3D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swivel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animationrate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steps</a:t>
                      </a: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270215809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Courier New" panose="02070309020205020404" pitchFamily="49" charset="0"/>
                        <a:ea typeface="Cambria" panose="020405030504060302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Video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/renderedMPR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Planar stack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volumetriccurvepoints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animationrate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steps</a:t>
                      </a: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15631519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Courier New" panose="02070309020205020404" pitchFamily="49" charset="0"/>
                        <a:ea typeface="Cambria" panose="020405030504060302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Video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/renderedMPR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Radial batch stack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volumetriccurvepoints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animationrate</a:t>
                      </a:r>
                    </a:p>
                    <a:p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steps</a:t>
                      </a: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3566602096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Temporal Volume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kern="1200" dirty="0">
                        <a:solidFill>
                          <a:schemeClr val="dk1"/>
                        </a:solidFill>
                        <a:latin typeface="Courier New" panose="02070309020205020404" pitchFamily="49" charset="0"/>
                        <a:ea typeface="Cambria" panose="020405030504060302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Cambria" panose="020405030504060302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Cambria" panose="020405030504060302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Cambria" panose="020405030504060302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Cambria" panose="020405030504060302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30568616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Courier New" panose="02070309020205020404" pitchFamily="49" charset="0"/>
                        <a:ea typeface="Cambria" panose="020405030504060302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Video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/rendered3D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/renderedMPR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Beating heart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animationrate</a:t>
                      </a: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168636723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Courier New" panose="02070309020205020404" pitchFamily="49" charset="0"/>
                        <a:ea typeface="Cambria" panose="020405030504060302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Video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/rendered3D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Rotating + Beating heart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swivel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animationrate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steps</a:t>
                      </a: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404610385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Courier New" panose="02070309020205020404" pitchFamily="49" charset="0"/>
                        <a:ea typeface="Cambria" panose="020405030504060302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Video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/renderedMPR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Planar stack + Beating heart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volumetriccurvepoints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animationrate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ourier New" panose="02070309020205020404" pitchFamily="49" charset="0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steps</a:t>
                      </a: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3489314420"/>
                  </a:ext>
                </a:extLst>
              </a:tr>
            </a:tbl>
          </a:graphicData>
        </a:graphic>
      </p:graphicFrame>
      <p:sp>
        <p:nvSpPr>
          <p:cNvPr id="4" name="Oval 3">
            <a:extLst>
              <a:ext uri="{FF2B5EF4-FFF2-40B4-BE49-F238E27FC236}">
                <a16:creationId xmlns:a16="http://schemas.microsoft.com/office/drawing/2014/main" id="{E24155A6-960B-C55B-C5CA-F11A02DF9895}"/>
              </a:ext>
            </a:extLst>
          </p:cNvPr>
          <p:cNvSpPr/>
          <p:nvPr/>
        </p:nvSpPr>
        <p:spPr>
          <a:xfrm>
            <a:off x="2217720" y="2336636"/>
            <a:ext cx="89036" cy="9144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499366F-3B42-8E29-67A8-F586981AFB59}"/>
              </a:ext>
            </a:extLst>
          </p:cNvPr>
          <p:cNvSpPr/>
          <p:nvPr/>
        </p:nvSpPr>
        <p:spPr>
          <a:xfrm>
            <a:off x="4833099" y="5182256"/>
            <a:ext cx="89036" cy="9144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4119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518C1F8-C945-F613-6773-EE022F096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Return Image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785CDAF-EE62-7540-895E-854D6E91B6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373408-D691-CE71-0710-414A50AA1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2023-06-22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8674AA-901B-A985-4C18-81E9DC427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Copyright DICOM® 2023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321DC6-5B5F-5DAA-9E38-E0F3506BC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7" name="Cube 6">
            <a:extLst>
              <a:ext uri="{FF2B5EF4-FFF2-40B4-BE49-F238E27FC236}">
                <a16:creationId xmlns:a16="http://schemas.microsoft.com/office/drawing/2014/main" id="{3B6181DA-B511-77FE-6BBE-5220CF2AD1ED}"/>
              </a:ext>
            </a:extLst>
          </p:cNvPr>
          <p:cNvSpPr/>
          <p:nvPr/>
        </p:nvSpPr>
        <p:spPr>
          <a:xfrm flipH="1">
            <a:off x="3247926" y="2083252"/>
            <a:ext cx="1005840" cy="1005840"/>
          </a:xfrm>
          <a:prstGeom prst="cube">
            <a:avLst>
              <a:gd name="adj" fmla="val 14228"/>
            </a:avLst>
          </a:prstGeom>
          <a:solidFill>
            <a:srgbClr val="CCDEF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Volumetric Source Information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75F2E24-386C-439B-BBC2-64A518134EC3}"/>
              </a:ext>
            </a:extLst>
          </p:cNvPr>
          <p:cNvSpPr/>
          <p:nvPr/>
        </p:nvSpPr>
        <p:spPr>
          <a:xfrm>
            <a:off x="9941906" y="2443354"/>
            <a:ext cx="1087010" cy="442452"/>
          </a:xfrm>
          <a:prstGeom prst="roundRect">
            <a:avLst/>
          </a:prstGeom>
          <a:solidFill>
            <a:srgbClr val="CCDEF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Media Type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C348D4-F52B-FF8E-9956-F69210990314}"/>
              </a:ext>
            </a:extLst>
          </p:cNvPr>
          <p:cNvSpPr/>
          <p:nvPr/>
        </p:nvSpPr>
        <p:spPr>
          <a:xfrm>
            <a:off x="5308080" y="2111026"/>
            <a:ext cx="1097280" cy="1097280"/>
          </a:xfrm>
          <a:prstGeom prst="ellipse">
            <a:avLst/>
          </a:prstGeom>
          <a:solidFill>
            <a:srgbClr val="CCDEF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Display Algorithm</a:t>
            </a:r>
            <a:endParaRPr lang="en-US" sz="1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2BCEA40-B26C-DACC-7E02-DE2DABC01949}"/>
              </a:ext>
            </a:extLst>
          </p:cNvPr>
          <p:cNvSpPr/>
          <p:nvPr/>
        </p:nvSpPr>
        <p:spPr>
          <a:xfrm>
            <a:off x="7852568" y="2443354"/>
            <a:ext cx="1087010" cy="442452"/>
          </a:xfrm>
          <a:prstGeom prst="roundRect">
            <a:avLst/>
          </a:prstGeom>
          <a:solidFill>
            <a:srgbClr val="4F8ABE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Presentation</a:t>
            </a:r>
          </a:p>
          <a:p>
            <a:pPr algn="ctr"/>
            <a:r>
              <a:rPr lang="en-US" sz="1000" dirty="0">
                <a:solidFill>
                  <a:schemeClr val="bg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(View)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B3D74AE-0B03-E00E-829A-156A0300C855}"/>
              </a:ext>
            </a:extLst>
          </p:cNvPr>
          <p:cNvCxnSpPr>
            <a:cxnSpLocks/>
            <a:stCxn id="7" idx="2"/>
            <a:endCxn id="9" idx="2"/>
          </p:cNvCxnSpPr>
          <p:nvPr/>
        </p:nvCxnSpPr>
        <p:spPr>
          <a:xfrm>
            <a:off x="4253766" y="2657727"/>
            <a:ext cx="1054314" cy="19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AE536D6-F9A4-0EF5-CA2B-7D036B891919}"/>
              </a:ext>
            </a:extLst>
          </p:cNvPr>
          <p:cNvCxnSpPr>
            <a:stCxn id="9" idx="6"/>
            <a:endCxn id="10" idx="1"/>
          </p:cNvCxnSpPr>
          <p:nvPr/>
        </p:nvCxnSpPr>
        <p:spPr>
          <a:xfrm>
            <a:off x="6405360" y="2659666"/>
            <a:ext cx="1447208" cy="49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4788EE9-9525-6A17-AE03-F885274D326B}"/>
              </a:ext>
            </a:extLst>
          </p:cNvPr>
          <p:cNvCxnSpPr>
            <a:cxnSpLocks/>
            <a:stCxn id="10" idx="3"/>
            <a:endCxn id="8" idx="1"/>
          </p:cNvCxnSpPr>
          <p:nvPr/>
        </p:nvCxnSpPr>
        <p:spPr>
          <a:xfrm>
            <a:off x="8939578" y="2664580"/>
            <a:ext cx="100232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49B71541-688B-3237-E482-B4D302492FC2}"/>
              </a:ext>
            </a:extLst>
          </p:cNvPr>
          <p:cNvSpPr/>
          <p:nvPr/>
        </p:nvSpPr>
        <p:spPr>
          <a:xfrm>
            <a:off x="1302314" y="2131813"/>
            <a:ext cx="548640" cy="548640"/>
          </a:xfrm>
          <a:prstGeom prst="rect">
            <a:avLst/>
          </a:prstGeom>
          <a:solidFill>
            <a:srgbClr val="4F8ABE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5E5E04B-EE8E-8C23-6344-897040588E2C}"/>
              </a:ext>
            </a:extLst>
          </p:cNvPr>
          <p:cNvCxnSpPr>
            <a:cxnSpLocks/>
            <a:stCxn id="17" idx="3"/>
            <a:endCxn id="7" idx="4"/>
          </p:cNvCxnSpPr>
          <p:nvPr/>
        </p:nvCxnSpPr>
        <p:spPr>
          <a:xfrm>
            <a:off x="2107168" y="2654401"/>
            <a:ext cx="1283869" cy="33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0D0AAC63-2F15-61C2-7B46-C641A49BE250}"/>
              </a:ext>
            </a:extLst>
          </p:cNvPr>
          <p:cNvSpPr/>
          <p:nvPr/>
        </p:nvSpPr>
        <p:spPr>
          <a:xfrm>
            <a:off x="1427555" y="2248001"/>
            <a:ext cx="548640" cy="548640"/>
          </a:xfrm>
          <a:prstGeom prst="rect">
            <a:avLst/>
          </a:prstGeom>
          <a:solidFill>
            <a:srgbClr val="4F8ABE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CF8923-ACDD-2CA8-48D8-8554C1B3FA6B}"/>
              </a:ext>
            </a:extLst>
          </p:cNvPr>
          <p:cNvSpPr/>
          <p:nvPr/>
        </p:nvSpPr>
        <p:spPr>
          <a:xfrm>
            <a:off x="1558528" y="2380081"/>
            <a:ext cx="548640" cy="548640"/>
          </a:xfrm>
          <a:prstGeom prst="rect">
            <a:avLst/>
          </a:prstGeom>
          <a:solidFill>
            <a:srgbClr val="4F8ABE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Desired  Slices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A2F6266-315E-7999-86B0-E2FDA7DA2870}"/>
              </a:ext>
            </a:extLst>
          </p:cNvPr>
          <p:cNvSpPr/>
          <p:nvPr/>
        </p:nvSpPr>
        <p:spPr>
          <a:xfrm>
            <a:off x="1096010" y="1905647"/>
            <a:ext cx="8845896" cy="149750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7654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6837D1-0FEF-71C7-BBA1-9C490D354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Media Types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E93FCCF-A78E-8B57-1C78-04C48B1EB0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3090848"/>
              </p:ext>
            </p:extLst>
          </p:nvPr>
        </p:nvGraphicFramePr>
        <p:xfrm>
          <a:off x="1140141" y="2494375"/>
          <a:ext cx="9901122" cy="3093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8934">
                  <a:extLst>
                    <a:ext uri="{9D8B030D-6E8A-4147-A177-3AD203B41FA5}">
                      <a16:colId xmlns:a16="http://schemas.microsoft.com/office/drawing/2014/main" val="4001082181"/>
                    </a:ext>
                  </a:extLst>
                </a:gridCol>
                <a:gridCol w="2667362">
                  <a:extLst>
                    <a:ext uri="{9D8B030D-6E8A-4147-A177-3AD203B41FA5}">
                      <a16:colId xmlns:a16="http://schemas.microsoft.com/office/drawing/2014/main" val="339551195"/>
                    </a:ext>
                  </a:extLst>
                </a:gridCol>
                <a:gridCol w="2382210">
                  <a:extLst>
                    <a:ext uri="{9D8B030D-6E8A-4147-A177-3AD203B41FA5}">
                      <a16:colId xmlns:a16="http://schemas.microsoft.com/office/drawing/2014/main" val="12456623"/>
                    </a:ext>
                  </a:extLst>
                </a:gridCol>
                <a:gridCol w="3142616">
                  <a:extLst>
                    <a:ext uri="{9D8B030D-6E8A-4147-A177-3AD203B41FA5}">
                      <a16:colId xmlns:a16="http://schemas.microsoft.com/office/drawing/2014/main" val="4211673167"/>
                    </a:ext>
                  </a:extLst>
                </a:gridCol>
              </a:tblGrid>
              <a:tr h="323656">
                <a:tc>
                  <a:txBody>
                    <a:bodyPr/>
                    <a:lstStyle/>
                    <a:p>
                      <a:pPr marL="0" marR="0"/>
                      <a:r>
                        <a:rPr lang="en-US" sz="1800" dirty="0">
                          <a:effectLst/>
                        </a:rPr>
                        <a:t>Volumetric Presentation 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9" marR="9519" marT="9519" marB="9519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Resource Category </a:t>
                      </a:r>
                      <a:endParaRPr lang="en-US" sz="28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(PS3.18 Table 8.7.2-1)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9" marR="9519" marT="9519" marB="9519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Return Media Type</a:t>
                      </a:r>
                      <a:endParaRPr lang="en-US" sz="28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(PS3.18 Table 8.7.4-1)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9" marR="9519" marT="9519" marB="9519" anchor="ctr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800" dirty="0">
                          <a:effectLst/>
                        </a:rPr>
                        <a:t>Example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9" marR="9519" marT="9519" marB="9519" anchor="ctr"/>
                </a:tc>
                <a:extLst>
                  <a:ext uri="{0D108BD9-81ED-4DB2-BD59-A6C34878D82A}">
                    <a16:rowId xmlns:a16="http://schemas.microsoft.com/office/drawing/2014/main" val="1835274258"/>
                  </a:ext>
                </a:extLst>
              </a:tr>
              <a:tr h="725280">
                <a:tc>
                  <a:txBody>
                    <a:bodyPr/>
                    <a:lstStyle/>
                    <a:p>
                      <a:pPr marL="0" marR="0"/>
                      <a:r>
                        <a:rPr lang="en-US" sz="1800" dirty="0">
                          <a:effectLst/>
                        </a:rPr>
                        <a:t>Static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9" marR="9519" marT="9519" marB="9519" anchor="ctr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800" dirty="0">
                          <a:effectLst/>
                        </a:rPr>
                        <a:t>Single Frame Image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9" marR="9519" marT="9519" marB="9519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image/jpeg</a:t>
                      </a:r>
                      <a:endParaRPr lang="en-US" sz="28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image/gif</a:t>
                      </a:r>
                      <a:endParaRPr lang="en-US" sz="28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image/png</a:t>
                      </a:r>
                      <a:endParaRPr lang="en-US" sz="28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image/jp2</a:t>
                      </a:r>
                    </a:p>
                    <a:p>
                      <a:pPr marL="0" marR="0" algn="l" defTabSz="4572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image/jls</a:t>
                      </a:r>
                    </a:p>
                  </a:txBody>
                  <a:tcPr marL="9519" marR="9519" marT="9519" marB="9519" anchor="ctr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800" dirty="0">
                          <a:effectLst/>
                        </a:rPr>
                        <a:t>Lateral projection of a 3D ankle 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9" marR="9519" marT="9519" marB="9519" anchor="ctr"/>
                </a:tc>
                <a:extLst>
                  <a:ext uri="{0D108BD9-81ED-4DB2-BD59-A6C34878D82A}">
                    <a16:rowId xmlns:a16="http://schemas.microsoft.com/office/drawing/2014/main" val="418870065"/>
                  </a:ext>
                </a:extLst>
              </a:tr>
              <a:tr h="171347">
                <a:tc>
                  <a:txBody>
                    <a:bodyPr/>
                    <a:lstStyle/>
                    <a:p>
                      <a:pPr marL="0" marR="0"/>
                      <a:r>
                        <a:rPr lang="en-US" sz="1800" dirty="0">
                          <a:effectLst/>
                        </a:rPr>
                        <a:t>Animated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9" marR="9519" marT="9519" marB="9519" anchor="ctr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800" dirty="0">
                          <a:effectLst/>
                        </a:rPr>
                        <a:t>Multi-Frame Image 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9" marR="9519" marT="9519" marB="9519" anchor="ctr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800" dirty="0">
                          <a:effectLst/>
                        </a:rPr>
                        <a:t>image/gif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9" marR="9519" marT="9519" marB="9519" anchor="ctr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800" dirty="0">
                          <a:effectLst/>
                        </a:rPr>
                        <a:t>Rotating 3D ankle 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9" marR="9519" marT="9519" marB="9519" anchor="ctr"/>
                </a:tc>
                <a:extLst>
                  <a:ext uri="{0D108BD9-81ED-4DB2-BD59-A6C34878D82A}">
                    <a16:rowId xmlns:a16="http://schemas.microsoft.com/office/drawing/2014/main" val="3621615687"/>
                  </a:ext>
                </a:extLst>
              </a:tr>
              <a:tr h="475964">
                <a:tc>
                  <a:txBody>
                    <a:bodyPr/>
                    <a:lstStyle/>
                    <a:p>
                      <a:pPr marL="0" marR="0"/>
                      <a:r>
                        <a:rPr lang="en-US" sz="1800" dirty="0">
                          <a:effectLst/>
                        </a:rPr>
                        <a:t>Animated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9" marR="9519" marT="9519" marB="9519" anchor="ctr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800" dirty="0">
                          <a:effectLst/>
                        </a:rPr>
                        <a:t>Video 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9" marR="9519" marT="9519" marB="9519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video/mpeg</a:t>
                      </a:r>
                      <a:endParaRPr lang="en-US" sz="28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video/mp4</a:t>
                      </a:r>
                      <a:endParaRPr lang="en-US" sz="28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video/H265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9" marR="9519" marT="9519" marB="9519" anchor="ctr"/>
                </a:tc>
                <a:tc>
                  <a:txBody>
                    <a:bodyPr/>
                    <a:lstStyle/>
                    <a:p>
                      <a:pPr marL="0" marR="0"/>
                      <a:r>
                        <a:rPr lang="en-US" sz="1800" dirty="0">
                          <a:effectLst/>
                        </a:rPr>
                        <a:t>Rotating 3D ankle 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19" marR="9519" marT="9519" marB="9519" anchor="ctr"/>
                </a:tc>
                <a:extLst>
                  <a:ext uri="{0D108BD9-81ED-4DB2-BD59-A6C34878D82A}">
                    <a16:rowId xmlns:a16="http://schemas.microsoft.com/office/drawing/2014/main" val="193848690"/>
                  </a:ext>
                </a:extLst>
              </a:tr>
            </a:tbl>
          </a:graphicData>
        </a:graphic>
      </p:graphicFrame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A4397E2-D9FA-05D1-B274-1E01353BE8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21963"/>
            <a:ext cx="2844799" cy="365125"/>
          </a:xfrm>
        </p:spPr>
        <p:txBody>
          <a:bodyPr/>
          <a:lstStyle/>
          <a:p>
            <a:r>
              <a:rPr lang="fr-FR" dirty="0"/>
              <a:t>2023-06-22</a:t>
            </a: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5C2C26E-2E1A-EF3D-E6F4-1754222E2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17637"/>
            <a:ext cx="6917210" cy="36512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Copyright DICOM® 2023 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90D0496-0F0D-0266-1C21-0DE23BFDE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21963"/>
            <a:ext cx="105251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6617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D012A-F123-4EE5-B6FC-E57AF591D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Returning </a:t>
            </a:r>
            <a:r>
              <a:rPr lang="en-US" dirty="0" err="1"/>
              <a:t>RenderING</a:t>
            </a:r>
            <a:r>
              <a:rPr lang="en-US" dirty="0"/>
              <a:t> Attributes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AA205-DBA1-4D5E-816C-F2B23308B6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Use Case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effectLst/>
                <a:ea typeface="Times New Roman" panose="02020603050405020304" pitchFamily="18" charset="0"/>
              </a:rPr>
              <a:t>A client requests a 3D volume rendering without query parameters</a:t>
            </a:r>
            <a:endParaRPr lang="en-US" sz="2000" dirty="0">
              <a:effectLst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effectLst/>
                <a:ea typeface="Times New Roman" panose="02020603050405020304" pitchFamily="18" charset="0"/>
              </a:rPr>
              <a:t>The origin server returns the rendering based on default values that it chose to apply </a:t>
            </a:r>
            <a:endParaRPr lang="en-US" sz="2000" dirty="0">
              <a:effectLst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dirty="0">
                <a:effectLst/>
                <a:ea typeface="Times New Roman" panose="02020603050405020304" pitchFamily="18" charset="0"/>
              </a:rPr>
              <a:t>The client wants to request a new rendering, with different camera position parameters.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2000" dirty="0">
              <a:ea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ourier New" panose="02070309020205020404" pitchFamily="49" charset="0"/>
                <a:ea typeface="Times New Roman" panose="02020603050405020304" pitchFamily="18" charset="0"/>
              </a:rPr>
              <a:t>volumetricmetadata</a:t>
            </a:r>
            <a:r>
              <a:rPr lang="en-US" sz="2000" dirty="0"/>
              <a:t>: return a response module containing attributes that can be specified by the client as Query Parameters in a future request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effectLst/>
              <a:ea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1DA55F16-C9C7-4941-8C7E-89BE1018F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342336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 cap="all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Copyright DICOM® 2023 </a:t>
            </a:r>
            <a:endParaRPr lang="en-US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3BA44408-2125-4E90-B416-42DEF9A1C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346662"/>
            <a:ext cx="10525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7F1E4F-1CFF-5643-939E-217C01CDF565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AA7E002E-2B1C-4612-949C-1765C1C9D0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346662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2023-06-22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299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B163C80-62DF-0152-9955-767205F4B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Volumetric Rendering Protocol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1E3B795-09BD-28C8-6DD6-04F7D479B1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9EACC6-D15D-8500-C6FD-0B3FD96F7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2023-06-22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EEF7D3-A4DA-0F90-A225-F7F593687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Copyright DICOM® 2023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6615A6-033D-5E44-8189-56E469116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1931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69070FA-D771-0702-8DDB-E7F4C042D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Volumetric Rendering Protocol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474CA89-492E-2F81-0905-E064A558B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Facilitates post processing operations by offering the operator pre-defined rendering parameters, such as: color, shading, and lighting</a:t>
            </a:r>
          </a:p>
          <a:p>
            <a:r>
              <a:rPr lang="en-US" dirty="0"/>
              <a:t>Protocol parameters are reused from the existing Volumetric Presentation States</a:t>
            </a:r>
          </a:p>
          <a:p>
            <a:r>
              <a:rPr lang="en-US" dirty="0"/>
              <a:t>The Volumetric Rendering Protocol IOD is a part of the family of Defined Protocols, and provides a means to specify a set of general volumetric rendering parameters for a specific clinical application</a:t>
            </a:r>
          </a:p>
          <a:p>
            <a:r>
              <a:rPr lang="en-US" dirty="0"/>
              <a:t>Typical use case:</a:t>
            </a:r>
          </a:p>
          <a:p>
            <a:pPr lvl="1"/>
            <a:r>
              <a:rPr lang="en-US" dirty="0"/>
              <a:t>Select the images to be rendered</a:t>
            </a:r>
          </a:p>
          <a:p>
            <a:pPr lvl="1"/>
            <a:r>
              <a:rPr lang="en-US" dirty="0"/>
              <a:t>Identify the desired protocol by selecting a representative thumbnail view </a:t>
            </a:r>
          </a:p>
          <a:p>
            <a:pPr lvl="1"/>
            <a:r>
              <a:rPr lang="en-US" dirty="0"/>
              <a:t>Launch the volumetric rendering application</a:t>
            </a:r>
          </a:p>
          <a:p>
            <a:pPr lvl="1"/>
            <a:r>
              <a:rPr lang="en-US" dirty="0"/>
              <a:t>The volumetric rendering application applies the rendering parameters specified in the protocol to the selected images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70A78C-2653-59C7-1D55-1E0FA1C8110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2023-06-22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700B8C-8359-107F-973B-B2B088C0A5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Copyright DICOM® 2023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A6769-8A2D-BB32-1740-520C5DFDA8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33B793-AA2F-8944-2A05-C9E8F88F178D}"/>
              </a:ext>
            </a:extLst>
          </p:cNvPr>
          <p:cNvSpPr txBox="1"/>
          <p:nvPr/>
        </p:nvSpPr>
        <p:spPr>
          <a:xfrm>
            <a:off x="733762" y="5832862"/>
            <a:ext cx="102309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600" dirty="0"/>
              <a:t>Note:</a:t>
            </a:r>
          </a:p>
          <a:p>
            <a:pPr marL="0" indent="0">
              <a:buNone/>
            </a:pPr>
            <a:r>
              <a:rPr lang="en-US" sz="1600" dirty="0"/>
              <a:t>Protocols may be specific to a manufacturer,  modality, or a modality performed procedure protocol</a:t>
            </a:r>
          </a:p>
        </p:txBody>
      </p:sp>
    </p:spTree>
    <p:extLst>
      <p:ext uri="{BB962C8B-B14F-4D97-AF65-F5344CB8AC3E}">
        <p14:creationId xmlns:p14="http://schemas.microsoft.com/office/powerpoint/2010/main" val="4049877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C5155-4CE0-4A59-52E2-52F7DEE0B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Volumetric Rendering Protocol Workflow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4C730-BA9A-029C-40DE-7AB5026ADBB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/>
              <a:t>2023-06-22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E9790-23DD-6E7E-2DA3-99498E75E9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Copyright DICOM® 2023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CAE7A0-2AF4-8706-7AB2-42BCC8B32D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14943A-3721-D0FD-0F43-1F1DA5CE77E0}"/>
              </a:ext>
            </a:extLst>
          </p:cNvPr>
          <p:cNvSpPr/>
          <p:nvPr/>
        </p:nvSpPr>
        <p:spPr>
          <a:xfrm>
            <a:off x="894852" y="3290613"/>
            <a:ext cx="548640" cy="548640"/>
          </a:xfrm>
          <a:prstGeom prst="rect">
            <a:avLst/>
          </a:prstGeom>
          <a:solidFill>
            <a:srgbClr val="4F8ABE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B26277-0DB6-3C24-568A-05DE448000FF}"/>
              </a:ext>
            </a:extLst>
          </p:cNvPr>
          <p:cNvSpPr/>
          <p:nvPr/>
        </p:nvSpPr>
        <p:spPr>
          <a:xfrm>
            <a:off x="1032376" y="3427495"/>
            <a:ext cx="548640" cy="548640"/>
          </a:xfrm>
          <a:prstGeom prst="rect">
            <a:avLst/>
          </a:prstGeom>
          <a:solidFill>
            <a:srgbClr val="4F8ABE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DD2774-13E6-1ED3-5F39-4C7B8075DE53}"/>
              </a:ext>
            </a:extLst>
          </p:cNvPr>
          <p:cNvSpPr/>
          <p:nvPr/>
        </p:nvSpPr>
        <p:spPr>
          <a:xfrm>
            <a:off x="1169900" y="3564377"/>
            <a:ext cx="548640" cy="548640"/>
          </a:xfrm>
          <a:prstGeom prst="rect">
            <a:avLst/>
          </a:prstGeom>
          <a:solidFill>
            <a:srgbClr val="4F8ABE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2B1582-9DCF-801F-DFBE-0D7B847DF2E0}"/>
              </a:ext>
            </a:extLst>
          </p:cNvPr>
          <p:cNvSpPr/>
          <p:nvPr/>
        </p:nvSpPr>
        <p:spPr>
          <a:xfrm>
            <a:off x="1307426" y="3701260"/>
            <a:ext cx="548640" cy="548640"/>
          </a:xfrm>
          <a:prstGeom prst="rect">
            <a:avLst/>
          </a:prstGeom>
          <a:solidFill>
            <a:srgbClr val="4F8ABE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1B54ED0-FADD-8D8C-AB92-C4E3E3834513}"/>
              </a:ext>
            </a:extLst>
          </p:cNvPr>
          <p:cNvCxnSpPr>
            <a:cxnSpLocks/>
          </p:cNvCxnSpPr>
          <p:nvPr/>
        </p:nvCxnSpPr>
        <p:spPr>
          <a:xfrm flipH="1" flipV="1">
            <a:off x="1407043" y="4673116"/>
            <a:ext cx="27066" cy="8569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C08D8CE6-BF9A-4F5E-3E4C-E4BBC331F50A}"/>
              </a:ext>
            </a:extLst>
          </p:cNvPr>
          <p:cNvSpPr/>
          <p:nvPr/>
        </p:nvSpPr>
        <p:spPr>
          <a:xfrm>
            <a:off x="1455717" y="3852130"/>
            <a:ext cx="548640" cy="548640"/>
          </a:xfrm>
          <a:prstGeom prst="rect">
            <a:avLst/>
          </a:prstGeom>
          <a:solidFill>
            <a:srgbClr val="4F8ABE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292B1F-4F48-6D0B-0B29-B4145399D735}"/>
              </a:ext>
            </a:extLst>
          </p:cNvPr>
          <p:cNvSpPr/>
          <p:nvPr/>
        </p:nvSpPr>
        <p:spPr>
          <a:xfrm>
            <a:off x="1598954" y="3988303"/>
            <a:ext cx="548640" cy="548640"/>
          </a:xfrm>
          <a:prstGeom prst="rect">
            <a:avLst/>
          </a:prstGeom>
          <a:solidFill>
            <a:srgbClr val="4F8ABE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50591AA-312D-C832-F0BC-23BD8F669856}"/>
              </a:ext>
            </a:extLst>
          </p:cNvPr>
          <p:cNvSpPr/>
          <p:nvPr/>
        </p:nvSpPr>
        <p:spPr>
          <a:xfrm>
            <a:off x="1742191" y="4124476"/>
            <a:ext cx="548640" cy="548640"/>
          </a:xfrm>
          <a:prstGeom prst="rect">
            <a:avLst/>
          </a:prstGeom>
          <a:solidFill>
            <a:srgbClr val="4F8ABE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AECAC0D-C5F8-58E9-7B03-534FF27EC903}"/>
              </a:ext>
            </a:extLst>
          </p:cNvPr>
          <p:cNvSpPr/>
          <p:nvPr/>
        </p:nvSpPr>
        <p:spPr>
          <a:xfrm>
            <a:off x="1885427" y="4260649"/>
            <a:ext cx="548640" cy="548640"/>
          </a:xfrm>
          <a:prstGeom prst="rect">
            <a:avLst/>
          </a:prstGeom>
          <a:solidFill>
            <a:srgbClr val="4F8ABE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Desired Slices</a:t>
            </a:r>
            <a:endParaRPr 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56E95A-86BE-A4E4-EDE5-5BC8F63C1218}"/>
              </a:ext>
            </a:extLst>
          </p:cNvPr>
          <p:cNvSpPr txBox="1"/>
          <p:nvPr/>
        </p:nvSpPr>
        <p:spPr>
          <a:xfrm>
            <a:off x="1110147" y="5365520"/>
            <a:ext cx="1359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 Images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615E974-7869-79DA-5CBC-FBD4025D9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7355" y="2691545"/>
            <a:ext cx="3549349" cy="24505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9650737-EA4B-CEF1-88EC-70A735EC0338}"/>
              </a:ext>
            </a:extLst>
          </p:cNvPr>
          <p:cNvSpPr txBox="1"/>
          <p:nvPr/>
        </p:nvSpPr>
        <p:spPr>
          <a:xfrm>
            <a:off x="4503636" y="5365520"/>
            <a:ext cx="996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Protocol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8BA87C0-5909-7B9F-B88C-55AE7DAEE0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97" t="9358" r="61491" b="51504"/>
          <a:stretch/>
        </p:blipFill>
        <p:spPr>
          <a:xfrm>
            <a:off x="8181048" y="2209905"/>
            <a:ext cx="2430246" cy="298270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88945D3-023E-0A42-2DC0-A6160B8B7DF1}"/>
              </a:ext>
            </a:extLst>
          </p:cNvPr>
          <p:cNvSpPr txBox="1"/>
          <p:nvPr/>
        </p:nvSpPr>
        <p:spPr>
          <a:xfrm>
            <a:off x="2826052" y="5350209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28CDA9E-37FA-880E-F9D6-8599333ED13A}"/>
              </a:ext>
            </a:extLst>
          </p:cNvPr>
          <p:cNvSpPr txBox="1"/>
          <p:nvPr/>
        </p:nvSpPr>
        <p:spPr>
          <a:xfrm>
            <a:off x="7474217" y="5365520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E005E9A-2766-3E12-3172-8D8814C8FC89}"/>
              </a:ext>
            </a:extLst>
          </p:cNvPr>
          <p:cNvSpPr txBox="1"/>
          <p:nvPr/>
        </p:nvSpPr>
        <p:spPr>
          <a:xfrm>
            <a:off x="8832957" y="5365520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Rendering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A6AFD51-E5C4-CF9C-8876-050C29569F84}"/>
              </a:ext>
            </a:extLst>
          </p:cNvPr>
          <p:cNvSpPr/>
          <p:nvPr/>
        </p:nvSpPr>
        <p:spPr>
          <a:xfrm>
            <a:off x="3537355" y="2691545"/>
            <a:ext cx="1217525" cy="872832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9613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9822E-8D4B-449D-8CBF-5D3EB21D0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Volumetric Protocol</a:t>
            </a:r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3690860A-0FFE-BD0B-3288-AE3F30B34E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3337497"/>
              </p:ext>
            </p:extLst>
          </p:nvPr>
        </p:nvGraphicFramePr>
        <p:xfrm>
          <a:off x="1597892" y="1896541"/>
          <a:ext cx="9676922" cy="48756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8461">
                  <a:extLst>
                    <a:ext uri="{9D8B030D-6E8A-4147-A177-3AD203B41FA5}">
                      <a16:colId xmlns:a16="http://schemas.microsoft.com/office/drawing/2014/main" val="3100282151"/>
                    </a:ext>
                  </a:extLst>
                </a:gridCol>
                <a:gridCol w="4838461">
                  <a:extLst>
                    <a:ext uri="{9D8B030D-6E8A-4147-A177-3AD203B41FA5}">
                      <a16:colId xmlns:a16="http://schemas.microsoft.com/office/drawing/2014/main" val="20930354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600" dirty="0"/>
                        <a:t>Module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Purpose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2792796"/>
                  </a:ext>
                </a:extLst>
              </a:tr>
              <a:tr h="282265"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Protocol Context</a:t>
                      </a:r>
                      <a:endParaRPr lang="en-US" sz="1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36830" marB="36830" anchor="ctr"/>
                </a:tc>
                <a:tc rowSpan="4"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</a:rPr>
                        <a:t>Reused from Defined Procedure Protocol IODs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31429244"/>
                  </a:ext>
                </a:extLst>
              </a:tr>
              <a:tr h="282265"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General Equipment Module</a:t>
                      </a:r>
                      <a:endParaRPr lang="en-US" sz="1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36830" marB="36830"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1958312"/>
                  </a:ext>
                </a:extLst>
              </a:tr>
              <a:tr h="282265"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Enhanced General Equipment Module</a:t>
                      </a:r>
                      <a:endParaRPr lang="en-US" sz="1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36830" marB="36830"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6307144"/>
                  </a:ext>
                </a:extLst>
              </a:tr>
              <a:tr h="282265"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Instructions</a:t>
                      </a:r>
                      <a:endParaRPr lang="en-US" sz="1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36830" marB="36830"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5532243"/>
                  </a:ext>
                </a:extLst>
              </a:tr>
              <a:tr h="695995"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Volumetric Rendering Protocol Module</a:t>
                      </a:r>
                      <a:endParaRPr lang="en-US" sz="1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</a:rPr>
                        <a:t>Rendering type (3D vs MPR)</a:t>
                      </a:r>
                    </a:p>
                    <a:p>
                      <a:r>
                        <a:rPr lang="en-US" sz="1200" dirty="0">
                          <a:latin typeface="+mn-lt"/>
                        </a:rPr>
                        <a:t>Thumbnail</a:t>
                      </a:r>
                    </a:p>
                    <a:p>
                      <a:r>
                        <a:rPr lang="en-US" sz="1200" dirty="0">
                          <a:latin typeface="+mn-lt"/>
                        </a:rPr>
                        <a:t>Volume organization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6258603"/>
                  </a:ext>
                </a:extLst>
              </a:tr>
              <a:tr h="282265"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Volume Data Input Image Set Module</a:t>
                      </a:r>
                      <a:endParaRPr lang="en-US" sz="1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</a:rPr>
                        <a:t>Specifies inputs using the Attribute Value Constraint Macro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62529625"/>
                  </a:ext>
                </a:extLst>
              </a:tr>
              <a:tr h="282265"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Volume Definition Module</a:t>
                      </a:r>
                      <a:endParaRPr lang="en-US" sz="1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36830" marB="36830"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</a:rPr>
                        <a:t>Organize inputs into one or more Volume Data using the Attribute Value Constraint Macro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22308075"/>
                  </a:ext>
                </a:extLst>
              </a:tr>
              <a:tr h="282265"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Volume Render Geometry</a:t>
                      </a:r>
                      <a:endParaRPr lang="en-US" sz="1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36830" marB="36830" anchor="ctr"/>
                </a:tc>
                <a:tc rowSpan="7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Reused from Volumetric Presentation States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strike="noStrike" dirty="0">
                          <a:effectLst/>
                          <a:latin typeface="+mn-lt"/>
                        </a:rPr>
                        <a:t>Sets multi-planar or volume rendering parameters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endParaRPr lang="en-US" sz="12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2644228"/>
                  </a:ext>
                </a:extLst>
              </a:tr>
              <a:tr h="282265"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Render Shading</a:t>
                      </a:r>
                      <a:endParaRPr lang="en-US" sz="1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36830" marB="36830"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5988163"/>
                  </a:ext>
                </a:extLst>
              </a:tr>
              <a:tr h="282265"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Render Display</a:t>
                      </a:r>
                      <a:endParaRPr lang="en-US" sz="1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36830" marB="36830"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668788"/>
                  </a:ext>
                </a:extLst>
              </a:tr>
              <a:tr h="282265"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Multi-Planar Reconstruction Geometry</a:t>
                      </a:r>
                      <a:endParaRPr lang="en-US" sz="1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36830" marB="36830"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0166242"/>
                  </a:ext>
                </a:extLst>
              </a:tr>
              <a:tr h="282265"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MPR Volumetric Presentation State Display</a:t>
                      </a:r>
                      <a:endParaRPr lang="en-US" sz="1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36830" marB="36830"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0504027"/>
                  </a:ext>
                </a:extLst>
              </a:tr>
              <a:tr h="282265"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VOI LUT</a:t>
                      </a:r>
                      <a:endParaRPr lang="en-US" sz="1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36830" marB="36830"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2771639"/>
                  </a:ext>
                </a:extLst>
              </a:tr>
              <a:tr h="282265"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200" dirty="0">
                          <a:effectLst/>
                          <a:latin typeface="+mn-lt"/>
                          <a:ea typeface="Times New Roman" panose="02020603050405020304" pitchFamily="18" charset="0"/>
                          <a:cs typeface="Helvetica" panose="020B0604020202020204" pitchFamily="34" charset="0"/>
                        </a:rPr>
                        <a:t>Presentation Animation</a:t>
                      </a:r>
                      <a:endParaRPr lang="en-US" sz="1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36830" marB="36830"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05031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56638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CAE9C-5993-A581-080F-93711EFF0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Volumetric Protocol Volume Organization Modules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21F3FD-4AB5-EFA6-D50C-5B7CD93672B7}"/>
              </a:ext>
            </a:extLst>
          </p:cNvPr>
          <p:cNvSpPr txBox="1"/>
          <p:nvPr/>
        </p:nvSpPr>
        <p:spPr>
          <a:xfrm>
            <a:off x="558788" y="3222759"/>
            <a:ext cx="4286701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/>
                <a:ea typeface="Times New Roman" panose="02020603050405020304" pitchFamily="18" charset="0"/>
              </a:rPr>
              <a:t>Volumes can be organized as: </a:t>
            </a:r>
          </a:p>
          <a:p>
            <a:pPr marL="285750" marR="0" indent="-285750" fontAlgn="auto" hangingPunct="1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  <a:tab pos="457200" algn="l"/>
              </a:tabLst>
            </a:pPr>
            <a:r>
              <a:rPr lang="en-US" dirty="0"/>
              <a:t>Simple volume</a:t>
            </a:r>
          </a:p>
          <a:p>
            <a:pPr marL="285750" marR="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Temporal multi-volume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Multi-stack (spatially separated volumes)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4ED9CB-D1C9-9DF0-0D2C-4B5A78F5D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7080" y="1913009"/>
            <a:ext cx="1140462" cy="10596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867E63-10EC-0FB2-0BBE-5413E8A94F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1056" y="3257316"/>
            <a:ext cx="1052510" cy="1387925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D5D9B222-B9D1-78C1-431F-65CD3E65DD95}"/>
              </a:ext>
            </a:extLst>
          </p:cNvPr>
          <p:cNvGrpSpPr/>
          <p:nvPr/>
        </p:nvGrpSpPr>
        <p:grpSpPr>
          <a:xfrm>
            <a:off x="4459084" y="4957926"/>
            <a:ext cx="1841377" cy="1821233"/>
            <a:chOff x="4459084" y="4957926"/>
            <a:chExt cx="1841377" cy="182123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0FFF1EE-F646-9AD8-E650-78EDFFCCF4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5842" t="25658" r="24511" b="24154"/>
            <a:stretch/>
          </p:blipFill>
          <p:spPr>
            <a:xfrm>
              <a:off x="4459084" y="5463304"/>
              <a:ext cx="1070408" cy="131585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5568880-76A5-D08F-CE09-7040A17235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6775" t="17678" r="24833" b="22591"/>
            <a:stretch/>
          </p:blipFill>
          <p:spPr>
            <a:xfrm>
              <a:off x="5093924" y="4957926"/>
              <a:ext cx="1206537" cy="1248785"/>
            </a:xfrm>
            <a:prstGeom prst="rect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6C0FD9E9-C1E0-1ABF-3B95-5339E8576012}"/>
              </a:ext>
            </a:extLst>
          </p:cNvPr>
          <p:cNvSpPr txBox="1"/>
          <p:nvPr/>
        </p:nvSpPr>
        <p:spPr>
          <a:xfrm>
            <a:off x="6462339" y="2258173"/>
            <a:ext cx="23039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fontAlgn="auto" hangingPunct="1">
              <a:spcBef>
                <a:spcPts val="600"/>
              </a:spcBef>
              <a:spcAft>
                <a:spcPts val="0"/>
              </a:spcAft>
              <a:tabLst>
                <a:tab pos="457200" algn="l"/>
                <a:tab pos="457200" algn="l"/>
              </a:tabLst>
            </a:pPr>
            <a:r>
              <a:rPr lang="en-US" sz="1800" dirty="0"/>
              <a:t>Simple volume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2517B2E-7FFA-709C-77E0-22AE8AF8193E}"/>
              </a:ext>
            </a:extLst>
          </p:cNvPr>
          <p:cNvSpPr txBox="1"/>
          <p:nvPr/>
        </p:nvSpPr>
        <p:spPr>
          <a:xfrm>
            <a:off x="6462339" y="3766612"/>
            <a:ext cx="33281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spcAft>
                <a:spcPts val="0"/>
              </a:spcAft>
            </a:pPr>
            <a:r>
              <a:rPr lang="en-US" sz="1800" dirty="0"/>
              <a:t>Temporal multi-volume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9F27EDF-A61A-0F3C-8D63-110BDEFA3FBC}"/>
              </a:ext>
            </a:extLst>
          </p:cNvPr>
          <p:cNvSpPr txBox="1"/>
          <p:nvPr/>
        </p:nvSpPr>
        <p:spPr>
          <a:xfrm>
            <a:off x="6462339" y="5683876"/>
            <a:ext cx="28447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Multi-stack</a:t>
            </a:r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id="{FA5B51FA-94C1-EDC6-5520-C891D4E2F832}"/>
              </a:ext>
            </a:extLst>
          </p:cNvPr>
          <p:cNvSpPr/>
          <p:nvPr/>
        </p:nvSpPr>
        <p:spPr>
          <a:xfrm>
            <a:off x="9891373" y="1985652"/>
            <a:ext cx="914396" cy="914375"/>
          </a:xfrm>
          <a:prstGeom prst="cube">
            <a:avLst/>
          </a:prstGeom>
          <a:solidFill>
            <a:srgbClr val="9AB6D3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D8ECF14-C931-4943-C37C-87C0EDD6524B}"/>
              </a:ext>
            </a:extLst>
          </p:cNvPr>
          <p:cNvGrpSpPr/>
          <p:nvPr/>
        </p:nvGrpSpPr>
        <p:grpSpPr>
          <a:xfrm>
            <a:off x="11065229" y="2049097"/>
            <a:ext cx="839255" cy="787485"/>
            <a:chOff x="11065229" y="2514137"/>
            <a:chExt cx="839255" cy="787485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CD6DC24-5424-6206-4891-C0957F0AEC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065229" y="2971043"/>
              <a:ext cx="45719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B9F19ACD-FCBC-86F9-33BB-132C058D6309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11287049" y="2742731"/>
              <a:ext cx="45718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5727CE46-75B3-5DEA-F953-7C2DD5B2D5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522427" y="2647763"/>
              <a:ext cx="323289" cy="323280"/>
            </a:xfrm>
            <a:prstGeom prst="straightConnector1">
              <a:avLst/>
            </a:prstGeom>
            <a:ln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16">
              <a:extLst>
                <a:ext uri="{FF2B5EF4-FFF2-40B4-BE49-F238E27FC236}">
                  <a16:creationId xmlns:a16="http://schemas.microsoft.com/office/drawing/2014/main" id="{F8D79D81-9D5D-026E-8306-28387A5378C9}"/>
                </a:ext>
              </a:extLst>
            </p:cNvPr>
            <p:cNvSpPr txBox="1"/>
            <p:nvPr/>
          </p:nvSpPr>
          <p:spPr>
            <a:xfrm>
              <a:off x="11661915" y="2724364"/>
              <a:ext cx="242569" cy="3733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hangingPunct="0">
                <a:spcBef>
                  <a:spcPts val="0"/>
                </a:spcBef>
                <a:spcAft>
                  <a:spcPts val="1000"/>
                </a:spcAft>
                <a:tabLst>
                  <a:tab pos="457200" algn="l"/>
                </a:tabLst>
              </a:pPr>
              <a:r>
                <a:rPr lang="en-US" sz="1000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endParaRPr lang="en-US" sz="10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17">
              <a:extLst>
                <a:ext uri="{FF2B5EF4-FFF2-40B4-BE49-F238E27FC236}">
                  <a16:creationId xmlns:a16="http://schemas.microsoft.com/office/drawing/2014/main" id="{AEDA0170-BBD1-D591-1BBC-AD394C314644}"/>
                </a:ext>
              </a:extLst>
            </p:cNvPr>
            <p:cNvSpPr txBox="1"/>
            <p:nvPr/>
          </p:nvSpPr>
          <p:spPr>
            <a:xfrm>
              <a:off x="11304218" y="2562875"/>
              <a:ext cx="245109" cy="3733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hangingPunct="0">
                <a:spcBef>
                  <a:spcPts val="0"/>
                </a:spcBef>
                <a:spcAft>
                  <a:spcPts val="1000"/>
                </a:spcAft>
                <a:tabLst>
                  <a:tab pos="457200" algn="l"/>
                </a:tabLst>
              </a:pPr>
              <a:r>
                <a:rPr lang="en-US" sz="1000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endParaRPr lang="en-US" sz="10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18">
              <a:extLst>
                <a:ext uri="{FF2B5EF4-FFF2-40B4-BE49-F238E27FC236}">
                  <a16:creationId xmlns:a16="http://schemas.microsoft.com/office/drawing/2014/main" id="{F40439B3-E511-1E46-34B3-757BAFC404BE}"/>
                </a:ext>
              </a:extLst>
            </p:cNvPr>
            <p:cNvSpPr txBox="1"/>
            <p:nvPr/>
          </p:nvSpPr>
          <p:spPr>
            <a:xfrm>
              <a:off x="11116080" y="2928252"/>
              <a:ext cx="248919" cy="3733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hangingPunct="0">
                <a:spcBef>
                  <a:spcPts val="0"/>
                </a:spcBef>
                <a:spcAft>
                  <a:spcPts val="1000"/>
                </a:spcAft>
                <a:tabLst>
                  <a:tab pos="457200" algn="l"/>
                </a:tabLst>
              </a:pPr>
              <a:r>
                <a:rPr lang="en-US" sz="1000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en-US" sz="10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TextBox 34">
            <a:extLst>
              <a:ext uri="{FF2B5EF4-FFF2-40B4-BE49-F238E27FC236}">
                <a16:creationId xmlns:a16="http://schemas.microsoft.com/office/drawing/2014/main" id="{2D5C85D0-4B33-3B33-426F-D6E6D02BE3ED}"/>
              </a:ext>
            </a:extLst>
          </p:cNvPr>
          <p:cNvSpPr txBox="1"/>
          <p:nvPr/>
        </p:nvSpPr>
        <p:spPr>
          <a:xfrm>
            <a:off x="10081835" y="4355038"/>
            <a:ext cx="318763" cy="3733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hangingPunct="0">
              <a:spcBef>
                <a:spcPts val="0"/>
              </a:spcBef>
              <a:spcAft>
                <a:spcPts val="1000"/>
              </a:spcAft>
              <a:tabLst>
                <a:tab pos="457200" algn="l"/>
              </a:tabLst>
            </a:pPr>
            <a:r>
              <a:rPr lang="en-US" sz="1000" i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 1</a:t>
            </a:r>
            <a:endParaRPr lang="en-US" sz="1000" dirty="0">
              <a:effectLst/>
              <a:latin typeface="Helvetica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BAA3DF5-346B-5407-3C4B-19A263D40226}"/>
              </a:ext>
            </a:extLst>
          </p:cNvPr>
          <p:cNvGrpSpPr/>
          <p:nvPr/>
        </p:nvGrpSpPr>
        <p:grpSpPr>
          <a:xfrm>
            <a:off x="9699919" y="3404284"/>
            <a:ext cx="1297305" cy="1093988"/>
            <a:chOff x="9748680" y="3428568"/>
            <a:chExt cx="1297305" cy="1093988"/>
          </a:xfrm>
        </p:grpSpPr>
        <p:sp>
          <p:nvSpPr>
            <p:cNvPr id="25" name="Cube 24">
              <a:extLst>
                <a:ext uri="{FF2B5EF4-FFF2-40B4-BE49-F238E27FC236}">
                  <a16:creationId xmlns:a16="http://schemas.microsoft.com/office/drawing/2014/main" id="{DD2D8BCB-BB5D-2E34-E667-31D61C0CA737}"/>
                </a:ext>
              </a:extLst>
            </p:cNvPr>
            <p:cNvSpPr/>
            <p:nvPr/>
          </p:nvSpPr>
          <p:spPr>
            <a:xfrm>
              <a:off x="10355658" y="3428568"/>
              <a:ext cx="457039" cy="457112"/>
            </a:xfrm>
            <a:prstGeom prst="cube">
              <a:avLst/>
            </a:prstGeom>
            <a:solidFill>
              <a:srgbClr val="9AB6D3"/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6" name="Cube 25">
              <a:extLst>
                <a:ext uri="{FF2B5EF4-FFF2-40B4-BE49-F238E27FC236}">
                  <a16:creationId xmlns:a16="http://schemas.microsoft.com/office/drawing/2014/main" id="{B6D5E9CC-FC0C-B662-DBDF-5FC90477F3E9}"/>
                </a:ext>
              </a:extLst>
            </p:cNvPr>
            <p:cNvSpPr/>
            <p:nvPr/>
          </p:nvSpPr>
          <p:spPr>
            <a:xfrm>
              <a:off x="10153345" y="3625957"/>
              <a:ext cx="457039" cy="457112"/>
            </a:xfrm>
            <a:prstGeom prst="cube">
              <a:avLst/>
            </a:prstGeom>
            <a:solidFill>
              <a:srgbClr val="9AB6D3"/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7" name="Cube 26">
              <a:extLst>
                <a:ext uri="{FF2B5EF4-FFF2-40B4-BE49-F238E27FC236}">
                  <a16:creationId xmlns:a16="http://schemas.microsoft.com/office/drawing/2014/main" id="{F41E9049-003C-9E5E-85C8-8811A02EAF8B}"/>
                </a:ext>
              </a:extLst>
            </p:cNvPr>
            <p:cNvSpPr/>
            <p:nvPr/>
          </p:nvSpPr>
          <p:spPr>
            <a:xfrm>
              <a:off x="9962916" y="3818584"/>
              <a:ext cx="457039" cy="457112"/>
            </a:xfrm>
            <a:prstGeom prst="cube">
              <a:avLst/>
            </a:prstGeom>
            <a:solidFill>
              <a:srgbClr val="9AB6D3"/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Cube 28">
              <a:extLst>
                <a:ext uri="{FF2B5EF4-FFF2-40B4-BE49-F238E27FC236}">
                  <a16:creationId xmlns:a16="http://schemas.microsoft.com/office/drawing/2014/main" id="{D969C51D-287E-9C08-2CCE-E2A3236EB3E6}"/>
                </a:ext>
              </a:extLst>
            </p:cNvPr>
            <p:cNvSpPr/>
            <p:nvPr/>
          </p:nvSpPr>
          <p:spPr>
            <a:xfrm>
              <a:off x="9748680" y="4020735"/>
              <a:ext cx="457039" cy="457112"/>
            </a:xfrm>
            <a:prstGeom prst="cube">
              <a:avLst/>
            </a:prstGeom>
            <a:solidFill>
              <a:srgbClr val="9AB6D3"/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TextBox 35">
              <a:extLst>
                <a:ext uri="{FF2B5EF4-FFF2-40B4-BE49-F238E27FC236}">
                  <a16:creationId xmlns:a16="http://schemas.microsoft.com/office/drawing/2014/main" id="{5710ED41-B666-A3D0-9B41-1990CDD2CC89}"/>
                </a:ext>
              </a:extLst>
            </p:cNvPr>
            <p:cNvSpPr txBox="1"/>
            <p:nvPr/>
          </p:nvSpPr>
          <p:spPr>
            <a:xfrm>
              <a:off x="10316648" y="4149180"/>
              <a:ext cx="318763" cy="3733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hangingPunct="0">
                <a:spcBef>
                  <a:spcPts val="0"/>
                </a:spcBef>
                <a:spcAft>
                  <a:spcPts val="1000"/>
                </a:spcAft>
                <a:tabLst>
                  <a:tab pos="457200" algn="l"/>
                </a:tabLst>
              </a:pPr>
              <a:r>
                <a:rPr lang="en-US" sz="1000" i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 2</a:t>
              </a:r>
              <a:endParaRPr lang="en-US" sz="10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extBox 36">
              <a:extLst>
                <a:ext uri="{FF2B5EF4-FFF2-40B4-BE49-F238E27FC236}">
                  <a16:creationId xmlns:a16="http://schemas.microsoft.com/office/drawing/2014/main" id="{55394758-3627-58A4-06CD-A79900904A82}"/>
                </a:ext>
              </a:extLst>
            </p:cNvPr>
            <p:cNvSpPr txBox="1"/>
            <p:nvPr/>
          </p:nvSpPr>
          <p:spPr>
            <a:xfrm>
              <a:off x="10499106" y="3962258"/>
              <a:ext cx="318763" cy="3733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hangingPunct="0">
                <a:spcBef>
                  <a:spcPts val="0"/>
                </a:spcBef>
                <a:spcAft>
                  <a:spcPts val="1000"/>
                </a:spcAft>
                <a:tabLst>
                  <a:tab pos="457200" algn="l"/>
                </a:tabLst>
              </a:pPr>
              <a:r>
                <a:rPr lang="en-US" sz="1000" i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 3</a:t>
              </a:r>
              <a:endParaRPr lang="en-US" sz="10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TextBox 37">
              <a:extLst>
                <a:ext uri="{FF2B5EF4-FFF2-40B4-BE49-F238E27FC236}">
                  <a16:creationId xmlns:a16="http://schemas.microsoft.com/office/drawing/2014/main" id="{2BEE6A5E-CF7F-C8C4-6F31-74F1F75D155F}"/>
                </a:ext>
              </a:extLst>
            </p:cNvPr>
            <p:cNvSpPr txBox="1"/>
            <p:nvPr/>
          </p:nvSpPr>
          <p:spPr>
            <a:xfrm>
              <a:off x="10725951" y="3766094"/>
              <a:ext cx="320034" cy="3733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algn="ctr" hangingPunct="0">
                <a:spcBef>
                  <a:spcPts val="0"/>
                </a:spcBef>
                <a:spcAft>
                  <a:spcPts val="1000"/>
                </a:spcAft>
                <a:tabLst>
                  <a:tab pos="457200" algn="l"/>
                </a:tabLst>
              </a:pPr>
              <a:r>
                <a:rPr lang="en-US" sz="1000" i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 n</a:t>
              </a:r>
              <a:endParaRPr lang="en-US" sz="10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2DCFEEB-253E-BAB1-9C7F-17392B1BFD4B}"/>
              </a:ext>
            </a:extLst>
          </p:cNvPr>
          <p:cNvGrpSpPr/>
          <p:nvPr/>
        </p:nvGrpSpPr>
        <p:grpSpPr>
          <a:xfrm>
            <a:off x="9940209" y="5120523"/>
            <a:ext cx="816724" cy="1496039"/>
            <a:chOff x="9561949" y="4948366"/>
            <a:chExt cx="816724" cy="1496039"/>
          </a:xfrm>
        </p:grpSpPr>
        <p:sp>
          <p:nvSpPr>
            <p:cNvPr id="38" name="Cube 37">
              <a:extLst>
                <a:ext uri="{FF2B5EF4-FFF2-40B4-BE49-F238E27FC236}">
                  <a16:creationId xmlns:a16="http://schemas.microsoft.com/office/drawing/2014/main" id="{B1891026-4F65-7E29-E57C-48FF59F782A7}"/>
                </a:ext>
              </a:extLst>
            </p:cNvPr>
            <p:cNvSpPr/>
            <p:nvPr/>
          </p:nvSpPr>
          <p:spPr>
            <a:xfrm>
              <a:off x="9561949" y="4948366"/>
              <a:ext cx="457039" cy="457112"/>
            </a:xfrm>
            <a:prstGeom prst="cube">
              <a:avLst/>
            </a:prstGeom>
            <a:solidFill>
              <a:srgbClr val="9AB6D3"/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Cube 38">
              <a:extLst>
                <a:ext uri="{FF2B5EF4-FFF2-40B4-BE49-F238E27FC236}">
                  <a16:creationId xmlns:a16="http://schemas.microsoft.com/office/drawing/2014/main" id="{B6E2A8FA-7C48-76CA-8EDC-F53B9B61DD44}"/>
                </a:ext>
              </a:extLst>
            </p:cNvPr>
            <p:cNvSpPr/>
            <p:nvPr/>
          </p:nvSpPr>
          <p:spPr>
            <a:xfrm>
              <a:off x="9561949" y="5467830"/>
              <a:ext cx="457039" cy="457112"/>
            </a:xfrm>
            <a:prstGeom prst="cube">
              <a:avLst/>
            </a:prstGeom>
            <a:solidFill>
              <a:srgbClr val="9AB6D3"/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Cube 39">
              <a:extLst>
                <a:ext uri="{FF2B5EF4-FFF2-40B4-BE49-F238E27FC236}">
                  <a16:creationId xmlns:a16="http://schemas.microsoft.com/office/drawing/2014/main" id="{29B01B25-F191-AC2B-3CBD-48CCC19C346E}"/>
                </a:ext>
              </a:extLst>
            </p:cNvPr>
            <p:cNvSpPr/>
            <p:nvPr/>
          </p:nvSpPr>
          <p:spPr>
            <a:xfrm>
              <a:off x="9561949" y="5987293"/>
              <a:ext cx="457039" cy="457112"/>
            </a:xfrm>
            <a:prstGeom prst="cube">
              <a:avLst/>
            </a:prstGeom>
            <a:solidFill>
              <a:srgbClr val="9AB6D3"/>
            </a:solidFill>
            <a:ln w="158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TextBox 34">
              <a:extLst>
                <a:ext uri="{FF2B5EF4-FFF2-40B4-BE49-F238E27FC236}">
                  <a16:creationId xmlns:a16="http://schemas.microsoft.com/office/drawing/2014/main" id="{850DDB72-D504-D0B0-1176-92E96088D181}"/>
                </a:ext>
              </a:extLst>
            </p:cNvPr>
            <p:cNvSpPr txBox="1"/>
            <p:nvPr/>
          </p:nvSpPr>
          <p:spPr>
            <a:xfrm>
              <a:off x="10078591" y="5053812"/>
              <a:ext cx="30008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hangingPunct="0">
                <a:spcBef>
                  <a:spcPts val="0"/>
                </a:spcBef>
                <a:spcAft>
                  <a:spcPts val="1000"/>
                </a:spcAft>
                <a:tabLst>
                  <a:tab pos="457200" algn="l"/>
                </a:tabLst>
              </a:pPr>
              <a:r>
                <a:rPr lang="en-US" sz="1000" i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sz="1000" i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10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TextBox 34">
              <a:extLst>
                <a:ext uri="{FF2B5EF4-FFF2-40B4-BE49-F238E27FC236}">
                  <a16:creationId xmlns:a16="http://schemas.microsoft.com/office/drawing/2014/main" id="{3EA860AB-06FF-B62E-945E-BAED4B3A43FA}"/>
                </a:ext>
              </a:extLst>
            </p:cNvPr>
            <p:cNvSpPr txBox="1"/>
            <p:nvPr/>
          </p:nvSpPr>
          <p:spPr>
            <a:xfrm>
              <a:off x="10078591" y="5573276"/>
              <a:ext cx="30008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hangingPunct="0">
                <a:spcBef>
                  <a:spcPts val="0"/>
                </a:spcBef>
                <a:spcAft>
                  <a:spcPts val="1000"/>
                </a:spcAft>
                <a:tabLst>
                  <a:tab pos="457200" algn="l"/>
                </a:tabLst>
              </a:pPr>
              <a:r>
                <a:rPr lang="en-US" sz="1000" i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s2</a:t>
              </a:r>
              <a:endParaRPr lang="en-US" sz="10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TextBox 34">
              <a:extLst>
                <a:ext uri="{FF2B5EF4-FFF2-40B4-BE49-F238E27FC236}">
                  <a16:creationId xmlns:a16="http://schemas.microsoft.com/office/drawing/2014/main" id="{25882CBC-2796-136E-8DBC-0B0425553097}"/>
                </a:ext>
              </a:extLst>
            </p:cNvPr>
            <p:cNvSpPr txBox="1"/>
            <p:nvPr/>
          </p:nvSpPr>
          <p:spPr>
            <a:xfrm>
              <a:off x="10078591" y="6092739"/>
              <a:ext cx="30008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hangingPunct="0">
                <a:spcBef>
                  <a:spcPts val="0"/>
                </a:spcBef>
                <a:spcAft>
                  <a:spcPts val="1000"/>
                </a:spcAft>
                <a:tabLst>
                  <a:tab pos="457200" algn="l"/>
                </a:tabLst>
              </a:pPr>
              <a:r>
                <a:rPr lang="en-US" sz="1000" i="1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s3</a:t>
              </a:r>
              <a:endParaRPr lang="en-US" sz="1000" dirty="0">
                <a:effectLst/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70918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ube 46">
            <a:extLst>
              <a:ext uri="{FF2B5EF4-FFF2-40B4-BE49-F238E27FC236}">
                <a16:creationId xmlns:a16="http://schemas.microsoft.com/office/drawing/2014/main" id="{9A14DB05-713F-491A-8FE8-59A83EE67F54}"/>
              </a:ext>
            </a:extLst>
          </p:cNvPr>
          <p:cNvSpPr/>
          <p:nvPr/>
        </p:nvSpPr>
        <p:spPr>
          <a:xfrm flipH="1">
            <a:off x="9734296" y="3079828"/>
            <a:ext cx="1005840" cy="1005840"/>
          </a:xfrm>
          <a:prstGeom prst="cube">
            <a:avLst>
              <a:gd name="adj" fmla="val 14228"/>
            </a:avLst>
          </a:prstGeom>
          <a:solidFill>
            <a:srgbClr val="CCDEF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Cube 47">
            <a:extLst>
              <a:ext uri="{FF2B5EF4-FFF2-40B4-BE49-F238E27FC236}">
                <a16:creationId xmlns:a16="http://schemas.microsoft.com/office/drawing/2014/main" id="{C93DD59B-9382-4F81-8220-8E62D87A1C9F}"/>
              </a:ext>
            </a:extLst>
          </p:cNvPr>
          <p:cNvSpPr/>
          <p:nvPr/>
        </p:nvSpPr>
        <p:spPr>
          <a:xfrm flipH="1">
            <a:off x="10058047" y="3445548"/>
            <a:ext cx="1005840" cy="1005840"/>
          </a:xfrm>
          <a:prstGeom prst="cube">
            <a:avLst>
              <a:gd name="adj" fmla="val 14228"/>
            </a:avLst>
          </a:prstGeom>
          <a:solidFill>
            <a:srgbClr val="CCDEF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Volumetric Source Information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988BDC-60D7-411B-B22F-66093E925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Volumetric Protocol Volume Organization Modules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971A530B-624C-4FDF-A165-791CF989D94F}"/>
              </a:ext>
            </a:extLst>
          </p:cNvPr>
          <p:cNvSpPr/>
          <p:nvPr/>
        </p:nvSpPr>
        <p:spPr>
          <a:xfrm>
            <a:off x="2273540" y="2874763"/>
            <a:ext cx="548640" cy="548640"/>
          </a:xfrm>
          <a:prstGeom prst="rect">
            <a:avLst/>
          </a:prstGeom>
          <a:solidFill>
            <a:srgbClr val="CCDEF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3C2885FE-2A42-4105-BB81-274D23A6A59F}"/>
              </a:ext>
            </a:extLst>
          </p:cNvPr>
          <p:cNvSpPr/>
          <p:nvPr/>
        </p:nvSpPr>
        <p:spPr>
          <a:xfrm>
            <a:off x="2416777" y="3010936"/>
            <a:ext cx="548640" cy="548640"/>
          </a:xfrm>
          <a:prstGeom prst="rect">
            <a:avLst/>
          </a:prstGeom>
          <a:solidFill>
            <a:srgbClr val="CCDEF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5D6C02DC-06A8-44A6-B5F5-58DCB50AADDE}"/>
              </a:ext>
            </a:extLst>
          </p:cNvPr>
          <p:cNvSpPr/>
          <p:nvPr/>
        </p:nvSpPr>
        <p:spPr>
          <a:xfrm>
            <a:off x="2559439" y="3136922"/>
            <a:ext cx="548640" cy="548640"/>
          </a:xfrm>
          <a:prstGeom prst="rect">
            <a:avLst/>
          </a:prstGeom>
          <a:solidFill>
            <a:srgbClr val="CCDEF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C686523-60AD-4EC4-B683-F6F7B8CAF653}"/>
              </a:ext>
            </a:extLst>
          </p:cNvPr>
          <p:cNvSpPr/>
          <p:nvPr/>
        </p:nvSpPr>
        <p:spPr>
          <a:xfrm>
            <a:off x="2696963" y="3273804"/>
            <a:ext cx="548640" cy="548640"/>
          </a:xfrm>
          <a:prstGeom prst="rect">
            <a:avLst/>
          </a:prstGeom>
          <a:solidFill>
            <a:srgbClr val="CCDEF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834A8D34-2AE6-4862-91BD-207EA10E9AA9}"/>
              </a:ext>
            </a:extLst>
          </p:cNvPr>
          <p:cNvCxnSpPr>
            <a:cxnSpLocks/>
            <a:stCxn id="109" idx="3"/>
            <a:endCxn id="99" idx="1"/>
          </p:cNvCxnSpPr>
          <p:nvPr/>
        </p:nvCxnSpPr>
        <p:spPr>
          <a:xfrm flipV="1">
            <a:off x="2039973" y="3149083"/>
            <a:ext cx="233567" cy="471143"/>
          </a:xfrm>
          <a:prstGeom prst="straightConnector1">
            <a:avLst/>
          </a:prstGeom>
          <a:ln>
            <a:solidFill>
              <a:srgbClr val="4F8ABE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91D47F3D-AA98-470A-8BC2-75E9E85BD932}"/>
              </a:ext>
            </a:extLst>
          </p:cNvPr>
          <p:cNvCxnSpPr>
            <a:cxnSpLocks/>
            <a:stCxn id="109" idx="3"/>
            <a:endCxn id="100" idx="1"/>
          </p:cNvCxnSpPr>
          <p:nvPr/>
        </p:nvCxnSpPr>
        <p:spPr>
          <a:xfrm flipV="1">
            <a:off x="2039973" y="3285256"/>
            <a:ext cx="376804" cy="334970"/>
          </a:xfrm>
          <a:prstGeom prst="straightConnector1">
            <a:avLst/>
          </a:prstGeom>
          <a:ln>
            <a:solidFill>
              <a:srgbClr val="4F8ABE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Rectangle 104">
            <a:extLst>
              <a:ext uri="{FF2B5EF4-FFF2-40B4-BE49-F238E27FC236}">
                <a16:creationId xmlns:a16="http://schemas.microsoft.com/office/drawing/2014/main" id="{70B3C7C4-F4F9-41EC-8032-3731DE0DB4E7}"/>
              </a:ext>
            </a:extLst>
          </p:cNvPr>
          <p:cNvSpPr/>
          <p:nvPr/>
        </p:nvSpPr>
        <p:spPr>
          <a:xfrm>
            <a:off x="2834487" y="3410686"/>
            <a:ext cx="548640" cy="548640"/>
          </a:xfrm>
          <a:prstGeom prst="rect">
            <a:avLst/>
          </a:prstGeom>
          <a:solidFill>
            <a:srgbClr val="4F8ABE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82213021-9AD6-4DC8-8531-F7862440274E}"/>
              </a:ext>
            </a:extLst>
          </p:cNvPr>
          <p:cNvSpPr/>
          <p:nvPr/>
        </p:nvSpPr>
        <p:spPr>
          <a:xfrm>
            <a:off x="2972011" y="3547568"/>
            <a:ext cx="548640" cy="548640"/>
          </a:xfrm>
          <a:prstGeom prst="rect">
            <a:avLst/>
          </a:prstGeom>
          <a:solidFill>
            <a:srgbClr val="4F8ABE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E11979FA-8658-46B8-B888-58578BF6A5DC}"/>
              </a:ext>
            </a:extLst>
          </p:cNvPr>
          <p:cNvSpPr/>
          <p:nvPr/>
        </p:nvSpPr>
        <p:spPr>
          <a:xfrm>
            <a:off x="3109535" y="3684450"/>
            <a:ext cx="548640" cy="548640"/>
          </a:xfrm>
          <a:prstGeom prst="rect">
            <a:avLst/>
          </a:prstGeom>
          <a:solidFill>
            <a:srgbClr val="4F8ABE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C392A2DF-20A3-4377-AE20-BB1EFD3D86A5}"/>
              </a:ext>
            </a:extLst>
          </p:cNvPr>
          <p:cNvSpPr/>
          <p:nvPr/>
        </p:nvSpPr>
        <p:spPr>
          <a:xfrm>
            <a:off x="3247061" y="3821333"/>
            <a:ext cx="548640" cy="548640"/>
          </a:xfrm>
          <a:prstGeom prst="rect">
            <a:avLst/>
          </a:prstGeom>
          <a:solidFill>
            <a:srgbClr val="4F8ABE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552F4BCE-ACF5-498B-83D9-AC39FB4713EE}"/>
              </a:ext>
            </a:extLst>
          </p:cNvPr>
          <p:cNvSpPr txBox="1"/>
          <p:nvPr/>
        </p:nvSpPr>
        <p:spPr>
          <a:xfrm>
            <a:off x="1247482" y="3450949"/>
            <a:ext cx="792491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1600"/>
            </a:lvl1pPr>
          </a:lstStyle>
          <a:p>
            <a:pPr algn="ctr"/>
            <a:r>
              <a:rPr lang="en-US" sz="1100" dirty="0">
                <a:latin typeface="Helvetica" panose="020B0604020202020204" pitchFamily="34" charset="0"/>
                <a:cs typeface="Helvetica" panose="020B0604020202020204" pitchFamily="34" charset="0"/>
              </a:rPr>
              <a:t>Unrequired Slices</a:t>
            </a:r>
          </a:p>
        </p:txBody>
      </p: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9665F377-377A-494F-968C-E6D32F3B6E21}"/>
              </a:ext>
            </a:extLst>
          </p:cNvPr>
          <p:cNvCxnSpPr>
            <a:cxnSpLocks/>
            <a:stCxn id="109" idx="3"/>
            <a:endCxn id="95" idx="1"/>
          </p:cNvCxnSpPr>
          <p:nvPr/>
        </p:nvCxnSpPr>
        <p:spPr>
          <a:xfrm flipV="1">
            <a:off x="2039973" y="3411242"/>
            <a:ext cx="519466" cy="208984"/>
          </a:xfrm>
          <a:prstGeom prst="straightConnector1">
            <a:avLst/>
          </a:prstGeom>
          <a:ln>
            <a:solidFill>
              <a:srgbClr val="4F8ABE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0D5DB0ED-BFB3-49CD-9F51-0EBFC619A755}"/>
              </a:ext>
            </a:extLst>
          </p:cNvPr>
          <p:cNvCxnSpPr>
            <a:cxnSpLocks/>
            <a:stCxn id="109" idx="3"/>
            <a:endCxn id="96" idx="1"/>
          </p:cNvCxnSpPr>
          <p:nvPr/>
        </p:nvCxnSpPr>
        <p:spPr>
          <a:xfrm flipV="1">
            <a:off x="2039973" y="3548124"/>
            <a:ext cx="656990" cy="72102"/>
          </a:xfrm>
          <a:prstGeom prst="straightConnector1">
            <a:avLst/>
          </a:prstGeom>
          <a:ln>
            <a:solidFill>
              <a:srgbClr val="4F8ABE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5347F6E-4A9D-42A8-BA10-CEFF37077C4E}"/>
              </a:ext>
            </a:extLst>
          </p:cNvPr>
          <p:cNvCxnSpPr>
            <a:cxnSpLocks/>
          </p:cNvCxnSpPr>
          <p:nvPr/>
        </p:nvCxnSpPr>
        <p:spPr>
          <a:xfrm flipH="1" flipV="1">
            <a:off x="3346678" y="4793189"/>
            <a:ext cx="27066" cy="8569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ectangle 100">
            <a:extLst>
              <a:ext uri="{FF2B5EF4-FFF2-40B4-BE49-F238E27FC236}">
                <a16:creationId xmlns:a16="http://schemas.microsoft.com/office/drawing/2014/main" id="{BB15A86A-C078-4E7C-B1E8-66E1A7E84E9F}"/>
              </a:ext>
            </a:extLst>
          </p:cNvPr>
          <p:cNvSpPr/>
          <p:nvPr/>
        </p:nvSpPr>
        <p:spPr>
          <a:xfrm>
            <a:off x="3395352" y="3972203"/>
            <a:ext cx="548640" cy="548640"/>
          </a:xfrm>
          <a:prstGeom prst="rect">
            <a:avLst/>
          </a:prstGeom>
          <a:solidFill>
            <a:srgbClr val="4F8ABE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CA2F3E63-DDFE-4E97-9D66-ADF468F10B91}"/>
              </a:ext>
            </a:extLst>
          </p:cNvPr>
          <p:cNvSpPr/>
          <p:nvPr/>
        </p:nvSpPr>
        <p:spPr>
          <a:xfrm>
            <a:off x="3538589" y="4108376"/>
            <a:ext cx="548640" cy="548640"/>
          </a:xfrm>
          <a:prstGeom prst="rect">
            <a:avLst/>
          </a:prstGeom>
          <a:solidFill>
            <a:srgbClr val="4F8ABE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94ED13F2-245A-4F8E-9A32-D5CEB79F16E5}"/>
              </a:ext>
            </a:extLst>
          </p:cNvPr>
          <p:cNvSpPr/>
          <p:nvPr/>
        </p:nvSpPr>
        <p:spPr>
          <a:xfrm>
            <a:off x="3681826" y="4244549"/>
            <a:ext cx="548640" cy="548640"/>
          </a:xfrm>
          <a:prstGeom prst="rect">
            <a:avLst/>
          </a:prstGeom>
          <a:solidFill>
            <a:srgbClr val="4F8ABE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FCFB06C0-2553-4943-9A1F-A0C736C9F5D2}"/>
              </a:ext>
            </a:extLst>
          </p:cNvPr>
          <p:cNvSpPr/>
          <p:nvPr/>
        </p:nvSpPr>
        <p:spPr>
          <a:xfrm>
            <a:off x="3825062" y="4380722"/>
            <a:ext cx="548640" cy="548640"/>
          </a:xfrm>
          <a:prstGeom prst="rect">
            <a:avLst/>
          </a:prstGeom>
          <a:solidFill>
            <a:srgbClr val="4F8ABE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Desired Slices</a:t>
            </a:r>
            <a:endParaRPr 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568B61F-445C-FA2C-009F-D0441FEF5BD1}"/>
              </a:ext>
            </a:extLst>
          </p:cNvPr>
          <p:cNvSpPr txBox="1"/>
          <p:nvPr/>
        </p:nvSpPr>
        <p:spPr>
          <a:xfrm>
            <a:off x="933200" y="5137399"/>
            <a:ext cx="3816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Step 1: Identify Desired Images</a:t>
            </a:r>
          </a:p>
          <a:p>
            <a:r>
              <a:rPr lang="en-US" dirty="0"/>
              <a:t>(Volume Data Input Image Set Module)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EF76548-47B5-6968-04BB-753EDDC8CD99}"/>
              </a:ext>
            </a:extLst>
          </p:cNvPr>
          <p:cNvSpPr txBox="1"/>
          <p:nvPr/>
        </p:nvSpPr>
        <p:spPr>
          <a:xfrm>
            <a:off x="5501464" y="5137399"/>
            <a:ext cx="27921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Step 2: Define Volumes</a:t>
            </a:r>
          </a:p>
          <a:p>
            <a:r>
              <a:rPr lang="en-US" dirty="0"/>
              <a:t>(Volume Definition Module)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28035D3-4F55-0493-6386-F369D5D26880}"/>
              </a:ext>
            </a:extLst>
          </p:cNvPr>
          <p:cNvSpPr/>
          <p:nvPr/>
        </p:nvSpPr>
        <p:spPr>
          <a:xfrm>
            <a:off x="6754283" y="2726822"/>
            <a:ext cx="548640" cy="548640"/>
          </a:xfrm>
          <a:prstGeom prst="rect">
            <a:avLst/>
          </a:prstGeom>
          <a:solidFill>
            <a:srgbClr val="4F8ABE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5EBB1AA-1ADE-AF17-988B-471BD5396E15}"/>
              </a:ext>
            </a:extLst>
          </p:cNvPr>
          <p:cNvSpPr/>
          <p:nvPr/>
        </p:nvSpPr>
        <p:spPr>
          <a:xfrm>
            <a:off x="6897520" y="2862995"/>
            <a:ext cx="548640" cy="548640"/>
          </a:xfrm>
          <a:prstGeom prst="rect">
            <a:avLst/>
          </a:prstGeom>
          <a:solidFill>
            <a:srgbClr val="4F8ABE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314651B-C4DE-FC92-3973-EB3BAE7386CA}"/>
              </a:ext>
            </a:extLst>
          </p:cNvPr>
          <p:cNvSpPr/>
          <p:nvPr/>
        </p:nvSpPr>
        <p:spPr>
          <a:xfrm>
            <a:off x="7040757" y="2999168"/>
            <a:ext cx="548640" cy="548640"/>
          </a:xfrm>
          <a:prstGeom prst="rect">
            <a:avLst/>
          </a:prstGeom>
          <a:solidFill>
            <a:srgbClr val="4F8ABE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BE76A0A1-B246-E5D2-A27C-94661183E9D3}"/>
              </a:ext>
            </a:extLst>
          </p:cNvPr>
          <p:cNvSpPr/>
          <p:nvPr/>
        </p:nvSpPr>
        <p:spPr>
          <a:xfrm>
            <a:off x="7183993" y="3135341"/>
            <a:ext cx="548640" cy="548640"/>
          </a:xfrm>
          <a:prstGeom prst="rect">
            <a:avLst/>
          </a:prstGeom>
          <a:solidFill>
            <a:srgbClr val="4F8ABE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Desired Slices</a:t>
            </a:r>
            <a:endParaRPr 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F4D52E83-75BD-43E2-481C-B8E3DDA5D4F6}"/>
              </a:ext>
            </a:extLst>
          </p:cNvPr>
          <p:cNvSpPr/>
          <p:nvPr/>
        </p:nvSpPr>
        <p:spPr>
          <a:xfrm>
            <a:off x="5763176" y="3523522"/>
            <a:ext cx="548640" cy="548640"/>
          </a:xfrm>
          <a:prstGeom prst="rect">
            <a:avLst/>
          </a:prstGeom>
          <a:solidFill>
            <a:srgbClr val="4F8ABE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95FD0ABF-70E3-92F7-E217-CA298985E6A4}"/>
              </a:ext>
            </a:extLst>
          </p:cNvPr>
          <p:cNvSpPr/>
          <p:nvPr/>
        </p:nvSpPr>
        <p:spPr>
          <a:xfrm>
            <a:off x="5900700" y="3660404"/>
            <a:ext cx="548640" cy="548640"/>
          </a:xfrm>
          <a:prstGeom prst="rect">
            <a:avLst/>
          </a:prstGeom>
          <a:solidFill>
            <a:srgbClr val="4F8ABE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A4C0216-B789-F98F-18F9-0E0F802C35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05951" y="6421963"/>
            <a:ext cx="2844799" cy="365125"/>
          </a:xfrm>
        </p:spPr>
        <p:txBody>
          <a:bodyPr/>
          <a:lstStyle/>
          <a:p>
            <a:r>
              <a:rPr lang="fr-FR" dirty="0"/>
              <a:t>2023-06-22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F85DEC5-75E4-3CD7-91A3-1EFC931F8F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1192" y="6417637"/>
            <a:ext cx="6917210" cy="36512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Copyright DICOM® 2023 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95A1E05-2A98-530C-875A-9220CC34B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58300" y="6421963"/>
            <a:ext cx="105251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304044-7986-44A2-062A-3154D5E1A213}"/>
              </a:ext>
            </a:extLst>
          </p:cNvPr>
          <p:cNvSpPr txBox="1"/>
          <p:nvPr/>
        </p:nvSpPr>
        <p:spPr>
          <a:xfrm>
            <a:off x="8715362" y="5137399"/>
            <a:ext cx="34699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Step 3: Sort Volumes for Processing</a:t>
            </a:r>
          </a:p>
          <a:p>
            <a:r>
              <a:rPr lang="en-US" dirty="0"/>
              <a:t>(Volume Definition Module)</a:t>
            </a: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A6F9BA3A-462B-4838-250A-F959A9731A5D}"/>
              </a:ext>
            </a:extLst>
          </p:cNvPr>
          <p:cNvSpPr/>
          <p:nvPr/>
        </p:nvSpPr>
        <p:spPr>
          <a:xfrm>
            <a:off x="4511742" y="4125347"/>
            <a:ext cx="169113" cy="73152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762C8571-1094-E600-7048-87D42387D3F5}"/>
              </a:ext>
            </a:extLst>
          </p:cNvPr>
          <p:cNvSpPr/>
          <p:nvPr/>
        </p:nvSpPr>
        <p:spPr>
          <a:xfrm>
            <a:off x="4111914" y="3307825"/>
            <a:ext cx="169113" cy="73152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A6B6340E-45FC-6539-D1D8-87E25366DFD4}"/>
              </a:ext>
            </a:extLst>
          </p:cNvPr>
          <p:cNvSpPr/>
          <p:nvPr/>
        </p:nvSpPr>
        <p:spPr>
          <a:xfrm>
            <a:off x="6038224" y="3797286"/>
            <a:ext cx="548640" cy="548640"/>
          </a:xfrm>
          <a:prstGeom prst="rect">
            <a:avLst/>
          </a:prstGeom>
          <a:solidFill>
            <a:srgbClr val="4F8ABE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E96D258-B7CC-8FEF-CFBE-BC33368BCB21}"/>
              </a:ext>
            </a:extLst>
          </p:cNvPr>
          <p:cNvCxnSpPr>
            <a:cxnSpLocks/>
            <a:endCxn id="47" idx="5"/>
          </p:cNvCxnSpPr>
          <p:nvPr/>
        </p:nvCxnSpPr>
        <p:spPr>
          <a:xfrm flipV="1">
            <a:off x="6603418" y="3511193"/>
            <a:ext cx="3130878" cy="5366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2BACADE4-6B62-22EB-3656-0D47DCD13C33}"/>
              </a:ext>
            </a:extLst>
          </p:cNvPr>
          <p:cNvCxnSpPr>
            <a:endCxn id="48" idx="4"/>
          </p:cNvCxnSpPr>
          <p:nvPr/>
        </p:nvCxnSpPr>
        <p:spPr>
          <a:xfrm>
            <a:off x="7732633" y="3273487"/>
            <a:ext cx="2468525" cy="7465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>
            <a:extLst>
              <a:ext uri="{FF2B5EF4-FFF2-40B4-BE49-F238E27FC236}">
                <a16:creationId xmlns:a16="http://schemas.microsoft.com/office/drawing/2014/main" id="{C127E0B9-0A5C-9BEC-6D92-A2871990305D}"/>
              </a:ext>
            </a:extLst>
          </p:cNvPr>
          <p:cNvSpPr/>
          <p:nvPr/>
        </p:nvSpPr>
        <p:spPr>
          <a:xfrm>
            <a:off x="6175750" y="3934169"/>
            <a:ext cx="548640" cy="548640"/>
          </a:xfrm>
          <a:prstGeom prst="rect">
            <a:avLst/>
          </a:prstGeom>
          <a:solidFill>
            <a:srgbClr val="4F8ABE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Desired Slices</a:t>
            </a:r>
            <a:endParaRPr lang="en-US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A7E8D7BC-BA39-1850-0DB0-A238A24B7E49}"/>
              </a:ext>
            </a:extLst>
          </p:cNvPr>
          <p:cNvCxnSpPr>
            <a:stCxn id="16" idx="1"/>
            <a:endCxn id="75" idx="1"/>
          </p:cNvCxnSpPr>
          <p:nvPr/>
        </p:nvCxnSpPr>
        <p:spPr>
          <a:xfrm flipV="1">
            <a:off x="4281027" y="3273487"/>
            <a:ext cx="2747576" cy="4000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D36C2CCF-F714-717E-AB7B-2F779B6AE0BA}"/>
              </a:ext>
            </a:extLst>
          </p:cNvPr>
          <p:cNvCxnSpPr>
            <a:cxnSpLocks/>
            <a:stCxn id="15" idx="1"/>
            <a:endCxn id="79" idx="1"/>
          </p:cNvCxnSpPr>
          <p:nvPr/>
        </p:nvCxnSpPr>
        <p:spPr>
          <a:xfrm flipV="1">
            <a:off x="4680855" y="4071606"/>
            <a:ext cx="1357369" cy="4195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917F6838-0034-EBB6-926E-CC99CE77F368}"/>
              </a:ext>
            </a:extLst>
          </p:cNvPr>
          <p:cNvSpPr txBox="1"/>
          <p:nvPr/>
        </p:nvSpPr>
        <p:spPr>
          <a:xfrm>
            <a:off x="479800" y="2028323"/>
            <a:ext cx="5501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Steps to organize input images into sorted volumes</a:t>
            </a:r>
          </a:p>
        </p:txBody>
      </p:sp>
    </p:spTree>
    <p:extLst>
      <p:ext uri="{BB962C8B-B14F-4D97-AF65-F5344CB8AC3E}">
        <p14:creationId xmlns:p14="http://schemas.microsoft.com/office/powerpoint/2010/main" val="321637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03617-1E79-E446-7F84-03284E0A1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Clients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9934E7-64AE-530B-B3FA-6E4A8B803F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8666" y="1984796"/>
            <a:ext cx="5087075" cy="536005"/>
          </a:xfrm>
        </p:spPr>
        <p:txBody>
          <a:bodyPr/>
          <a:lstStyle/>
          <a:p>
            <a:r>
              <a:rPr lang="en-US" dirty="0"/>
              <a:t>Basic Functions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8A965F-8E58-7318-22EB-36B540A2F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8666" y="2659956"/>
            <a:ext cx="4066134" cy="35027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Available in Query Parameters:</a:t>
            </a:r>
          </a:p>
          <a:p>
            <a:r>
              <a:rPr lang="en-US" dirty="0"/>
              <a:t>Pan</a:t>
            </a:r>
          </a:p>
          <a:p>
            <a:r>
              <a:rPr lang="en-US" dirty="0"/>
              <a:t>Zoom</a:t>
            </a:r>
          </a:p>
          <a:p>
            <a:r>
              <a:rPr lang="en-US" dirty="0"/>
              <a:t>Windowing</a:t>
            </a:r>
          </a:p>
          <a:p>
            <a:r>
              <a:rPr lang="en-US" dirty="0"/>
              <a:t>Set Quality</a:t>
            </a:r>
          </a:p>
          <a:p>
            <a:r>
              <a:rPr lang="en-US" dirty="0"/>
              <a:t>Rotate</a:t>
            </a:r>
          </a:p>
          <a:p>
            <a:r>
              <a:rPr lang="en-US" dirty="0"/>
              <a:t>Animate</a:t>
            </a:r>
          </a:p>
          <a:p>
            <a:r>
              <a:rPr lang="en-US" dirty="0"/>
              <a:t>Set Render Method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68FC35-8182-A8D7-4EFF-5CF3C44637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74124" y="1967428"/>
            <a:ext cx="5087073" cy="553373"/>
          </a:xfrm>
        </p:spPr>
        <p:txBody>
          <a:bodyPr/>
          <a:lstStyle/>
          <a:p>
            <a:r>
              <a:rPr lang="en-US" dirty="0"/>
              <a:t>Advanced Functions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2B8160-74EC-754B-20B6-8CB93982F0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95312" y="2642588"/>
            <a:ext cx="5393100" cy="40508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Available by referencing a Volumetric Presentation State or a Volumetric Rendering Protocol:</a:t>
            </a:r>
          </a:p>
          <a:p>
            <a:r>
              <a:rPr lang="en-US" dirty="0"/>
              <a:t>Display Color</a:t>
            </a:r>
          </a:p>
          <a:p>
            <a:r>
              <a:rPr lang="en-US" dirty="0"/>
              <a:t>Shading and Lighting</a:t>
            </a:r>
          </a:p>
          <a:p>
            <a:r>
              <a:rPr lang="en-US" dirty="0"/>
              <a:t>Crop</a:t>
            </a:r>
          </a:p>
          <a:p>
            <a:r>
              <a:rPr lang="en-US" dirty="0"/>
              <a:t>Merge Multiple Volumes</a:t>
            </a:r>
          </a:p>
          <a:p>
            <a:r>
              <a:rPr lang="en-US" dirty="0"/>
              <a:t>Define a Composite MPR</a:t>
            </a:r>
          </a:p>
          <a:p>
            <a:r>
              <a:rPr lang="en-US" dirty="0"/>
              <a:t>Annotate</a:t>
            </a:r>
          </a:p>
          <a:p>
            <a:r>
              <a:rPr lang="en-US" dirty="0"/>
              <a:t>Render projection or orthographic view</a:t>
            </a:r>
          </a:p>
          <a:p>
            <a:r>
              <a:rPr lang="en-US" dirty="0"/>
              <a:t>Render endoluminal view (i.e., fly through)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067946-34CB-5779-6F19-D1FCDC8F3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2023-06-22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E17D63-1133-1E69-C678-8437E0770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Copyright DICOM® 2023 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852D87-BD09-9D13-7C50-CD374CA31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8615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Table 34">
            <a:extLst>
              <a:ext uri="{FF2B5EF4-FFF2-40B4-BE49-F238E27FC236}">
                <a16:creationId xmlns:a16="http://schemas.microsoft.com/office/drawing/2014/main" id="{D47915EA-FE8F-7DF8-A60D-7EE9443AF9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5670572"/>
              </p:ext>
            </p:extLst>
          </p:nvPr>
        </p:nvGraphicFramePr>
        <p:xfrm>
          <a:off x="419099" y="2012859"/>
          <a:ext cx="11334750" cy="47130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18522">
                  <a:extLst>
                    <a:ext uri="{9D8B030D-6E8A-4147-A177-3AD203B41FA5}">
                      <a16:colId xmlns:a16="http://schemas.microsoft.com/office/drawing/2014/main" val="1420969106"/>
                    </a:ext>
                  </a:extLst>
                </a:gridCol>
                <a:gridCol w="3934605">
                  <a:extLst>
                    <a:ext uri="{9D8B030D-6E8A-4147-A177-3AD203B41FA5}">
                      <a16:colId xmlns:a16="http://schemas.microsoft.com/office/drawing/2014/main" val="3582055247"/>
                    </a:ext>
                  </a:extLst>
                </a:gridCol>
                <a:gridCol w="1781623">
                  <a:extLst>
                    <a:ext uri="{9D8B030D-6E8A-4147-A177-3AD203B41FA5}">
                      <a16:colId xmlns:a16="http://schemas.microsoft.com/office/drawing/2014/main" val="9812767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100" dirty="0"/>
                        <a:t>Target Resource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Input Set 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Volume Organization </a:t>
                      </a: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3277131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Legacy Instances in 1 Series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latin typeface="+mn-lt"/>
                        <a:ea typeface="Cambria" panose="020405030504060302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36962299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ourier New" panose="02070309020205020404" pitchFamily="49" charset="0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/studies/{uid}/series/{uid}/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VOLUME</a:t>
                      </a: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3966769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Multiple Phases, each in its own series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Cambria" panose="020405030504060302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3056861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ourier New" panose="02070309020205020404" pitchFamily="49" charset="0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/studies/{uid}/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Selector Attribute Name = </a:t>
                      </a:r>
                      <a:r>
                        <a:rPr lang="en-US" sz="1200" dirty="0"/>
                        <a:t>Cardiac R-R Interval Specified</a:t>
                      </a:r>
                      <a:endParaRPr lang="pt-BR" sz="1200" dirty="0">
                        <a:ea typeface="Cambria" panose="02040503050406030204" pitchFamily="18" charset="0"/>
                        <a:cs typeface="Courier New" panose="02070309020205020404" pitchFamily="49" charset="0"/>
                      </a:endParaRPr>
                    </a:p>
                    <a:p>
                      <a:r>
                        <a:rPr lang="en-US" sz="1200" dirty="0"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RANGE_INCL = 140\260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</a:rPr>
                        <a:t>TEMPORAL_VOLUME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16863672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Legacy Series Containing Multiple Phases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Cambria" panose="020405030504060302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32475288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ourier New" panose="02070309020205020404" pitchFamily="49" charset="0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/studies/{uid}/series/{uid}/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Selector Attribute Name = </a:t>
                      </a:r>
                      <a:r>
                        <a:rPr lang="en-US" sz="1200" dirty="0"/>
                        <a:t>Acquisition ​Number</a:t>
                      </a:r>
                    </a:p>
                    <a:p>
                      <a:r>
                        <a:rPr lang="en-US" sz="1200" dirty="0"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RANGE_INCL = 1\3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solidFill>
                          <a:schemeClr val="accent2"/>
                        </a:solidFill>
                        <a:latin typeface="+mn-lt"/>
                        <a:ea typeface="Cambria" panose="020405030504060302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+mn-cs"/>
                        </a:rPr>
                        <a:t>TEMPORAL_VOLUME</a:t>
                      </a: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2204872436"/>
                  </a:ext>
                </a:extLst>
              </a:tr>
              <a:tr h="476306">
                <a:tc>
                  <a:txBody>
                    <a:bodyPr/>
                    <a:lstStyle/>
                    <a:p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1 Phase/Stack within a Legacy Series Containing Multiple Phases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endParaRPr lang="en-US" sz="1200" kern="1200" dirty="0">
                        <a:solidFill>
                          <a:schemeClr val="dk1"/>
                        </a:solidFill>
                        <a:latin typeface="+mn-lt"/>
                        <a:ea typeface="Cambria" panose="020405030504060302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3650328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latin typeface="Courier New" panose="02070309020205020404" pitchFamily="49" charset="0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/studies/{uid}/series/{uid}/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Selector Attribute Name = </a:t>
                      </a:r>
                      <a:r>
                        <a:rPr lang="en-US" sz="1200" dirty="0"/>
                        <a:t>Acquisition ​Number</a:t>
                      </a:r>
                    </a:p>
                    <a:p>
                      <a:r>
                        <a:rPr lang="en-US" sz="1200" dirty="0"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EQUAL = 2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+mn-cs"/>
                        </a:rPr>
                        <a:t>VOLUME</a:t>
                      </a: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32989632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1 Stack within an Enhanced Instance Containing Multiple Stacks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kern="1200" dirty="0">
                        <a:solidFill>
                          <a:schemeClr val="dk1"/>
                        </a:solidFill>
                        <a:effectLst/>
                        <a:latin typeface="Helvetica" panose="020B0604020202020204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1393702957"/>
                  </a:ext>
                </a:extLst>
              </a:tr>
              <a:tr h="17968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Courier New" panose="02070309020205020404" pitchFamily="49" charset="0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/studies/{uid}/series/{uid}/instance{uid}/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>
                        <a:latin typeface="Courier New" panose="02070309020205020404" pitchFamily="49" charset="0"/>
                        <a:ea typeface="Cambria" panose="02040503050406030204" pitchFamily="18" charset="0"/>
                        <a:cs typeface="Courier New" panose="02070309020205020404" pitchFamily="49" charset="0"/>
                      </a:endParaRP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200" dirty="0"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Selector Attribute Name = </a:t>
                      </a:r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Stack ID</a:t>
                      </a:r>
                    </a:p>
                    <a:p>
                      <a:pPr marL="0" algn="l" defTabSz="457200" rtl="0" eaLnBrk="1" latinLnBrk="0" hangingPunct="1"/>
                      <a:r>
                        <a:rPr lang="en-US" sz="1200" kern="1200" dirty="0">
                          <a:solidFill>
                            <a:schemeClr val="dk1"/>
                          </a:solidFill>
                          <a:latin typeface="+mn-lt"/>
                          <a:ea typeface="Cambria" panose="02040503050406030204" pitchFamily="18" charset="0"/>
                          <a:cs typeface="Courier New" panose="02070309020205020404" pitchFamily="49" charset="0"/>
                        </a:rPr>
                        <a:t>EQUAL= {n}</a:t>
                      </a:r>
                    </a:p>
                  </a:txBody>
                  <a:tcPr marL="0" marR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dk1"/>
                          </a:solidFill>
                          <a:effectLst/>
                          <a:latin typeface="Helvetica" panose="020B0604020202020204" pitchFamily="34" charset="0"/>
                          <a:ea typeface="Times New Roman" panose="02020603050405020304" pitchFamily="18" charset="0"/>
                          <a:cs typeface="+mn-cs"/>
                        </a:rPr>
                        <a:t>VOLUME</a:t>
                      </a:r>
                    </a:p>
                  </a:txBody>
                  <a:tcPr marL="0" marR="0"/>
                </a:tc>
                <a:extLst>
                  <a:ext uri="{0D108BD9-81ED-4DB2-BD59-A6C34878D82A}">
                    <a16:rowId xmlns:a16="http://schemas.microsoft.com/office/drawing/2014/main" val="2001926283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E5C95AE2-66E8-2634-906D-0CD481A4E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Volumetric Protocol Examples</a:t>
            </a:r>
          </a:p>
        </p:txBody>
      </p:sp>
    </p:spTree>
    <p:extLst>
      <p:ext uri="{BB962C8B-B14F-4D97-AF65-F5344CB8AC3E}">
        <p14:creationId xmlns:p14="http://schemas.microsoft.com/office/powerpoint/2010/main" val="857290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09CA0F6-47F8-4F29-84E5-4E06AAF8D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Web Services</a:t>
            </a:r>
            <a:r>
              <a:rPr lang="en-US" dirty="0"/>
              <a:t> Basic Use Case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B0BFE0-CCD7-49AD-A91C-644BBE20D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284" y="2228004"/>
            <a:ext cx="6139186" cy="3911375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ER stroke patient is referred for a CT.</a:t>
            </a:r>
          </a:p>
          <a:p>
            <a:pPr lvl="0"/>
            <a:r>
              <a:rPr lang="en-US" dirty="0"/>
              <a:t>Non-contrast and CTA are acquired to rule out hemorrhage and intravascular thrombus.</a:t>
            </a:r>
          </a:p>
          <a:p>
            <a:pPr lvl="0"/>
            <a:r>
              <a:rPr lang="en-US" dirty="0"/>
              <a:t>Images are reviewed by ER physician.</a:t>
            </a:r>
          </a:p>
          <a:p>
            <a:pPr lvl="0"/>
            <a:r>
              <a:rPr lang="en-US" dirty="0"/>
              <a:t>The hanging protocol specifies a lossless JPEG-LS multi-frame image of thick slab axial MIPs of the CTA. </a:t>
            </a:r>
          </a:p>
          <a:p>
            <a:r>
              <a:rPr lang="en-US" dirty="0"/>
              <a:t>The viewer submits a web service request with corresponding image references, rendering mode, slab thickness and spacing parameters.</a:t>
            </a:r>
          </a:p>
          <a:p>
            <a:r>
              <a:rPr lang="en-US" dirty="0"/>
              <a:t>The ER physician views images that best demonstrate the Circle of Willis.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398A984-0FC2-4FEF-A502-D5A11700FEB9}"/>
              </a:ext>
            </a:extLst>
          </p:cNvPr>
          <p:cNvGrpSpPr/>
          <p:nvPr/>
        </p:nvGrpSpPr>
        <p:grpSpPr>
          <a:xfrm>
            <a:off x="6419679" y="3008909"/>
            <a:ext cx="3981622" cy="2247900"/>
            <a:chOff x="6419679" y="3008909"/>
            <a:chExt cx="3981622" cy="2247900"/>
          </a:xfrm>
        </p:grpSpPr>
        <p:sp>
          <p:nvSpPr>
            <p:cNvPr id="22" name="AutoShape 49">
              <a:extLst>
                <a:ext uri="{FF2B5EF4-FFF2-40B4-BE49-F238E27FC236}">
                  <a16:creationId xmlns:a16="http://schemas.microsoft.com/office/drawing/2014/main" id="{B0852DD8-D75E-4F05-9066-AD6F4FE534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64956" y="4095393"/>
              <a:ext cx="1236345" cy="1123950"/>
            </a:xfrm>
            <a:prstGeom prst="wedgeRoundRectCallout">
              <a:avLst>
                <a:gd name="adj1" fmla="val 5116"/>
                <a:gd name="adj2" fmla="val -80903"/>
                <a:gd name="adj3" fmla="val 16667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en-US" altLang="en-US" sz="1350" dirty="0"/>
            </a:p>
          </p:txBody>
        </p:sp>
        <p:sp>
          <p:nvSpPr>
            <p:cNvPr id="23" name="Line 7">
              <a:extLst>
                <a:ext uri="{FF2B5EF4-FFF2-40B4-BE49-F238E27FC236}">
                  <a16:creationId xmlns:a16="http://schemas.microsoft.com/office/drawing/2014/main" id="{06E37A44-CACD-4066-9803-EA48D7DD01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429794" y="3533419"/>
              <a:ext cx="2147278" cy="9616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24" name="Line 9">
              <a:extLst>
                <a:ext uri="{FF2B5EF4-FFF2-40B4-BE49-F238E27FC236}">
                  <a16:creationId xmlns:a16="http://schemas.microsoft.com/office/drawing/2014/main" id="{B2F9AC75-22A7-43EA-9EF8-888B8BB018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429794" y="3645814"/>
              <a:ext cx="2184743" cy="99074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25" name="AutoShape 48">
              <a:extLst>
                <a:ext uri="{FF2B5EF4-FFF2-40B4-BE49-F238E27FC236}">
                  <a16:creationId xmlns:a16="http://schemas.microsoft.com/office/drawing/2014/main" id="{24F55DB2-D69D-4006-A487-29722BC7CE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19679" y="3378022"/>
              <a:ext cx="1236346" cy="738368"/>
            </a:xfrm>
            <a:prstGeom prst="wedgeRoundRectCallout">
              <a:avLst>
                <a:gd name="adj1" fmla="val -11966"/>
                <a:gd name="adj2" fmla="val 114117"/>
                <a:gd name="adj3" fmla="val 16667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en-US" altLang="en-US" sz="1350" dirty="0">
                  <a:solidFill>
                    <a:srgbClr val="008080"/>
                  </a:solidFill>
                </a:rPr>
                <a:t>Render series 3 as an axial MIP slab</a:t>
              </a:r>
            </a:p>
          </p:txBody>
        </p:sp>
        <p:graphicFrame>
          <p:nvGraphicFramePr>
            <p:cNvPr id="26" name="Object 10">
              <a:extLst>
                <a:ext uri="{FF2B5EF4-FFF2-40B4-BE49-F238E27FC236}">
                  <a16:creationId xmlns:a16="http://schemas.microsoft.com/office/drawing/2014/main" id="{D508AEE4-40CB-40C4-BCFD-0DDAE4BA825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9652001" y="3008909"/>
            <a:ext cx="499533" cy="6369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Visio" r:id="rId2" imgW="583412" imgH="745228" progId="Visio.Drawing.11">
                    <p:embed/>
                  </p:oleObj>
                </mc:Choice>
                <mc:Fallback>
                  <p:oleObj name="Visio" r:id="rId2" imgW="583412" imgH="745228" progId="Visio.Drawing.11">
                    <p:embed/>
                    <p:pic>
                      <p:nvPicPr>
                        <p:cNvPr id="26" name="Object 10">
                          <a:extLst>
                            <a:ext uri="{FF2B5EF4-FFF2-40B4-BE49-F238E27FC236}">
                              <a16:creationId xmlns:a16="http://schemas.microsoft.com/office/drawing/2014/main" id="{D508AEE4-40CB-40C4-BCFD-0DDAE4BA825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652001" y="3008909"/>
                          <a:ext cx="499533" cy="63690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" name="Object 11">
              <a:extLst>
                <a:ext uri="{FF2B5EF4-FFF2-40B4-BE49-F238E27FC236}">
                  <a16:creationId xmlns:a16="http://schemas.microsoft.com/office/drawing/2014/main" id="{C4B6D543-032F-4543-B219-61FF3C2F7AE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037853" y="4470045"/>
            <a:ext cx="391941" cy="4925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Visio" r:id="rId4" imgW="569919" imgH="534391" progId="Visio.Drawing.11">
                    <p:embed/>
                  </p:oleObj>
                </mc:Choice>
                <mc:Fallback>
                  <p:oleObj name="Visio" r:id="rId4" imgW="569919" imgH="534391" progId="Visio.Drawing.11">
                    <p:embed/>
                    <p:pic>
                      <p:nvPicPr>
                        <p:cNvPr id="27" name="Object 11">
                          <a:extLst>
                            <a:ext uri="{FF2B5EF4-FFF2-40B4-BE49-F238E27FC236}">
                              <a16:creationId xmlns:a16="http://schemas.microsoft.com/office/drawing/2014/main" id="{C4B6D543-032F-4543-B219-61FF3C2F7AE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037853" y="4470045"/>
                          <a:ext cx="391941" cy="49250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8" name="Picture 27" descr="doctor_assistant">
              <a:extLst>
                <a:ext uri="{FF2B5EF4-FFF2-40B4-BE49-F238E27FC236}">
                  <a16:creationId xmlns:a16="http://schemas.microsoft.com/office/drawing/2014/main" id="{9E711156-B409-4B2D-9A4C-276AB9D53A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4889" y="4559704"/>
              <a:ext cx="546912" cy="6971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F78F23E-525E-46C0-A7B3-D7D1BED25519}"/>
                </a:ext>
              </a:extLst>
            </p:cNvPr>
            <p:cNvSpPr/>
            <p:nvPr/>
          </p:nvSpPr>
          <p:spPr>
            <a:xfrm rot="20151289">
              <a:off x="7294184" y="3819148"/>
              <a:ext cx="2404403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en-US" sz="900" dirty="0">
                  <a:solidFill>
                    <a:srgbClr val="008080"/>
                  </a:solidFill>
                  <a:latin typeface="Courier New"/>
                  <a:cs typeface="Courier New"/>
                </a:rPr>
                <a:t>GET http://server.com.../</a:t>
              </a: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03837FF-96C9-41F9-9FDC-ACEADE3D27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28750" y="4112691"/>
              <a:ext cx="679354" cy="782803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68B8F4A-505E-420C-ADE5-1F3956766B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81150" y="4265091"/>
              <a:ext cx="679354" cy="782803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E6B8A313-9169-48BD-AF96-F84DDD5AFE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33550" y="4417491"/>
              <a:ext cx="679354" cy="782803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0EA17DE0-6964-4BD5-BD7B-72C4E3BD6A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87395" y="3387975"/>
              <a:ext cx="216209" cy="257839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EB6973F9-83C1-4EDD-9992-25B1DAE23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55742" y="5078694"/>
              <a:ext cx="152400" cy="114456"/>
            </a:xfrm>
            <a:prstGeom prst="rect">
              <a:avLst/>
            </a:prstGeom>
          </p:spPr>
        </p:pic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868346FE-E3E9-4EE6-8A48-147D7D0E6FC0}"/>
                </a:ext>
              </a:extLst>
            </p:cNvPr>
            <p:cNvCxnSpPr/>
            <p:nvPr/>
          </p:nvCxnSpPr>
          <p:spPr>
            <a:xfrm>
              <a:off x="9948533" y="5147703"/>
              <a:ext cx="182880" cy="0"/>
            </a:xfrm>
            <a:prstGeom prst="straightConnector1">
              <a:avLst/>
            </a:prstGeom>
            <a:ln>
              <a:solidFill>
                <a:schemeClr val="bg1">
                  <a:lumMod val="75000"/>
                </a:schemeClr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9035A843-2787-7CDF-ECA2-61680D7C83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05951" y="6421963"/>
            <a:ext cx="2844799" cy="365125"/>
          </a:xfrm>
        </p:spPr>
        <p:txBody>
          <a:bodyPr/>
          <a:lstStyle/>
          <a:p>
            <a:r>
              <a:rPr lang="fr-FR" dirty="0"/>
              <a:t>2023-06-22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518D055-ECBC-035C-4691-239282D3B0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4966" y="6447709"/>
            <a:ext cx="6917210" cy="36512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Copyright DICOM® 2023 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539E057-7A6D-81F2-6827-6818C251D3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58300" y="6421963"/>
            <a:ext cx="105251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360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D54677D-1291-4053-B670-E8B10A5D3D25}"/>
              </a:ext>
            </a:extLst>
          </p:cNvPr>
          <p:cNvSpPr/>
          <p:nvPr/>
        </p:nvSpPr>
        <p:spPr>
          <a:xfrm>
            <a:off x="3386540" y="2139459"/>
            <a:ext cx="5418921" cy="369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Render a  Thick Slab MPR from a Series Target Resource</a:t>
            </a:r>
          </a:p>
        </p:txBody>
      </p:sp>
      <p:sp>
        <p:nvSpPr>
          <p:cNvPr id="15" name="Date Placeholder 1">
            <a:extLst>
              <a:ext uri="{FF2B5EF4-FFF2-40B4-BE49-F238E27FC236}">
                <a16:creationId xmlns:a16="http://schemas.microsoft.com/office/drawing/2014/main" id="{4CBB132A-C837-402E-B476-9C74A240C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2023-06-22</a:t>
            </a:r>
            <a:endParaRPr lang="en-US" dirty="0"/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F8DE6726-3DC6-4712-8EA6-0E26A4E98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Copyright DICOM® 2023</a:t>
            </a:r>
            <a:endParaRPr lang="en-US" dirty="0"/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A1422C02-0686-415A-81FA-EA7FE4A79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B651BAC-3572-78EE-B18F-C8E16B4C2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Services Basic Use Case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5E627C6-D338-232C-2F3D-32D41484F3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85263" y="2645285"/>
            <a:ext cx="5021475" cy="377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689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61DF723-3C81-42BD-81A9-CA16D02843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0946" y="2869300"/>
            <a:ext cx="437924" cy="572360"/>
          </a:xfrm>
          <a:prstGeom prst="rect">
            <a:avLst/>
          </a:prstGeom>
        </p:spPr>
      </p:pic>
      <p:sp>
        <p:nvSpPr>
          <p:cNvPr id="31" name="AutoShape 48">
            <a:extLst>
              <a:ext uri="{FF2B5EF4-FFF2-40B4-BE49-F238E27FC236}">
                <a16:creationId xmlns:a16="http://schemas.microsoft.com/office/drawing/2014/main" id="{7F8B9855-F0DA-43FF-80AA-233CAD137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5720" y="2239299"/>
            <a:ext cx="1622751" cy="708242"/>
          </a:xfrm>
          <a:prstGeom prst="wedgeRoundRectCallout">
            <a:avLst>
              <a:gd name="adj1" fmla="val -91206"/>
              <a:gd name="adj2" fmla="val 41631"/>
              <a:gd name="adj3" fmla="val 16667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sz="1350" dirty="0">
                <a:solidFill>
                  <a:srgbClr val="008080"/>
                </a:solidFill>
              </a:rPr>
              <a:t>Save this segmentation as a presentation state</a:t>
            </a:r>
          </a:p>
        </p:txBody>
      </p:sp>
      <p:sp>
        <p:nvSpPr>
          <p:cNvPr id="22" name="AutoShape 49">
            <a:extLst>
              <a:ext uri="{FF2B5EF4-FFF2-40B4-BE49-F238E27FC236}">
                <a16:creationId xmlns:a16="http://schemas.microsoft.com/office/drawing/2014/main" id="{B0852DD8-D75E-4F05-9066-AD6F4FE534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64956" y="4581168"/>
            <a:ext cx="1236345" cy="1123950"/>
          </a:xfrm>
          <a:prstGeom prst="wedgeRoundRectCallout">
            <a:avLst>
              <a:gd name="adj1" fmla="val 5116"/>
              <a:gd name="adj2" fmla="val -80903"/>
              <a:gd name="adj3" fmla="val 16667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en-US" altLang="en-US" sz="135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09CA0F6-47F8-4F29-84E5-4E06AAF8D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Web Service Using Volumetric Presentation State</a:t>
            </a:r>
            <a:r>
              <a:rPr lang="en-US" dirty="0"/>
              <a:t>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B0BFE0-CCD7-49AD-A91C-644BBE20D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189" y="2244840"/>
            <a:ext cx="5734068" cy="3911375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A prospective liver donor is referred for a CT angiogram to assess their hepatic blood supply. </a:t>
            </a:r>
          </a:p>
          <a:p>
            <a:pPr lvl="0"/>
            <a:r>
              <a:rPr lang="en-US" dirty="0"/>
              <a:t>A technologist segments the hepatic vein, portal vein and hepatic arteries in volumetric models that are saved as a DICOM Volumetric Presentation State.</a:t>
            </a:r>
          </a:p>
          <a:p>
            <a:pPr lvl="0"/>
            <a:r>
              <a:rPr lang="en-US" dirty="0"/>
              <a:t>The surgeon selects the presentation state containing the rendered models of the anatomy of interest. </a:t>
            </a:r>
          </a:p>
          <a:p>
            <a:r>
              <a:rPr lang="en-US" dirty="0"/>
              <a:t>The viewer submits a web service request referencing the presentation state.</a:t>
            </a:r>
          </a:p>
          <a:p>
            <a:pPr lvl="0"/>
            <a:endParaRPr lang="en-US" dirty="0"/>
          </a:p>
        </p:txBody>
      </p:sp>
      <p:sp>
        <p:nvSpPr>
          <p:cNvPr id="23" name="Line 7">
            <a:extLst>
              <a:ext uri="{FF2B5EF4-FFF2-40B4-BE49-F238E27FC236}">
                <a16:creationId xmlns:a16="http://schemas.microsoft.com/office/drawing/2014/main" id="{06E37A44-CACD-4066-9803-EA48D7DD012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3048" y="3868676"/>
            <a:ext cx="1940343" cy="1520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1350" dirty="0"/>
          </a:p>
        </p:txBody>
      </p:sp>
      <p:sp>
        <p:nvSpPr>
          <p:cNvPr id="24" name="Line 9">
            <a:extLst>
              <a:ext uri="{FF2B5EF4-FFF2-40B4-BE49-F238E27FC236}">
                <a16:creationId xmlns:a16="http://schemas.microsoft.com/office/drawing/2014/main" id="{B2F9AC75-22A7-43EA-9EF8-888B8BB018E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75719" y="4038348"/>
            <a:ext cx="1887670" cy="1520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1350" dirty="0"/>
          </a:p>
        </p:txBody>
      </p:sp>
      <p:sp>
        <p:nvSpPr>
          <p:cNvPr id="25" name="AutoShape 48">
            <a:extLst>
              <a:ext uri="{FF2B5EF4-FFF2-40B4-BE49-F238E27FC236}">
                <a16:creationId xmlns:a16="http://schemas.microsoft.com/office/drawing/2014/main" id="{24F55DB2-D69D-4006-A487-29722BC7C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1806" y="4134418"/>
            <a:ext cx="1622751" cy="708242"/>
          </a:xfrm>
          <a:prstGeom prst="wedgeRoundRectCallout">
            <a:avLst>
              <a:gd name="adj1" fmla="val -13727"/>
              <a:gd name="adj2" fmla="val 120979"/>
              <a:gd name="adj3" fmla="val 16667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sz="1350" dirty="0">
                <a:solidFill>
                  <a:srgbClr val="008080"/>
                </a:solidFill>
              </a:rPr>
              <a:t>Render the models we segmented last week</a:t>
            </a:r>
          </a:p>
        </p:txBody>
      </p:sp>
      <p:graphicFrame>
        <p:nvGraphicFramePr>
          <p:cNvPr id="26" name="Object 10">
            <a:extLst>
              <a:ext uri="{FF2B5EF4-FFF2-40B4-BE49-F238E27FC236}">
                <a16:creationId xmlns:a16="http://schemas.microsoft.com/office/drawing/2014/main" id="{D508AEE4-40CB-40C4-BCFD-0DDAE4BA825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652001" y="3494684"/>
          <a:ext cx="499533" cy="6369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4" imgW="583412" imgH="745228" progId="Visio.Drawing.11">
                  <p:embed/>
                </p:oleObj>
              </mc:Choice>
              <mc:Fallback>
                <p:oleObj name="Visio" r:id="rId4" imgW="583412" imgH="745228" progId="Visio.Drawing.11">
                  <p:embed/>
                  <p:pic>
                    <p:nvPicPr>
                      <p:cNvPr id="26" name="Object 10">
                        <a:extLst>
                          <a:ext uri="{FF2B5EF4-FFF2-40B4-BE49-F238E27FC236}">
                            <a16:creationId xmlns:a16="http://schemas.microsoft.com/office/drawing/2014/main" id="{D508AEE4-40CB-40C4-BCFD-0DDAE4BA825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52001" y="3494684"/>
                        <a:ext cx="499533" cy="6369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11">
            <a:extLst>
              <a:ext uri="{FF2B5EF4-FFF2-40B4-BE49-F238E27FC236}">
                <a16:creationId xmlns:a16="http://schemas.microsoft.com/office/drawing/2014/main" id="{C4B6D543-032F-4543-B219-61FF3C2F7AE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76136" y="5220801"/>
          <a:ext cx="391941" cy="4925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6" imgW="569919" imgH="534391" progId="Visio.Drawing.11">
                  <p:embed/>
                </p:oleObj>
              </mc:Choice>
              <mc:Fallback>
                <p:oleObj name="Visio" r:id="rId6" imgW="569919" imgH="534391" progId="Visio.Drawing.11">
                  <p:embed/>
                  <p:pic>
                    <p:nvPicPr>
                      <p:cNvPr id="27" name="Object 11">
                        <a:extLst>
                          <a:ext uri="{FF2B5EF4-FFF2-40B4-BE49-F238E27FC236}">
                            <a16:creationId xmlns:a16="http://schemas.microsoft.com/office/drawing/2014/main" id="{C4B6D543-032F-4543-B219-61FF3C2F7AE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6136" y="5220801"/>
                        <a:ext cx="391941" cy="4925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Picture 27" descr="doctor_assistant">
            <a:extLst>
              <a:ext uri="{FF2B5EF4-FFF2-40B4-BE49-F238E27FC236}">
                <a16:creationId xmlns:a16="http://schemas.microsoft.com/office/drawing/2014/main" id="{9E711156-B409-4B2D-9A4C-276AB9D53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4889" y="5312179"/>
            <a:ext cx="546912" cy="697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0F78F23E-525E-46C0-A7B3-D7D1BED25519}"/>
              </a:ext>
            </a:extLst>
          </p:cNvPr>
          <p:cNvSpPr/>
          <p:nvPr/>
        </p:nvSpPr>
        <p:spPr>
          <a:xfrm rot="19289684">
            <a:off x="7409519" y="4341039"/>
            <a:ext cx="240440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900" dirty="0">
                <a:solidFill>
                  <a:srgbClr val="008080"/>
                </a:solidFill>
                <a:latin typeface="Courier New"/>
                <a:cs typeface="Courier New"/>
              </a:rPr>
              <a:t>GET http://server.com.../</a:t>
            </a:r>
          </a:p>
        </p:txBody>
      </p:sp>
      <p:graphicFrame>
        <p:nvGraphicFramePr>
          <p:cNvPr id="19" name="Object 11">
            <a:extLst>
              <a:ext uri="{FF2B5EF4-FFF2-40B4-BE49-F238E27FC236}">
                <a16:creationId xmlns:a16="http://schemas.microsoft.com/office/drawing/2014/main" id="{82B0BDCC-9F05-4261-AB00-712AF020DBA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03182" y="2821889"/>
          <a:ext cx="391941" cy="4925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6" imgW="569919" imgH="534391" progId="Visio.Drawing.11">
                  <p:embed/>
                </p:oleObj>
              </mc:Choice>
              <mc:Fallback>
                <p:oleObj name="Visio" r:id="rId6" imgW="569919" imgH="534391" progId="Visio.Drawing.11">
                  <p:embed/>
                  <p:pic>
                    <p:nvPicPr>
                      <p:cNvPr id="19" name="Object 11">
                        <a:extLst>
                          <a:ext uri="{FF2B5EF4-FFF2-40B4-BE49-F238E27FC236}">
                            <a16:creationId xmlns:a16="http://schemas.microsoft.com/office/drawing/2014/main" id="{82B0BDCC-9F05-4261-AB00-712AF020DBA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03182" y="2821889"/>
                        <a:ext cx="391941" cy="4925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Line 9">
            <a:extLst>
              <a:ext uri="{FF2B5EF4-FFF2-40B4-BE49-F238E27FC236}">
                <a16:creationId xmlns:a16="http://schemas.microsoft.com/office/drawing/2014/main" id="{45443C4E-4443-419D-8345-E2FA6C4ED0F5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3047" y="3284182"/>
            <a:ext cx="1956045" cy="38748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sz="135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849B3B-A8A3-405A-AFAE-A919AAA0D19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3704" y="4677220"/>
            <a:ext cx="619698" cy="954945"/>
          </a:xfrm>
          <a:prstGeom prst="rect">
            <a:avLst/>
          </a:prstGeom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191383C-F4EE-4553-26E9-CE0D70D6DD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05951" y="6421963"/>
            <a:ext cx="2844799" cy="365125"/>
          </a:xfrm>
        </p:spPr>
        <p:txBody>
          <a:bodyPr/>
          <a:lstStyle/>
          <a:p>
            <a:r>
              <a:rPr lang="fr-FR" dirty="0"/>
              <a:t>2023-06-22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D985377-CC75-15AA-8BFD-09C0DB289E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1192" y="6417637"/>
            <a:ext cx="6917210" cy="36512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Copyright DICOM® 2023 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2C94B60-B7ED-5B1E-7238-CBB779AA38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58300" y="6421963"/>
            <a:ext cx="105251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06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D54677D-1291-4053-B670-E8B10A5D3D25}"/>
              </a:ext>
            </a:extLst>
          </p:cNvPr>
          <p:cNvSpPr/>
          <p:nvPr/>
        </p:nvSpPr>
        <p:spPr>
          <a:xfrm>
            <a:off x="2489666" y="2139459"/>
            <a:ext cx="7212668" cy="369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Render a Volume Rendering  Volumetric Presentation State Target Resource</a:t>
            </a:r>
          </a:p>
        </p:txBody>
      </p:sp>
      <p:sp>
        <p:nvSpPr>
          <p:cNvPr id="15" name="Date Placeholder 1">
            <a:extLst>
              <a:ext uri="{FF2B5EF4-FFF2-40B4-BE49-F238E27FC236}">
                <a16:creationId xmlns:a16="http://schemas.microsoft.com/office/drawing/2014/main" id="{4CBB132A-C837-402E-B476-9C74A240C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2023-06-22</a:t>
            </a:r>
            <a:endParaRPr lang="en-US" dirty="0"/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F8DE6726-3DC6-4712-8EA6-0E26A4E98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Copyright DICOM® 2023</a:t>
            </a:r>
            <a:endParaRPr lang="en-US" dirty="0"/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A1422C02-0686-415A-81FA-EA7FE4A79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B651BAC-3572-78EE-B18F-C8E16B4C2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Services Advanced Use Case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53F53F7-EAE8-22D1-F7E0-B1955B5E72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26795" y="2930645"/>
            <a:ext cx="8138410" cy="245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0114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3E476-1DC5-4123-9FCA-AD5B6821D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Relationship of Web Services to Presentation States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7DA51B-53FD-462F-B7B8-8AC3595B3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1965260"/>
            <a:ext cx="11029615" cy="3678303"/>
          </a:xfrm>
        </p:spPr>
        <p:txBody>
          <a:bodyPr/>
          <a:lstStyle/>
          <a:p>
            <a:r>
              <a:rPr lang="en-US" dirty="0"/>
              <a:t>Volumetric Presentation States (supplements 156 and 190) save rendering parameters, segmentations and compositing, performed during post-processing of a specific patient study.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sz="1000" dirty="0"/>
          </a:p>
          <a:p>
            <a:r>
              <a:rPr lang="en-US" dirty="0"/>
              <a:t>Volumetric Rendering services render volumes based on parameters that are specified in the API request or in a Volumetric Presentation State target resource.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A060A2B-B6AF-4A45-99BD-BA614C9713F9}"/>
              </a:ext>
            </a:extLst>
          </p:cNvPr>
          <p:cNvGrpSpPr/>
          <p:nvPr/>
        </p:nvGrpSpPr>
        <p:grpSpPr>
          <a:xfrm>
            <a:off x="2435618" y="2874338"/>
            <a:ext cx="7531434" cy="1146383"/>
            <a:chOff x="1035443" y="2675496"/>
            <a:chExt cx="7531434" cy="1146383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49657C5-E4E6-4996-B88F-C087BEFE426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35443" y="2948859"/>
              <a:ext cx="770490" cy="825983"/>
              <a:chOff x="5821013" y="2721626"/>
              <a:chExt cx="820911" cy="880036"/>
            </a:xfrm>
          </p:grpSpPr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F5F755A6-B049-4CAD-9882-BA2F65B06E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785"/>
              <a:stretch/>
            </p:blipFill>
            <p:spPr>
              <a:xfrm>
                <a:off x="5835267" y="2721626"/>
                <a:ext cx="806657" cy="663198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47" name="TextBox 123">
                <a:extLst>
                  <a:ext uri="{FF2B5EF4-FFF2-40B4-BE49-F238E27FC236}">
                    <a16:creationId xmlns:a16="http://schemas.microsoft.com/office/drawing/2014/main" id="{EEA56E40-97BD-46BD-B9D8-8FDE9BEB6B8F}"/>
                  </a:ext>
                </a:extLst>
              </p:cNvPr>
              <p:cNvSpPr txBox="1"/>
              <p:nvPr/>
            </p:nvSpPr>
            <p:spPr>
              <a:xfrm>
                <a:off x="5821013" y="3404911"/>
                <a:ext cx="570440" cy="1967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>
                    <a:solidFill>
                      <a:schemeClr val="accent2"/>
                    </a:solidFill>
                  </a:rPr>
                  <a:t>Modality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99C138F-B2FA-4C3F-BD2E-4E69B5B967D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870282" y="3021344"/>
              <a:ext cx="1093850" cy="800535"/>
              <a:chOff x="8079343" y="2474928"/>
              <a:chExt cx="1383409" cy="1012449"/>
            </a:xfrm>
          </p:grpSpPr>
          <p:sp>
            <p:nvSpPr>
              <p:cNvPr id="40" name="TextBox 127">
                <a:extLst>
                  <a:ext uri="{FF2B5EF4-FFF2-40B4-BE49-F238E27FC236}">
                    <a16:creationId xmlns:a16="http://schemas.microsoft.com/office/drawing/2014/main" id="{036F54B9-9108-4E88-A685-15CB4B7C6F47}"/>
                  </a:ext>
                </a:extLst>
              </p:cNvPr>
              <p:cNvSpPr txBox="1"/>
              <p:nvPr/>
            </p:nvSpPr>
            <p:spPr>
              <a:xfrm>
                <a:off x="8508955" y="3253827"/>
                <a:ext cx="432798" cy="2335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>
                    <a:solidFill>
                      <a:schemeClr val="accent2"/>
                    </a:solidFill>
                  </a:rPr>
                  <a:t>PACS</a:t>
                </a:r>
                <a:endParaRPr lang="en-US" sz="1600" dirty="0">
                  <a:solidFill>
                    <a:schemeClr val="accent2"/>
                  </a:solidFill>
                </a:endParaRPr>
              </a:p>
            </p:txBody>
          </p: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E3AFF19A-04B4-4D98-90AF-CC4AA05519D3}"/>
                  </a:ext>
                </a:extLst>
              </p:cNvPr>
              <p:cNvGrpSpPr/>
              <p:nvPr/>
            </p:nvGrpSpPr>
            <p:grpSpPr>
              <a:xfrm>
                <a:off x="8079343" y="2474928"/>
                <a:ext cx="1383409" cy="784448"/>
                <a:chOff x="8079343" y="2474928"/>
                <a:chExt cx="1383409" cy="784448"/>
              </a:xfrm>
            </p:grpSpPr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17F31E38-FAC9-4F01-8D09-F80534F56D88}"/>
                    </a:ext>
                  </a:extLst>
                </p:cNvPr>
                <p:cNvGrpSpPr/>
                <p:nvPr/>
              </p:nvGrpSpPr>
              <p:grpSpPr>
                <a:xfrm>
                  <a:off x="8460130" y="2656203"/>
                  <a:ext cx="1002622" cy="603173"/>
                  <a:chOff x="1533909" y="4128236"/>
                  <a:chExt cx="1002622" cy="603173"/>
                </a:xfrm>
              </p:grpSpPr>
              <p:pic>
                <p:nvPicPr>
                  <p:cNvPr id="44" name="Graphic 125" descr="Database">
                    <a:extLst>
                      <a:ext uri="{FF2B5EF4-FFF2-40B4-BE49-F238E27FC236}">
                        <a16:creationId xmlns:a16="http://schemas.microsoft.com/office/drawing/2014/main" id="{BE1BE949-6E2D-47A4-8E46-53E73EEE406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533909" y="4128236"/>
                    <a:ext cx="603173" cy="603173"/>
                  </a:xfrm>
                  <a:prstGeom prst="rect">
                    <a:avLst/>
                  </a:prstGeom>
                </p:spPr>
              </p:pic>
              <p:pic>
                <p:nvPicPr>
                  <p:cNvPr id="45" name="Graphic 126" descr="Computer">
                    <a:extLst>
                      <a:ext uri="{FF2B5EF4-FFF2-40B4-BE49-F238E27FC236}">
                        <a16:creationId xmlns:a16="http://schemas.microsoft.com/office/drawing/2014/main" id="{6D18E706-6E7C-4AC6-8571-CF36B79C011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056933" y="4219479"/>
                    <a:ext cx="479598" cy="47959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43" name="Graphic 128" descr="Database">
                  <a:extLst>
                    <a:ext uri="{FF2B5EF4-FFF2-40B4-BE49-F238E27FC236}">
                      <a16:creationId xmlns:a16="http://schemas.microsoft.com/office/drawing/2014/main" id="{A4B24CD2-6D71-4824-BE7C-E4970D2F81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79343" y="2474928"/>
                  <a:ext cx="603173" cy="603173"/>
                </a:xfrm>
                <a:prstGeom prst="rect">
                  <a:avLst/>
                </a:prstGeom>
              </p:spPr>
            </p:pic>
          </p:grpSp>
        </p:grpSp>
        <p:pic>
          <p:nvPicPr>
            <p:cNvPr id="31" name="Graphic 126" descr="Computer">
              <a:extLst>
                <a:ext uri="{FF2B5EF4-FFF2-40B4-BE49-F238E27FC236}">
                  <a16:creationId xmlns:a16="http://schemas.microsoft.com/office/drawing/2014/main" id="{6ECC9424-29C4-47C5-A36B-71B6565AB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194451" y="2675496"/>
              <a:ext cx="560346" cy="560346"/>
            </a:xfrm>
            <a:prstGeom prst="rect">
              <a:avLst/>
            </a:prstGeom>
          </p:spPr>
        </p:pic>
        <p:sp>
          <p:nvSpPr>
            <p:cNvPr id="32" name="TextBox 123">
              <a:extLst>
                <a:ext uri="{FF2B5EF4-FFF2-40B4-BE49-F238E27FC236}">
                  <a16:creationId xmlns:a16="http://schemas.microsoft.com/office/drawing/2014/main" id="{DC21DE15-EF1A-46E4-8EA4-9F9A0CED0714}"/>
                </a:ext>
              </a:extLst>
            </p:cNvPr>
            <p:cNvSpPr txBox="1"/>
            <p:nvPr/>
          </p:nvSpPr>
          <p:spPr>
            <a:xfrm>
              <a:off x="2734838" y="3294108"/>
              <a:ext cx="1479572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solidFill>
                    <a:schemeClr val="accent2"/>
                  </a:solidFill>
                </a:rPr>
                <a:t>Post-Processing</a:t>
              </a:r>
            </a:p>
            <a:p>
              <a:pPr algn="ctr"/>
              <a:r>
                <a:rPr lang="en-US" sz="1200" dirty="0">
                  <a:solidFill>
                    <a:schemeClr val="accent2"/>
                  </a:solidFill>
                </a:rPr>
                <a:t>(server or workstation)</a:t>
              </a:r>
            </a:p>
          </p:txBody>
        </p:sp>
        <p:cxnSp>
          <p:nvCxnSpPr>
            <p:cNvPr id="33" name="Connector: Elbow 32">
              <a:extLst>
                <a:ext uri="{FF2B5EF4-FFF2-40B4-BE49-F238E27FC236}">
                  <a16:creationId xmlns:a16="http://schemas.microsoft.com/office/drawing/2014/main" id="{FC02B504-D767-4F98-8E13-D252BE5D8C75}"/>
                </a:ext>
              </a:extLst>
            </p:cNvPr>
            <p:cNvCxnSpPr>
              <a:stCxn id="46" idx="3"/>
              <a:endCxn id="31" idx="1"/>
            </p:cNvCxnSpPr>
            <p:nvPr/>
          </p:nvCxnSpPr>
          <p:spPr>
            <a:xfrm flipV="1">
              <a:off x="1805933" y="2955669"/>
              <a:ext cx="1388518" cy="304422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or: Elbow 33">
              <a:extLst>
                <a:ext uri="{FF2B5EF4-FFF2-40B4-BE49-F238E27FC236}">
                  <a16:creationId xmlns:a16="http://schemas.microsoft.com/office/drawing/2014/main" id="{20B053C5-AECF-486F-94ED-05376186514D}"/>
                </a:ext>
              </a:extLst>
            </p:cNvPr>
            <p:cNvCxnSpPr>
              <a:cxnSpLocks/>
              <a:stCxn id="46" idx="3"/>
              <a:endCxn id="43" idx="1"/>
            </p:cNvCxnSpPr>
            <p:nvPr/>
          </p:nvCxnSpPr>
          <p:spPr>
            <a:xfrm flipV="1">
              <a:off x="1805928" y="3259807"/>
              <a:ext cx="3064354" cy="283"/>
            </a:xfrm>
            <a:prstGeom prst="bentConnector3">
              <a:avLst>
                <a:gd name="adj1" fmla="val 50311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5" name="Picture 34" descr="doctor_assistant">
              <a:extLst>
                <a:ext uri="{FF2B5EF4-FFF2-40B4-BE49-F238E27FC236}">
                  <a16:creationId xmlns:a16="http://schemas.microsoft.com/office/drawing/2014/main" id="{1D7A6E54-A453-4477-8E23-F91434F15A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9965" y="2860419"/>
              <a:ext cx="546912" cy="6971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6" name="Connector: Elbow 35">
              <a:extLst>
                <a:ext uri="{FF2B5EF4-FFF2-40B4-BE49-F238E27FC236}">
                  <a16:creationId xmlns:a16="http://schemas.microsoft.com/office/drawing/2014/main" id="{305CCC27-EFAA-424E-9B28-6555C3EA1DC0}"/>
                </a:ext>
              </a:extLst>
            </p:cNvPr>
            <p:cNvCxnSpPr>
              <a:stCxn id="31" idx="3"/>
              <a:endCxn id="43" idx="1"/>
            </p:cNvCxnSpPr>
            <p:nvPr/>
          </p:nvCxnSpPr>
          <p:spPr>
            <a:xfrm>
              <a:off x="3754797" y="2955669"/>
              <a:ext cx="1115485" cy="304137"/>
            </a:xfrm>
            <a:prstGeom prst="bent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D7BCDC65-3F40-45AE-84DE-FEB7EBB394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58805" y="3236823"/>
              <a:ext cx="1761161" cy="0"/>
            </a:xfrm>
            <a:prstGeom prst="straightConnector1">
              <a:avLst/>
            </a:prstGeom>
            <a:ln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123">
              <a:extLst>
                <a:ext uri="{FF2B5EF4-FFF2-40B4-BE49-F238E27FC236}">
                  <a16:creationId xmlns:a16="http://schemas.microsoft.com/office/drawing/2014/main" id="{735D0099-E4DF-40E6-97AC-BAA5B3EAE1ED}"/>
                </a:ext>
              </a:extLst>
            </p:cNvPr>
            <p:cNvSpPr txBox="1"/>
            <p:nvPr/>
          </p:nvSpPr>
          <p:spPr>
            <a:xfrm>
              <a:off x="6034274" y="3237349"/>
              <a:ext cx="2061975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400" dirty="0">
                <a:solidFill>
                  <a:schemeClr val="accent2"/>
                </a:solidFill>
              </a:endParaRPr>
            </a:p>
            <a:p>
              <a:r>
                <a:rPr lang="en-US" sz="1200" dirty="0">
                  <a:solidFill>
                    <a:schemeClr val="accent2"/>
                  </a:solidFill>
                </a:rPr>
                <a:t>Render saved Presentation State </a:t>
              </a:r>
            </a:p>
          </p:txBody>
        </p:sp>
        <p:cxnSp>
          <p:nvCxnSpPr>
            <p:cNvPr id="39" name="Connector: Elbow 38">
              <a:extLst>
                <a:ext uri="{FF2B5EF4-FFF2-40B4-BE49-F238E27FC236}">
                  <a16:creationId xmlns:a16="http://schemas.microsoft.com/office/drawing/2014/main" id="{E85C41AE-CC1E-4354-9FD5-80750F6257B4}"/>
                </a:ext>
              </a:extLst>
            </p:cNvPr>
            <p:cNvCxnSpPr>
              <a:cxnSpLocks/>
              <a:stCxn id="38" idx="0"/>
            </p:cNvCxnSpPr>
            <p:nvPr/>
          </p:nvCxnSpPr>
          <p:spPr>
            <a:xfrm rot="16200000" flipV="1">
              <a:off x="5650579" y="1822665"/>
              <a:ext cx="336112" cy="2493255"/>
            </a:xfrm>
            <a:prstGeom prst="bentConnector2">
              <a:avLst/>
            </a:prstGeom>
            <a:ln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75E2C7D-F4D1-41CD-89A1-75E2FDF82876}"/>
              </a:ext>
            </a:extLst>
          </p:cNvPr>
          <p:cNvGrpSpPr>
            <a:grpSpLocks noChangeAspect="1"/>
          </p:cNvGrpSpPr>
          <p:nvPr/>
        </p:nvGrpSpPr>
        <p:grpSpPr>
          <a:xfrm>
            <a:off x="2559443" y="5672083"/>
            <a:ext cx="770490" cy="825983"/>
            <a:chOff x="5821013" y="2721626"/>
            <a:chExt cx="820911" cy="880036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4E73968C-82B7-4823-9DAE-A420C599E5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785"/>
            <a:stretch/>
          </p:blipFill>
          <p:spPr>
            <a:xfrm>
              <a:off x="5835267" y="2721626"/>
              <a:ext cx="806657" cy="663198"/>
            </a:xfrm>
            <a:prstGeom prst="rect">
              <a:avLst/>
            </a:prstGeom>
            <a:ln>
              <a:noFill/>
            </a:ln>
          </p:spPr>
        </p:pic>
        <p:sp>
          <p:nvSpPr>
            <p:cNvPr id="68" name="TextBox 123">
              <a:extLst>
                <a:ext uri="{FF2B5EF4-FFF2-40B4-BE49-F238E27FC236}">
                  <a16:creationId xmlns:a16="http://schemas.microsoft.com/office/drawing/2014/main" id="{09738267-2C87-4185-934E-EDCC38E94F48}"/>
                </a:ext>
              </a:extLst>
            </p:cNvPr>
            <p:cNvSpPr txBox="1"/>
            <p:nvPr/>
          </p:nvSpPr>
          <p:spPr>
            <a:xfrm>
              <a:off x="5821013" y="3404911"/>
              <a:ext cx="570440" cy="19675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accent2"/>
                  </a:solidFill>
                </a:rPr>
                <a:t>Modality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604FBF6-587D-420A-A29B-B13C840B7F52}"/>
              </a:ext>
            </a:extLst>
          </p:cNvPr>
          <p:cNvGrpSpPr>
            <a:grpSpLocks noChangeAspect="1"/>
          </p:cNvGrpSpPr>
          <p:nvPr/>
        </p:nvGrpSpPr>
        <p:grpSpPr>
          <a:xfrm>
            <a:off x="6394282" y="5744568"/>
            <a:ext cx="1093850" cy="800535"/>
            <a:chOff x="8079343" y="2474928"/>
            <a:chExt cx="1383409" cy="1012449"/>
          </a:xfrm>
        </p:grpSpPr>
        <p:sp>
          <p:nvSpPr>
            <p:cNvPr id="70" name="TextBox 127">
              <a:extLst>
                <a:ext uri="{FF2B5EF4-FFF2-40B4-BE49-F238E27FC236}">
                  <a16:creationId xmlns:a16="http://schemas.microsoft.com/office/drawing/2014/main" id="{7D9EFB35-09E3-45DA-883E-418E7E3A45FD}"/>
                </a:ext>
              </a:extLst>
            </p:cNvPr>
            <p:cNvSpPr txBox="1"/>
            <p:nvPr/>
          </p:nvSpPr>
          <p:spPr>
            <a:xfrm>
              <a:off x="8508955" y="3253827"/>
              <a:ext cx="432798" cy="23355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accent2"/>
                  </a:solidFill>
                </a:rPr>
                <a:t>PACS</a:t>
              </a:r>
              <a:endParaRPr lang="en-US" sz="1600" dirty="0">
                <a:solidFill>
                  <a:schemeClr val="accent2"/>
                </a:solidFill>
              </a:endParaRPr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49C8CF42-3D99-4E85-86AB-C28A8C844DDB}"/>
                </a:ext>
              </a:extLst>
            </p:cNvPr>
            <p:cNvGrpSpPr/>
            <p:nvPr/>
          </p:nvGrpSpPr>
          <p:grpSpPr>
            <a:xfrm>
              <a:off x="8079343" y="2474928"/>
              <a:ext cx="1383409" cy="784448"/>
              <a:chOff x="8079343" y="2474928"/>
              <a:chExt cx="1383409" cy="784448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3B1CDE0D-D78C-4262-9847-CD4AF848DF6E}"/>
                  </a:ext>
                </a:extLst>
              </p:cNvPr>
              <p:cNvGrpSpPr/>
              <p:nvPr/>
            </p:nvGrpSpPr>
            <p:grpSpPr>
              <a:xfrm>
                <a:off x="8460130" y="2656203"/>
                <a:ext cx="1002622" cy="603173"/>
                <a:chOff x="1533909" y="4128236"/>
                <a:chExt cx="1002622" cy="603173"/>
              </a:xfrm>
            </p:grpSpPr>
            <p:pic>
              <p:nvPicPr>
                <p:cNvPr id="74" name="Graphic 125" descr="Database">
                  <a:extLst>
                    <a:ext uri="{FF2B5EF4-FFF2-40B4-BE49-F238E27FC236}">
                      <a16:creationId xmlns:a16="http://schemas.microsoft.com/office/drawing/2014/main" id="{1E5CD76D-7A60-459C-B96E-BE1B68D66C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33909" y="4128236"/>
                  <a:ext cx="603173" cy="603173"/>
                </a:xfrm>
                <a:prstGeom prst="rect">
                  <a:avLst/>
                </a:prstGeom>
              </p:spPr>
            </p:pic>
            <p:pic>
              <p:nvPicPr>
                <p:cNvPr id="75" name="Graphic 126" descr="Computer">
                  <a:extLst>
                    <a:ext uri="{FF2B5EF4-FFF2-40B4-BE49-F238E27FC236}">
                      <a16:creationId xmlns:a16="http://schemas.microsoft.com/office/drawing/2014/main" id="{C1E9B927-0E18-4AF9-91E9-A0DB4BED0B8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56933" y="4219479"/>
                  <a:ext cx="479598" cy="479598"/>
                </a:xfrm>
                <a:prstGeom prst="rect">
                  <a:avLst/>
                </a:prstGeom>
              </p:spPr>
            </p:pic>
          </p:grpSp>
          <p:pic>
            <p:nvPicPr>
              <p:cNvPr id="73" name="Graphic 128" descr="Database">
                <a:extLst>
                  <a:ext uri="{FF2B5EF4-FFF2-40B4-BE49-F238E27FC236}">
                    <a16:creationId xmlns:a16="http://schemas.microsoft.com/office/drawing/2014/main" id="{B89C06B5-C2B7-4093-99FB-64DA15754C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079343" y="2474928"/>
                <a:ext cx="603173" cy="603173"/>
              </a:xfrm>
              <a:prstGeom prst="rect">
                <a:avLst/>
              </a:prstGeom>
            </p:spPr>
          </p:pic>
        </p:grpSp>
      </p:grpSp>
      <p:pic>
        <p:nvPicPr>
          <p:cNvPr id="76" name="Graphic 126" descr="Computer">
            <a:extLst>
              <a:ext uri="{FF2B5EF4-FFF2-40B4-BE49-F238E27FC236}">
                <a16:creationId xmlns:a16="http://schemas.microsoft.com/office/drawing/2014/main" id="{9F668373-4C39-4D4E-8354-F2E3700152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48248" y="5007780"/>
            <a:ext cx="560346" cy="560346"/>
          </a:xfrm>
          <a:prstGeom prst="rect">
            <a:avLst/>
          </a:prstGeom>
        </p:spPr>
      </p:pic>
      <p:sp>
        <p:nvSpPr>
          <p:cNvPr id="77" name="TextBox 123">
            <a:extLst>
              <a:ext uri="{FF2B5EF4-FFF2-40B4-BE49-F238E27FC236}">
                <a16:creationId xmlns:a16="http://schemas.microsoft.com/office/drawing/2014/main" id="{AFF66A55-48C6-4EA6-B7BB-80FDC98EE14E}"/>
              </a:ext>
            </a:extLst>
          </p:cNvPr>
          <p:cNvSpPr txBox="1"/>
          <p:nvPr/>
        </p:nvSpPr>
        <p:spPr>
          <a:xfrm>
            <a:off x="5509531" y="5157281"/>
            <a:ext cx="108510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</a:rPr>
              <a:t>Rendering Server</a:t>
            </a:r>
          </a:p>
        </p:txBody>
      </p:sp>
      <p:cxnSp>
        <p:nvCxnSpPr>
          <p:cNvPr id="78" name="Connector: Elbow 77">
            <a:extLst>
              <a:ext uri="{FF2B5EF4-FFF2-40B4-BE49-F238E27FC236}">
                <a16:creationId xmlns:a16="http://schemas.microsoft.com/office/drawing/2014/main" id="{FC667516-AD2A-4D09-8896-48FC61100707}"/>
              </a:ext>
            </a:extLst>
          </p:cNvPr>
          <p:cNvCxnSpPr>
            <a:cxnSpLocks/>
            <a:stCxn id="67" idx="3"/>
            <a:endCxn id="73" idx="1"/>
          </p:cNvCxnSpPr>
          <p:nvPr/>
        </p:nvCxnSpPr>
        <p:spPr>
          <a:xfrm flipV="1">
            <a:off x="3329933" y="5983030"/>
            <a:ext cx="3064349" cy="28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Picture 78" descr="doctor_assistant">
            <a:extLst>
              <a:ext uri="{FF2B5EF4-FFF2-40B4-BE49-F238E27FC236}">
                <a16:creationId xmlns:a16="http://schemas.microsoft.com/office/drawing/2014/main" id="{A04E828D-AD3C-42EF-A3AE-DA2691691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43965" y="5097868"/>
            <a:ext cx="546912" cy="697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03F8CCF1-5606-4746-B63D-7F58B85F5B8A}"/>
              </a:ext>
            </a:extLst>
          </p:cNvPr>
          <p:cNvCxnSpPr>
            <a:cxnSpLocks/>
          </p:cNvCxnSpPr>
          <p:nvPr/>
        </p:nvCxnSpPr>
        <p:spPr>
          <a:xfrm flipH="1" flipV="1">
            <a:off x="7488133" y="5341947"/>
            <a:ext cx="2055835" cy="132324"/>
          </a:xfrm>
          <a:prstGeom prst="straightConnector1">
            <a:avLst/>
          </a:prstGeom>
          <a:ln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123">
            <a:extLst>
              <a:ext uri="{FF2B5EF4-FFF2-40B4-BE49-F238E27FC236}">
                <a16:creationId xmlns:a16="http://schemas.microsoft.com/office/drawing/2014/main" id="{DA2B4333-3DE4-43AF-B197-A96B1F99B06E}"/>
              </a:ext>
            </a:extLst>
          </p:cNvPr>
          <p:cNvSpPr txBox="1"/>
          <p:nvPr/>
        </p:nvSpPr>
        <p:spPr>
          <a:xfrm>
            <a:off x="7901684" y="5522422"/>
            <a:ext cx="218378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</a:rPr>
              <a:t>Render based on Query parameters</a:t>
            </a:r>
          </a:p>
          <a:p>
            <a:r>
              <a:rPr lang="en-US" sz="1200" dirty="0">
                <a:solidFill>
                  <a:schemeClr val="accent2"/>
                </a:solidFill>
              </a:rPr>
              <a:t>or</a:t>
            </a:r>
          </a:p>
          <a:p>
            <a:r>
              <a:rPr lang="en-US" sz="1200" dirty="0">
                <a:solidFill>
                  <a:schemeClr val="accent2"/>
                </a:solidFill>
              </a:rPr>
              <a:t>Render a saved Presentation State</a:t>
            </a:r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E5A822D9-2725-466E-ABE9-3E15D59B8B5D}"/>
              </a:ext>
            </a:extLst>
          </p:cNvPr>
          <p:cNvCxnSpPr>
            <a:stCxn id="76" idx="2"/>
            <a:endCxn id="74" idx="0"/>
          </p:cNvCxnSpPr>
          <p:nvPr/>
        </p:nvCxnSpPr>
        <p:spPr>
          <a:xfrm>
            <a:off x="6928421" y="5568126"/>
            <a:ext cx="5408" cy="31977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591EE-535C-D0B4-6C40-877B82145C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05951" y="6421963"/>
            <a:ext cx="2844799" cy="365125"/>
          </a:xfrm>
        </p:spPr>
        <p:txBody>
          <a:bodyPr/>
          <a:lstStyle/>
          <a:p>
            <a:r>
              <a:rPr lang="fr-FR" dirty="0"/>
              <a:t>2023-06-22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19F13-8BC7-AC24-42D2-B5E67913BA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1192" y="6417637"/>
            <a:ext cx="6917210" cy="365125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Copyright DICOM® 2023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85304-55F6-3CDD-D20F-08E4A4FA6C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58300" y="6421963"/>
            <a:ext cx="105251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874402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AC9F00922A8140B925B44E3652C3BF" ma:contentTypeVersion="14" ma:contentTypeDescription="Create a new document." ma:contentTypeScope="" ma:versionID="16463897701e1775ca58d0534f21020d">
  <xsd:schema xmlns:xsd="http://www.w3.org/2001/XMLSchema" xmlns:xs="http://www.w3.org/2001/XMLSchema" xmlns:p="http://schemas.microsoft.com/office/2006/metadata/properties" xmlns:ns2="35f0d2ed-0178-4833-9cdd-0b33c9568efa" xmlns:ns3="f2653489-53a8-4027-97ec-f6332eaf834e" targetNamespace="http://schemas.microsoft.com/office/2006/metadata/properties" ma:root="true" ma:fieldsID="48565b3b5a4620b5b375b1b77568ad9c" ns2:_="" ns3:_="">
    <xsd:import namespace="35f0d2ed-0178-4833-9cdd-0b33c9568efa"/>
    <xsd:import namespace="f2653489-53a8-4027-97ec-f6332eaf834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f0d2ed-0178-4833-9cdd-0b33c9568e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1926a90d-46de-4e11-973c-5c973776351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653489-53a8-4027-97ec-f6332eaf834e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9c659e9f-3090-411d-92d9-52b6c1350990}" ma:internalName="TaxCatchAll" ma:showField="CatchAllData" ma:web="f2653489-53a8-4027-97ec-f6332eaf834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348D07D-0BAE-4C5B-8FC1-45D7903FC1E5}"/>
</file>

<file path=customXml/itemProps2.xml><?xml version="1.0" encoding="utf-8"?>
<ds:datastoreItem xmlns:ds="http://schemas.openxmlformats.org/officeDocument/2006/customXml" ds:itemID="{0EBD20EB-D753-4AC0-A3D5-09B8D0ADEC6C}"/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0</TotalTime>
  <Words>3079</Words>
  <Application>Microsoft Office PowerPoint</Application>
  <PresentationFormat>Widescreen</PresentationFormat>
  <Paragraphs>638</Paragraphs>
  <Slides>40</Slides>
  <Notes>21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Arial</vt:lpstr>
      <vt:lpstr>Calibri</vt:lpstr>
      <vt:lpstr>Cambria</vt:lpstr>
      <vt:lpstr>Courier New</vt:lpstr>
      <vt:lpstr>Gill Sans MT</vt:lpstr>
      <vt:lpstr>Helvetica</vt:lpstr>
      <vt:lpstr>Times New Roman</vt:lpstr>
      <vt:lpstr>Wingdings 2</vt:lpstr>
      <vt:lpstr>Dividend</vt:lpstr>
      <vt:lpstr>Visio</vt:lpstr>
      <vt:lpstr>WEB SERVICES AND PROTOCOL IOD FOR VOLUMETRIC RENDERING WG-27 PUBLIC COMMENT</vt:lpstr>
      <vt:lpstr>Scope</vt:lpstr>
      <vt:lpstr>Guiding Principles</vt:lpstr>
      <vt:lpstr>Web Clients</vt:lpstr>
      <vt:lpstr>Web Services Basic Use Case</vt:lpstr>
      <vt:lpstr>Web Services Basic Use Case</vt:lpstr>
      <vt:lpstr>Web Service Using Volumetric Presentation State </vt:lpstr>
      <vt:lpstr>Web Services Advanced Use Case</vt:lpstr>
      <vt:lpstr>Relationship of Web Services to Presentation States</vt:lpstr>
      <vt:lpstr>Relationship of Web Services to Volumetric PROTOCOL IOD</vt:lpstr>
      <vt:lpstr>WEB Services Query Parameters</vt:lpstr>
      <vt:lpstr>Web Services Rendering Pipeline</vt:lpstr>
      <vt:lpstr>Simple Volume Pipeline</vt:lpstr>
      <vt:lpstr>Simple Volume Pipeline</vt:lpstr>
      <vt:lpstr>Multivolume Pipeline</vt:lpstr>
      <vt:lpstr>Web Services Key Terms</vt:lpstr>
      <vt:lpstr>Specify Inputs &amp; Volume Definition</vt:lpstr>
      <vt:lpstr>Web Services Types of Input</vt:lpstr>
      <vt:lpstr>Web Services Related Parameters</vt:lpstr>
      <vt:lpstr>Web Services Examples</vt:lpstr>
      <vt:lpstr>Web Services Use Case: Multiphase liver</vt:lpstr>
      <vt:lpstr>Algorithm</vt:lpstr>
      <vt:lpstr>Web Services Related Parameters &amp; RESOURCES</vt:lpstr>
      <vt:lpstr>Web Services Related Parameters &amp; RESOURCES</vt:lpstr>
      <vt:lpstr>Web Services Examples</vt:lpstr>
      <vt:lpstr>Presentation</vt:lpstr>
      <vt:lpstr>Web Services Related Parameters</vt:lpstr>
      <vt:lpstr>Animation</vt:lpstr>
      <vt:lpstr>Related Parameters</vt:lpstr>
      <vt:lpstr>Web Services Example</vt:lpstr>
      <vt:lpstr>Return Image</vt:lpstr>
      <vt:lpstr>Media Types</vt:lpstr>
      <vt:lpstr>Returning RenderING Attributes</vt:lpstr>
      <vt:lpstr>Volumetric Rendering Protocol</vt:lpstr>
      <vt:lpstr>Volumetric Rendering Protocol</vt:lpstr>
      <vt:lpstr>Typical Volumetric Rendering Protocol Workflow</vt:lpstr>
      <vt:lpstr>Volumetric Protocol</vt:lpstr>
      <vt:lpstr>Volumetric Protocol Volume Organization Modules</vt:lpstr>
      <vt:lpstr>Volumetric Protocol Volume Organization Modules</vt:lpstr>
      <vt:lpstr>Volumetric Protocol Examples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2023-06-13T16:48:30Z</dcterms:created>
  <dcterms:modified xsi:type="dcterms:W3CDTF">2023-06-29T18:59:37Z</dcterms:modified>
</cp:coreProperties>
</file>