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7"/>
  </p:notesMasterIdLst>
  <p:handoutMasterIdLst>
    <p:handoutMasterId r:id="rId8"/>
  </p:handoutMasterIdLst>
  <p:sldIdLst>
    <p:sldId id="328" r:id="rId2"/>
    <p:sldId id="342" r:id="rId3"/>
    <p:sldId id="343" r:id="rId4"/>
    <p:sldId id="344" r:id="rId5"/>
    <p:sldId id="345" r:id="rId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rbijn van Willenswaard, Wim" initials="CvW" lastIdx="1" clrIdx="0">
    <p:extLst>
      <p:ext uri="{19B8F6BF-5375-455C-9EA6-DF929625EA0E}">
        <p15:presenceInfo xmlns:p15="http://schemas.microsoft.com/office/powerpoint/2012/main" userId="Corbijn van Willenswaard, Wi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a:srgbClr val="00D1CC"/>
    <a:srgbClr val="FFCCFF"/>
    <a:srgbClr val="CCFFCC"/>
    <a:srgbClr val="FFFFCC"/>
    <a:srgbClr val="CC3399"/>
    <a:srgbClr val="009ED6"/>
    <a:srgbClr val="003399"/>
    <a:srgbClr val="2806BA"/>
    <a:srgbClr val="092A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17" autoAdjust="0"/>
    <p:restoredTop sz="50000" autoAdjust="0"/>
  </p:normalViewPr>
  <p:slideViewPr>
    <p:cSldViewPr>
      <p:cViewPr varScale="1">
        <p:scale>
          <a:sx n="96" d="100"/>
          <a:sy n="96" d="100"/>
        </p:scale>
        <p:origin x="360" y="78"/>
      </p:cViewPr>
      <p:guideLst>
        <p:guide orient="horz" pos="2160"/>
        <p:guide pos="2880"/>
      </p:guideLst>
    </p:cSldViewPr>
  </p:slideViewPr>
  <p:outlineViewPr>
    <p:cViewPr>
      <p:scale>
        <a:sx n="33" d="100"/>
        <a:sy n="33" d="100"/>
      </p:scale>
      <p:origin x="0" y="1348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5" d="100"/>
          <a:sy n="55" d="100"/>
        </p:scale>
        <p:origin x="2390" y="43"/>
      </p:cViewPr>
      <p:guideLst>
        <p:guide orient="horz" pos="2880"/>
        <p:guide pos="2160"/>
      </p:guideLst>
    </p:cSldViewPr>
  </p:notes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dirty="0"/>
          </a:p>
        </p:txBody>
      </p:sp>
      <p:sp>
        <p:nvSpPr>
          <p:cNvPr id="3481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dirty="0"/>
          </a:p>
        </p:txBody>
      </p:sp>
      <p:sp>
        <p:nvSpPr>
          <p:cNvPr id="3482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dirty="0"/>
          </a:p>
        </p:txBody>
      </p:sp>
      <p:sp>
        <p:nvSpPr>
          <p:cNvPr id="3482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B69E1801-D9BF-431B-80F0-F2DC37D0EB4A}" type="slidenum">
              <a:rPr lang="en-US"/>
              <a:pPr>
                <a:defRPr/>
              </a:pPr>
              <a:t>‹#›</a:t>
            </a:fld>
            <a:endParaRPr lang="en-US" dirty="0"/>
          </a:p>
        </p:txBody>
      </p:sp>
    </p:spTree>
    <p:extLst>
      <p:ext uri="{BB962C8B-B14F-4D97-AF65-F5344CB8AC3E}">
        <p14:creationId xmlns:p14="http://schemas.microsoft.com/office/powerpoint/2010/main" val="24542752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dirty="0"/>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dirty="0"/>
          </a:p>
        </p:txBody>
      </p:sp>
      <p:sp>
        <p:nvSpPr>
          <p:cNvPr id="194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dirty="0"/>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41FCB658-C90E-4D1D-A441-1C8EAD6131B4}" type="slidenum">
              <a:rPr lang="en-US"/>
              <a:pPr>
                <a:defRPr/>
              </a:pPr>
              <a:t>‹#›</a:t>
            </a:fld>
            <a:endParaRPr lang="en-US" dirty="0"/>
          </a:p>
        </p:txBody>
      </p:sp>
    </p:spTree>
    <p:extLst>
      <p:ext uri="{BB962C8B-B14F-4D97-AF65-F5344CB8AC3E}">
        <p14:creationId xmlns:p14="http://schemas.microsoft.com/office/powerpoint/2010/main" val="27796279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1FCB658-C90E-4D1D-A441-1C8EAD6131B4}" type="slidenum">
              <a:rPr lang="en-US" smtClean="0"/>
              <a:pPr>
                <a:defRPr/>
              </a:pPr>
              <a:t>1</a:t>
            </a:fld>
            <a:endParaRPr lang="en-US" dirty="0"/>
          </a:p>
        </p:txBody>
      </p:sp>
    </p:spTree>
    <p:extLst>
      <p:ext uri="{BB962C8B-B14F-4D97-AF65-F5344CB8AC3E}">
        <p14:creationId xmlns:p14="http://schemas.microsoft.com/office/powerpoint/2010/main" val="37128751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4"/>
          <p:cNvSpPr>
            <a:spLocks noChangeArrowheads="1"/>
          </p:cNvSpPr>
          <p:nvPr userDrawn="1"/>
        </p:nvSpPr>
        <p:spPr bwMode="auto">
          <a:xfrm>
            <a:off x="0" y="3175"/>
            <a:ext cx="9144000" cy="1428750"/>
          </a:xfrm>
          <a:prstGeom prst="rect">
            <a:avLst/>
          </a:prstGeom>
          <a:gradFill rotWithShape="1">
            <a:gsLst>
              <a:gs pos="0">
                <a:srgbClr val="389A67"/>
              </a:gs>
              <a:gs pos="100000">
                <a:srgbClr val="B6E4CC"/>
              </a:gs>
            </a:gsLst>
            <a:lin ang="0" scaled="1"/>
          </a:gradFill>
          <a:ln w="9525">
            <a:solidFill>
              <a:srgbClr val="969696"/>
            </a:solidFill>
            <a:miter lim="800000"/>
            <a:headEnd/>
            <a:tailEnd/>
          </a:ln>
          <a:effectLst/>
        </p:spPr>
        <p:txBody>
          <a:bodyPr wrap="none" anchor="ctr"/>
          <a:lstStyle/>
          <a:p>
            <a:endParaRPr lang="de-DE"/>
          </a:p>
        </p:txBody>
      </p:sp>
      <p:sp>
        <p:nvSpPr>
          <p:cNvPr id="5" name="Rectangle 13"/>
          <p:cNvSpPr>
            <a:spLocks noChangeArrowheads="1"/>
          </p:cNvSpPr>
          <p:nvPr userDrawn="1"/>
        </p:nvSpPr>
        <p:spPr bwMode="auto">
          <a:xfrm>
            <a:off x="0" y="1431925"/>
            <a:ext cx="9144000" cy="152400"/>
          </a:xfrm>
          <a:prstGeom prst="rect">
            <a:avLst/>
          </a:prstGeom>
          <a:gradFill rotWithShape="1">
            <a:gsLst>
              <a:gs pos="0">
                <a:srgbClr val="DDDDDD"/>
              </a:gs>
              <a:gs pos="100000">
                <a:schemeClr val="bg1"/>
              </a:gs>
            </a:gsLst>
            <a:lin ang="5400000" scaled="1"/>
          </a:gradFill>
          <a:ln w="9525">
            <a:noFill/>
            <a:miter lim="800000"/>
            <a:headEnd/>
            <a:tailEnd/>
          </a:ln>
          <a:effectLst/>
        </p:spPr>
        <p:txBody>
          <a:bodyPr wrap="none" anchor="ctr"/>
          <a:lstStyle/>
          <a:p>
            <a:endParaRPr lang="de-DE"/>
          </a:p>
        </p:txBody>
      </p:sp>
      <p:pic>
        <p:nvPicPr>
          <p:cNvPr id="6" name="Picture 9" descr="DICOM LOGO"/>
          <p:cNvPicPr>
            <a:picLocks noChangeAspect="1" noChangeArrowheads="1"/>
          </p:cNvPicPr>
          <p:nvPr userDrawn="1"/>
        </p:nvPicPr>
        <p:blipFill>
          <a:blip r:embed="rId2" cstate="print"/>
          <a:srcRect/>
          <a:stretch>
            <a:fillRect/>
          </a:stretch>
        </p:blipFill>
        <p:spPr bwMode="auto">
          <a:xfrm>
            <a:off x="5715000" y="317500"/>
            <a:ext cx="3048000" cy="762000"/>
          </a:xfrm>
          <a:prstGeom prst="rect">
            <a:avLst/>
          </a:prstGeom>
          <a:noFill/>
          <a:ln w="9525">
            <a:noFill/>
            <a:miter lim="800000"/>
            <a:headEnd/>
            <a:tailEnd/>
          </a:ln>
        </p:spPr>
      </p:pic>
      <p:sp>
        <p:nvSpPr>
          <p:cNvPr id="5122" name="Rectangle 2"/>
          <p:cNvSpPr>
            <a:spLocks noGrp="1" noChangeArrowheads="1"/>
          </p:cNvSpPr>
          <p:nvPr>
            <p:ph type="ctrTitle"/>
          </p:nvPr>
        </p:nvSpPr>
        <p:spPr>
          <a:xfrm>
            <a:off x="961930" y="1791325"/>
            <a:ext cx="7220140" cy="1196975"/>
          </a:xfrm>
        </p:spPr>
        <p:txBody>
          <a:bodyPr/>
          <a:lstStyle>
            <a:lvl1pPr algn="ctr">
              <a:defRPr sz="4000" b="1">
                <a:solidFill>
                  <a:srgbClr val="008080"/>
                </a:solidFill>
              </a:defRPr>
            </a:lvl1pPr>
          </a:lstStyle>
          <a:p>
            <a:pPr lvl="0"/>
            <a:r>
              <a:rPr lang="en-US" noProof="0" dirty="0"/>
              <a:t>Title</a:t>
            </a:r>
          </a:p>
        </p:txBody>
      </p:sp>
      <p:sp>
        <p:nvSpPr>
          <p:cNvPr id="5123" name="Rectangle 3"/>
          <p:cNvSpPr>
            <a:spLocks noGrp="1" noChangeArrowheads="1"/>
          </p:cNvSpPr>
          <p:nvPr>
            <p:ph type="subTitle" idx="1"/>
          </p:nvPr>
        </p:nvSpPr>
        <p:spPr>
          <a:xfrm>
            <a:off x="961930" y="3390595"/>
            <a:ext cx="7220140" cy="2841969"/>
          </a:xfrm>
        </p:spPr>
        <p:txBody>
          <a:bodyPr/>
          <a:lstStyle>
            <a:lvl1pPr marL="0" indent="0" algn="ctr">
              <a:buFontTx/>
              <a:buNone/>
              <a:defRPr sz="2800" b="0">
                <a:solidFill>
                  <a:schemeClr val="tx1"/>
                </a:solidFill>
              </a:defRPr>
            </a:lvl1pPr>
          </a:lstStyle>
          <a:p>
            <a:pPr lvl="0"/>
            <a:r>
              <a:rPr lang="en-US" noProof="0" dirty="0"/>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b="0">
                <a:solidFill>
                  <a:schemeClr val="tx1"/>
                </a:solidFill>
              </a:defRPr>
            </a:lvl1pPr>
            <a:lvl2pPr marL="285750" indent="-285750">
              <a:buFont typeface="Arial" pitchFamily="34" charset="0"/>
              <a:buChar char="•"/>
              <a:defRPr b="0">
                <a:solidFill>
                  <a:schemeClr val="tx1"/>
                </a:solidFill>
              </a:defRPr>
            </a:lvl2pPr>
            <a:lvl3pPr marL="457200" indent="-166688">
              <a:defRPr sz="2800" b="0">
                <a:solidFill>
                  <a:schemeClr val="tx1"/>
                </a:solidFill>
              </a:defRPr>
            </a:lvl3pPr>
            <a:lvl4pPr marL="741363" indent="-228600">
              <a:defRPr sz="2200" b="0">
                <a:solidFill>
                  <a:schemeClr val="tx1"/>
                </a:solidFill>
              </a:defRPr>
            </a:lvl4pPr>
            <a:lvl5pPr marL="969963" indent="-234950" defTabSz="1025525">
              <a:buFont typeface="Arial" pitchFamily="34" charset="0"/>
              <a:buChar char="–"/>
              <a:defRPr sz="2200" b="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4"/>
            <a:ext cx="7772400" cy="1098362"/>
          </a:xfrm>
        </p:spPr>
        <p:txBody>
          <a:bodyPr anchor="b"/>
          <a:lstStyle>
            <a:lvl1pPr marL="0" indent="0" algn="ctr">
              <a:buNone/>
              <a:defRPr sz="32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30363"/>
            <a:ext cx="4038600" cy="4525962"/>
          </a:xfr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lang="en-US" sz="2800" smtClean="0"/>
            </a:lvl1pPr>
            <a:lvl2pPr>
              <a:defRPr lang="en-US" sz="2400" b="1" smtClean="0">
                <a:solidFill>
                  <a:srgbClr val="008080"/>
                </a:solidFill>
              </a:defRPr>
            </a:lvl2pPr>
            <a:lvl3pPr>
              <a:defRPr lang="en-US" sz="2400" smtClean="0"/>
            </a:lvl3pPr>
            <a:lvl4pPr>
              <a:defRPr lang="en-US" sz="2000" smtClean="0"/>
            </a:lvl4pPr>
            <a:lvl5pPr>
              <a:defRPr lang="en-US" sz="2000"/>
            </a:lvl5pPr>
          </a:lstStyle>
          <a:p>
            <a:pPr marL="0" lvl="0" indent="0">
              <a:buNone/>
            </a:pPr>
            <a:r>
              <a:rPr lang="en-US" dirty="0"/>
              <a:t>Click to edit Master text styles</a:t>
            </a:r>
          </a:p>
          <a:p>
            <a:pPr marL="285750" lvl="1">
              <a:buFont typeface="Arial" pitchFamily="34" charset="0"/>
              <a:buChar char="•"/>
            </a:pPr>
            <a:r>
              <a:rPr lang="en-US" dirty="0"/>
              <a:t>Second level</a:t>
            </a:r>
          </a:p>
          <a:p>
            <a:pPr marL="457200" lvl="2" indent="-166688"/>
            <a:r>
              <a:rPr lang="en-US" dirty="0"/>
              <a:t>Third level</a:t>
            </a:r>
          </a:p>
          <a:p>
            <a:pPr marL="741363" lvl="3"/>
            <a:r>
              <a:rPr lang="en-US" dirty="0"/>
              <a:t>Fourth level</a:t>
            </a:r>
          </a:p>
          <a:p>
            <a:pPr marL="969963" lvl="4" indent="-234950" defTabSz="1025525">
              <a:buFont typeface="Arial" pitchFamily="34" charset="0"/>
              <a:buChar char="–"/>
            </a:pPr>
            <a:r>
              <a:rPr lang="en-US" dirty="0"/>
              <a:t>Fifth level</a:t>
            </a:r>
          </a:p>
        </p:txBody>
      </p:sp>
      <p:sp>
        <p:nvSpPr>
          <p:cNvPr id="4" name="Content Placeholder 3"/>
          <p:cNvSpPr>
            <a:spLocks noGrp="1"/>
          </p:cNvSpPr>
          <p:nvPr>
            <p:ph sz="half" idx="2"/>
          </p:nvPr>
        </p:nvSpPr>
        <p:spPr>
          <a:xfrm>
            <a:off x="4648200" y="1630363"/>
            <a:ext cx="4038600" cy="4525962"/>
          </a:xfr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lang="en-US" sz="2800" smtClean="0"/>
            </a:lvl1pPr>
            <a:lvl2pPr>
              <a:defRPr lang="en-US" sz="2400" b="1" smtClean="0">
                <a:solidFill>
                  <a:srgbClr val="008080"/>
                </a:solidFill>
              </a:defRPr>
            </a:lvl2pPr>
            <a:lvl3pPr>
              <a:defRPr lang="en-US" smtClean="0"/>
            </a:lvl3pPr>
            <a:lvl4pPr>
              <a:defRPr lang="en-US" smtClean="0"/>
            </a:lvl4pPr>
            <a:lvl5pPr>
              <a:defRPr lang="en-US"/>
            </a:lvl5pPr>
          </a:lstStyle>
          <a:p>
            <a:pPr marL="0" lvl="0" indent="0">
              <a:buNone/>
            </a:pPr>
            <a:r>
              <a:rPr lang="en-US"/>
              <a:t>Click to edit Master text styles</a:t>
            </a:r>
          </a:p>
          <a:p>
            <a:pPr marL="285750" lvl="1">
              <a:buFont typeface="Arial" pitchFamily="34" charset="0"/>
              <a:buChar char="•"/>
            </a:pPr>
            <a:r>
              <a:rPr lang="en-US"/>
              <a:t>Second level</a:t>
            </a:r>
          </a:p>
          <a:p>
            <a:pPr marL="457200" lvl="2" indent="-166688"/>
            <a:r>
              <a:rPr lang="en-US"/>
              <a:t>Third level</a:t>
            </a:r>
          </a:p>
          <a:p>
            <a:pPr marL="741363" lvl="3"/>
            <a:r>
              <a:rPr lang="en-US"/>
              <a:t>Fourth level</a:t>
            </a:r>
          </a:p>
          <a:p>
            <a:pPr marL="969963" lvl="4" indent="-234950" defTabSz="1025525">
              <a:buFont typeface="Arial" pitchFamily="34" charset="0"/>
              <a:buChar char="–"/>
            </a:pPr>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01158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userDrawn="1"/>
        </p:nvSpPr>
        <p:spPr bwMode="auto">
          <a:xfrm>
            <a:off x="0" y="1201738"/>
            <a:ext cx="9144000" cy="152400"/>
          </a:xfrm>
          <a:prstGeom prst="rect">
            <a:avLst/>
          </a:prstGeom>
          <a:gradFill rotWithShape="1">
            <a:gsLst>
              <a:gs pos="0">
                <a:srgbClr val="DDDDDD"/>
              </a:gs>
              <a:gs pos="100000">
                <a:schemeClr val="bg1"/>
              </a:gs>
            </a:gsLst>
            <a:lin ang="5400000" scaled="1"/>
          </a:gradFill>
          <a:ln w="9525">
            <a:noFill/>
            <a:miter lim="800000"/>
            <a:headEnd/>
            <a:tailEnd/>
          </a:ln>
          <a:effectLst/>
        </p:spPr>
        <p:txBody>
          <a:bodyPr wrap="none" anchor="ctr"/>
          <a:lstStyle/>
          <a:p>
            <a:endParaRPr lang="de-DE"/>
          </a:p>
        </p:txBody>
      </p:sp>
      <p:sp>
        <p:nvSpPr>
          <p:cNvPr id="1027" name="Rectangle 8"/>
          <p:cNvSpPr>
            <a:spLocks noChangeArrowheads="1"/>
          </p:cNvSpPr>
          <p:nvPr userDrawn="1"/>
        </p:nvSpPr>
        <p:spPr bwMode="auto">
          <a:xfrm>
            <a:off x="0" y="-17463"/>
            <a:ext cx="9144000" cy="1219201"/>
          </a:xfrm>
          <a:prstGeom prst="rect">
            <a:avLst/>
          </a:prstGeom>
          <a:gradFill rotWithShape="1">
            <a:gsLst>
              <a:gs pos="0">
                <a:srgbClr val="389A67"/>
              </a:gs>
              <a:gs pos="100000">
                <a:srgbClr val="B6E4CC"/>
              </a:gs>
            </a:gsLst>
            <a:lin ang="0" scaled="1"/>
          </a:gradFill>
          <a:ln w="9525">
            <a:solidFill>
              <a:srgbClr val="969696"/>
            </a:solidFill>
            <a:miter lim="800000"/>
            <a:headEnd/>
            <a:tailEnd/>
          </a:ln>
          <a:effectLst/>
        </p:spPr>
        <p:txBody>
          <a:bodyPr wrap="none" anchor="ctr"/>
          <a:lstStyle/>
          <a:p>
            <a:endParaRPr lang="de-DE"/>
          </a:p>
        </p:txBody>
      </p:sp>
      <p:sp>
        <p:nvSpPr>
          <p:cNvPr id="1028" name="Rectangle 2"/>
          <p:cNvSpPr>
            <a:spLocks noGrp="1" noChangeArrowheads="1"/>
          </p:cNvSpPr>
          <p:nvPr>
            <p:ph type="title"/>
          </p:nvPr>
        </p:nvSpPr>
        <p:spPr bwMode="auto">
          <a:xfrm>
            <a:off x="155575" y="125413"/>
            <a:ext cx="6169025" cy="9779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9" name="Rectangle 3"/>
          <p:cNvSpPr>
            <a:spLocks noGrp="1" noChangeArrowheads="1"/>
          </p:cNvSpPr>
          <p:nvPr>
            <p:ph type="body" idx="1"/>
          </p:nvPr>
        </p:nvSpPr>
        <p:spPr bwMode="auto">
          <a:xfrm>
            <a:off x="457200" y="1630363"/>
            <a:ext cx="8229600" cy="45259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lvl="0" indent="0">
              <a:buNone/>
            </a:pPr>
            <a:r>
              <a:rPr lang="en-US" dirty="0"/>
              <a:t>Click to edit Master text styles</a:t>
            </a:r>
          </a:p>
          <a:p>
            <a:pPr marL="285750" lvl="1">
              <a:buFont typeface="Arial" pitchFamily="34" charset="0"/>
              <a:buChar char="•"/>
            </a:pPr>
            <a:r>
              <a:rPr lang="en-US" dirty="0"/>
              <a:t>Second level</a:t>
            </a:r>
          </a:p>
          <a:p>
            <a:pPr marL="457200" lvl="2" indent="-166688"/>
            <a:r>
              <a:rPr lang="en-US" dirty="0"/>
              <a:t>Third level</a:t>
            </a:r>
          </a:p>
          <a:p>
            <a:pPr marL="741363" lvl="3"/>
            <a:r>
              <a:rPr lang="en-US" dirty="0"/>
              <a:t>Fourth level</a:t>
            </a:r>
          </a:p>
          <a:p>
            <a:pPr marL="969963" lvl="4" indent="-234950" defTabSz="1025525">
              <a:buFont typeface="Arial" pitchFamily="34" charset="0"/>
              <a:buChar char="–"/>
            </a:pPr>
            <a:r>
              <a:rPr lang="en-US" dirty="0"/>
              <a:t>Fifth level</a:t>
            </a:r>
          </a:p>
        </p:txBody>
      </p:sp>
      <p:pic>
        <p:nvPicPr>
          <p:cNvPr id="1030" name="Picture 9" descr="DICOM LOGO"/>
          <p:cNvPicPr>
            <a:picLocks noChangeAspect="1" noChangeArrowheads="1"/>
          </p:cNvPicPr>
          <p:nvPr userDrawn="1"/>
        </p:nvPicPr>
        <p:blipFill>
          <a:blip r:embed="rId8" cstate="print"/>
          <a:srcRect/>
          <a:stretch>
            <a:fillRect/>
          </a:stretch>
        </p:blipFill>
        <p:spPr bwMode="auto">
          <a:xfrm>
            <a:off x="6477000" y="317500"/>
            <a:ext cx="2286000" cy="571500"/>
          </a:xfrm>
          <a:prstGeom prst="rect">
            <a:avLst/>
          </a:prstGeom>
          <a:noFill/>
          <a:ln w="9525">
            <a:noFill/>
            <a:miter lim="800000"/>
            <a:headEnd/>
            <a:tailEnd/>
          </a:ln>
        </p:spPr>
      </p:pic>
      <p:sp>
        <p:nvSpPr>
          <p:cNvPr id="1034" name="Rectangle 10"/>
          <p:cNvSpPr>
            <a:spLocks noGrp="1" noChangeArrowheads="1"/>
          </p:cNvSpPr>
          <p:nvPr>
            <p:ph type="dt" sz="half" idx="2"/>
          </p:nvPr>
        </p:nvSpPr>
        <p:spPr bwMode="auto">
          <a:xfrm>
            <a:off x="95250" y="6539805"/>
            <a:ext cx="3401410" cy="307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smtClean="0"/>
            </a:lvl1pPr>
          </a:lstStyle>
          <a:p>
            <a:pPr>
              <a:defRPr/>
            </a:pPr>
            <a:endParaRPr lang="en-US" dirty="0"/>
          </a:p>
        </p:txBody>
      </p:sp>
      <p:sp>
        <p:nvSpPr>
          <p:cNvPr id="1035" name="Rectangle 11"/>
          <p:cNvSpPr>
            <a:spLocks noGrp="1" noChangeArrowheads="1"/>
          </p:cNvSpPr>
          <p:nvPr>
            <p:ph type="ftr" sz="quarter" idx="3"/>
          </p:nvPr>
        </p:nvSpPr>
        <p:spPr bwMode="auto">
          <a:xfrm>
            <a:off x="3650280" y="6539805"/>
            <a:ext cx="4584700" cy="307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smtClean="0"/>
            </a:lvl1pPr>
          </a:lstStyle>
          <a:p>
            <a:pPr>
              <a:defRPr/>
            </a:pPr>
            <a:endParaRPr lang="en-US" dirty="0"/>
          </a:p>
        </p:txBody>
      </p:sp>
      <p:sp>
        <p:nvSpPr>
          <p:cNvPr id="1036" name="Rectangle 12"/>
          <p:cNvSpPr>
            <a:spLocks noGrp="1" noChangeArrowheads="1"/>
          </p:cNvSpPr>
          <p:nvPr>
            <p:ph type="sldNum" sz="quarter" idx="4"/>
          </p:nvPr>
        </p:nvSpPr>
        <p:spPr bwMode="auto">
          <a:xfrm>
            <a:off x="8566120" y="6539805"/>
            <a:ext cx="536316" cy="307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smtClean="0"/>
            </a:lvl1pPr>
          </a:lstStyle>
          <a:p>
            <a:pPr>
              <a:defRPr/>
            </a:pPr>
            <a:fld id="{74390077-D56E-4159-82B3-BE7C08A3817F}"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5" r:id="rId5"/>
    <p:sldLayoutId id="2147483672" r:id="rId6"/>
  </p:sldLayoutIdLst>
  <p:hf hdr="0" dt="0"/>
  <p:txStyles>
    <p:titleStyle>
      <a:lvl1pPr algn="l" rtl="0" eaLnBrk="0" fontAlgn="base" hangingPunct="0">
        <a:spcBef>
          <a:spcPct val="0"/>
        </a:spcBef>
        <a:spcAft>
          <a:spcPct val="0"/>
        </a:spcAft>
        <a:defRPr sz="3600">
          <a:solidFill>
            <a:schemeClr val="bg1"/>
          </a:solidFill>
          <a:latin typeface="+mj-lt"/>
          <a:ea typeface="+mj-ea"/>
          <a:cs typeface="+mj-cs"/>
        </a:defRPr>
      </a:lvl1pPr>
      <a:lvl2pPr algn="l" rtl="0" eaLnBrk="0" fontAlgn="base" hangingPunct="0">
        <a:spcBef>
          <a:spcPct val="0"/>
        </a:spcBef>
        <a:spcAft>
          <a:spcPct val="0"/>
        </a:spcAft>
        <a:defRPr sz="3600">
          <a:solidFill>
            <a:schemeClr val="bg1"/>
          </a:solidFill>
          <a:latin typeface="Arial" charset="0"/>
        </a:defRPr>
      </a:lvl2pPr>
      <a:lvl3pPr algn="l" rtl="0" eaLnBrk="0" fontAlgn="base" hangingPunct="0">
        <a:spcBef>
          <a:spcPct val="0"/>
        </a:spcBef>
        <a:spcAft>
          <a:spcPct val="0"/>
        </a:spcAft>
        <a:defRPr sz="3600">
          <a:solidFill>
            <a:schemeClr val="bg1"/>
          </a:solidFill>
          <a:latin typeface="Arial" charset="0"/>
        </a:defRPr>
      </a:lvl3pPr>
      <a:lvl4pPr algn="l" rtl="0" eaLnBrk="0" fontAlgn="base" hangingPunct="0">
        <a:spcBef>
          <a:spcPct val="0"/>
        </a:spcBef>
        <a:spcAft>
          <a:spcPct val="0"/>
        </a:spcAft>
        <a:defRPr sz="3600">
          <a:solidFill>
            <a:schemeClr val="bg1"/>
          </a:solidFill>
          <a:latin typeface="Arial" charset="0"/>
        </a:defRPr>
      </a:lvl4pPr>
      <a:lvl5pPr algn="l" rtl="0" eaLnBrk="0" fontAlgn="base" hangingPunct="0">
        <a:spcBef>
          <a:spcPct val="0"/>
        </a:spcBef>
        <a:spcAft>
          <a:spcPct val="0"/>
        </a:spcAft>
        <a:defRPr sz="3600">
          <a:solidFill>
            <a:schemeClr val="bg1"/>
          </a:solidFill>
          <a:latin typeface="Arial" charset="0"/>
        </a:defRPr>
      </a:lvl5pPr>
      <a:lvl6pPr marL="457200" algn="l" rtl="0" fontAlgn="base">
        <a:spcBef>
          <a:spcPct val="0"/>
        </a:spcBef>
        <a:spcAft>
          <a:spcPct val="0"/>
        </a:spcAft>
        <a:defRPr sz="3600">
          <a:solidFill>
            <a:schemeClr val="bg1"/>
          </a:solidFill>
          <a:latin typeface="Arial" charset="0"/>
        </a:defRPr>
      </a:lvl6pPr>
      <a:lvl7pPr marL="914400" algn="l" rtl="0" fontAlgn="base">
        <a:spcBef>
          <a:spcPct val="0"/>
        </a:spcBef>
        <a:spcAft>
          <a:spcPct val="0"/>
        </a:spcAft>
        <a:defRPr sz="3600">
          <a:solidFill>
            <a:schemeClr val="bg1"/>
          </a:solidFill>
          <a:latin typeface="Arial" charset="0"/>
        </a:defRPr>
      </a:lvl7pPr>
      <a:lvl8pPr marL="1371600" algn="l" rtl="0" fontAlgn="base">
        <a:spcBef>
          <a:spcPct val="0"/>
        </a:spcBef>
        <a:spcAft>
          <a:spcPct val="0"/>
        </a:spcAft>
        <a:defRPr sz="3600">
          <a:solidFill>
            <a:schemeClr val="bg1"/>
          </a:solidFill>
          <a:latin typeface="Arial" charset="0"/>
        </a:defRPr>
      </a:lvl8pPr>
      <a:lvl9pPr marL="1828800" algn="l" rtl="0" fontAlgn="base">
        <a:spcBef>
          <a:spcPct val="0"/>
        </a:spcBef>
        <a:spcAft>
          <a:spcPct val="0"/>
        </a:spcAft>
        <a:defRPr sz="3600">
          <a:solidFill>
            <a:schemeClr val="bg1"/>
          </a:solidFill>
          <a:latin typeface="Arial" charset="0"/>
        </a:defRPr>
      </a:lvl9pPr>
    </p:titleStyle>
    <p:bodyStyle>
      <a:lvl1pPr marL="342900" indent="-342900" algn="l" rtl="0" eaLnBrk="0" fontAlgn="base" hangingPunct="0">
        <a:spcBef>
          <a:spcPct val="20000"/>
        </a:spcBef>
        <a:spcAft>
          <a:spcPct val="0"/>
        </a:spcAft>
        <a:buChar char="•"/>
        <a:defRPr lang="en-US" sz="3200" b="1" dirty="0" smtClean="0">
          <a:solidFill>
            <a:srgbClr val="008080"/>
          </a:solidFill>
          <a:latin typeface="Calibri" panose="020F0502020204030204" pitchFamily="34" charset="0"/>
          <a:ea typeface="+mn-ea"/>
          <a:cs typeface="Calibri" panose="020F0502020204030204" pitchFamily="34" charset="0"/>
        </a:defRPr>
      </a:lvl1pPr>
      <a:lvl2pPr marL="742950" indent="-285750" algn="l" rtl="0" eaLnBrk="0" fontAlgn="base" hangingPunct="0">
        <a:spcBef>
          <a:spcPct val="20000"/>
        </a:spcBef>
        <a:spcAft>
          <a:spcPct val="0"/>
        </a:spcAft>
        <a:buChar char="–"/>
        <a:defRPr lang="en-US" sz="2800" b="1" dirty="0" smtClean="0">
          <a:solidFill>
            <a:srgbClr val="008080"/>
          </a:solidFill>
          <a:latin typeface="Calibri" panose="020F0502020204030204" pitchFamily="34" charset="0"/>
          <a:cs typeface="Calibri" panose="020F0502020204030204" pitchFamily="34" charset="0"/>
        </a:defRPr>
      </a:lvl2pPr>
      <a:lvl3pPr marL="1143000" indent="-228600" algn="l" rtl="0" eaLnBrk="0" fontAlgn="base" hangingPunct="0">
        <a:spcBef>
          <a:spcPct val="20000"/>
        </a:spcBef>
        <a:spcAft>
          <a:spcPct val="0"/>
        </a:spcAft>
        <a:buChar char="•"/>
        <a:defRPr lang="en-US" sz="2800" dirty="0" smtClean="0">
          <a:solidFill>
            <a:schemeClr val="tx1"/>
          </a:solidFill>
          <a:latin typeface="Calibri" panose="020F0502020204030204" pitchFamily="34" charset="0"/>
          <a:cs typeface="Calibri" panose="020F0502020204030204" pitchFamily="34" charset="0"/>
        </a:defRPr>
      </a:lvl3pPr>
      <a:lvl4pPr marL="1600200" indent="-228600" algn="l" rtl="0" eaLnBrk="0" fontAlgn="base" hangingPunct="0">
        <a:spcBef>
          <a:spcPct val="20000"/>
        </a:spcBef>
        <a:spcAft>
          <a:spcPct val="0"/>
        </a:spcAft>
        <a:buChar char="–"/>
        <a:defRPr lang="en-US" sz="2200" dirty="0" smtClean="0">
          <a:solidFill>
            <a:schemeClr val="tx1"/>
          </a:solidFill>
          <a:latin typeface="Calibri" panose="020F0502020204030204" pitchFamily="34" charset="0"/>
          <a:cs typeface="Calibri" panose="020F0502020204030204" pitchFamily="34" charset="0"/>
        </a:defRPr>
      </a:lvl4pPr>
      <a:lvl5pPr marL="2057400" indent="-228600" algn="l" rtl="0" eaLnBrk="0" fontAlgn="base" hangingPunct="0">
        <a:spcBef>
          <a:spcPct val="20000"/>
        </a:spcBef>
        <a:spcAft>
          <a:spcPct val="0"/>
        </a:spcAft>
        <a:buChar char="»"/>
        <a:defRPr lang="en-US" sz="2200" dirty="0" smtClean="0">
          <a:solidFill>
            <a:schemeClr val="tx1"/>
          </a:solidFill>
          <a:latin typeface="Calibri" panose="020F0502020204030204" pitchFamily="34" charset="0"/>
          <a:cs typeface="Calibri" panose="020F050202020403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61930" y="1791325"/>
            <a:ext cx="7220140" cy="1906510"/>
          </a:xfrm>
        </p:spPr>
        <p:txBody>
          <a:bodyPr/>
          <a:lstStyle/>
          <a:p>
            <a:r>
              <a:rPr lang="en-US" sz="4000" dirty="0"/>
              <a:t>Supplement 227:</a:t>
            </a:r>
            <a:br>
              <a:rPr lang="en-US" sz="4000" dirty="0"/>
            </a:br>
            <a:br>
              <a:rPr lang="en-US" sz="1400" dirty="0"/>
            </a:br>
            <a:r>
              <a:rPr lang="en-US" dirty="0"/>
              <a:t>Ultrasound Elastography SR</a:t>
            </a:r>
          </a:p>
        </p:txBody>
      </p:sp>
      <p:sp>
        <p:nvSpPr>
          <p:cNvPr id="3" name="Content Placeholder 2"/>
          <p:cNvSpPr>
            <a:spLocks noGrp="1"/>
          </p:cNvSpPr>
          <p:nvPr>
            <p:ph type="subTitle" idx="1"/>
          </p:nvPr>
        </p:nvSpPr>
        <p:spPr>
          <a:xfrm>
            <a:off x="961930" y="4811580"/>
            <a:ext cx="7220140" cy="1420984"/>
          </a:xfrm>
        </p:spPr>
        <p:txBody>
          <a:bodyPr>
            <a:normAutofit lnSpcReduction="10000"/>
          </a:bodyPr>
          <a:lstStyle/>
          <a:p>
            <a:pPr eaLnBrk="1" hangingPunct="1"/>
            <a:r>
              <a:rPr lang="en-US" sz="2800" dirty="0"/>
              <a:t>Working Group 1/12: Cardiology/Ultrasound</a:t>
            </a:r>
          </a:p>
          <a:p>
            <a:pPr eaLnBrk="1" hangingPunct="1"/>
            <a:endParaRPr lang="en-US" sz="2800" dirty="0"/>
          </a:p>
          <a:p>
            <a:pPr eaLnBrk="1" hangingPunct="1"/>
            <a:r>
              <a:rPr lang="en-US" dirty="0"/>
              <a:t>Public Comment – 2021 December</a:t>
            </a:r>
          </a:p>
        </p:txBody>
      </p:sp>
    </p:spTree>
    <p:extLst>
      <p:ext uri="{BB962C8B-B14F-4D97-AF65-F5344CB8AC3E}">
        <p14:creationId xmlns:p14="http://schemas.microsoft.com/office/powerpoint/2010/main" val="589653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Content Placeholder 2"/>
          <p:cNvSpPr>
            <a:spLocks noGrp="1"/>
          </p:cNvSpPr>
          <p:nvPr>
            <p:ph idx="1"/>
          </p:nvPr>
        </p:nvSpPr>
        <p:spPr/>
        <p:txBody>
          <a:bodyPr/>
          <a:lstStyle/>
          <a:p>
            <a:r>
              <a:rPr lang="en-US" b="0" dirty="0">
                <a:solidFill>
                  <a:schemeClr val="tx1"/>
                </a:solidFill>
              </a:rPr>
              <a:t>Scope: Ultrasound shear </a:t>
            </a:r>
            <a:r>
              <a:rPr lang="en-US" dirty="0"/>
              <a:t>wave elastography</a:t>
            </a:r>
          </a:p>
          <a:p>
            <a:pPr marL="742950" lvl="1" indent="-457200"/>
            <a:r>
              <a:rPr lang="en-US" dirty="0"/>
              <a:t>Open Issue: Address Strain Elastography?</a:t>
            </a:r>
          </a:p>
          <a:p>
            <a:pPr marL="742950" lvl="1" indent="-457200"/>
            <a:r>
              <a:rPr lang="en-US" b="0" dirty="0">
                <a:solidFill>
                  <a:schemeClr val="tx1"/>
                </a:solidFill>
              </a:rPr>
              <a:t>Closed Issue: MRE is out of scope</a:t>
            </a:r>
            <a:br>
              <a:rPr lang="en-US" dirty="0"/>
            </a:br>
            <a:endParaRPr lang="en-US" dirty="0"/>
          </a:p>
          <a:p>
            <a:r>
              <a:rPr lang="en-US" dirty="0"/>
              <a:t>SR template is proposed for elastography of organs/tissues such as liver, breast, prostate</a:t>
            </a:r>
          </a:p>
        </p:txBody>
      </p:sp>
      <p:sp>
        <p:nvSpPr>
          <p:cNvPr id="5" name="Slide Number Placeholder 4"/>
          <p:cNvSpPr>
            <a:spLocks noGrp="1"/>
          </p:cNvSpPr>
          <p:nvPr>
            <p:ph type="sldNum" sz="quarter" idx="4294967295"/>
          </p:nvPr>
        </p:nvSpPr>
        <p:spPr>
          <a:xfrm>
            <a:off x="8566120" y="6539805"/>
            <a:ext cx="536316" cy="307240"/>
          </a:xfrm>
        </p:spPr>
        <p:txBody>
          <a:bodyPr/>
          <a:lstStyle/>
          <a:p>
            <a:pPr>
              <a:defRPr/>
            </a:pPr>
            <a:fld id="{1070696F-EECE-4C70-B5BC-2F2BE52D202A}" type="slidenum">
              <a:rPr lang="en-US" smtClean="0"/>
              <a:pPr>
                <a:defRPr/>
              </a:pPr>
              <a:t>2</a:t>
            </a:fld>
            <a:endParaRPr lang="en-US" dirty="0"/>
          </a:p>
        </p:txBody>
      </p:sp>
    </p:spTree>
    <p:extLst>
      <p:ext uri="{BB962C8B-B14F-4D97-AF65-F5344CB8AC3E}">
        <p14:creationId xmlns:p14="http://schemas.microsoft.com/office/powerpoint/2010/main" val="4189821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3" name="Content Placeholder 2"/>
          <p:cNvSpPr>
            <a:spLocks noGrp="1"/>
          </p:cNvSpPr>
          <p:nvPr>
            <p:ph idx="1"/>
          </p:nvPr>
        </p:nvSpPr>
        <p:spPr/>
        <p:txBody>
          <a:bodyPr/>
          <a:lstStyle/>
          <a:p>
            <a:pPr>
              <a:spcBef>
                <a:spcPts val="1800"/>
              </a:spcBef>
            </a:pPr>
            <a:r>
              <a:rPr lang="en-US" sz="2400" dirty="0"/>
              <a:t>Ultrasound can measure the speed at which an induced shear wave propagates through tissue (Shear Wave Speed in m/s).</a:t>
            </a:r>
          </a:p>
          <a:p>
            <a:pPr>
              <a:spcBef>
                <a:spcPts val="1800"/>
              </a:spcBef>
            </a:pPr>
            <a:r>
              <a:rPr lang="en-US" sz="2400" dirty="0"/>
              <a:t>SWS depends on the stiffness of the tissue and thus can be converted into an estimated Elasticity in kPa.  </a:t>
            </a:r>
          </a:p>
          <a:p>
            <a:pPr>
              <a:spcBef>
                <a:spcPts val="1800"/>
              </a:spcBef>
            </a:pPr>
            <a:r>
              <a:rPr lang="en-US" sz="2400" dirty="0"/>
              <a:t>A SWS elastography report typically involves drawing 3-12 ROIs (usually circles or squares) at differing depths on the acquired images, recording the mean and Standard Deviation values for SWS and Elasticity within each ROI, and then computing specific summary statistics across the ROIs.</a:t>
            </a:r>
          </a:p>
        </p:txBody>
      </p:sp>
    </p:spTree>
    <p:extLst>
      <p:ext uri="{BB962C8B-B14F-4D97-AF65-F5344CB8AC3E}">
        <p14:creationId xmlns:p14="http://schemas.microsoft.com/office/powerpoint/2010/main" val="7064706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4ECFD-9CEB-6F43-ACF4-F8FBE65C59C4}"/>
              </a:ext>
            </a:extLst>
          </p:cNvPr>
          <p:cNvSpPr>
            <a:spLocks noGrp="1"/>
          </p:cNvSpPr>
          <p:nvPr>
            <p:ph type="title"/>
          </p:nvPr>
        </p:nvSpPr>
        <p:spPr/>
        <p:txBody>
          <a:bodyPr/>
          <a:lstStyle/>
          <a:p>
            <a:r>
              <a:rPr lang="en-US" dirty="0"/>
              <a:t>Design Choices</a:t>
            </a:r>
          </a:p>
        </p:txBody>
      </p:sp>
      <p:sp>
        <p:nvSpPr>
          <p:cNvPr id="3" name="Content Placeholder 2">
            <a:extLst>
              <a:ext uri="{FF2B5EF4-FFF2-40B4-BE49-F238E27FC236}">
                <a16:creationId xmlns:a16="http://schemas.microsoft.com/office/drawing/2014/main" id="{5CC2D619-F18B-A74F-9BD9-CF988DC0EC32}"/>
              </a:ext>
            </a:extLst>
          </p:cNvPr>
          <p:cNvSpPr>
            <a:spLocks noGrp="1"/>
          </p:cNvSpPr>
          <p:nvPr>
            <p:ph idx="1"/>
          </p:nvPr>
        </p:nvSpPr>
        <p:spPr/>
        <p:txBody>
          <a:bodyPr/>
          <a:lstStyle/>
          <a:p>
            <a:r>
              <a:rPr lang="en-US" sz="2800" dirty="0"/>
              <a:t>Use existing SR SOP Classes</a:t>
            </a:r>
          </a:p>
          <a:p>
            <a:r>
              <a:rPr lang="en-US" sz="2800" dirty="0"/>
              <a:t>   - </a:t>
            </a:r>
            <a:r>
              <a:rPr lang="en-US" sz="2400" dirty="0"/>
              <a:t>Follows the precedent of most other Ultrasound reports </a:t>
            </a:r>
          </a:p>
          <a:p>
            <a:pPr>
              <a:spcBef>
                <a:spcPts val="1800"/>
              </a:spcBef>
            </a:pPr>
            <a:r>
              <a:rPr lang="en-US" sz="2800" dirty="0"/>
              <a:t>Add a general Ultrasound Report root template</a:t>
            </a:r>
          </a:p>
          <a:p>
            <a:r>
              <a:rPr lang="en-US" sz="2400" b="0" dirty="0">
                <a:solidFill>
                  <a:schemeClr val="tx1"/>
                </a:solidFill>
              </a:rPr>
              <a:t>   - All existing Ultrasound roots were very application specific</a:t>
            </a:r>
          </a:p>
          <a:p>
            <a:r>
              <a:rPr lang="en-US" sz="2400" dirty="0"/>
              <a:t>   - Based on Vascular root (which several vendors already do) </a:t>
            </a:r>
          </a:p>
          <a:p>
            <a:pPr>
              <a:spcBef>
                <a:spcPts val="1800"/>
              </a:spcBef>
            </a:pPr>
            <a:r>
              <a:rPr lang="en-US" sz="2800" dirty="0"/>
              <a:t>Add an Ultrasound Elastography sub-Template </a:t>
            </a:r>
          </a:p>
        </p:txBody>
      </p:sp>
      <p:sp>
        <p:nvSpPr>
          <p:cNvPr id="5" name="Slide Number Placeholder 4">
            <a:extLst>
              <a:ext uri="{FF2B5EF4-FFF2-40B4-BE49-F238E27FC236}">
                <a16:creationId xmlns:a16="http://schemas.microsoft.com/office/drawing/2014/main" id="{D717DA0A-81C4-BD45-8DE6-4E8DFCC2D1C5}"/>
              </a:ext>
            </a:extLst>
          </p:cNvPr>
          <p:cNvSpPr>
            <a:spLocks noGrp="1"/>
          </p:cNvSpPr>
          <p:nvPr>
            <p:ph type="sldNum" sz="quarter" idx="4294967295"/>
          </p:nvPr>
        </p:nvSpPr>
        <p:spPr>
          <a:xfrm>
            <a:off x="8566120" y="6539805"/>
            <a:ext cx="536316" cy="307240"/>
          </a:xfrm>
        </p:spPr>
        <p:txBody>
          <a:bodyPr/>
          <a:lstStyle/>
          <a:p>
            <a:pPr>
              <a:defRPr/>
            </a:pPr>
            <a:fld id="{1070696F-EECE-4C70-B5BC-2F2BE52D202A}" type="slidenum">
              <a:rPr lang="en-US" smtClean="0"/>
              <a:pPr>
                <a:defRPr/>
              </a:pPr>
              <a:t>4</a:t>
            </a:fld>
            <a:endParaRPr lang="en-US" dirty="0"/>
          </a:p>
        </p:txBody>
      </p:sp>
    </p:spTree>
    <p:extLst>
      <p:ext uri="{BB962C8B-B14F-4D97-AF65-F5344CB8AC3E}">
        <p14:creationId xmlns:p14="http://schemas.microsoft.com/office/powerpoint/2010/main" val="2986648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00902-7D47-427B-AA43-AC14A1E21C1D}"/>
              </a:ext>
            </a:extLst>
          </p:cNvPr>
          <p:cNvSpPr>
            <a:spLocks noGrp="1"/>
          </p:cNvSpPr>
          <p:nvPr>
            <p:ph type="title"/>
          </p:nvPr>
        </p:nvSpPr>
        <p:spPr/>
        <p:txBody>
          <a:bodyPr/>
          <a:lstStyle/>
          <a:p>
            <a:r>
              <a:rPr lang="en-US" dirty="0"/>
              <a:t>Example Result Tables</a:t>
            </a:r>
          </a:p>
        </p:txBody>
      </p:sp>
      <p:graphicFrame>
        <p:nvGraphicFramePr>
          <p:cNvPr id="4" name="Table 3">
            <a:extLst>
              <a:ext uri="{FF2B5EF4-FFF2-40B4-BE49-F238E27FC236}">
                <a16:creationId xmlns:a16="http://schemas.microsoft.com/office/drawing/2014/main" id="{45E9AFD0-C04A-4A2D-9529-F9C0A6AD078C}"/>
              </a:ext>
            </a:extLst>
          </p:cNvPr>
          <p:cNvGraphicFramePr>
            <a:graphicFrameLocks noGrp="1"/>
          </p:cNvGraphicFramePr>
          <p:nvPr>
            <p:extLst>
              <p:ext uri="{D42A27DB-BD31-4B8C-83A1-F6EECF244321}">
                <p14:modId xmlns:p14="http://schemas.microsoft.com/office/powerpoint/2010/main" val="108955960"/>
              </p:ext>
            </p:extLst>
          </p:nvPr>
        </p:nvGraphicFramePr>
        <p:xfrm>
          <a:off x="1230765" y="1931204"/>
          <a:ext cx="6169025" cy="2035466"/>
        </p:xfrm>
        <a:graphic>
          <a:graphicData uri="http://schemas.openxmlformats.org/drawingml/2006/table">
            <a:tbl>
              <a:tblPr firstRow="1" firstCol="1" bandRow="1"/>
              <a:tblGrid>
                <a:gridCol w="851770">
                  <a:extLst>
                    <a:ext uri="{9D8B030D-6E8A-4147-A177-3AD203B41FA5}">
                      <a16:colId xmlns:a16="http://schemas.microsoft.com/office/drawing/2014/main" val="3981352678"/>
                    </a:ext>
                  </a:extLst>
                </a:gridCol>
                <a:gridCol w="851770">
                  <a:extLst>
                    <a:ext uri="{9D8B030D-6E8A-4147-A177-3AD203B41FA5}">
                      <a16:colId xmlns:a16="http://schemas.microsoft.com/office/drawing/2014/main" val="733339357"/>
                    </a:ext>
                  </a:extLst>
                </a:gridCol>
                <a:gridCol w="851770">
                  <a:extLst>
                    <a:ext uri="{9D8B030D-6E8A-4147-A177-3AD203B41FA5}">
                      <a16:colId xmlns:a16="http://schemas.microsoft.com/office/drawing/2014/main" val="712110731"/>
                    </a:ext>
                  </a:extLst>
                </a:gridCol>
                <a:gridCol w="641194">
                  <a:extLst>
                    <a:ext uri="{9D8B030D-6E8A-4147-A177-3AD203B41FA5}">
                      <a16:colId xmlns:a16="http://schemas.microsoft.com/office/drawing/2014/main" val="2417362867"/>
                    </a:ext>
                  </a:extLst>
                </a:gridCol>
                <a:gridCol w="701133">
                  <a:extLst>
                    <a:ext uri="{9D8B030D-6E8A-4147-A177-3AD203B41FA5}">
                      <a16:colId xmlns:a16="http://schemas.microsoft.com/office/drawing/2014/main" val="2991689162"/>
                    </a:ext>
                  </a:extLst>
                </a:gridCol>
                <a:gridCol w="709809">
                  <a:extLst>
                    <a:ext uri="{9D8B030D-6E8A-4147-A177-3AD203B41FA5}">
                      <a16:colId xmlns:a16="http://schemas.microsoft.com/office/drawing/2014/main" val="3075437198"/>
                    </a:ext>
                  </a:extLst>
                </a:gridCol>
                <a:gridCol w="709809">
                  <a:extLst>
                    <a:ext uri="{9D8B030D-6E8A-4147-A177-3AD203B41FA5}">
                      <a16:colId xmlns:a16="http://schemas.microsoft.com/office/drawing/2014/main" val="3752598465"/>
                    </a:ext>
                  </a:extLst>
                </a:gridCol>
                <a:gridCol w="851770">
                  <a:extLst>
                    <a:ext uri="{9D8B030D-6E8A-4147-A177-3AD203B41FA5}">
                      <a16:colId xmlns:a16="http://schemas.microsoft.com/office/drawing/2014/main" val="1451757100"/>
                    </a:ext>
                  </a:extLst>
                </a:gridCol>
              </a:tblGrid>
              <a:tr h="552987">
                <a:tc rowSpan="2">
                  <a:txBody>
                    <a:bodyPr/>
                    <a:lstStyle/>
                    <a:p>
                      <a:pPr marL="0" marR="0" algn="ctr" hangingPunct="0">
                        <a:spcBef>
                          <a:spcPts val="200"/>
                        </a:spcBef>
                        <a:spcAft>
                          <a:spcPts val="200"/>
                        </a:spcAft>
                      </a:pPr>
                      <a:r>
                        <a:rPr lang="en-US" sz="1400" b="1" dirty="0">
                          <a:effectLst/>
                          <a:latin typeface="Helvetica" panose="020B0604020202020204" pitchFamily="34" charset="0"/>
                          <a:ea typeface="Times New Roman" panose="02020603050405020304" pitchFamily="18" charset="0"/>
                          <a:cs typeface="Times New Roman" panose="02020603050405020304" pitchFamily="18" charset="0"/>
                        </a:rPr>
                        <a:t>ROI #</a:t>
                      </a:r>
                      <a:endParaRPr lang="en-US" sz="1400"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2">
                  <a:txBody>
                    <a:bodyPr/>
                    <a:lstStyle/>
                    <a:p>
                      <a:pPr marL="0" marR="0" algn="ctr" hangingPunct="0">
                        <a:spcBef>
                          <a:spcPts val="200"/>
                        </a:spcBef>
                        <a:spcAft>
                          <a:spcPts val="200"/>
                        </a:spcAft>
                      </a:pPr>
                      <a:r>
                        <a:rPr lang="en-US" sz="1400" b="1">
                          <a:effectLst/>
                          <a:latin typeface="Helvetica" panose="020B0604020202020204" pitchFamily="34" charset="0"/>
                          <a:ea typeface="Times New Roman" panose="02020603050405020304" pitchFamily="18" charset="0"/>
                          <a:cs typeface="Times New Roman" panose="02020603050405020304" pitchFamily="18" charset="0"/>
                        </a:rPr>
                        <a:t>Shear Wave Speed (m/s)</a:t>
                      </a:r>
                      <a:endParaRPr lang="en-US" sz="140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gridSpan="2">
                  <a:txBody>
                    <a:bodyPr/>
                    <a:lstStyle/>
                    <a:p>
                      <a:pPr marL="0" marR="0" algn="ctr" hangingPunct="0">
                        <a:spcBef>
                          <a:spcPts val="200"/>
                        </a:spcBef>
                        <a:spcAft>
                          <a:spcPts val="200"/>
                        </a:spcAft>
                      </a:pPr>
                      <a:r>
                        <a:rPr lang="en-US" sz="1400" b="1">
                          <a:effectLst/>
                          <a:latin typeface="Helvetica" panose="020B0604020202020204" pitchFamily="34" charset="0"/>
                          <a:ea typeface="Times New Roman" panose="02020603050405020304" pitchFamily="18" charset="0"/>
                          <a:cs typeface="Times New Roman" panose="02020603050405020304" pitchFamily="18" charset="0"/>
                        </a:rPr>
                        <a:t>Elasticity</a:t>
                      </a:r>
                      <a:endParaRPr lang="en-US" sz="1400">
                        <a:effectLst/>
                        <a:latin typeface="Helvetica" panose="020B0604020202020204" pitchFamily="34" charset="0"/>
                        <a:ea typeface="Times New Roman" panose="02020603050405020304" pitchFamily="18" charset="0"/>
                        <a:cs typeface="Times New Roman" panose="02020603050405020304" pitchFamily="18" charset="0"/>
                      </a:endParaRPr>
                    </a:p>
                    <a:p>
                      <a:pPr marL="0" marR="0" algn="ctr" hangingPunct="0">
                        <a:spcBef>
                          <a:spcPts val="200"/>
                        </a:spcBef>
                        <a:spcAft>
                          <a:spcPts val="200"/>
                        </a:spcAft>
                      </a:pPr>
                      <a:r>
                        <a:rPr lang="en-US" sz="1400" b="1">
                          <a:effectLst/>
                          <a:latin typeface="Helvetica" panose="020B0604020202020204" pitchFamily="34" charset="0"/>
                          <a:ea typeface="Times New Roman" panose="02020603050405020304" pitchFamily="18" charset="0"/>
                          <a:cs typeface="Times New Roman" panose="02020603050405020304" pitchFamily="18" charset="0"/>
                        </a:rPr>
                        <a:t>(kPa)</a:t>
                      </a:r>
                      <a:endParaRPr lang="en-US" sz="140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gridSpan="2">
                  <a:txBody>
                    <a:bodyPr/>
                    <a:lstStyle/>
                    <a:p>
                      <a:pPr marL="0" marR="0" algn="ctr" hangingPunct="0">
                        <a:spcBef>
                          <a:spcPts val="200"/>
                        </a:spcBef>
                        <a:spcAft>
                          <a:spcPts val="200"/>
                        </a:spcAft>
                      </a:pPr>
                      <a:r>
                        <a:rPr lang="en-US" sz="1400" b="1">
                          <a:effectLst/>
                          <a:latin typeface="Helvetica" panose="020B0604020202020204" pitchFamily="34" charset="0"/>
                          <a:ea typeface="Times New Roman" panose="02020603050405020304" pitchFamily="18" charset="0"/>
                          <a:cs typeface="Times New Roman" panose="02020603050405020304" pitchFamily="18" charset="0"/>
                        </a:rPr>
                        <a:t>Dispersion (m/s/kHz)</a:t>
                      </a:r>
                      <a:endParaRPr lang="en-US" sz="140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rowSpan="2">
                  <a:txBody>
                    <a:bodyPr/>
                    <a:lstStyle/>
                    <a:p>
                      <a:pPr marL="0" marR="0" algn="ctr" hangingPunct="0">
                        <a:spcBef>
                          <a:spcPts val="200"/>
                        </a:spcBef>
                        <a:spcAft>
                          <a:spcPts val="200"/>
                        </a:spcAft>
                      </a:pPr>
                      <a:r>
                        <a:rPr lang="en-US" sz="1400" b="1">
                          <a:effectLst/>
                          <a:latin typeface="Helvetica" panose="020B0604020202020204" pitchFamily="34" charset="0"/>
                          <a:ea typeface="Times New Roman" panose="02020603050405020304" pitchFamily="18" charset="0"/>
                          <a:cs typeface="Times New Roman" panose="02020603050405020304" pitchFamily="18" charset="0"/>
                        </a:rPr>
                        <a:t>ROI Depth (cm)</a:t>
                      </a:r>
                      <a:endParaRPr lang="en-US" sz="140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241634307"/>
                  </a:ext>
                </a:extLst>
              </a:tr>
              <a:tr h="494159">
                <a:tc vMerge="1">
                  <a:txBody>
                    <a:bodyPr/>
                    <a:lstStyle/>
                    <a:p>
                      <a:endParaRPr lang="en-US"/>
                    </a:p>
                  </a:txBody>
                  <a:tcPr/>
                </a:tc>
                <a:tc>
                  <a:txBody>
                    <a:bodyPr/>
                    <a:lstStyle/>
                    <a:p>
                      <a:pPr marL="0" marR="0" algn="ctr" hangingPunct="0">
                        <a:spcBef>
                          <a:spcPts val="200"/>
                        </a:spcBef>
                        <a:spcAft>
                          <a:spcPts val="200"/>
                        </a:spcAft>
                      </a:pPr>
                      <a:r>
                        <a:rPr lang="en-US" sz="1400" b="1">
                          <a:effectLst/>
                          <a:latin typeface="Helvetica" panose="020B0604020202020204" pitchFamily="34" charset="0"/>
                          <a:ea typeface="Times New Roman" panose="02020603050405020304" pitchFamily="18" charset="0"/>
                          <a:cs typeface="Times New Roman" panose="02020603050405020304" pitchFamily="18" charset="0"/>
                        </a:rPr>
                        <a:t>ROI Mean</a:t>
                      </a:r>
                      <a:endParaRPr lang="en-US" sz="140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hangingPunct="0">
                        <a:spcBef>
                          <a:spcPts val="200"/>
                        </a:spcBef>
                        <a:spcAft>
                          <a:spcPts val="200"/>
                        </a:spcAft>
                      </a:pPr>
                      <a:r>
                        <a:rPr lang="en-US" sz="1400" b="1">
                          <a:effectLst/>
                          <a:latin typeface="Helvetica" panose="020B0604020202020204" pitchFamily="34" charset="0"/>
                          <a:ea typeface="Times New Roman" panose="02020603050405020304" pitchFamily="18" charset="0"/>
                          <a:cs typeface="Times New Roman" panose="02020603050405020304" pitchFamily="18" charset="0"/>
                        </a:rPr>
                        <a:t>ROI</a:t>
                      </a:r>
                      <a:br>
                        <a:rPr lang="en-US" sz="1400" b="1">
                          <a:effectLst/>
                          <a:latin typeface="Helvetica" panose="020B0604020202020204" pitchFamily="34" charset="0"/>
                          <a:ea typeface="Times New Roman" panose="02020603050405020304" pitchFamily="18" charset="0"/>
                          <a:cs typeface="Times New Roman" panose="02020603050405020304" pitchFamily="18" charset="0"/>
                        </a:rPr>
                      </a:br>
                      <a:r>
                        <a:rPr lang="en-US" sz="1400" b="1">
                          <a:effectLst/>
                          <a:latin typeface="Helvetica" panose="020B0604020202020204" pitchFamily="34" charset="0"/>
                          <a:ea typeface="Times New Roman" panose="02020603050405020304" pitchFamily="18" charset="0"/>
                          <a:cs typeface="Times New Roman" panose="02020603050405020304" pitchFamily="18" charset="0"/>
                        </a:rPr>
                        <a:t>SD</a:t>
                      </a:r>
                      <a:endParaRPr lang="en-US" sz="140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hangingPunct="0">
                        <a:spcBef>
                          <a:spcPts val="200"/>
                        </a:spcBef>
                        <a:spcAft>
                          <a:spcPts val="200"/>
                        </a:spcAft>
                      </a:pPr>
                      <a:r>
                        <a:rPr lang="en-US" sz="1400" b="1">
                          <a:effectLst/>
                          <a:latin typeface="Helvetica" panose="020B0604020202020204" pitchFamily="34" charset="0"/>
                          <a:ea typeface="Times New Roman" panose="02020603050405020304" pitchFamily="18" charset="0"/>
                          <a:cs typeface="Times New Roman" panose="02020603050405020304" pitchFamily="18" charset="0"/>
                        </a:rPr>
                        <a:t>ROI Mean</a:t>
                      </a:r>
                      <a:endParaRPr lang="en-US" sz="140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hangingPunct="0">
                        <a:spcBef>
                          <a:spcPts val="200"/>
                        </a:spcBef>
                        <a:spcAft>
                          <a:spcPts val="200"/>
                        </a:spcAft>
                      </a:pPr>
                      <a:r>
                        <a:rPr lang="en-US" sz="1400" b="1">
                          <a:effectLst/>
                          <a:latin typeface="Helvetica" panose="020B0604020202020204" pitchFamily="34" charset="0"/>
                          <a:ea typeface="Times New Roman" panose="02020603050405020304" pitchFamily="18" charset="0"/>
                          <a:cs typeface="Times New Roman" panose="02020603050405020304" pitchFamily="18" charset="0"/>
                        </a:rPr>
                        <a:t>ROI</a:t>
                      </a:r>
                      <a:br>
                        <a:rPr lang="en-US" sz="1400" b="1">
                          <a:effectLst/>
                          <a:latin typeface="Helvetica" panose="020B0604020202020204" pitchFamily="34" charset="0"/>
                          <a:ea typeface="Times New Roman" panose="02020603050405020304" pitchFamily="18" charset="0"/>
                          <a:cs typeface="Times New Roman" panose="02020603050405020304" pitchFamily="18" charset="0"/>
                        </a:rPr>
                      </a:br>
                      <a:r>
                        <a:rPr lang="en-US" sz="1400" b="1">
                          <a:effectLst/>
                          <a:latin typeface="Helvetica" panose="020B0604020202020204" pitchFamily="34" charset="0"/>
                          <a:ea typeface="Times New Roman" panose="02020603050405020304" pitchFamily="18" charset="0"/>
                          <a:cs typeface="Times New Roman" panose="02020603050405020304" pitchFamily="18" charset="0"/>
                        </a:rPr>
                        <a:t>SD</a:t>
                      </a:r>
                      <a:endParaRPr lang="en-US" sz="140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hangingPunct="0">
                        <a:spcBef>
                          <a:spcPts val="200"/>
                        </a:spcBef>
                        <a:spcAft>
                          <a:spcPts val="200"/>
                        </a:spcAft>
                      </a:pPr>
                      <a:r>
                        <a:rPr lang="en-US" sz="1400" b="1">
                          <a:effectLst/>
                          <a:latin typeface="Helvetica" panose="020B0604020202020204" pitchFamily="34" charset="0"/>
                          <a:ea typeface="Times New Roman" panose="02020603050405020304" pitchFamily="18" charset="0"/>
                          <a:cs typeface="Times New Roman" panose="02020603050405020304" pitchFamily="18" charset="0"/>
                        </a:rPr>
                        <a:t>ROI Mean</a:t>
                      </a:r>
                      <a:endParaRPr lang="en-US" sz="140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hangingPunct="0">
                        <a:spcBef>
                          <a:spcPts val="200"/>
                        </a:spcBef>
                        <a:spcAft>
                          <a:spcPts val="200"/>
                        </a:spcAft>
                      </a:pPr>
                      <a:r>
                        <a:rPr lang="en-US" sz="1400" b="1">
                          <a:effectLst/>
                          <a:latin typeface="Helvetica" panose="020B0604020202020204" pitchFamily="34" charset="0"/>
                          <a:ea typeface="Times New Roman" panose="02020603050405020304" pitchFamily="18" charset="0"/>
                          <a:cs typeface="Times New Roman" panose="02020603050405020304" pitchFamily="18" charset="0"/>
                        </a:rPr>
                        <a:t>ROI</a:t>
                      </a:r>
                      <a:br>
                        <a:rPr lang="en-US" sz="1400" b="1">
                          <a:effectLst/>
                          <a:latin typeface="Helvetica" panose="020B0604020202020204" pitchFamily="34" charset="0"/>
                          <a:ea typeface="Times New Roman" panose="02020603050405020304" pitchFamily="18" charset="0"/>
                          <a:cs typeface="Times New Roman" panose="02020603050405020304" pitchFamily="18" charset="0"/>
                        </a:rPr>
                      </a:br>
                      <a:r>
                        <a:rPr lang="en-US" sz="1400" b="1">
                          <a:effectLst/>
                          <a:latin typeface="Helvetica" panose="020B0604020202020204" pitchFamily="34" charset="0"/>
                          <a:ea typeface="Times New Roman" panose="02020603050405020304" pitchFamily="18" charset="0"/>
                          <a:cs typeface="Times New Roman" panose="02020603050405020304" pitchFamily="18" charset="0"/>
                        </a:rPr>
                        <a:t>SD</a:t>
                      </a:r>
                      <a:endParaRPr lang="en-US" sz="140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vMerge="1">
                  <a:txBody>
                    <a:bodyPr/>
                    <a:lstStyle/>
                    <a:p>
                      <a:endParaRPr lang="en-US"/>
                    </a:p>
                  </a:txBody>
                  <a:tcPr/>
                </a:tc>
                <a:extLst>
                  <a:ext uri="{0D108BD9-81ED-4DB2-BD59-A6C34878D82A}">
                    <a16:rowId xmlns:a16="http://schemas.microsoft.com/office/drawing/2014/main" val="1185670404"/>
                  </a:ext>
                </a:extLst>
              </a:tr>
              <a:tr h="247080">
                <a:tc>
                  <a:txBody>
                    <a:bodyPr/>
                    <a:lstStyle/>
                    <a:p>
                      <a:pPr marL="0" marR="0" algn="ctr" hangingPunct="0">
                        <a:spcBef>
                          <a:spcPts val="200"/>
                        </a:spcBef>
                        <a:spcAft>
                          <a:spcPts val="200"/>
                        </a:spcAft>
                      </a:pPr>
                      <a:r>
                        <a:rPr lang="en-US" sz="1400">
                          <a:effectLst/>
                          <a:latin typeface="Helvetica" panose="020B0604020202020204" pitchFamily="34" charset="0"/>
                          <a:ea typeface="Times New Roman" panose="02020603050405020304" pitchFamily="18" charset="0"/>
                          <a:cs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pPr>
                      <a:r>
                        <a:rPr lang="en-US" sz="1400">
                          <a:effectLst/>
                          <a:latin typeface="Helvetica" panose="020B0604020202020204" pitchFamily="34" charset="0"/>
                          <a:ea typeface="Times New Roman" panose="02020603050405020304" pitchFamily="18" charset="0"/>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pPr>
                      <a:r>
                        <a:rPr lang="en-US" sz="1400">
                          <a:effectLst/>
                          <a:latin typeface="Helvetica" panose="020B0604020202020204" pitchFamily="34" charset="0"/>
                          <a:ea typeface="Times New Roman" panose="02020603050405020304" pitchFamily="18" charset="0"/>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pPr>
                      <a:r>
                        <a:rPr lang="en-US" sz="1400">
                          <a:effectLst/>
                          <a:latin typeface="Helvetica" panose="020B0604020202020204" pitchFamily="34" charset="0"/>
                          <a:ea typeface="Times New Roman" panose="02020603050405020304" pitchFamily="18" charset="0"/>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pPr>
                      <a:r>
                        <a:rPr lang="en-US" sz="1400">
                          <a:effectLst/>
                          <a:latin typeface="Helvetica" panose="020B0604020202020204" pitchFamily="34" charset="0"/>
                          <a:ea typeface="Times New Roman" panose="02020603050405020304" pitchFamily="18" charset="0"/>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pPr>
                      <a:r>
                        <a:rPr lang="en-US" sz="1400">
                          <a:effectLst/>
                          <a:latin typeface="Helvetica" panose="020B0604020202020204" pitchFamily="34" charset="0"/>
                          <a:ea typeface="Times New Roman" panose="02020603050405020304" pitchFamily="18" charset="0"/>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pPr>
                      <a:r>
                        <a:rPr lang="en-US" sz="1400">
                          <a:effectLst/>
                          <a:latin typeface="Helvetica" panose="020B0604020202020204" pitchFamily="34" charset="0"/>
                          <a:ea typeface="Times New Roman" panose="02020603050405020304" pitchFamily="18" charset="0"/>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pPr>
                      <a:r>
                        <a:rPr lang="en-US" sz="1400">
                          <a:effectLst/>
                          <a:latin typeface="Helvetica" panose="020B0604020202020204" pitchFamily="34" charset="0"/>
                          <a:ea typeface="Times New Roman" panose="02020603050405020304" pitchFamily="18" charset="0"/>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10760641"/>
                  </a:ext>
                </a:extLst>
              </a:tr>
              <a:tr h="247080">
                <a:tc>
                  <a:txBody>
                    <a:bodyPr/>
                    <a:lstStyle/>
                    <a:p>
                      <a:pPr marL="0" marR="0" algn="ctr" hangingPunct="0">
                        <a:spcBef>
                          <a:spcPts val="200"/>
                        </a:spcBef>
                        <a:spcAft>
                          <a:spcPts val="200"/>
                        </a:spcAft>
                      </a:pPr>
                      <a:r>
                        <a:rPr lang="en-US" sz="1400">
                          <a:effectLst/>
                          <a:latin typeface="Helvetica" panose="020B0604020202020204" pitchFamily="34" charset="0"/>
                          <a:ea typeface="Times New Roman" panose="02020603050405020304" pitchFamily="18" charset="0"/>
                          <a:cs typeface="Times New Roman" panose="02020603050405020304" pitchFamily="18" charset="0"/>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pPr>
                      <a:r>
                        <a:rPr lang="en-US" sz="1400">
                          <a:effectLst/>
                          <a:latin typeface="Helvetica" panose="020B0604020202020204" pitchFamily="34" charset="0"/>
                          <a:ea typeface="Times New Roman" panose="02020603050405020304" pitchFamily="18" charset="0"/>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pPr>
                      <a:r>
                        <a:rPr lang="en-US" sz="1400">
                          <a:effectLst/>
                          <a:latin typeface="Helvetica" panose="020B0604020202020204" pitchFamily="34" charset="0"/>
                          <a:ea typeface="Times New Roman" panose="02020603050405020304" pitchFamily="18" charset="0"/>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pPr>
                      <a:r>
                        <a:rPr lang="en-US" sz="1400">
                          <a:effectLst/>
                          <a:latin typeface="Helvetica" panose="020B0604020202020204" pitchFamily="34" charset="0"/>
                          <a:ea typeface="Times New Roman" panose="02020603050405020304" pitchFamily="18" charset="0"/>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pPr>
                      <a:r>
                        <a:rPr lang="en-US" sz="1400">
                          <a:effectLst/>
                          <a:latin typeface="Helvetica" panose="020B0604020202020204" pitchFamily="34" charset="0"/>
                          <a:ea typeface="Times New Roman" panose="02020603050405020304" pitchFamily="18" charset="0"/>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pPr>
                      <a:r>
                        <a:rPr lang="en-US" sz="1400">
                          <a:effectLst/>
                          <a:latin typeface="Helvetica" panose="020B0604020202020204" pitchFamily="34" charset="0"/>
                          <a:ea typeface="Times New Roman" panose="02020603050405020304" pitchFamily="18" charset="0"/>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pPr>
                      <a:r>
                        <a:rPr lang="en-US" sz="1400">
                          <a:effectLst/>
                          <a:latin typeface="Helvetica" panose="020B0604020202020204" pitchFamily="34" charset="0"/>
                          <a:ea typeface="Times New Roman" panose="02020603050405020304" pitchFamily="18" charset="0"/>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pPr>
                      <a:r>
                        <a:rPr lang="en-US" sz="1400">
                          <a:effectLst/>
                          <a:latin typeface="Helvetica" panose="020B0604020202020204" pitchFamily="34" charset="0"/>
                          <a:ea typeface="Times New Roman" panose="02020603050405020304" pitchFamily="18" charset="0"/>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220706"/>
                  </a:ext>
                </a:extLst>
              </a:tr>
              <a:tr h="247080">
                <a:tc>
                  <a:txBody>
                    <a:bodyPr/>
                    <a:lstStyle/>
                    <a:p>
                      <a:pPr marL="0" marR="0" algn="ctr" hangingPunct="0">
                        <a:spcBef>
                          <a:spcPts val="200"/>
                        </a:spcBef>
                        <a:spcAft>
                          <a:spcPts val="200"/>
                        </a:spcAft>
                      </a:pPr>
                      <a:r>
                        <a:rPr lang="en-US" sz="1400">
                          <a:effectLst/>
                          <a:latin typeface="Helvetica" panose="020B0604020202020204" pitchFamily="34" charset="0"/>
                          <a:ea typeface="Times New Roman" panose="02020603050405020304" pitchFamily="18" charset="0"/>
                          <a:cs typeface="Times New Roman" panose="02020603050405020304" pitchFamily="18"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pPr>
                      <a:r>
                        <a:rPr lang="en-US" sz="1400">
                          <a:effectLst/>
                          <a:latin typeface="Helvetica" panose="020B0604020202020204" pitchFamily="34" charset="0"/>
                          <a:ea typeface="Times New Roman" panose="02020603050405020304" pitchFamily="18" charset="0"/>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pPr>
                      <a:r>
                        <a:rPr lang="en-US" sz="1400">
                          <a:effectLst/>
                          <a:latin typeface="Helvetica" panose="020B0604020202020204" pitchFamily="34" charset="0"/>
                          <a:ea typeface="Times New Roman" panose="02020603050405020304" pitchFamily="18" charset="0"/>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pPr>
                      <a:r>
                        <a:rPr lang="en-US" sz="1400">
                          <a:effectLst/>
                          <a:latin typeface="Helvetica" panose="020B0604020202020204" pitchFamily="34" charset="0"/>
                          <a:ea typeface="Times New Roman" panose="02020603050405020304" pitchFamily="18" charset="0"/>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pPr>
                      <a:r>
                        <a:rPr lang="en-US" sz="1400">
                          <a:effectLst/>
                          <a:latin typeface="Helvetica" panose="020B0604020202020204" pitchFamily="34" charset="0"/>
                          <a:ea typeface="Times New Roman" panose="02020603050405020304" pitchFamily="18" charset="0"/>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pPr>
                      <a:r>
                        <a:rPr lang="en-US" sz="1400">
                          <a:effectLst/>
                          <a:latin typeface="Helvetica" panose="020B0604020202020204" pitchFamily="34" charset="0"/>
                          <a:ea typeface="Times New Roman" panose="02020603050405020304" pitchFamily="18" charset="0"/>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pPr>
                      <a:r>
                        <a:rPr lang="en-US" sz="1400">
                          <a:effectLst/>
                          <a:latin typeface="Helvetica" panose="020B0604020202020204" pitchFamily="34" charset="0"/>
                          <a:ea typeface="Times New Roman" panose="02020603050405020304" pitchFamily="18" charset="0"/>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pPr>
                      <a:r>
                        <a:rPr lang="en-US" sz="1400">
                          <a:effectLst/>
                          <a:latin typeface="Helvetica" panose="020B0604020202020204" pitchFamily="34" charset="0"/>
                          <a:ea typeface="Times New Roman" panose="02020603050405020304" pitchFamily="18" charset="0"/>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0961556"/>
                  </a:ext>
                </a:extLst>
              </a:tr>
              <a:tr h="247080">
                <a:tc>
                  <a:txBody>
                    <a:bodyPr/>
                    <a:lstStyle/>
                    <a:p>
                      <a:pPr marL="0" marR="0" algn="ctr" hangingPunct="0">
                        <a:spcBef>
                          <a:spcPts val="200"/>
                        </a:spcBef>
                        <a:spcAft>
                          <a:spcPts val="200"/>
                        </a:spcAft>
                      </a:pPr>
                      <a:r>
                        <a:rPr lang="en-US" sz="1400">
                          <a:effectLst/>
                          <a:latin typeface="Helvetica" panose="020B0604020202020204" pitchFamily="34" charset="0"/>
                          <a:ea typeface="Times New Roman" panose="02020603050405020304" pitchFamily="18" charset="0"/>
                          <a:cs typeface="Times New Roman" panose="02020603050405020304" pitchFamily="18" charset="0"/>
                        </a:rPr>
                        <a:t>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marL="0" marR="0" hangingPunct="0">
                        <a:spcBef>
                          <a:spcPts val="200"/>
                        </a:spcBef>
                        <a:spcAft>
                          <a:spcPts val="200"/>
                        </a:spcAft>
                      </a:pPr>
                      <a:r>
                        <a:rPr lang="en-US" sz="1400">
                          <a:effectLst/>
                          <a:latin typeface="Helvetica" panose="020B0604020202020204" pitchFamily="34" charset="0"/>
                          <a:ea typeface="Times New Roman" panose="02020603050405020304" pitchFamily="18" charset="0"/>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marL="0" marR="0" hangingPunct="0">
                        <a:spcBef>
                          <a:spcPts val="200"/>
                        </a:spcBef>
                        <a:spcAft>
                          <a:spcPts val="200"/>
                        </a:spcAft>
                      </a:pPr>
                      <a:r>
                        <a:rPr lang="en-US" sz="1400">
                          <a:effectLst/>
                          <a:latin typeface="Helvetica" panose="020B0604020202020204" pitchFamily="34" charset="0"/>
                          <a:ea typeface="Times New Roman" panose="02020603050405020304" pitchFamily="18" charset="0"/>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marL="0" marR="0" hangingPunct="0">
                        <a:spcBef>
                          <a:spcPts val="200"/>
                        </a:spcBef>
                        <a:spcAft>
                          <a:spcPts val="200"/>
                        </a:spcAft>
                      </a:pPr>
                      <a:r>
                        <a:rPr lang="en-US" sz="1400">
                          <a:effectLst/>
                          <a:latin typeface="Helvetica" panose="020B0604020202020204" pitchFamily="34" charset="0"/>
                          <a:ea typeface="Times New Roman" panose="02020603050405020304" pitchFamily="18" charset="0"/>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marL="0" marR="0" hangingPunct="0">
                        <a:spcBef>
                          <a:spcPts val="200"/>
                        </a:spcBef>
                        <a:spcAft>
                          <a:spcPts val="200"/>
                        </a:spcAft>
                      </a:pPr>
                      <a:r>
                        <a:rPr lang="en-US" sz="1400">
                          <a:effectLst/>
                          <a:latin typeface="Helvetica" panose="020B0604020202020204" pitchFamily="34" charset="0"/>
                          <a:ea typeface="Times New Roman" panose="02020603050405020304" pitchFamily="18" charset="0"/>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marL="0" marR="0" hangingPunct="0">
                        <a:spcBef>
                          <a:spcPts val="200"/>
                        </a:spcBef>
                        <a:spcAft>
                          <a:spcPts val="200"/>
                        </a:spcAft>
                      </a:pPr>
                      <a:r>
                        <a:rPr lang="en-US" sz="1400">
                          <a:effectLst/>
                          <a:latin typeface="Helvetica" panose="020B0604020202020204" pitchFamily="34" charset="0"/>
                          <a:ea typeface="Times New Roman" panose="02020603050405020304" pitchFamily="18" charset="0"/>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marL="0" marR="0" hangingPunct="0">
                        <a:spcBef>
                          <a:spcPts val="200"/>
                        </a:spcBef>
                        <a:spcAft>
                          <a:spcPts val="200"/>
                        </a:spcAft>
                      </a:pPr>
                      <a:r>
                        <a:rPr lang="en-US" sz="1400">
                          <a:effectLst/>
                          <a:latin typeface="Helvetica" panose="020B0604020202020204" pitchFamily="34" charset="0"/>
                          <a:ea typeface="Times New Roman" panose="02020603050405020304" pitchFamily="18" charset="0"/>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marL="0" marR="0" hangingPunct="0">
                        <a:spcBef>
                          <a:spcPts val="200"/>
                        </a:spcBef>
                        <a:spcAft>
                          <a:spcPts val="200"/>
                        </a:spcAft>
                      </a:pPr>
                      <a:r>
                        <a:rPr lang="en-US" sz="1400" dirty="0">
                          <a:effectLst/>
                          <a:latin typeface="Helvetica" panose="020B0604020202020204" pitchFamily="34" charset="0"/>
                          <a:ea typeface="Times New Roman" panose="02020603050405020304" pitchFamily="18" charset="0"/>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extLst>
                  <a:ext uri="{0D108BD9-81ED-4DB2-BD59-A6C34878D82A}">
                    <a16:rowId xmlns:a16="http://schemas.microsoft.com/office/drawing/2014/main" val="1027820990"/>
                  </a:ext>
                </a:extLst>
              </a:tr>
            </a:tbl>
          </a:graphicData>
        </a:graphic>
      </p:graphicFrame>
      <p:graphicFrame>
        <p:nvGraphicFramePr>
          <p:cNvPr id="5" name="Table 4">
            <a:extLst>
              <a:ext uri="{FF2B5EF4-FFF2-40B4-BE49-F238E27FC236}">
                <a16:creationId xmlns:a16="http://schemas.microsoft.com/office/drawing/2014/main" id="{8D410263-0C76-48A4-AF7A-899FEB1E10F7}"/>
              </a:ext>
            </a:extLst>
          </p:cNvPr>
          <p:cNvGraphicFramePr>
            <a:graphicFrameLocks noGrp="1"/>
          </p:cNvGraphicFramePr>
          <p:nvPr>
            <p:extLst>
              <p:ext uri="{D42A27DB-BD31-4B8C-83A1-F6EECF244321}">
                <p14:modId xmlns:p14="http://schemas.microsoft.com/office/powerpoint/2010/main" val="3134768354"/>
              </p:ext>
            </p:extLst>
          </p:nvPr>
        </p:nvGraphicFramePr>
        <p:xfrm>
          <a:off x="1234425" y="4427530"/>
          <a:ext cx="5526661" cy="1493520"/>
        </p:xfrm>
        <a:graphic>
          <a:graphicData uri="http://schemas.openxmlformats.org/drawingml/2006/table">
            <a:tbl>
              <a:tblPr firstRow="1" firstCol="1" bandRow="1"/>
              <a:tblGrid>
                <a:gridCol w="1213948">
                  <a:extLst>
                    <a:ext uri="{9D8B030D-6E8A-4147-A177-3AD203B41FA5}">
                      <a16:colId xmlns:a16="http://schemas.microsoft.com/office/drawing/2014/main" val="4191834180"/>
                    </a:ext>
                  </a:extLst>
                </a:gridCol>
                <a:gridCol w="1437571">
                  <a:extLst>
                    <a:ext uri="{9D8B030D-6E8A-4147-A177-3AD203B41FA5}">
                      <a16:colId xmlns:a16="http://schemas.microsoft.com/office/drawing/2014/main" val="1390360236"/>
                    </a:ext>
                  </a:extLst>
                </a:gridCol>
                <a:gridCol w="1437571">
                  <a:extLst>
                    <a:ext uri="{9D8B030D-6E8A-4147-A177-3AD203B41FA5}">
                      <a16:colId xmlns:a16="http://schemas.microsoft.com/office/drawing/2014/main" val="2837718138"/>
                    </a:ext>
                  </a:extLst>
                </a:gridCol>
                <a:gridCol w="1437571">
                  <a:extLst>
                    <a:ext uri="{9D8B030D-6E8A-4147-A177-3AD203B41FA5}">
                      <a16:colId xmlns:a16="http://schemas.microsoft.com/office/drawing/2014/main" val="327635550"/>
                    </a:ext>
                  </a:extLst>
                </a:gridCol>
              </a:tblGrid>
              <a:tr h="0">
                <a:tc>
                  <a:txBody>
                    <a:bodyPr/>
                    <a:lstStyle/>
                    <a:p>
                      <a:pPr marL="0" marR="0" algn="ctr" hangingPunct="0">
                        <a:spcBef>
                          <a:spcPts val="200"/>
                        </a:spcBef>
                        <a:spcAft>
                          <a:spcPts val="200"/>
                        </a:spcAft>
                      </a:pPr>
                      <a:r>
                        <a:rPr lang="en-US" sz="1400" b="1" dirty="0">
                          <a:effectLst/>
                          <a:latin typeface="Helvetica" panose="020B0604020202020204" pitchFamily="34" charset="0"/>
                          <a:ea typeface="Times New Roman" panose="02020603050405020304" pitchFamily="18" charset="0"/>
                          <a:cs typeface="Times New Roman" panose="02020603050405020304" pitchFamily="18" charset="0"/>
                        </a:rPr>
                        <a:t>Summary Statistics</a:t>
                      </a:r>
                      <a:endParaRPr lang="en-US" sz="1400"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hangingPunct="0">
                        <a:spcBef>
                          <a:spcPts val="200"/>
                        </a:spcBef>
                        <a:spcAft>
                          <a:spcPts val="200"/>
                        </a:spcAft>
                      </a:pPr>
                      <a:r>
                        <a:rPr lang="en-US" sz="1400" b="1">
                          <a:effectLst/>
                          <a:latin typeface="Helvetica" panose="020B0604020202020204" pitchFamily="34" charset="0"/>
                          <a:ea typeface="Times New Roman" panose="02020603050405020304" pitchFamily="18" charset="0"/>
                          <a:cs typeface="Times New Roman" panose="02020603050405020304" pitchFamily="18" charset="0"/>
                        </a:rPr>
                        <a:t>Shear Wave Speed (m/s)</a:t>
                      </a:r>
                      <a:endParaRPr lang="en-US" sz="140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hangingPunct="0">
                        <a:spcBef>
                          <a:spcPts val="200"/>
                        </a:spcBef>
                        <a:spcAft>
                          <a:spcPts val="200"/>
                        </a:spcAft>
                      </a:pPr>
                      <a:r>
                        <a:rPr lang="en-US" sz="1400" b="1">
                          <a:effectLst/>
                          <a:latin typeface="Helvetica" panose="020B0604020202020204" pitchFamily="34" charset="0"/>
                          <a:ea typeface="Times New Roman" panose="02020603050405020304" pitchFamily="18" charset="0"/>
                          <a:cs typeface="Times New Roman" panose="02020603050405020304" pitchFamily="18" charset="0"/>
                        </a:rPr>
                        <a:t>Elasticity (kPa)</a:t>
                      </a:r>
                      <a:endParaRPr lang="en-US" sz="140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hangingPunct="0">
                        <a:spcBef>
                          <a:spcPts val="200"/>
                        </a:spcBef>
                        <a:spcAft>
                          <a:spcPts val="200"/>
                        </a:spcAft>
                      </a:pPr>
                      <a:r>
                        <a:rPr lang="en-US" sz="1400" b="1">
                          <a:effectLst/>
                          <a:latin typeface="Helvetica" panose="020B0604020202020204" pitchFamily="34" charset="0"/>
                          <a:ea typeface="Times New Roman" panose="02020603050405020304" pitchFamily="18" charset="0"/>
                          <a:cs typeface="Times New Roman" panose="02020603050405020304" pitchFamily="18" charset="0"/>
                        </a:rPr>
                        <a:t>Dispersion (m/s/kHz)</a:t>
                      </a:r>
                      <a:endParaRPr lang="en-US" sz="140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981516940"/>
                  </a:ext>
                </a:extLst>
              </a:tr>
              <a:tr h="0">
                <a:tc>
                  <a:txBody>
                    <a:bodyPr/>
                    <a:lstStyle/>
                    <a:p>
                      <a:pPr marL="0" marR="0" hangingPunct="0">
                        <a:spcBef>
                          <a:spcPts val="200"/>
                        </a:spcBef>
                        <a:spcAft>
                          <a:spcPts val="200"/>
                        </a:spcAft>
                      </a:pPr>
                      <a:r>
                        <a:rPr lang="en-US" sz="1400">
                          <a:effectLst/>
                          <a:latin typeface="Helvetica" panose="020B0604020202020204" pitchFamily="34" charset="0"/>
                          <a:ea typeface="Times New Roman" panose="02020603050405020304" pitchFamily="18" charset="0"/>
                          <a:cs typeface="Times New Roman" panose="02020603050405020304" pitchFamily="18" charset="0"/>
                        </a:rPr>
                        <a:t>Mean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pPr>
                      <a:r>
                        <a:rPr lang="en-US" sz="1400">
                          <a:effectLst/>
                          <a:latin typeface="Helvetica" panose="020B0604020202020204" pitchFamily="34"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pPr>
                      <a:r>
                        <a:rPr lang="en-US" sz="1400">
                          <a:effectLst/>
                          <a:latin typeface="Helvetica" panose="020B0604020202020204" pitchFamily="34"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pPr>
                      <a:r>
                        <a:rPr lang="en-US" sz="1400">
                          <a:effectLst/>
                          <a:latin typeface="Helvetica" panose="020B0604020202020204" pitchFamily="34"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08272667"/>
                  </a:ext>
                </a:extLst>
              </a:tr>
              <a:tr h="0">
                <a:tc>
                  <a:txBody>
                    <a:bodyPr/>
                    <a:lstStyle/>
                    <a:p>
                      <a:pPr marL="0" marR="0" hangingPunct="0">
                        <a:spcBef>
                          <a:spcPts val="200"/>
                        </a:spcBef>
                        <a:spcAft>
                          <a:spcPts val="200"/>
                        </a:spcAft>
                      </a:pPr>
                      <a:r>
                        <a:rPr lang="en-US" sz="1400">
                          <a:effectLst/>
                          <a:latin typeface="Helvetica" panose="020B0604020202020204" pitchFamily="34" charset="0"/>
                          <a:ea typeface="Times New Roman" panose="02020603050405020304" pitchFamily="18" charset="0"/>
                          <a:cs typeface="Times New Roman" panose="02020603050405020304" pitchFamily="18" charset="0"/>
                        </a:rPr>
                        <a:t>SD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pPr>
                      <a:r>
                        <a:rPr lang="en-US" sz="1400">
                          <a:effectLst/>
                          <a:latin typeface="Helvetica" panose="020B0604020202020204" pitchFamily="34"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pPr>
                      <a:r>
                        <a:rPr lang="en-US" sz="1400">
                          <a:effectLst/>
                          <a:latin typeface="Helvetica" panose="020B0604020202020204" pitchFamily="34"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pPr>
                      <a:r>
                        <a:rPr lang="en-US" sz="1400">
                          <a:effectLst/>
                          <a:latin typeface="Helvetica" panose="020B0604020202020204" pitchFamily="34"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10624824"/>
                  </a:ext>
                </a:extLst>
              </a:tr>
              <a:tr h="0">
                <a:tc>
                  <a:txBody>
                    <a:bodyPr/>
                    <a:lstStyle/>
                    <a:p>
                      <a:pPr marL="0" marR="0" hangingPunct="0">
                        <a:spcBef>
                          <a:spcPts val="200"/>
                        </a:spcBef>
                        <a:spcAft>
                          <a:spcPts val="200"/>
                        </a:spcAft>
                      </a:pPr>
                      <a:r>
                        <a:rPr lang="en-US" sz="1400">
                          <a:effectLst/>
                          <a:latin typeface="Helvetica" panose="020B0604020202020204" pitchFamily="34" charset="0"/>
                          <a:ea typeface="Times New Roman" panose="02020603050405020304" pitchFamily="18" charset="0"/>
                          <a:cs typeface="Times New Roman" panose="02020603050405020304" pitchFamily="18" charset="0"/>
                        </a:rPr>
                        <a:t>Median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pPr>
                      <a:r>
                        <a:rPr lang="en-US" sz="1400">
                          <a:effectLst/>
                          <a:latin typeface="Helvetica" panose="020B0604020202020204" pitchFamily="34"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pPr>
                      <a:r>
                        <a:rPr lang="en-US" sz="1400">
                          <a:effectLst/>
                          <a:latin typeface="Helvetica" panose="020B0604020202020204" pitchFamily="34"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pPr>
                      <a:r>
                        <a:rPr lang="en-US" sz="1400">
                          <a:effectLst/>
                          <a:latin typeface="Helvetica" panose="020B0604020202020204" pitchFamily="34"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63242490"/>
                  </a:ext>
                </a:extLst>
              </a:tr>
              <a:tr h="0">
                <a:tc>
                  <a:txBody>
                    <a:bodyPr/>
                    <a:lstStyle/>
                    <a:p>
                      <a:pPr marL="0" marR="0" hangingPunct="0">
                        <a:spcBef>
                          <a:spcPts val="200"/>
                        </a:spcBef>
                        <a:spcAft>
                          <a:spcPts val="200"/>
                        </a:spcAft>
                      </a:pPr>
                      <a:r>
                        <a:rPr lang="en-US" sz="1400">
                          <a:effectLst/>
                          <a:latin typeface="Helvetica" panose="020B0604020202020204" pitchFamily="34" charset="0"/>
                          <a:ea typeface="Times New Roman" panose="02020603050405020304" pitchFamily="18" charset="0"/>
                          <a:cs typeface="Times New Roman" panose="02020603050405020304" pitchFamily="18" charset="0"/>
                        </a:rPr>
                        <a:t>IQR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pPr>
                      <a:r>
                        <a:rPr lang="en-US" sz="1400">
                          <a:effectLst/>
                          <a:latin typeface="Helvetica" panose="020B0604020202020204" pitchFamily="34"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pPr>
                      <a:r>
                        <a:rPr lang="en-US" sz="1400">
                          <a:effectLst/>
                          <a:latin typeface="Helvetica" panose="020B0604020202020204" pitchFamily="34"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pPr>
                      <a:r>
                        <a:rPr lang="en-US" sz="1400">
                          <a:effectLst/>
                          <a:latin typeface="Helvetica" panose="020B0604020202020204" pitchFamily="34"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94185163"/>
                  </a:ext>
                </a:extLst>
              </a:tr>
              <a:tr h="0">
                <a:tc>
                  <a:txBody>
                    <a:bodyPr/>
                    <a:lstStyle/>
                    <a:p>
                      <a:pPr marL="0" marR="0" hangingPunct="0">
                        <a:spcBef>
                          <a:spcPts val="200"/>
                        </a:spcBef>
                        <a:spcAft>
                          <a:spcPts val="200"/>
                        </a:spcAft>
                      </a:pPr>
                      <a:r>
                        <a:rPr lang="en-US" sz="1400">
                          <a:effectLst/>
                          <a:latin typeface="Helvetica" panose="020B0604020202020204" pitchFamily="34" charset="0"/>
                          <a:ea typeface="Times New Roman" panose="02020603050405020304" pitchFamily="18" charset="0"/>
                          <a:cs typeface="Times New Roman" panose="02020603050405020304" pitchFamily="18" charset="0"/>
                        </a:rPr>
                        <a:t>IQR/Median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pPr>
                      <a:r>
                        <a:rPr lang="en-US" sz="1400">
                          <a:effectLst/>
                          <a:latin typeface="Helvetica" panose="020B0604020202020204" pitchFamily="34"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pPr>
                      <a:r>
                        <a:rPr lang="en-US" sz="1400">
                          <a:effectLst/>
                          <a:latin typeface="Helvetica" panose="020B0604020202020204" pitchFamily="34"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pPr>
                      <a:r>
                        <a:rPr lang="en-US" sz="1400" dirty="0">
                          <a:effectLst/>
                          <a:latin typeface="Helvetica" panose="020B0604020202020204" pitchFamily="34"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027233"/>
                  </a:ext>
                </a:extLst>
              </a:tr>
            </a:tbl>
          </a:graphicData>
        </a:graphic>
      </p:graphicFrame>
    </p:spTree>
    <p:extLst>
      <p:ext uri="{BB962C8B-B14F-4D97-AF65-F5344CB8AC3E}">
        <p14:creationId xmlns:p14="http://schemas.microsoft.com/office/powerpoint/2010/main" val="1468594864"/>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41601</TotalTime>
  <Words>328</Words>
  <Application>Microsoft Office PowerPoint</Application>
  <PresentationFormat>On-screen Show (4:3)</PresentationFormat>
  <Paragraphs>92</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Helvetica</vt:lpstr>
      <vt:lpstr>Times New Roman</vt:lpstr>
      <vt:lpstr>Default Design</vt:lpstr>
      <vt:lpstr>Supplement 227:  Ultrasound Elastography SR</vt:lpstr>
      <vt:lpstr>Overview</vt:lpstr>
      <vt:lpstr>Background</vt:lpstr>
      <vt:lpstr>Design Choices</vt:lpstr>
      <vt:lpstr>Example Result Tables</vt:lpstr>
    </vt:vector>
  </TitlesOfParts>
  <Company>anon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lucius</dc:creator>
  <cp:lastModifiedBy>O'Donnell, Kevin</cp:lastModifiedBy>
  <cp:revision>281</cp:revision>
  <dcterms:created xsi:type="dcterms:W3CDTF">2008-01-03T19:09:51Z</dcterms:created>
  <dcterms:modified xsi:type="dcterms:W3CDTF">2021-12-10T17:03:45Z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