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media/image1.wmf" ContentType="image/x-wmf"/>
  <Override PartName="/ppt/media/image2.wmf" ContentType="image/x-wmf"/>
  <Override PartName="/ppt/media/image3.wmf" ContentType="image/x-wm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_rels/presentation.xml.rels" ContentType="application/vnd.openxmlformats-package.relationships+xml"/>
  <Override PartName="/customXml/itemProps3.xml" ContentType="application/vnd.openxmlformats-officedocument.customXml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</p:sldIdLst>
  <p:sldSz cx="9144000" cy="6858000"/>
  <p:notesSz cx="6858000" cy="9144000"/>
</p:presentation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1.xml"/><Relationship Id="rId1" Type="http://schemas.openxmlformats.org/officeDocument/2006/relationships/theme" Target="theme/theme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customXml" Target="../customXml/item3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2.xml"/>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CA" sz="4400" spc="-1" strike="noStrike">
                <a:latin typeface="Arial"/>
              </a:rPr>
              <a:t>Click to move the slide</a:t>
            </a:r>
            <a:endParaRPr b="0" lang="en-CA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CA" sz="2000" spc="-1" strike="noStrike">
                <a:latin typeface="Arial"/>
              </a:rPr>
              <a:t>Click to edit the notes format</a:t>
            </a:r>
            <a:endParaRPr b="0" lang="en-CA" sz="20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CA" sz="1400" spc="-1" strike="noStrike">
                <a:latin typeface="Times New Roman"/>
              </a:rPr>
              <a:t>&lt;header&gt;</a:t>
            </a:r>
            <a:endParaRPr b="0" lang="en-CA" sz="1400" spc="-1" strike="noStrike">
              <a:latin typeface="Times New Roman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CA" sz="1400" spc="-1" strike="noStrike">
                <a:latin typeface="Times New Roman"/>
              </a:rPr>
              <a:t>&lt;date/time&gt;</a:t>
            </a:r>
            <a:endParaRPr b="0" lang="en-CA" sz="1400" spc="-1" strike="noStrike"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CA" sz="1400" spc="-1" strike="noStrike">
                <a:latin typeface="Times New Roman"/>
              </a:rPr>
              <a:t>&lt;footer&gt;</a:t>
            </a:r>
            <a:endParaRPr b="0" lang="en-CA" sz="1400" spc="-1" strike="noStrike">
              <a:latin typeface="Times New Roman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3B950F0E-F125-46F6-BD8E-46644E4E8C5F}" type="slidenum">
              <a:rPr b="0" lang="en-CA" sz="1400" spc="-1" strike="noStrike">
                <a:latin typeface="Times New Roman"/>
              </a:rPr>
              <a:t>&lt;number&gt;</a:t>
            </a:fld>
            <a:endParaRPr b="0" lang="en-CA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ldImg"/>
          </p:nvPr>
        </p:nvSpPr>
        <p:spPr>
          <a:xfrm>
            <a:off x="1143000" y="685800"/>
            <a:ext cx="4571280" cy="3428280"/>
          </a:xfrm>
          <a:prstGeom prst="rect">
            <a:avLst/>
          </a:prstGeom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2000" spc="-1" strike="noStrike">
              <a:latin typeface="Arial"/>
            </a:endParaRPr>
          </a:p>
        </p:txBody>
      </p:sp>
      <p:sp>
        <p:nvSpPr>
          <p:cNvPr id="103" name="Slide Number Placeholder 3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7C3A8739-C931-4091-AC95-92BED454D14C}" type="slidenum">
              <a:rPr b="0" lang="en-US" sz="1200" spc="-1" strike="noStrike">
                <a:solidFill>
                  <a:srgbClr val="000000"/>
                </a:solidFill>
                <a:latin typeface="Arial"/>
                <a:ea typeface="+mn-ea"/>
              </a:rPr>
              <a:t>&lt;number&gt;</a:t>
            </a:fld>
            <a:endParaRPr b="0" lang="en-CA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CA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CA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wmf"/><Relationship Id="rId3" Type="http://schemas.openxmlformats.org/officeDocument/2006/relationships/image" Target="../media/image2.wmf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wmf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ectangle 7" hidden="1"/>
          <p:cNvSpPr/>
          <p:nvPr/>
        </p:nvSpPr>
        <p:spPr>
          <a:xfrm>
            <a:off x="0" y="1201680"/>
            <a:ext cx="9143280" cy="151560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rgbClr val="ffffff"/>
              </a:gs>
            </a:gsLst>
            <a:lin ang="54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Rectangle 8" hidden="1"/>
          <p:cNvSpPr/>
          <p:nvPr/>
        </p:nvSpPr>
        <p:spPr>
          <a:xfrm>
            <a:off x="0" y="-17640"/>
            <a:ext cx="9143280" cy="1218600"/>
          </a:xfrm>
          <a:prstGeom prst="rect">
            <a:avLst/>
          </a:prstGeom>
          <a:gradFill rotWithShape="0">
            <a:gsLst>
              <a:gs pos="0">
                <a:srgbClr val="389a67"/>
              </a:gs>
              <a:gs pos="100000">
                <a:srgbClr val="b6e4cc"/>
              </a:gs>
            </a:gsLst>
            <a:lin ang="0"/>
          </a:gradFill>
          <a:ln w="9525">
            <a:solidFill>
              <a:srgbClr val="969696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2" name="Picture 9" descr="DICOM LOGO"/>
          <p:cNvPicPr/>
          <p:nvPr/>
        </p:nvPicPr>
        <p:blipFill>
          <a:blip r:embed="rId2"/>
          <a:stretch/>
        </p:blipFill>
        <p:spPr>
          <a:xfrm>
            <a:off x="6477120" y="317520"/>
            <a:ext cx="2285280" cy="570960"/>
          </a:xfrm>
          <a:prstGeom prst="rect">
            <a:avLst/>
          </a:prstGeom>
          <a:ln w="9525">
            <a:noFill/>
          </a:ln>
        </p:spPr>
      </p:pic>
      <p:sp>
        <p:nvSpPr>
          <p:cNvPr id="3" name="Rectangle 14"/>
          <p:cNvSpPr/>
          <p:nvPr/>
        </p:nvSpPr>
        <p:spPr>
          <a:xfrm>
            <a:off x="0" y="3240"/>
            <a:ext cx="9143280" cy="1428120"/>
          </a:xfrm>
          <a:prstGeom prst="rect">
            <a:avLst/>
          </a:prstGeom>
          <a:gradFill rotWithShape="0">
            <a:gsLst>
              <a:gs pos="0">
                <a:srgbClr val="389a67"/>
              </a:gs>
              <a:gs pos="100000">
                <a:srgbClr val="b6e4cc"/>
              </a:gs>
            </a:gsLst>
            <a:lin ang="0"/>
          </a:gradFill>
          <a:ln w="9525">
            <a:solidFill>
              <a:srgbClr val="969696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Rectangle 13"/>
          <p:cNvSpPr/>
          <p:nvPr/>
        </p:nvSpPr>
        <p:spPr>
          <a:xfrm>
            <a:off x="0" y="1432080"/>
            <a:ext cx="9143280" cy="151560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rgbClr val="ffffff"/>
              </a:gs>
            </a:gsLst>
            <a:lin ang="54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5" name="Picture 9" descr="DICOM LOGO"/>
          <p:cNvPicPr/>
          <p:nvPr/>
        </p:nvPicPr>
        <p:blipFill>
          <a:blip r:embed="rId3"/>
          <a:stretch/>
        </p:blipFill>
        <p:spPr>
          <a:xfrm>
            <a:off x="5715000" y="317520"/>
            <a:ext cx="3047400" cy="761400"/>
          </a:xfrm>
          <a:prstGeom prst="rect">
            <a:avLst/>
          </a:prstGeom>
          <a:ln w="9525">
            <a:noFill/>
          </a:ln>
        </p:spPr>
      </p:pic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5520" y="125280"/>
            <a:ext cx="6168240" cy="9770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CA" sz="1800" spc="-1" strike="noStrike">
                <a:latin typeface="Arial"/>
              </a:rPr>
              <a:t>Click to edit the title text format</a:t>
            </a:r>
            <a:endParaRPr b="0" lang="en-CA" sz="18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Click to edit the outline text format</a:t>
            </a:r>
            <a:endParaRPr b="0" lang="en-C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800" spc="-1" strike="noStrike">
                <a:latin typeface="Arial"/>
              </a:rPr>
              <a:t>Second Outline Level</a:t>
            </a:r>
            <a:endParaRPr b="0" lang="en-C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Third Outline Level</a:t>
            </a:r>
            <a:endParaRPr b="0" lang="en-C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000" spc="-1" strike="noStrike">
                <a:latin typeface="Arial"/>
              </a:rPr>
              <a:t>Fourth Outline Level</a:t>
            </a:r>
            <a:endParaRPr b="0" lang="en-C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Fifth Outline Level</a:t>
            </a:r>
            <a:endParaRPr b="0" lang="en-C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Sixth Outline Level</a:t>
            </a:r>
            <a:endParaRPr b="0" lang="en-C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Seventh Outline Level</a:t>
            </a:r>
            <a:endParaRPr b="0" lang="en-C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7"/>
          <p:cNvSpPr/>
          <p:nvPr/>
        </p:nvSpPr>
        <p:spPr>
          <a:xfrm>
            <a:off x="0" y="1201680"/>
            <a:ext cx="9143280" cy="151560"/>
          </a:xfrm>
          <a:prstGeom prst="rect">
            <a:avLst/>
          </a:prstGeom>
          <a:gradFill rotWithShape="0">
            <a:gsLst>
              <a:gs pos="0">
                <a:srgbClr val="dddddd"/>
              </a:gs>
              <a:gs pos="100000">
                <a:srgbClr val="ffffff"/>
              </a:gs>
            </a:gsLst>
            <a:lin ang="5400000"/>
          </a:gradFill>
          <a:ln w="9525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5" name="Rectangle 8"/>
          <p:cNvSpPr/>
          <p:nvPr/>
        </p:nvSpPr>
        <p:spPr>
          <a:xfrm>
            <a:off x="0" y="-17640"/>
            <a:ext cx="9143280" cy="1218600"/>
          </a:xfrm>
          <a:prstGeom prst="rect">
            <a:avLst/>
          </a:prstGeom>
          <a:gradFill rotWithShape="0">
            <a:gsLst>
              <a:gs pos="0">
                <a:srgbClr val="389a67"/>
              </a:gs>
              <a:gs pos="100000">
                <a:srgbClr val="b6e4cc"/>
              </a:gs>
            </a:gsLst>
            <a:lin ang="0"/>
          </a:gradFill>
          <a:ln w="9525">
            <a:solidFill>
              <a:srgbClr val="969696"/>
            </a:solidFill>
            <a:miter/>
          </a:ln>
        </p:spPr>
        <p:style>
          <a:lnRef idx="0"/>
          <a:fillRef idx="0"/>
          <a:effectRef idx="0"/>
          <a:fontRef idx="minor"/>
        </p:style>
      </p:sp>
      <p:pic>
        <p:nvPicPr>
          <p:cNvPr id="46" name="Picture 9" descr="DICOM LOGO"/>
          <p:cNvPicPr/>
          <p:nvPr/>
        </p:nvPicPr>
        <p:blipFill>
          <a:blip r:embed="rId2"/>
          <a:stretch/>
        </p:blipFill>
        <p:spPr>
          <a:xfrm>
            <a:off x="6477120" y="317520"/>
            <a:ext cx="2285280" cy="570960"/>
          </a:xfrm>
          <a:prstGeom prst="rect">
            <a:avLst/>
          </a:prstGeom>
          <a:ln w="9525">
            <a:noFill/>
          </a:ln>
        </p:spPr>
      </p:pic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CA" sz="4400" spc="-1" strike="noStrike">
                <a:latin typeface="Arial"/>
              </a:rPr>
              <a:t>Click to edit the title text format</a:t>
            </a:r>
            <a:endParaRPr b="0" lang="en-CA" sz="4400" spc="-1" strike="noStrike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3200" spc="-1" strike="noStrike">
                <a:latin typeface="Arial"/>
              </a:rPr>
              <a:t>Click to edit the outline text format</a:t>
            </a:r>
            <a:endParaRPr b="0" lang="en-C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800" spc="-1" strike="noStrike">
                <a:latin typeface="Arial"/>
              </a:rPr>
              <a:t>Second Outline Level</a:t>
            </a:r>
            <a:endParaRPr b="0" lang="en-C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400" spc="-1" strike="noStrike">
                <a:latin typeface="Arial"/>
              </a:rPr>
              <a:t>Third Outline Level</a:t>
            </a:r>
            <a:endParaRPr b="0" lang="en-C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CA" sz="2000" spc="-1" strike="noStrike">
                <a:latin typeface="Arial"/>
              </a:rPr>
              <a:t>Fourth Outline Level</a:t>
            </a:r>
            <a:endParaRPr b="0" lang="en-C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Fifth Outline Level</a:t>
            </a:r>
            <a:endParaRPr b="0" lang="en-C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Sixth Outline Level</a:t>
            </a:r>
            <a:endParaRPr b="0" lang="en-C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CA" sz="2000" spc="-1" strike="noStrike">
                <a:latin typeface="Arial"/>
              </a:rPr>
              <a:t>Seventh Outline Level</a:t>
            </a:r>
            <a:endParaRPr b="0" lang="en-C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itle 3"/>
          <p:cNvSpPr/>
          <p:nvPr/>
        </p:nvSpPr>
        <p:spPr>
          <a:xfrm>
            <a:off x="961920" y="2084760"/>
            <a:ext cx="7219440" cy="2021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1" lang="en-US" sz="1800" spc="-1" strike="noStrike">
                <a:solidFill>
                  <a:srgbClr val="008080"/>
                </a:solidFill>
                <a:latin typeface="Arial"/>
              </a:rPr>
              <a:t>Overview:</a:t>
            </a:r>
            <a:br/>
            <a:r>
              <a:rPr b="1" lang="en-US" sz="4000" spc="-1" strike="noStrike">
                <a:solidFill>
                  <a:srgbClr val="008080"/>
                </a:solidFill>
                <a:latin typeface="Arial"/>
              </a:rPr>
              <a:t>Multi-Fragment Video Transfer Syntax</a:t>
            </a:r>
            <a:endParaRPr b="0" lang="en-CA" sz="4000" spc="-1" strike="noStrike">
              <a:latin typeface="Arial"/>
            </a:endParaRPr>
          </a:p>
        </p:txBody>
      </p:sp>
      <p:sp>
        <p:nvSpPr>
          <p:cNvPr id="92" name="Content Placeholder 2"/>
          <p:cNvSpPr/>
          <p:nvPr/>
        </p:nvSpPr>
        <p:spPr>
          <a:xfrm>
            <a:off x="1038600" y="4811760"/>
            <a:ext cx="7219440" cy="1228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 fontScale="78000"/>
          </a:bodyPr>
          <a:p>
            <a:pPr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Bill Wallace</a:t>
            </a:r>
            <a:endParaRPr b="0" lang="en-CA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WG-04</a:t>
            </a:r>
            <a:endParaRPr b="0" lang="en-CA" sz="28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561"/>
              </a:spcBef>
              <a:tabLst>
                <a:tab algn="l" pos="0"/>
              </a:tabLst>
            </a:pPr>
            <a:r>
              <a:rPr b="0" lang="en-US" sz="2800" spc="-1" strike="noStrike">
                <a:solidFill>
                  <a:srgbClr val="000000"/>
                </a:solidFill>
                <a:latin typeface="Arial"/>
              </a:rPr>
              <a:t>Radical Imaging</a:t>
            </a:r>
            <a:endParaRPr b="0" lang="en-CA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itle 1"/>
          <p:cNvSpPr/>
          <p:nvPr/>
        </p:nvSpPr>
        <p:spPr>
          <a:xfrm>
            <a:off x="155520" y="125280"/>
            <a:ext cx="6168240" cy="977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ffffff"/>
                </a:solidFill>
                <a:latin typeface="Arial"/>
              </a:rPr>
              <a:t>Introduction</a:t>
            </a:r>
            <a:endParaRPr b="0" lang="en-CA" sz="3600" spc="-1" strike="noStrike">
              <a:latin typeface="Arial"/>
            </a:endParaRPr>
          </a:p>
        </p:txBody>
      </p:sp>
      <p:sp>
        <p:nvSpPr>
          <p:cNvPr id="94" name="Content Placeholder 2"/>
          <p:cNvSpPr/>
          <p:nvPr/>
        </p:nvSpPr>
        <p:spPr>
          <a:xfrm>
            <a:off x="457200" y="163044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457200" indent="-456480">
              <a:lnSpc>
                <a:spcPct val="100000"/>
              </a:lnSpc>
              <a:spcBef>
                <a:spcPts val="561"/>
              </a:spcBef>
              <a:buClr>
                <a:srgbClr val="008080"/>
              </a:buClr>
              <a:buFont typeface="Arial"/>
              <a:buChar char="•"/>
            </a:pPr>
            <a:r>
              <a:rPr b="1" lang="en-US" sz="2800" spc="-1" strike="noStrike">
                <a:solidFill>
                  <a:srgbClr val="008080"/>
                </a:solidFill>
                <a:latin typeface="Arial"/>
              </a:rPr>
              <a:t>DICOM limits MPEG2 and H.264 transfer syntax encoding to 1 fragment</a:t>
            </a:r>
            <a:endParaRPr b="0" lang="en-CA" sz="28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1" lang="en-US" sz="2800" spc="-1" strike="noStrike">
                <a:solidFill>
                  <a:srgbClr val="008080"/>
                </a:solidFill>
                <a:latin typeface="Arial"/>
              </a:rPr>
              <a:t>Limits total size to 4 GiB </a:t>
            </a:r>
            <a:endParaRPr b="0" lang="en-CA" sz="28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1" lang="en-US" sz="2800" spc="-1" strike="noStrike">
                <a:solidFill>
                  <a:srgbClr val="008080"/>
                </a:solidFill>
                <a:latin typeface="Arial"/>
              </a:rPr>
              <a:t>Vendors report surgical videos of 100 GiB</a:t>
            </a:r>
            <a:endParaRPr b="0" lang="en-CA" sz="28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561"/>
              </a:spcBef>
              <a:buClr>
                <a:srgbClr val="008080"/>
              </a:buClr>
              <a:buFont typeface="Arial"/>
              <a:buChar char="•"/>
            </a:pPr>
            <a:r>
              <a:rPr b="1" lang="en-US" sz="2800" spc="-1" strike="noStrike">
                <a:solidFill>
                  <a:srgbClr val="008080"/>
                </a:solidFill>
                <a:latin typeface="Arial"/>
              </a:rPr>
              <a:t>Multiple vendors (6) ignore fragment limit</a:t>
            </a:r>
            <a:endParaRPr b="0" lang="en-CA" sz="2800" spc="-1" strike="noStrike">
              <a:latin typeface="Arial"/>
            </a:endParaRPr>
          </a:p>
          <a:p>
            <a:pPr marL="457200" indent="-456480">
              <a:lnSpc>
                <a:spcPct val="100000"/>
              </a:lnSpc>
              <a:spcBef>
                <a:spcPts val="561"/>
              </a:spcBef>
              <a:buClr>
                <a:srgbClr val="008080"/>
              </a:buClr>
              <a:buFont typeface="Arial"/>
              <a:buChar char="•"/>
            </a:pPr>
            <a:r>
              <a:rPr b="1" lang="en-US" sz="2800" spc="-1" strike="noStrike">
                <a:solidFill>
                  <a:srgbClr val="008080"/>
                </a:solidFill>
                <a:latin typeface="Arial"/>
              </a:rPr>
              <a:t>Additional request to store total encoding length (2 vendors)</a:t>
            </a:r>
            <a:endParaRPr b="0" lang="en-CA" sz="2800" spc="-1" strike="noStrike">
              <a:latin typeface="Arial"/>
            </a:endParaRPr>
          </a:p>
        </p:txBody>
      </p:sp>
      <p:sp>
        <p:nvSpPr>
          <p:cNvPr id="95" name="Footer Placeholder 3"/>
          <p:cNvSpPr/>
          <p:nvPr/>
        </p:nvSpPr>
        <p:spPr>
          <a:xfrm>
            <a:off x="3650400" y="6539760"/>
            <a:ext cx="4583880" cy="30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WG-04 Compression</a:t>
            </a:r>
            <a:endParaRPr b="0" lang="en-CA" sz="1000" spc="-1" strike="noStrike">
              <a:latin typeface="Arial"/>
            </a:endParaRPr>
          </a:p>
        </p:txBody>
      </p:sp>
      <p:sp>
        <p:nvSpPr>
          <p:cNvPr id="96" name="Slide Number Placeholder 4"/>
          <p:cNvSpPr/>
          <p:nvPr/>
        </p:nvSpPr>
        <p:spPr>
          <a:xfrm>
            <a:off x="8566200" y="6539760"/>
            <a:ext cx="535680" cy="30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D922B85F-23AE-434E-958B-A4C48189B686}" type="slidenum">
              <a:rPr b="0" lang="en-US" sz="10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CA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itle 1"/>
          <p:cNvSpPr/>
          <p:nvPr/>
        </p:nvSpPr>
        <p:spPr>
          <a:xfrm>
            <a:off x="155520" y="125280"/>
            <a:ext cx="6168240" cy="977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r>
              <a:rPr b="0" lang="en-US" sz="3600" spc="-1" strike="noStrike">
                <a:solidFill>
                  <a:srgbClr val="ffffff"/>
                </a:solidFill>
                <a:latin typeface="Arial"/>
              </a:rPr>
              <a:t>Changes</a:t>
            </a:r>
            <a:endParaRPr b="0" lang="en-CA" sz="3600" spc="-1" strike="noStrike">
              <a:latin typeface="Arial"/>
            </a:endParaRPr>
          </a:p>
        </p:txBody>
      </p:sp>
      <p:sp>
        <p:nvSpPr>
          <p:cNvPr id="98" name="Content Placeholder 2"/>
          <p:cNvSpPr/>
          <p:nvPr/>
        </p:nvSpPr>
        <p:spPr>
          <a:xfrm>
            <a:off x="457200" y="1630440"/>
            <a:ext cx="8228880" cy="45252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360">
              <a:lnSpc>
                <a:spcPct val="100000"/>
              </a:lnSpc>
              <a:spcBef>
                <a:spcPts val="479"/>
              </a:spcBef>
              <a:buClr>
                <a:srgbClr val="00808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8080"/>
                </a:solidFill>
                <a:latin typeface="Arial"/>
              </a:rPr>
              <a:t>Change existing transfer syntax</a:t>
            </a:r>
            <a:endParaRPr b="0" lang="en-CA" sz="24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1" lang="en-US" sz="2400" spc="-1" strike="noStrike">
                <a:solidFill>
                  <a:srgbClr val="008080"/>
                </a:solidFill>
                <a:latin typeface="Arial"/>
              </a:rPr>
              <a:t>Allow multiple fragments</a:t>
            </a:r>
            <a:endParaRPr b="0" lang="en-CA" sz="24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1" lang="en-US" sz="2400" spc="-1" strike="noStrike">
                <a:solidFill>
                  <a:srgbClr val="008080"/>
                </a:solidFill>
                <a:latin typeface="Arial"/>
              </a:rPr>
              <a:t>Does not impact sending/receiving systems</a:t>
            </a:r>
            <a:endParaRPr b="0" lang="en-CA" sz="24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1" lang="en-US" sz="2400" spc="-1" strike="noStrike">
                <a:solidFill>
                  <a:srgbClr val="008080"/>
                </a:solidFill>
                <a:latin typeface="Arial"/>
              </a:rPr>
              <a:t>Only impacts viewers</a:t>
            </a:r>
            <a:endParaRPr b="0" lang="en-CA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1417"/>
              </a:spcBef>
              <a:buClr>
                <a:srgbClr val="008080"/>
              </a:buClr>
              <a:buFont typeface="Arial"/>
              <a:buChar char="•"/>
            </a:pPr>
            <a:r>
              <a:rPr b="1" lang="en-US" sz="2400" spc="-1" strike="noStrike">
                <a:solidFill>
                  <a:srgbClr val="008080"/>
                </a:solidFill>
                <a:latin typeface="Arial"/>
              </a:rPr>
              <a:t>Add 64 bit length field</a:t>
            </a:r>
            <a:endParaRPr b="0" lang="en-CA" sz="2400" spc="-1" strike="noStrike">
              <a:latin typeface="Arial"/>
            </a:endParaRPr>
          </a:p>
          <a:p>
            <a:pPr lvl="1" marL="864000" indent="-323640">
              <a:lnSpc>
                <a:spcPct val="10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</a:pPr>
            <a:r>
              <a:rPr b="1" lang="en-US" sz="2400" spc="-1" strike="noStrike">
                <a:solidFill>
                  <a:srgbClr val="008080"/>
                </a:solidFill>
                <a:latin typeface="Arial"/>
              </a:rPr>
              <a:t>Required for multi-frame encoding in single compressed object</a:t>
            </a:r>
            <a:endParaRPr b="0" lang="en-CA" sz="2400" spc="-1" strike="noStrike">
              <a:latin typeface="Arial"/>
            </a:endParaRPr>
          </a:p>
        </p:txBody>
      </p:sp>
      <p:sp>
        <p:nvSpPr>
          <p:cNvPr id="99" name="Footer Placeholder 3"/>
          <p:cNvSpPr/>
          <p:nvPr/>
        </p:nvSpPr>
        <p:spPr>
          <a:xfrm>
            <a:off x="3650400" y="6539760"/>
            <a:ext cx="4583880" cy="30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ctr">
              <a:lnSpc>
                <a:spcPct val="100000"/>
              </a:lnSpc>
            </a:pPr>
            <a:r>
              <a:rPr b="0" lang="en-US" sz="1000" spc="-1" strike="noStrike">
                <a:solidFill>
                  <a:srgbClr val="000000"/>
                </a:solidFill>
                <a:latin typeface="Arial"/>
              </a:rPr>
              <a:t>WG-27 DICOMweb</a:t>
            </a:r>
            <a:endParaRPr b="0" lang="en-CA" sz="1000" spc="-1" strike="noStrike">
              <a:latin typeface="Arial"/>
            </a:endParaRPr>
          </a:p>
        </p:txBody>
      </p:sp>
      <p:sp>
        <p:nvSpPr>
          <p:cNvPr id="100" name="Slide Number Placeholder 4"/>
          <p:cNvSpPr/>
          <p:nvPr/>
        </p:nvSpPr>
        <p:spPr>
          <a:xfrm>
            <a:off x="8566200" y="6539760"/>
            <a:ext cx="535680" cy="30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r">
              <a:lnSpc>
                <a:spcPct val="100000"/>
              </a:lnSpc>
            </a:pPr>
            <a:fld id="{C13CC850-E719-45BA-905D-F5C8937AEB5C}" type="slidenum">
              <a:rPr b="0" lang="en-US" sz="10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CA" sz="1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A8B879768B1E42BCE38A6A8F327DBC" ma:contentTypeVersion="13" ma:contentTypeDescription="Create a new document." ma:contentTypeScope="" ma:versionID="8c82cbe45cb7567f12b2f5eb2d7ffe19">
  <xsd:schema xmlns:xsd="http://www.w3.org/2001/XMLSchema" xmlns:xs="http://www.w3.org/2001/XMLSchema" xmlns:p="http://schemas.microsoft.com/office/2006/metadata/properties" xmlns:ns2="b6334a14-8720-4546-b55a-9dabcc760e21" xmlns:ns3="f9b85959-48a4-42c8-9668-0034903aec19" targetNamespace="http://schemas.microsoft.com/office/2006/metadata/properties" ma:root="true" ma:fieldsID="bc16d0789d970710df8b0cfdb636c39e" ns2:_="" ns3:_="">
    <xsd:import namespace="b6334a14-8720-4546-b55a-9dabcc760e21"/>
    <xsd:import namespace="f9b85959-48a4-42c8-9668-0034903aec1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334a14-8720-4546-b55a-9dabcc760e2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b85959-48a4-42c8-9668-0034903aec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40C03C2-CBE5-483C-80D7-3317260860FE}"/>
</file>

<file path=customXml/itemProps2.xml><?xml version="1.0" encoding="utf-8"?>
<ds:datastoreItem xmlns:ds="http://schemas.openxmlformats.org/officeDocument/2006/customXml" ds:itemID="{D305C871-02BA-41CD-90D1-FBCBAE2D4B85}"/>
</file>

<file path=customXml/itemProps3.xml><?xml version="1.0" encoding="utf-8"?>
<ds:datastoreItem xmlns:ds="http://schemas.openxmlformats.org/officeDocument/2006/customXml" ds:itemID="{121D2AD9-9B3B-4629-9D5B-A75C50BBA13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19975</TotalTime>
  <Application>LibreOffice/7.1.3.2$Windows_X86_64 LibreOffice_project/47f78053abe362b9384784d31a6e56f8511eb1c1</Application>
  <AppVersion>15.0000</AppVersion>
  <Company>anon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subject/>
  <dc:creator>Noordvyk, Allan</dc:creator>
  <dc:description/>
  <cp:lastModifiedBy/>
  <cp:revision>411</cp:revision>
  <dcterms:created xsi:type="dcterms:W3CDTF">2008-01-03T19:09:51Z</dcterms:created>
  <dcterms:modified xsi:type="dcterms:W3CDTF">2021-06-25T11:00:51Z</dcterms:modified>
  <dc:language>en-CA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On-screen Show (4:3)</vt:lpwstr>
  </property>
  <property fmtid="{D5CDD505-2E9C-101B-9397-08002B2CF9AE}" pid="4" name="Slides">
    <vt:i4>8</vt:i4>
  </property>
  <property fmtid="{D5CDD505-2E9C-101B-9397-08002B2CF9AE}" pid="5" name="_NewReviewCycle">
    <vt:lpwstr/>
  </property>
  <property fmtid="{D5CDD505-2E9C-101B-9397-08002B2CF9AE}" pid="6" name="ContentTypeId">
    <vt:lpwstr>0x010100EEA8B879768B1E42BCE38A6A8F327DBC</vt:lpwstr>
  </property>
</Properties>
</file>