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0" r:id="rId4"/>
  </p:sldMasterIdLst>
  <p:notesMasterIdLst>
    <p:notesMasterId r:id="rId32"/>
  </p:notesMasterIdLst>
  <p:sldIdLst>
    <p:sldId id="371" r:id="rId5"/>
    <p:sldId id="376" r:id="rId6"/>
    <p:sldId id="378" r:id="rId7"/>
    <p:sldId id="384" r:id="rId8"/>
    <p:sldId id="385" r:id="rId9"/>
    <p:sldId id="379" r:id="rId10"/>
    <p:sldId id="380" r:id="rId11"/>
    <p:sldId id="386" r:id="rId12"/>
    <p:sldId id="388" r:id="rId13"/>
    <p:sldId id="387" r:id="rId14"/>
    <p:sldId id="389" r:id="rId15"/>
    <p:sldId id="402" r:id="rId16"/>
    <p:sldId id="390" r:id="rId17"/>
    <p:sldId id="391" r:id="rId18"/>
    <p:sldId id="407" r:id="rId19"/>
    <p:sldId id="410" r:id="rId20"/>
    <p:sldId id="405" r:id="rId21"/>
    <p:sldId id="408" r:id="rId22"/>
    <p:sldId id="409" r:id="rId23"/>
    <p:sldId id="406" r:id="rId24"/>
    <p:sldId id="393" r:id="rId25"/>
    <p:sldId id="397" r:id="rId26"/>
    <p:sldId id="401" r:id="rId27"/>
    <p:sldId id="395" r:id="rId28"/>
    <p:sldId id="403" r:id="rId29"/>
    <p:sldId id="396" r:id="rId30"/>
    <p:sldId id="404" r:id="rId31"/>
  </p:sldIdLst>
  <p:sldSz cx="12188825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ellman, Lisa" initials="SL" lastIdx="1" clrIdx="0">
    <p:extLst>
      <p:ext uri="{19B8F6BF-5375-455C-9EA6-DF929625EA0E}">
        <p15:presenceInfo xmlns:p15="http://schemas.microsoft.com/office/powerpoint/2012/main" userId="S::lspellman@dicomstandard.org::f400bef3-aa38-4a99-be18-8bcddfe451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2" autoAdjust="0"/>
    <p:restoredTop sz="90068" autoAdjust="0"/>
  </p:normalViewPr>
  <p:slideViewPr>
    <p:cSldViewPr snapToGrid="0">
      <p:cViewPr varScale="1">
        <p:scale>
          <a:sx n="56" d="100"/>
          <a:sy n="56" d="100"/>
        </p:scale>
        <p:origin x="1268" y="5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E547E28-C941-4276-9EAF-0853162F5EE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8FF5BA8-4C89-4EFA-A315-B6DF9621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2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2F79A39-556F-1AE4-67F0-54E81162ECE6}"/>
              </a:ext>
            </a:extLst>
          </p:cNvPr>
          <p:cNvSpPr/>
          <p:nvPr userDrawn="1"/>
        </p:nvSpPr>
        <p:spPr>
          <a:xfrm flipV="1">
            <a:off x="194872" y="3252865"/>
            <a:ext cx="11216797" cy="36051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4499" y="845215"/>
            <a:ext cx="10230786" cy="1475013"/>
          </a:xfrm>
          <a:effectLst/>
        </p:spPr>
        <p:txBody>
          <a:bodyPr anchor="b">
            <a:normAutofit/>
          </a:bodyPr>
          <a:lstStyle>
            <a:lvl1pPr>
              <a:defRPr sz="35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4499" y="2320230"/>
            <a:ext cx="1023078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6E22536-38C1-F1E7-D8B9-58588285D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4499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Copyright DICOM® 2023     www.dicomstandard.org     #DICOMConference2023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F86B28-D20F-FB37-E2C3-9E74BF923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DB4FC79D-434A-E181-B471-1A824F70DC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155" y="423958"/>
            <a:ext cx="2848130" cy="61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2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81041" y="0"/>
            <a:ext cx="10830628" cy="22906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696" y="702156"/>
            <a:ext cx="982818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41" y="2596896"/>
            <a:ext cx="10243841" cy="3191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6B4D481-D65E-BFEC-AFC6-941AC421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1" y="378801"/>
            <a:ext cx="10243841" cy="10138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41" y="1746504"/>
            <a:ext cx="10243841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6B4D481-D65E-BFEC-AFC6-941AC421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2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041" y="0"/>
            <a:ext cx="10830628" cy="1655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832" y="378800"/>
            <a:ext cx="10085832" cy="928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982" y="2109132"/>
            <a:ext cx="4837173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5" y="2109132"/>
            <a:ext cx="4837175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584DC5-97D9-5763-3FBD-B9F667671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10A9611-878D-B22E-00A5-D81C3314F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D2F68-7570-6436-3BA5-9225229DE942}"/>
              </a:ext>
            </a:extLst>
          </p:cNvPr>
          <p:cNvCxnSpPr/>
          <p:nvPr userDrawn="1"/>
        </p:nvCxnSpPr>
        <p:spPr>
          <a:xfrm>
            <a:off x="5788152" y="2109132"/>
            <a:ext cx="0" cy="363304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21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041" y="0"/>
            <a:ext cx="10830628" cy="1655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832" y="378800"/>
            <a:ext cx="10085832" cy="928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982" y="2670048"/>
            <a:ext cx="4837173" cy="307213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5" y="2670048"/>
            <a:ext cx="4837175" cy="307213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584DC5-97D9-5763-3FBD-B9F667671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10A9611-878D-B22E-00A5-D81C3314F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D2F68-7570-6436-3BA5-9225229DE942}"/>
              </a:ext>
            </a:extLst>
          </p:cNvPr>
          <p:cNvCxnSpPr>
            <a:cxnSpLocks/>
          </p:cNvCxnSpPr>
          <p:nvPr userDrawn="1"/>
        </p:nvCxnSpPr>
        <p:spPr>
          <a:xfrm>
            <a:off x="5788152" y="1935396"/>
            <a:ext cx="0" cy="380678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8DFB30C-AEF3-FEB5-97CF-9A634770336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69565" y="1935396"/>
            <a:ext cx="4837173" cy="536005"/>
          </a:xfrm>
        </p:spPr>
        <p:txBody>
          <a:bodyPr anchor="b">
            <a:noAutofit/>
          </a:bodyPr>
          <a:lstStyle>
            <a:lvl1pPr marL="0" indent="0">
              <a:buNone/>
              <a:defRPr sz="2199" b="0">
                <a:solidFill>
                  <a:schemeClr val="accent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3D1C4E9-BE9B-1294-A2F6-07AB22183D0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74837" y="1935396"/>
            <a:ext cx="4837173" cy="536005"/>
          </a:xfrm>
        </p:spPr>
        <p:txBody>
          <a:bodyPr anchor="b">
            <a:noAutofit/>
          </a:bodyPr>
          <a:lstStyle>
            <a:lvl1pPr marL="0" indent="0">
              <a:buNone/>
              <a:defRPr sz="2199" b="0">
                <a:solidFill>
                  <a:schemeClr val="accent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67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twitter.com/The_DICOM_STD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4499" y="477778"/>
            <a:ext cx="1026076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499" y="1924192"/>
            <a:ext cx="10260767" cy="3822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54ACED-7A9E-5D90-847D-B078245D4C50}"/>
              </a:ext>
            </a:extLst>
          </p:cNvPr>
          <p:cNvSpPr/>
          <p:nvPr userDrawn="1"/>
        </p:nvSpPr>
        <p:spPr>
          <a:xfrm>
            <a:off x="11411669" y="0"/>
            <a:ext cx="7771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749F0B-5DA2-50D8-D316-31C3C9AE800F}"/>
              </a:ext>
            </a:extLst>
          </p:cNvPr>
          <p:cNvSpPr txBox="1"/>
          <p:nvPr userDrawn="1"/>
        </p:nvSpPr>
        <p:spPr>
          <a:xfrm rot="5400000">
            <a:off x="9710112" y="2276347"/>
            <a:ext cx="416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0" dirty="0">
                <a:solidFill>
                  <a:schemeClr val="bg2"/>
                </a:solidFill>
                <a:latin typeface="+mj-lt"/>
                <a:cs typeface="Segoe UI Semibold" panose="020B0502040204020203" pitchFamily="34" charset="0"/>
              </a:rPr>
              <a:t>DICOM CONFERENCE 2023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163109A3-D53C-1C99-D00D-75450CE6A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9" y="6086009"/>
            <a:ext cx="1957557" cy="42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6582CB7-1299-335A-8F9C-C151DD9F1F81}"/>
              </a:ext>
            </a:extLst>
          </p:cNvPr>
          <p:cNvSpPr/>
          <p:nvPr userDrawn="1"/>
        </p:nvSpPr>
        <p:spPr>
          <a:xfrm>
            <a:off x="0" y="0"/>
            <a:ext cx="194638" cy="228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817728-CB7D-BE9B-D132-C0115A9ABC1B}"/>
              </a:ext>
            </a:extLst>
          </p:cNvPr>
          <p:cNvSpPr/>
          <p:nvPr userDrawn="1"/>
        </p:nvSpPr>
        <p:spPr>
          <a:xfrm>
            <a:off x="0" y="2286000"/>
            <a:ext cx="19463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E8AE8E-B577-37B4-B2A7-77A6BF21899E}"/>
              </a:ext>
            </a:extLst>
          </p:cNvPr>
          <p:cNvSpPr/>
          <p:nvPr userDrawn="1"/>
        </p:nvSpPr>
        <p:spPr>
          <a:xfrm>
            <a:off x="0" y="4572000"/>
            <a:ext cx="19463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4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7" r:id="rId3"/>
    <p:sldLayoutId id="2147483674" r:id="rId4"/>
    <p:sldLayoutId id="2147483676" r:id="rId5"/>
  </p:sldLayoutIdLst>
  <p:hf hdr="0" dt="0"/>
  <p:txStyles>
    <p:titleStyle>
      <a:lvl1pPr algn="l" defTabSz="457063" rtl="0" eaLnBrk="1" latinLnBrk="0" hangingPunct="1">
        <a:spcBef>
          <a:spcPct val="0"/>
        </a:spcBef>
        <a:buNone/>
        <a:defRPr sz="3200" b="0" kern="1200" cap="none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08" indent="-305908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799" kern="1200">
          <a:solidFill>
            <a:schemeClr val="tx2"/>
          </a:solidFill>
          <a:latin typeface="+mn-lt"/>
          <a:ea typeface="+mn-ea"/>
          <a:cs typeface="+mn-cs"/>
        </a:defRPr>
      </a:lvl1pPr>
      <a:lvl2pPr marL="629811" indent="-305908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730" indent="-269919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627" indent="-233930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519" indent="-233930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43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34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25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16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A248-A6ED-40FF-8B5D-11F02EC424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DICOM Educational Conference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i="1" dirty="0">
                <a:cs typeface="Arial" panose="020B0604020202020204" pitchFamily="34" charset="0"/>
              </a:rPr>
              <a:t>Chennai, India</a:t>
            </a:r>
            <a:endParaRPr lang="en-US" sz="28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105D7-0FA0-4E79-9DEA-B986CE0387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October 9-11, 2023</a:t>
            </a:r>
            <a:endParaRPr lang="en-US" sz="14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F106075-8092-0882-B15E-3E33101B5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4499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</a:t>
            </a:r>
          </a:p>
        </p:txBody>
      </p:sp>
      <p:sp>
        <p:nvSpPr>
          <p:cNvPr id="4" name="Subtitle 7">
            <a:extLst>
              <a:ext uri="{FF2B5EF4-FFF2-40B4-BE49-F238E27FC236}">
                <a16:creationId xmlns:a16="http://schemas.microsoft.com/office/drawing/2014/main" id="{77AFFB27-C0F5-A686-2FA7-64448C3FC97A}"/>
              </a:ext>
            </a:extLst>
          </p:cNvPr>
          <p:cNvSpPr txBox="1">
            <a:spLocks/>
          </p:cNvSpPr>
          <p:nvPr/>
        </p:nvSpPr>
        <p:spPr>
          <a:xfrm>
            <a:off x="957775" y="3582649"/>
            <a:ext cx="10037509" cy="22003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Unlocking a Hospital System’s Proprietary Laboratory Information System and Enabling Enterprise Imaging for Non-Whole Slide Imaging Pathology Data</a:t>
            </a:r>
            <a:endParaRPr lang="en-US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r">
              <a:buClr>
                <a:srgbClr val="4590B8"/>
              </a:buClr>
            </a:pPr>
            <a:r>
              <a:rPr lang="en-US" sz="17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DesAcc North America</a:t>
            </a:r>
          </a:p>
          <a:p>
            <a:pPr algn="r">
              <a:buClr>
                <a:srgbClr val="4590B8"/>
              </a:buClr>
            </a:pP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4590B8"/>
              </a:buClr>
            </a:pP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Hugh Lyshkow  </a:t>
            </a:r>
          </a:p>
          <a:p>
            <a:pPr algn="r">
              <a:buClr>
                <a:srgbClr val="4590B8"/>
              </a:buClr>
            </a:pPr>
            <a:r>
              <a:rPr lang="en-US" sz="1600" b="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BSEE, CEO</a:t>
            </a:r>
          </a:p>
        </p:txBody>
      </p:sp>
    </p:spTree>
    <p:extLst>
      <p:ext uri="{BB962C8B-B14F-4D97-AF65-F5344CB8AC3E}">
        <p14:creationId xmlns:p14="http://schemas.microsoft.com/office/powerpoint/2010/main" val="214455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images? There don’t seem to be any files!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5123798" cy="4041648"/>
          </a:xfrm>
        </p:spPr>
        <p:txBody>
          <a:bodyPr anchor="t"/>
          <a:lstStyle/>
          <a:p>
            <a:r>
              <a:rPr lang="en-US" dirty="0"/>
              <a:t>Databases can either contain references to external files or can contain the image data as blobs stored internally</a:t>
            </a:r>
          </a:p>
          <a:p>
            <a:r>
              <a:rPr lang="en-US" dirty="0"/>
              <a:t>In this case, data is stored internally as blobs</a:t>
            </a:r>
          </a:p>
          <a:p>
            <a:r>
              <a:rPr lang="en-US" dirty="0"/>
              <a:t>The first characters of each </a:t>
            </a:r>
            <a:r>
              <a:rPr lang="en-US" dirty="0" err="1"/>
              <a:t>ImageData</a:t>
            </a:r>
            <a:r>
              <a:rPr lang="en-US" dirty="0"/>
              <a:t> row indicate the file type:</a:t>
            </a:r>
          </a:p>
          <a:p>
            <a:pPr lvl="1"/>
            <a:r>
              <a:rPr lang="en-US" dirty="0"/>
              <a:t>0x25 0x50 0x44 0x46	=	“%PDF” (PDF File)</a:t>
            </a:r>
          </a:p>
          <a:p>
            <a:pPr lvl="1"/>
            <a:r>
              <a:rPr lang="en-US" dirty="0"/>
              <a:t>0xFF 0xD8			=	(JPEG Start Marker)</a:t>
            </a:r>
          </a:p>
          <a:p>
            <a:pPr lvl="1"/>
            <a:r>
              <a:rPr lang="en-US" dirty="0"/>
              <a:t>0x49 </a:t>
            </a:r>
            <a:r>
              <a:rPr lang="en-US" dirty="0" err="1"/>
              <a:t>0x49</a:t>
            </a:r>
            <a:r>
              <a:rPr lang="en-US" dirty="0"/>
              <a:t> 0xA0		=	“II*” (TIFF File)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69F304-039E-EE25-78A1-D0333A42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876" y="1746504"/>
            <a:ext cx="3943553" cy="299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606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APLIS Image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6325841" cy="4041648"/>
          </a:xfrm>
        </p:spPr>
        <p:txBody>
          <a:bodyPr anchor="t"/>
          <a:lstStyle/>
          <a:p>
            <a:r>
              <a:rPr lang="en-US" dirty="0"/>
              <a:t>Diving into the database, we found that all images were classified very distinct classes </a:t>
            </a:r>
          </a:p>
          <a:p>
            <a:r>
              <a:rPr lang="en-US" dirty="0"/>
              <a:t>Slides, Specimens and Documents</a:t>
            </a:r>
          </a:p>
          <a:p>
            <a:r>
              <a:rPr lang="en-US" dirty="0"/>
              <a:t>Specimens have links to the block of tissue used that the image relates to, Slides do not</a:t>
            </a:r>
          </a:p>
          <a:p>
            <a:r>
              <a:rPr lang="en-US" dirty="0"/>
              <a:t>Documents relate to the Study and have no direct anatomical information</a:t>
            </a:r>
          </a:p>
          <a:p>
            <a:pPr marL="323903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16994AD-48DA-B2B9-F589-496401D3B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533" y="3710940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2FB075-C205-DDCB-A906-F661A62E1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837994"/>
              </p:ext>
            </p:extLst>
          </p:nvPr>
        </p:nvGraphicFramePr>
        <p:xfrm>
          <a:off x="7078277" y="378801"/>
          <a:ext cx="3842765" cy="5697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089">
                  <a:extLst>
                    <a:ext uri="{9D8B030D-6E8A-4147-A177-3AD203B41FA5}">
                      <a16:colId xmlns:a16="http://schemas.microsoft.com/office/drawing/2014/main" val="1057503707"/>
                    </a:ext>
                  </a:extLst>
                </a:gridCol>
                <a:gridCol w="2048906">
                  <a:extLst>
                    <a:ext uri="{9D8B030D-6E8A-4147-A177-3AD203B41FA5}">
                      <a16:colId xmlns:a16="http://schemas.microsoft.com/office/drawing/2014/main" val="3856683575"/>
                    </a:ext>
                  </a:extLst>
                </a:gridCol>
                <a:gridCol w="718455">
                  <a:extLst>
                    <a:ext uri="{9D8B030D-6E8A-4147-A177-3AD203B41FA5}">
                      <a16:colId xmlns:a16="http://schemas.microsoft.com/office/drawing/2014/main" val="3565023477"/>
                    </a:ext>
                  </a:extLst>
                </a:gridCol>
                <a:gridCol w="717315">
                  <a:extLst>
                    <a:ext uri="{9D8B030D-6E8A-4147-A177-3AD203B41FA5}">
                      <a16:colId xmlns:a16="http://schemas.microsoft.com/office/drawing/2014/main" val="3481958825"/>
                    </a:ext>
                  </a:extLst>
                </a:gridCol>
              </a:tblGrid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ID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DESCRIPTION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TYPE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COUNT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824943206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Gross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Specimen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58,141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1513272372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Light Microscopic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Slide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73,970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409855342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3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2,122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4019648854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4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EM Derm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7,125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3608287857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5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Immunofluorescent microscopic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Slide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33,909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477272302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6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Immunohistochemical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Specimen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658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1732791830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7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Flow cytometry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Specimen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337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1959351272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8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Cytology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Specimen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157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348964451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9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Cytogenetic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Specimen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209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346924238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10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EM Neuropathology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12,184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1473225544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11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EM Heart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16,426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812660648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12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EM Renal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232,994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882388307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13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EM Misc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14,281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760443243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14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Autopsy Gross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42,233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3379478336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15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Imported Gross Specimen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4,930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1972150615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16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Cytogenetic SP image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Specimen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41,902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1801140863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17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Accessioning Documents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856,703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05116432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18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Autopsy Consent Form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2,577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1993924189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19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Billing Info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266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706413087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20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Outside Consult Report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4,633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722649974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21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Cytogenetics Documents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4,389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3486077192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22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Flow Plots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46,543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3305948835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23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Requisition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14,738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1300623179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24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Recorded Autopsy Consent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440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900419004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25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Finaled Cytology Requisition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22,499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4000539873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26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Other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55,135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522492559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27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I-I review form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2,346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4089990658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28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Outside report for I-I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2,620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4232344736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29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X-RAY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Specimen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19,367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544768541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30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Release Form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1,342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3915380168"/>
                  </a:ext>
                </a:extLst>
              </a:tr>
              <a:tr h="17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31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Image Copy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Document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293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4086557538"/>
                  </a:ext>
                </a:extLst>
              </a:tr>
              <a:tr h="231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Total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90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dirty="0">
                          <a:effectLst/>
                        </a:rPr>
                        <a:t>1,575,469</a:t>
                      </a:r>
                      <a:endParaRPr lang="en-GB" sz="900" dirty="0">
                        <a:solidFill>
                          <a:srgbClr val="192532"/>
                        </a:solidFill>
                        <a:effectLst/>
                        <a:latin typeface="Matter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84" marR="61484" marT="0" marB="0"/>
                </a:tc>
                <a:extLst>
                  <a:ext uri="{0D108BD9-81ED-4DB2-BD59-A6C34878D82A}">
                    <a16:rowId xmlns:a16="http://schemas.microsoft.com/office/drawing/2014/main" val="201917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26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Non-WSI DICOM Image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10340000" cy="4041648"/>
          </a:xfrm>
        </p:spPr>
        <p:txBody>
          <a:bodyPr anchor="t"/>
          <a:lstStyle/>
          <a:p>
            <a:pPr algn="l"/>
            <a:r>
              <a:rPr lang="en-GB" sz="1800" b="0" i="0" u="none" strike="noStrike" baseline="0" dirty="0">
                <a:solidFill>
                  <a:srgbClr val="222222"/>
                </a:solidFill>
                <a:latin typeface="ArialMT"/>
              </a:rPr>
              <a:t>The next step is to </a:t>
            </a:r>
            <a:r>
              <a:rPr lang="en-GB" sz="1800" dirty="0">
                <a:solidFill>
                  <a:srgbClr val="222222"/>
                </a:solidFill>
                <a:latin typeface="ArialMT"/>
              </a:rPr>
              <a:t>map the three classes of database data into DICOM Image Objects</a:t>
            </a:r>
          </a:p>
          <a:p>
            <a:pPr lvl="1"/>
            <a:r>
              <a:rPr lang="en-GB" sz="1601" b="0" i="0" u="none" strike="noStrike" baseline="0" dirty="0">
                <a:solidFill>
                  <a:srgbClr val="222222"/>
                </a:solidFill>
                <a:latin typeface="ArialMT"/>
              </a:rPr>
              <a:t>Secondary Capture (OT)</a:t>
            </a:r>
          </a:p>
          <a:p>
            <a:pPr lvl="1"/>
            <a:r>
              <a:rPr lang="en-US" sz="1601" b="0" i="0" u="none" strike="noStrike" baseline="0" dirty="0">
                <a:solidFill>
                  <a:srgbClr val="222222"/>
                </a:solidFill>
                <a:latin typeface="ArialMT"/>
              </a:rPr>
              <a:t>Visible Light External Camera (XC)</a:t>
            </a:r>
          </a:p>
          <a:p>
            <a:pPr lvl="1"/>
            <a:r>
              <a:rPr lang="en-GB" sz="1601" b="0" i="0" u="none" strike="noStrike" baseline="0" dirty="0">
                <a:solidFill>
                  <a:srgbClr val="222222"/>
                </a:solidFill>
                <a:latin typeface="ArialMT"/>
              </a:rPr>
              <a:t>General Microscopy (GM)</a:t>
            </a:r>
          </a:p>
          <a:p>
            <a:pPr lvl="1"/>
            <a:r>
              <a:rPr lang="en-GB" sz="1601" dirty="0">
                <a:solidFill>
                  <a:srgbClr val="222222"/>
                </a:solidFill>
                <a:latin typeface="ArialMT"/>
              </a:rPr>
              <a:t>DICOM Encapsulated (PDF)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4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Database to DICOM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5513370" cy="4041648"/>
          </a:xfrm>
        </p:spPr>
        <p:txBody>
          <a:bodyPr anchor="t"/>
          <a:lstStyle/>
          <a:p>
            <a:r>
              <a:rPr lang="en-US" dirty="0"/>
              <a:t>What we end up with is a mapping matrix</a:t>
            </a:r>
          </a:p>
          <a:p>
            <a:pPr lvl="1"/>
            <a:r>
              <a:rPr lang="en-US" dirty="0"/>
              <a:t>Gives us a query that returns all elements required to created fully functional DICOM files</a:t>
            </a:r>
          </a:p>
          <a:p>
            <a:pPr lvl="1"/>
            <a:r>
              <a:rPr lang="en-US" dirty="0"/>
              <a:t>Maps each APLIS source type Slide, Specimen, Document and PDF into the appropriate DICOM Image Object</a:t>
            </a:r>
          </a:p>
          <a:p>
            <a:r>
              <a:rPr lang="en-US" dirty="0"/>
              <a:t>We started simple initially, with a simple DICOM Secondary Capture (SC) Image Object and then built layers of richness onto this model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E92720-4A39-8DEE-0904-58047FCFF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423" y="695876"/>
            <a:ext cx="4501418" cy="5369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97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Found in the Stanford Healthcare APLIS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10340000" cy="4041648"/>
          </a:xfrm>
        </p:spPr>
        <p:txBody>
          <a:bodyPr anchor="t"/>
          <a:lstStyle/>
          <a:p>
            <a:r>
              <a:rPr lang="en-US" dirty="0"/>
              <a:t>A proprietary database requiring extensive research to understand</a:t>
            </a:r>
          </a:p>
          <a:p>
            <a:r>
              <a:rPr lang="en-US" dirty="0"/>
              <a:t>Image data embedded into the database as opposed to stored as external files</a:t>
            </a:r>
          </a:p>
          <a:p>
            <a:r>
              <a:rPr lang="en-US" dirty="0"/>
              <a:t>The database was using Zip compression on some of the image data</a:t>
            </a:r>
          </a:p>
          <a:p>
            <a:r>
              <a:rPr lang="en-US" dirty="0"/>
              <a:t>Three different classes of image data as well as PDF documents</a:t>
            </a:r>
          </a:p>
          <a:p>
            <a:r>
              <a:rPr lang="en-US" dirty="0"/>
              <a:t>Data spanning +20 years</a:t>
            </a:r>
          </a:p>
          <a:p>
            <a:r>
              <a:rPr lang="en-US" dirty="0"/>
              <a:t>A rich source of information related to patient pathology</a:t>
            </a:r>
          </a:p>
          <a:p>
            <a:r>
              <a:rPr lang="en-US" dirty="0"/>
              <a:t>That we were able to map 100% of the APLIS into DICOM files</a:t>
            </a:r>
          </a:p>
          <a:p>
            <a:r>
              <a:rPr lang="en-US" dirty="0"/>
              <a:t>If this work had not been accomplished, </a:t>
            </a:r>
            <a:r>
              <a:rPr lang="en-US" b="1" dirty="0"/>
              <a:t>all data would have been lost </a:t>
            </a:r>
            <a:r>
              <a:rPr lang="en-US" dirty="0"/>
              <a:t>on moving to the new APLIS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7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Display in the APLIS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3DCC69-E476-CA90-9675-6BDA8792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201" y="1718523"/>
            <a:ext cx="3662840" cy="3557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7F57EA-5A47-5A17-71C8-579F5244C494}"/>
              </a:ext>
            </a:extLst>
          </p:cNvPr>
          <p:cNvSpPr txBox="1">
            <a:spLocks/>
          </p:cNvSpPr>
          <p:nvPr/>
        </p:nvSpPr>
        <p:spPr>
          <a:xfrm>
            <a:off x="581042" y="1746504"/>
            <a:ext cx="2531399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08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7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811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730" indent="-26991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627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519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43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3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25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Original APLIS</a:t>
            </a:r>
          </a:p>
        </p:txBody>
      </p:sp>
    </p:spTree>
    <p:extLst>
      <p:ext uri="{BB962C8B-B14F-4D97-AF65-F5344CB8AC3E}">
        <p14:creationId xmlns:p14="http://schemas.microsoft.com/office/powerpoint/2010/main" val="89617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Display in the APLIS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3DCC69-E476-CA90-9675-6BDA8792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201" y="1718523"/>
            <a:ext cx="3662840" cy="3557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7F57EA-5A47-5A17-71C8-579F5244C494}"/>
              </a:ext>
            </a:extLst>
          </p:cNvPr>
          <p:cNvSpPr txBox="1">
            <a:spLocks/>
          </p:cNvSpPr>
          <p:nvPr/>
        </p:nvSpPr>
        <p:spPr>
          <a:xfrm>
            <a:off x="581042" y="1746504"/>
            <a:ext cx="2531399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08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7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811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730" indent="-26991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627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519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43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3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25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Original APLIS</a:t>
            </a:r>
          </a:p>
          <a:p>
            <a:pPr lvl="1"/>
            <a:r>
              <a:rPr lang="en-US" dirty="0"/>
              <a:t>Double-clicking an icon brings up a single image window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64D98D-9548-38E5-A9DF-D047CD92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159" y="809705"/>
            <a:ext cx="4508740" cy="52385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FBD0ED-E623-7610-C179-69B0B9EFD2B6}"/>
              </a:ext>
            </a:extLst>
          </p:cNvPr>
          <p:cNvCxnSpPr>
            <a:cxnSpLocks/>
          </p:cNvCxnSpPr>
          <p:nvPr/>
        </p:nvCxnSpPr>
        <p:spPr>
          <a:xfrm flipV="1">
            <a:off x="6183170" y="3341298"/>
            <a:ext cx="1243159" cy="364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546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APLIS to PACS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3DCC69-E476-CA90-9675-6BDA8792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201" y="1718523"/>
            <a:ext cx="3662840" cy="3557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1FE8B41B-ABBE-226D-EB80-D4728DF5C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054" y="478650"/>
            <a:ext cx="3049413" cy="5264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7F57EA-5A47-5A17-71C8-579F5244C494}"/>
              </a:ext>
            </a:extLst>
          </p:cNvPr>
          <p:cNvSpPr txBox="1">
            <a:spLocks/>
          </p:cNvSpPr>
          <p:nvPr/>
        </p:nvSpPr>
        <p:spPr>
          <a:xfrm>
            <a:off x="581042" y="1746504"/>
            <a:ext cx="1937871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08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7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811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730" indent="-26991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627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519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43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3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25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Original APLIS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0D2390-5266-BE6E-D03C-74F86C01D598}"/>
              </a:ext>
            </a:extLst>
          </p:cNvPr>
          <p:cNvSpPr txBox="1">
            <a:spLocks/>
          </p:cNvSpPr>
          <p:nvPr/>
        </p:nvSpPr>
        <p:spPr>
          <a:xfrm>
            <a:off x="6538823" y="473570"/>
            <a:ext cx="1655234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08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7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811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730" indent="-26991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627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519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43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3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25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DICOM</a:t>
            </a:r>
          </a:p>
        </p:txBody>
      </p:sp>
    </p:spTree>
    <p:extLst>
      <p:ext uri="{BB962C8B-B14F-4D97-AF65-F5344CB8AC3E}">
        <p14:creationId xmlns:p14="http://schemas.microsoft.com/office/powerpoint/2010/main" val="147164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APLIS to PACS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3DCC69-E476-CA90-9675-6BDA8792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201" y="1718523"/>
            <a:ext cx="3662840" cy="3557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1FE8B41B-ABBE-226D-EB80-D4728DF5C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054" y="478650"/>
            <a:ext cx="3049413" cy="5264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884C17-0AC3-60C8-6DD9-5C280B9008A6}"/>
              </a:ext>
            </a:extLst>
          </p:cNvPr>
          <p:cNvCxnSpPr>
            <a:cxnSpLocks/>
          </p:cNvCxnSpPr>
          <p:nvPr/>
        </p:nvCxnSpPr>
        <p:spPr>
          <a:xfrm flipV="1">
            <a:off x="2110121" y="2329431"/>
            <a:ext cx="1235294" cy="11676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6955A0-A861-C62C-4324-BF280FE5B05E}"/>
              </a:ext>
            </a:extLst>
          </p:cNvPr>
          <p:cNvSpPr txBox="1"/>
          <p:nvPr/>
        </p:nvSpPr>
        <p:spPr>
          <a:xfrm>
            <a:off x="581041" y="3491952"/>
            <a:ext cx="2326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Link to Whole Slide Images Displayed in Secondary WSI Viewer</a:t>
            </a:r>
            <a:endParaRPr lang="en-GB" sz="16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7F57EA-5A47-5A17-71C8-579F5244C494}"/>
              </a:ext>
            </a:extLst>
          </p:cNvPr>
          <p:cNvSpPr txBox="1">
            <a:spLocks/>
          </p:cNvSpPr>
          <p:nvPr/>
        </p:nvSpPr>
        <p:spPr>
          <a:xfrm>
            <a:off x="581042" y="1746504"/>
            <a:ext cx="1937871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08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7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811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730" indent="-26991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627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519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43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3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25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Original APLIS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0D2390-5266-BE6E-D03C-74F86C01D598}"/>
              </a:ext>
            </a:extLst>
          </p:cNvPr>
          <p:cNvSpPr txBox="1">
            <a:spLocks/>
          </p:cNvSpPr>
          <p:nvPr/>
        </p:nvSpPr>
        <p:spPr>
          <a:xfrm>
            <a:off x="6538823" y="473570"/>
            <a:ext cx="1655234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08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7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811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730" indent="-26991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627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519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43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3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25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DICOM</a:t>
            </a:r>
          </a:p>
        </p:txBody>
      </p:sp>
    </p:spTree>
    <p:extLst>
      <p:ext uri="{BB962C8B-B14F-4D97-AF65-F5344CB8AC3E}">
        <p14:creationId xmlns:p14="http://schemas.microsoft.com/office/powerpoint/2010/main" val="298054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APLIS to PACS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1937871" cy="4041648"/>
          </a:xfrm>
        </p:spPr>
        <p:txBody>
          <a:bodyPr anchor="t"/>
          <a:lstStyle/>
          <a:p>
            <a:r>
              <a:rPr lang="en-US" dirty="0"/>
              <a:t>Original APLIS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Application, table&#10;&#10;Description automatically generated">
            <a:extLst>
              <a:ext uri="{FF2B5EF4-FFF2-40B4-BE49-F238E27FC236}">
                <a16:creationId xmlns:a16="http://schemas.microsoft.com/office/drawing/2014/main" id="{AAB5C497-08F7-5DD2-DDF0-D900FFED5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74" y="1718523"/>
            <a:ext cx="3705543" cy="3555563"/>
          </a:xfrm>
          <a:prstGeom prst="rect">
            <a:avLst/>
          </a:prstGeom>
        </p:spPr>
      </p:pic>
      <p:pic>
        <p:nvPicPr>
          <p:cNvPr id="7" name="Picture 6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A2EB1C3F-3DB6-1630-5B31-86B507931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473570"/>
            <a:ext cx="3035935" cy="526417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11FF0F-1C91-C599-41CF-40CC63DE57BB}"/>
              </a:ext>
            </a:extLst>
          </p:cNvPr>
          <p:cNvSpPr txBox="1">
            <a:spLocks/>
          </p:cNvSpPr>
          <p:nvPr/>
        </p:nvSpPr>
        <p:spPr>
          <a:xfrm>
            <a:off x="6538823" y="473570"/>
            <a:ext cx="1655234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08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7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811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730" indent="-26991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627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519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43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3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25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DICOM</a:t>
            </a:r>
          </a:p>
        </p:txBody>
      </p:sp>
    </p:spTree>
    <p:extLst>
      <p:ext uri="{BB962C8B-B14F-4D97-AF65-F5344CB8AC3E}">
        <p14:creationId xmlns:p14="http://schemas.microsoft.com/office/powerpoint/2010/main" val="141015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AE417-352D-DE70-4B94-4D4299F7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51D4-6089-C7D6-2ED5-4435CB186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1" y="2596896"/>
            <a:ext cx="10621797" cy="3191256"/>
          </a:xfrm>
        </p:spPr>
        <p:txBody>
          <a:bodyPr/>
          <a:lstStyle/>
          <a:p>
            <a:r>
              <a:rPr lang="en-US" b="1" dirty="0"/>
              <a:t>Summary</a:t>
            </a:r>
          </a:p>
          <a:p>
            <a:pPr lvl="1"/>
            <a:r>
              <a:rPr lang="en-US" dirty="0"/>
              <a:t>Stanford Healthcare’s move from a legacy pathology system was the perfect time to convert everything to DICOM</a:t>
            </a:r>
          </a:p>
          <a:p>
            <a:pPr lvl="1"/>
            <a:r>
              <a:rPr lang="en-US" dirty="0"/>
              <a:t>The process of converting that data to DICOM encompassed discovery, mapping, validation and testing</a:t>
            </a:r>
          </a:p>
          <a:p>
            <a:r>
              <a:rPr lang="en-US" b="1" dirty="0"/>
              <a:t>Objectives</a:t>
            </a:r>
          </a:p>
          <a:p>
            <a:pPr lvl="1"/>
            <a:r>
              <a:rPr lang="en-US" dirty="0"/>
              <a:t>Learn that pathology data encompasses more than just Whole Slide Imaging (WSI)</a:t>
            </a:r>
          </a:p>
          <a:p>
            <a:pPr lvl="1"/>
            <a:r>
              <a:rPr lang="en-US" dirty="0"/>
              <a:t>Show that non-WSI pathology images, documents and reports can form a rich dataset </a:t>
            </a:r>
          </a:p>
          <a:p>
            <a:pPr lvl="1"/>
            <a:r>
              <a:rPr lang="en-US" dirty="0"/>
              <a:t>Discovery how an entire silo of non-DICOM data can brought into the DICOM world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D7306-D6B2-9671-F67A-B74AE89C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B238A-2553-095E-275A-1ABDD6CB2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44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APLIS to PACS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1937871" cy="4041648"/>
          </a:xfrm>
        </p:spPr>
        <p:txBody>
          <a:bodyPr anchor="t"/>
          <a:lstStyle/>
          <a:p>
            <a:r>
              <a:rPr lang="en-US" dirty="0"/>
              <a:t>Original APLIS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 descr="Application, table&#10;&#10;Description automatically generated">
            <a:extLst>
              <a:ext uri="{FF2B5EF4-FFF2-40B4-BE49-F238E27FC236}">
                <a16:creationId xmlns:a16="http://schemas.microsoft.com/office/drawing/2014/main" id="{AAB5C497-08F7-5DD2-DDF0-D900FFED5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74" y="1718523"/>
            <a:ext cx="3705543" cy="3555563"/>
          </a:xfrm>
          <a:prstGeom prst="rect">
            <a:avLst/>
          </a:prstGeom>
        </p:spPr>
      </p:pic>
      <p:pic>
        <p:nvPicPr>
          <p:cNvPr id="7" name="Picture 6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A2EB1C3F-3DB6-1630-5B31-86B507931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473570"/>
            <a:ext cx="3035935" cy="526417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11FF0F-1C91-C599-41CF-40CC63DE57BB}"/>
              </a:ext>
            </a:extLst>
          </p:cNvPr>
          <p:cNvSpPr txBox="1">
            <a:spLocks/>
          </p:cNvSpPr>
          <p:nvPr/>
        </p:nvSpPr>
        <p:spPr>
          <a:xfrm>
            <a:off x="6538823" y="473570"/>
            <a:ext cx="1655234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08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7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811" indent="-305908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730" indent="-26991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627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519" indent="-23393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43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3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25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DICOM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CC1825-7F6F-FDC1-0C4B-535E722FC642}"/>
              </a:ext>
            </a:extLst>
          </p:cNvPr>
          <p:cNvCxnSpPr>
            <a:cxnSpLocks/>
          </p:cNvCxnSpPr>
          <p:nvPr/>
        </p:nvCxnSpPr>
        <p:spPr>
          <a:xfrm>
            <a:off x="1805796" y="4307457"/>
            <a:ext cx="1483744" cy="718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8EDA903-472F-4A78-B7A1-7E09AB6A74B1}"/>
              </a:ext>
            </a:extLst>
          </p:cNvPr>
          <p:cNvSpPr txBox="1"/>
          <p:nvPr/>
        </p:nvSpPr>
        <p:spPr>
          <a:xfrm>
            <a:off x="430042" y="3722682"/>
            <a:ext cx="2139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This is where documents are displayed, as tabs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558404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APLIS Annotations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3979456" cy="4041648"/>
          </a:xfrm>
        </p:spPr>
        <p:txBody>
          <a:bodyPr anchor="t"/>
          <a:lstStyle/>
          <a:p>
            <a:r>
              <a:rPr lang="en-US" dirty="0"/>
              <a:t>Another rich source of information is annotations, which were proprietary in the APLIS</a:t>
            </a:r>
          </a:p>
          <a:p>
            <a:r>
              <a:rPr lang="en-US" dirty="0"/>
              <a:t>This data can be converted to DICOM Grayscale/Color Softcopy Presentation States (GSPS/CSPS)</a:t>
            </a:r>
          </a:p>
          <a:p>
            <a:r>
              <a:rPr lang="en-US" dirty="0"/>
              <a:t>As a GSPS annotations will be displayed in PACS and can be used for Machine Learning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7712BF-1553-7C94-207F-0278F48F8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12" y="1281230"/>
            <a:ext cx="3476231" cy="4137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B8B9BE-62D6-A749-42B4-D1F0A42B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80" y="4820920"/>
            <a:ext cx="6230262" cy="11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0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the Data Fresh and the HL7 Validation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3"/>
            <a:ext cx="3421615" cy="4208771"/>
          </a:xfrm>
        </p:spPr>
        <p:txBody>
          <a:bodyPr anchor="t">
            <a:normAutofit/>
          </a:bodyPr>
          <a:lstStyle/>
          <a:p>
            <a:r>
              <a:rPr lang="en-US" dirty="0"/>
              <a:t>Because the APLIS was live with an HL7 feed the migrated data required its own HL7 feed</a:t>
            </a:r>
          </a:p>
          <a:p>
            <a:r>
              <a:rPr lang="en-US" dirty="0"/>
              <a:t>Validation within the Stanford environment to receive an HL7 feed took months of testing and validation</a:t>
            </a:r>
          </a:p>
          <a:p>
            <a:r>
              <a:rPr lang="en-US" dirty="0"/>
              <a:t>Testing included patient demographic updates and patient merge message handling</a:t>
            </a:r>
          </a:p>
          <a:p>
            <a:r>
              <a:rPr lang="en-US" dirty="0"/>
              <a:t>There were multiple HL7 feeds making testing highly complex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BB9E2-2F4B-E83F-94B6-2210907E0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79" y="1703199"/>
            <a:ext cx="6617073" cy="4208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637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Enriched Patient Record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10340000" cy="4041648"/>
          </a:xfrm>
        </p:spPr>
        <p:txBody>
          <a:bodyPr anchor="t"/>
          <a:lstStyle/>
          <a:p>
            <a:r>
              <a:rPr lang="en-US" dirty="0"/>
              <a:t>As the patient record moves forward to include Radiology, Pathology and Genomics data all forms of source patient data must be collected</a:t>
            </a:r>
          </a:p>
          <a:p>
            <a:r>
              <a:rPr lang="en-US" dirty="0"/>
              <a:t>The DICOM standard is a proven mechanism for storing, transferring and querying large amounts of data</a:t>
            </a:r>
          </a:p>
          <a:p>
            <a:r>
              <a:rPr lang="en-US" dirty="0"/>
              <a:t>AI and Machine Learning algorithms can utilize both image and PDF data from any APLIS if they are converted to DICOM format and saved into the PACS or VNA environment</a:t>
            </a:r>
          </a:p>
          <a:p>
            <a:r>
              <a:rPr lang="en-US" dirty="0"/>
              <a:t>APLIS systems that remain proprietary are silos that must be unlocked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19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10340000" cy="4041648"/>
          </a:xfrm>
        </p:spPr>
        <p:txBody>
          <a:bodyPr anchor="t">
            <a:norm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1F497D"/>
                </a:solidFill>
                <a:latin typeface="Calibri-Bold"/>
              </a:rPr>
              <a:t>The “How” of Converting an APLIS to DICOM:</a:t>
            </a:r>
          </a:p>
          <a:p>
            <a:pPr lvl="1"/>
            <a:r>
              <a:rPr lang="en-US" sz="1601" b="1" i="0" u="none" strike="noStrike" baseline="0" dirty="0">
                <a:solidFill>
                  <a:srgbClr val="1F497D"/>
                </a:solidFill>
                <a:latin typeface="Calibri-Bold"/>
              </a:rPr>
              <a:t>Start simple </a:t>
            </a:r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– develop the simplest DICOM image skeleton that allows images to be viewed in a PACS viewer</a:t>
            </a:r>
          </a:p>
          <a:p>
            <a:pPr lvl="1"/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Roll up one’s sleeves and dig into the </a:t>
            </a:r>
            <a:r>
              <a:rPr lang="en-US" sz="1601" b="1" i="0" u="none" strike="noStrike" baseline="0" dirty="0">
                <a:solidFill>
                  <a:srgbClr val="1F497D"/>
                </a:solidFill>
                <a:latin typeface="Calibri-Bold"/>
              </a:rPr>
              <a:t>Database Schema </a:t>
            </a:r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of the APLIS in question</a:t>
            </a:r>
          </a:p>
          <a:p>
            <a:pPr lvl="1"/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Identifying which tables contain information required for building out a </a:t>
            </a:r>
            <a:r>
              <a:rPr lang="en-US" sz="1601" b="1" i="0" u="none" strike="noStrike" baseline="0" dirty="0">
                <a:solidFill>
                  <a:srgbClr val="1F497D"/>
                </a:solidFill>
                <a:latin typeface="Calibri-Bold"/>
              </a:rPr>
              <a:t>basic </a:t>
            </a:r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DICOM Secondary Capture (SC) image object</a:t>
            </a:r>
          </a:p>
          <a:p>
            <a:pPr lvl="1"/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Find the </a:t>
            </a:r>
            <a:r>
              <a:rPr lang="en-US" sz="1601" b="1" i="0" u="none" strike="noStrike" baseline="0" dirty="0">
                <a:solidFill>
                  <a:srgbClr val="1F497D"/>
                </a:solidFill>
                <a:latin typeface="Calibri-Bold"/>
              </a:rPr>
              <a:t>source image data</a:t>
            </a:r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, is it stored as a path to an external file or inside the database itself?</a:t>
            </a:r>
          </a:p>
          <a:p>
            <a:pPr lvl="1"/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We’ve found the data, what </a:t>
            </a:r>
            <a:r>
              <a:rPr lang="en-US" sz="1601" b="1" i="0" u="none" strike="noStrike" baseline="0" dirty="0">
                <a:solidFill>
                  <a:srgbClr val="1F497D"/>
                </a:solidFill>
                <a:latin typeface="Calibri-Bold"/>
              </a:rPr>
              <a:t>file format </a:t>
            </a:r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is it? Is it encrypted or compressed? How do we convert it to make it DICOM friendly?</a:t>
            </a:r>
          </a:p>
          <a:p>
            <a:pPr lvl="1"/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Mapping of database elements to </a:t>
            </a:r>
            <a:r>
              <a:rPr lang="en-US" sz="1601" b="1" i="0" u="none" strike="noStrike" baseline="0" dirty="0">
                <a:solidFill>
                  <a:srgbClr val="1F497D"/>
                </a:solidFill>
                <a:latin typeface="Calibri-Bold"/>
              </a:rPr>
              <a:t>DICOM elements</a:t>
            </a:r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, it is all in the table</a:t>
            </a:r>
          </a:p>
          <a:p>
            <a:pPr lvl="1"/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What other objects in the database, such as </a:t>
            </a:r>
            <a:r>
              <a:rPr lang="en-US" sz="1601" b="1" i="0" u="none" strike="noStrike" baseline="0" dirty="0">
                <a:solidFill>
                  <a:srgbClr val="1F497D"/>
                </a:solidFill>
                <a:latin typeface="Calibri-Bold"/>
              </a:rPr>
              <a:t>markups</a:t>
            </a:r>
            <a:r>
              <a:rPr lang="en-US" sz="1601" b="0" i="0" u="none" strike="noStrike" baseline="0" dirty="0">
                <a:solidFill>
                  <a:srgbClr val="1F497D"/>
                </a:solidFill>
                <a:latin typeface="Calibri" panose="020F0502020204030204" pitchFamily="34" charset="0"/>
              </a:rPr>
              <a:t>, are clinically relevant that should make it to the PACS/VNA?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79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10340000" cy="4041648"/>
          </a:xfrm>
        </p:spPr>
        <p:txBody>
          <a:bodyPr anchor="t"/>
          <a:lstStyle/>
          <a:p>
            <a:r>
              <a:rPr lang="en-US" dirty="0"/>
              <a:t>Let the pathologists lead the project</a:t>
            </a:r>
          </a:p>
          <a:p>
            <a:pPr lvl="1"/>
            <a:r>
              <a:rPr lang="en-US" dirty="0"/>
              <a:t>They do not see images the same way a Radiologists</a:t>
            </a:r>
          </a:p>
          <a:p>
            <a:r>
              <a:rPr lang="en-US" dirty="0"/>
              <a:t>Unless an APLIS can be fully converted buy-in for migration is difficult</a:t>
            </a:r>
          </a:p>
          <a:p>
            <a:r>
              <a:rPr lang="en-US" dirty="0"/>
              <a:t>Do not forget the time needed for validating mapping from a legacy silo into DICOM</a:t>
            </a:r>
          </a:p>
          <a:p>
            <a:r>
              <a:rPr lang="en-US" dirty="0"/>
              <a:t>The HL7 testing and validation period can take far longer than expected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48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10340000" cy="4041648"/>
          </a:xfrm>
        </p:spPr>
        <p:txBody>
          <a:bodyPr anchor="t"/>
          <a:lstStyle/>
          <a:p>
            <a:r>
              <a:rPr lang="en-US" b="1" dirty="0"/>
              <a:t>Did we:</a:t>
            </a:r>
          </a:p>
          <a:p>
            <a:pPr lvl="1"/>
            <a:r>
              <a:rPr lang="en-US" dirty="0"/>
              <a:t>Learn that pathology data encompasses more than just Whole Slide Imaging (WSI)?</a:t>
            </a:r>
          </a:p>
          <a:p>
            <a:pPr lvl="1"/>
            <a:r>
              <a:rPr lang="en-US" dirty="0"/>
              <a:t>Show that non-WSI pathology images, documents and reports can form a rich dataset?</a:t>
            </a:r>
          </a:p>
          <a:p>
            <a:pPr lvl="1"/>
            <a:r>
              <a:rPr lang="en-US" dirty="0"/>
              <a:t>Discovery how an entire silo of non-DICOM data can brought into the DICOM world?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33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28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Pathology Image in DICOM?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3726416" cy="4041648"/>
          </a:xfrm>
        </p:spPr>
        <p:txBody>
          <a:bodyPr anchor="t"/>
          <a:lstStyle/>
          <a:p>
            <a:r>
              <a:rPr lang="en-US" dirty="0"/>
              <a:t>In the DICOM world, when we say “Pathology Images” we normally only think of Whole Slide Images (WSI)</a:t>
            </a:r>
          </a:p>
          <a:p>
            <a:r>
              <a:rPr lang="en-US" dirty="0"/>
              <a:t>Even then, proprietary file formats are more common than data in DICOM format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72B90-735B-D91A-7E06-6AA1CE5C9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10" y="1769174"/>
            <a:ext cx="6791618" cy="3295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52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WSI DICOM Instance?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3726416" cy="4041648"/>
          </a:xfrm>
        </p:spPr>
        <p:txBody>
          <a:bodyPr anchor="t">
            <a:normAutofit fontScale="92500"/>
          </a:bodyPr>
          <a:lstStyle/>
          <a:p>
            <a:r>
              <a:rPr lang="en-US" dirty="0"/>
              <a:t>WSI Instances are large and different than other types of DICOM </a:t>
            </a:r>
          </a:p>
          <a:p>
            <a:endParaRPr lang="en-US" sz="600" dirty="0"/>
          </a:p>
          <a:p>
            <a:r>
              <a:rPr lang="en-US" dirty="0"/>
              <a:t>Each DICOM instance contains a level of the image pyramid </a:t>
            </a:r>
          </a:p>
          <a:p>
            <a:endParaRPr lang="en-US" sz="800" dirty="0"/>
          </a:p>
          <a:p>
            <a:r>
              <a:rPr lang="en-US" dirty="0"/>
              <a:t>Secondary label and overview images are also separate instances</a:t>
            </a:r>
          </a:p>
          <a:p>
            <a:endParaRPr lang="en-US" sz="800" dirty="0"/>
          </a:p>
          <a:p>
            <a:r>
              <a:rPr lang="en-US" dirty="0"/>
              <a:t>WSI requires a WSI-capable PACS to properly view this data</a:t>
            </a:r>
          </a:p>
          <a:p>
            <a:endParaRPr lang="en-US" sz="800" dirty="0"/>
          </a:p>
          <a:p>
            <a:r>
              <a:rPr lang="en-US" dirty="0"/>
              <a:t>Non-WSI do </a:t>
            </a:r>
            <a:r>
              <a:rPr lang="en-US" b="1" dirty="0"/>
              <a:t>not</a:t>
            </a:r>
            <a:r>
              <a:rPr lang="en-US" dirty="0"/>
              <a:t> require a separate WSI-capable PACS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545C4-DEEE-E06C-E194-7604D9EC8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73" y="1769174"/>
            <a:ext cx="4656468" cy="4173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C0707-870A-0808-1466-7095D4899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693" y="941017"/>
            <a:ext cx="3657611" cy="2805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854E6B-04FA-7303-3D40-C389EE1FE477}"/>
              </a:ext>
            </a:extLst>
          </p:cNvPr>
          <p:cNvSpPr/>
          <p:nvPr/>
        </p:nvSpPr>
        <p:spPr>
          <a:xfrm>
            <a:off x="4353464" y="3945147"/>
            <a:ext cx="4830793" cy="1997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3F8B40-57B3-09FA-1F44-2DA23213EEF0}"/>
              </a:ext>
            </a:extLst>
          </p:cNvPr>
          <p:cNvCxnSpPr>
            <a:cxnSpLocks/>
          </p:cNvCxnSpPr>
          <p:nvPr/>
        </p:nvCxnSpPr>
        <p:spPr>
          <a:xfrm flipH="1" flipV="1">
            <a:off x="9255066" y="4623758"/>
            <a:ext cx="573296" cy="3738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1188D3F-44C8-6EE2-2B40-B3F67645C081}"/>
              </a:ext>
            </a:extLst>
          </p:cNvPr>
          <p:cNvSpPr txBox="1"/>
          <p:nvPr/>
        </p:nvSpPr>
        <p:spPr>
          <a:xfrm>
            <a:off x="9828362" y="4707414"/>
            <a:ext cx="1408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All files relate to a single slide</a:t>
            </a:r>
            <a:endParaRPr lang="en-GB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11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Non-WSI Pathology Images?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3216688" cy="4041648"/>
          </a:xfrm>
        </p:spPr>
        <p:txBody>
          <a:bodyPr anchor="t"/>
          <a:lstStyle/>
          <a:p>
            <a:r>
              <a:rPr lang="en-US" dirty="0"/>
              <a:t>Everything else related to patient pathology</a:t>
            </a:r>
          </a:p>
          <a:p>
            <a:r>
              <a:rPr lang="en-US" dirty="0"/>
              <a:t>There are an assortment of images taken within the Pathology Department</a:t>
            </a:r>
          </a:p>
          <a:p>
            <a:r>
              <a:rPr lang="en-US" dirty="0"/>
              <a:t>These include gross, electron microscopy, in-situ hybridization, autopsy and light microscopy images, among others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194576-7341-CE94-07E8-B3439BFD5540}"/>
              </a:ext>
            </a:extLst>
          </p:cNvPr>
          <p:cNvGrpSpPr/>
          <p:nvPr/>
        </p:nvGrpSpPr>
        <p:grpSpPr>
          <a:xfrm>
            <a:off x="3928512" y="1398524"/>
            <a:ext cx="6482026" cy="4673325"/>
            <a:chOff x="3928512" y="1398524"/>
            <a:chExt cx="6482026" cy="4673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40C8ED-9107-410B-C4EE-11AE8737C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8512" y="1398524"/>
              <a:ext cx="3828894" cy="23327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8D29AD-B7BE-0D8F-63D7-47F8610D6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8459" y="1398953"/>
              <a:ext cx="3030749" cy="233600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E0A340-8505-70B4-3276-6F5FFA0B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7406" y="3726549"/>
              <a:ext cx="2653132" cy="234450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296B9A-1E98-EA66-AEA8-4B6BD8773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8556" y="3728610"/>
              <a:ext cx="2889826" cy="23432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B7C4AE-3470-1349-C271-8DC173F6A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9132" y="3727697"/>
              <a:ext cx="1834027" cy="2343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745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Anatomical Pathology Laboratory Information System (APLIS)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4144341" cy="4041648"/>
          </a:xfrm>
        </p:spPr>
        <p:txBody>
          <a:bodyPr anchor="t"/>
          <a:lstStyle/>
          <a:p>
            <a:r>
              <a:rPr lang="en-US" dirty="0"/>
              <a:t>The APLIS, where these images normally reside</a:t>
            </a:r>
          </a:p>
          <a:p>
            <a:pPr lvl="1"/>
            <a:r>
              <a:rPr lang="en-US" dirty="0"/>
              <a:t>Proprietary</a:t>
            </a:r>
          </a:p>
          <a:p>
            <a:pPr lvl="1"/>
            <a:r>
              <a:rPr lang="en-US" dirty="0"/>
              <a:t>Non-DICOM</a:t>
            </a:r>
          </a:p>
          <a:p>
            <a:pPr lvl="1"/>
            <a:r>
              <a:rPr lang="en-US" dirty="0"/>
              <a:t>(May) contain links to WSI Images</a:t>
            </a:r>
          </a:p>
          <a:p>
            <a:pPr lvl="1"/>
            <a:r>
              <a:rPr lang="en-US" dirty="0"/>
              <a:t>Highly </a:t>
            </a:r>
            <a:r>
              <a:rPr lang="en-US" dirty="0" err="1"/>
              <a:t>customised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E8882-3AD7-B728-E91F-B0C96EE2C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731" y="1547436"/>
            <a:ext cx="3930406" cy="4566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169FD-D178-150F-19C4-6C3C20D28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271" y="2366158"/>
            <a:ext cx="3586929" cy="2202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828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APLIS Represents Data In Its Own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4514198" cy="4041648"/>
          </a:xfrm>
        </p:spPr>
        <p:txBody>
          <a:bodyPr anchor="t"/>
          <a:lstStyle/>
          <a:p>
            <a:r>
              <a:rPr lang="en-US" dirty="0"/>
              <a:t>Each APLIS database is different</a:t>
            </a:r>
          </a:p>
          <a:p>
            <a:pPr lvl="1"/>
            <a:r>
              <a:rPr lang="en-US" dirty="0"/>
              <a:t>In Stanford’s case, there are more than 250 tables within their production database</a:t>
            </a:r>
          </a:p>
          <a:p>
            <a:pPr lvl="1"/>
            <a:r>
              <a:rPr lang="en-US" dirty="0"/>
              <a:t>A hospital system will normally have a Database Administrator (DBA) with knowledge of the database schema, able to run custom queries and generate reports</a:t>
            </a:r>
          </a:p>
          <a:p>
            <a:pPr lvl="1"/>
            <a:r>
              <a:rPr lang="en-US" dirty="0"/>
              <a:t>This is very different to the DICOM world, where the PACS is a black box, accessed using DICOM primitives such as</a:t>
            </a:r>
          </a:p>
          <a:p>
            <a:pPr lvl="2"/>
            <a:r>
              <a:rPr lang="en-US" dirty="0"/>
              <a:t>C-FIND/C-MOVE (Query/Retrieve)</a:t>
            </a:r>
          </a:p>
          <a:p>
            <a:pPr lvl="2"/>
            <a:r>
              <a:rPr lang="en-US" dirty="0"/>
              <a:t>C-STORE (DICOM Send/Receive)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7250F-45A8-0BC9-4A62-CF39FAC2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98601"/>
            <a:ext cx="5562600" cy="4580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86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Steps to DICOM: Database Variable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5174598" cy="4041648"/>
          </a:xfrm>
        </p:spPr>
        <p:txBody>
          <a:bodyPr anchor="t"/>
          <a:lstStyle/>
          <a:p>
            <a:r>
              <a:rPr lang="en-US" dirty="0"/>
              <a:t>The first step to any DICOM conversion is to identify the values that are required by DICOM</a:t>
            </a:r>
          </a:p>
          <a:p>
            <a:r>
              <a:rPr lang="en-US" dirty="0"/>
              <a:t>To begin with we looked for the basic, minimum required information required to make the simplest of DICOM Secondary Capture instances</a:t>
            </a:r>
          </a:p>
          <a:p>
            <a:r>
              <a:rPr lang="en-US" dirty="0"/>
              <a:t>These include patient identifiers and image specific information, such as image width, image height and pixel depth</a:t>
            </a:r>
          </a:p>
          <a:p>
            <a:r>
              <a:rPr lang="en-US" dirty="0"/>
              <a:t>“Keep it Simple” is the principle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45C088-11AD-9372-263B-E55EFCC8F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021" y="1742989"/>
            <a:ext cx="1967839" cy="2332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6CAAC6-A654-BEDE-295F-887079F6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883" y="2252009"/>
            <a:ext cx="1967839" cy="3030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312905-2B61-6BCB-273E-F8959C124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956" y="4321317"/>
            <a:ext cx="2121926" cy="1466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459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Examining the Types of Images Found within the APLIS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6F26-F5F8-6446-E5EA-7CE91D80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2" y="1746504"/>
            <a:ext cx="7510535" cy="4041648"/>
          </a:xfrm>
        </p:spPr>
        <p:txBody>
          <a:bodyPr anchor="t"/>
          <a:lstStyle/>
          <a:p>
            <a:pPr algn="l"/>
            <a:r>
              <a:rPr lang="en-US" sz="1800" b="1" i="0" u="none" strike="noStrike" baseline="0" dirty="0">
                <a:solidFill>
                  <a:srgbClr val="222222"/>
                </a:solidFill>
                <a:latin typeface="Arial-BoldMT"/>
              </a:rPr>
              <a:t>Pathology is not just Microscopy Images!</a:t>
            </a:r>
          </a:p>
          <a:p>
            <a:pPr algn="l"/>
            <a:r>
              <a:rPr lang="en-US" sz="1800" b="0" i="0" u="none" strike="noStrike" baseline="0" dirty="0">
                <a:solidFill>
                  <a:srgbClr val="222222"/>
                </a:solidFill>
                <a:latin typeface="ArialMT"/>
              </a:rPr>
              <a:t>A break down of the image data stored on the APLIS shows that microscopy data makes up a small amount of the underlying image data.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22222"/>
                </a:solidFill>
                <a:latin typeface="ArialMT"/>
              </a:rPr>
              <a:t>It also shows the richness of the data that may not make its way into a PACS or VNA environment due to the radiology focus of DICOM.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B2CE4-A354-BE8D-BF73-1DD2DF60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285" y="1746505"/>
            <a:ext cx="2110597" cy="41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0766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1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1371AA"/>
      </a:accent2>
      <a:accent3>
        <a:srgbClr val="60CBE7"/>
      </a:accent3>
      <a:accent4>
        <a:srgbClr val="EEEEEE"/>
      </a:accent4>
      <a:accent5>
        <a:srgbClr val="06847E"/>
      </a:accent5>
      <a:accent6>
        <a:srgbClr val="034E49"/>
      </a:accent6>
      <a:hlink>
        <a:srgbClr val="1371AA"/>
      </a:hlink>
      <a:folHlink>
        <a:srgbClr val="19325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B08A24BF07DA4D84C4DAE7E8DA25C9" ma:contentTypeVersion="17" ma:contentTypeDescription="Create a new document." ma:contentTypeScope="" ma:versionID="24f50b1e4abc046cebc89a1ea544de3e">
  <xsd:schema xmlns:xsd="http://www.w3.org/2001/XMLSchema" xmlns:xs="http://www.w3.org/2001/XMLSchema" xmlns:p="http://schemas.microsoft.com/office/2006/metadata/properties" xmlns:ns2="08e62e2e-62f1-4b88-8cf1-432aab3aa58f" xmlns:ns3="486c1cc4-0cc5-42a3-a01e-b9e025673abc" targetNamespace="http://schemas.microsoft.com/office/2006/metadata/properties" ma:root="true" ma:fieldsID="75d5b9cd3ffb84502ebb6b795fd23e04" ns2:_="" ns3:_="">
    <xsd:import namespace="08e62e2e-62f1-4b88-8cf1-432aab3aa58f"/>
    <xsd:import namespace="486c1cc4-0cc5-42a3-a01e-b9e025673a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62e2e-62f1-4b88-8cf1-432aab3aa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26a90d-46de-4e11-973c-5c97377635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c1cc4-0cc5-42a3-a01e-b9e025673ab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e0a68c6-dd48-49e9-b8d8-4e421edbb73d}" ma:internalName="TaxCatchAll" ma:showField="CatchAllData" ma:web="486c1cc4-0cc5-42a3-a01e-b9e025673a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e62e2e-62f1-4b88-8cf1-432aab3aa58f">
      <Terms xmlns="http://schemas.microsoft.com/office/infopath/2007/PartnerControls"/>
    </lcf76f155ced4ddcb4097134ff3c332f>
    <TaxCatchAll xmlns="486c1cc4-0cc5-42a3-a01e-b9e025673abc" xsi:nil="true"/>
  </documentManagement>
</p:properties>
</file>

<file path=customXml/itemProps1.xml><?xml version="1.0" encoding="utf-8"?>
<ds:datastoreItem xmlns:ds="http://schemas.openxmlformats.org/officeDocument/2006/customXml" ds:itemID="{AD1C35B5-C6BC-4DE0-AC0F-77C865045C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6CC06D-E812-4A56-936D-7880EE301311}"/>
</file>

<file path=customXml/itemProps3.xml><?xml version="1.0" encoding="utf-8"?>
<ds:datastoreItem xmlns:ds="http://schemas.openxmlformats.org/officeDocument/2006/customXml" ds:itemID="{60A93A0A-113A-4CDF-9F8C-65C2267DDB85}">
  <ds:schemaRefs>
    <ds:schemaRef ds:uri="http://schemas.microsoft.com/office/2006/metadata/properties"/>
    <ds:schemaRef ds:uri="http://schemas.microsoft.com/office/infopath/2007/PartnerControls"/>
    <ds:schemaRef ds:uri="08e62e2e-62f1-4b88-8cf1-432aab3aa58f"/>
    <ds:schemaRef ds:uri="486c1cc4-0cc5-42a3-a01e-b9e025673ab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1940</TotalTime>
  <Words>1983</Words>
  <Application>Microsoft Office PowerPoint</Application>
  <PresentationFormat>Custom</PresentationFormat>
  <Paragraphs>326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Arial-BoldMT</vt:lpstr>
      <vt:lpstr>ArialMT</vt:lpstr>
      <vt:lpstr>Calibri</vt:lpstr>
      <vt:lpstr>Calibri-Bold</vt:lpstr>
      <vt:lpstr>Gill Sans MT</vt:lpstr>
      <vt:lpstr>Matter</vt:lpstr>
      <vt:lpstr>Segoe UI</vt:lpstr>
      <vt:lpstr>Wingdings 2</vt:lpstr>
      <vt:lpstr>Dividend</vt:lpstr>
      <vt:lpstr>DICOM Educational Conference Chennai, India</vt:lpstr>
      <vt:lpstr>Overview</vt:lpstr>
      <vt:lpstr>What is a Pathology Image in DICOM?</vt:lpstr>
      <vt:lpstr>What is a WSI DICOM Instance?</vt:lpstr>
      <vt:lpstr>What Are Non-WSI Pathology Images?</vt:lpstr>
      <vt:lpstr>The Anatomical Pathology Laboratory Information System (APLIS)</vt:lpstr>
      <vt:lpstr>Each APLIS Represents Data In Its Own Way</vt:lpstr>
      <vt:lpstr>The First Steps to DICOM: Database Variable Discovery</vt:lpstr>
      <vt:lpstr>Examining the Types of Images Found within the APLIS</vt:lpstr>
      <vt:lpstr>Where are the images? There don’t seem to be any files!</vt:lpstr>
      <vt:lpstr>Mapping APLIS Image Classes</vt:lpstr>
      <vt:lpstr>Types of Non-WSI DICOM Image Objects</vt:lpstr>
      <vt:lpstr>The Database to DICOM Mapping</vt:lpstr>
      <vt:lpstr>What We Found in the Stanford Healthcare APLIS</vt:lpstr>
      <vt:lpstr>Image Display in the APLIS System</vt:lpstr>
      <vt:lpstr>Image Display in the APLIS System</vt:lpstr>
      <vt:lpstr>From APLIS to PACS</vt:lpstr>
      <vt:lpstr>From APLIS to PACS</vt:lpstr>
      <vt:lpstr>From APLIS to PACS</vt:lpstr>
      <vt:lpstr>From APLIS to PACS</vt:lpstr>
      <vt:lpstr>APLIS Annotations</vt:lpstr>
      <vt:lpstr>Keeping the Data Fresh and the HL7 Validation Process</vt:lpstr>
      <vt:lpstr>The Enriched Patient Record</vt:lpstr>
      <vt:lpstr>Review of the Process</vt:lpstr>
      <vt:lpstr>Lessons Learned</vt:lpstr>
      <vt:lpstr>Review of Objectives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DICOM Educational Conference Brisbane, Australia</dc:title>
  <dc:creator>Lynn Lear</dc:creator>
  <cp:lastModifiedBy>Hull, Carolyn</cp:lastModifiedBy>
  <cp:revision>100</cp:revision>
  <cp:lastPrinted>2019-09-16T14:35:36Z</cp:lastPrinted>
  <dcterms:created xsi:type="dcterms:W3CDTF">2018-06-26T03:42:10Z</dcterms:created>
  <dcterms:modified xsi:type="dcterms:W3CDTF">2023-10-27T20:28:32Z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0x0101009CB08A24BF07DA4D84C4DAE7E8DA25C9</vt:lpwstr>
  </property>
  <property fmtid="{D5CDD505-2E9C-101B-9397-08002B2CF9AE}" pid="3" name="MediaServiceImageTags">
    <vt:lpwstr/>
  </property>
</Properties>
</file>