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8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88825" cy="6858000"/>
  <p:notesSz cx="6950075" cy="9236075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Gill Sans" panose="020B0604020202020204" charset="0"/>
      <p:regular r:id="rId46"/>
      <p:bold r:id="rId47"/>
    </p:embeddedFont>
    <p:embeddedFont>
      <p:font typeface="Google Sans" panose="020B0604020202020204" charset="0"/>
      <p:regular r:id="rId48"/>
      <p:bold r:id="rId49"/>
      <p:italic r:id="rId50"/>
      <p:boldItalic r:id="rId51"/>
    </p:embeddedFont>
    <p:embeddedFont>
      <p:font typeface="Impact" panose="020B0806030902050204" pitchFamily="34" charset="0"/>
      <p:regular r:id="rId52"/>
    </p:embeddedFont>
    <p:embeddedFont>
      <p:font typeface="Quattrocento Sans" panose="020B0502050000020003" pitchFamily="34" charset="0"/>
      <p:regular r:id="rId53"/>
      <p:bold r:id="rId54"/>
      <p:italic r:id="rId55"/>
      <p:boldItalic r:id="rId56"/>
    </p:embeddedFont>
    <p:embeddedFont>
      <p:font typeface="Roboto" panose="02000000000000000000" pitchFamily="2" charset="0"/>
      <p:regular r:id="rId57"/>
      <p:bold r:id="rId58"/>
      <p:italic r:id="rId59"/>
      <p:boldItalic r:id="rId60"/>
    </p:embeddedFont>
    <p:embeddedFont>
      <p:font typeface="Roboto Condensed" panose="02000000000000000000" pitchFamily="2" charset="0"/>
      <p:regular r:id="rId61"/>
      <p:bold r:id="rId62"/>
    </p:embeddedFont>
    <p:embeddedFont>
      <p:font typeface="Roboto Light" panose="02000000000000000000" pitchFamily="2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7" roundtripDataSignature="AMtx7mjeQsepXNDekfm02ahbtrlS5UFY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5DBD96-DDD1-455F-B7DA-921ED0D4545A}">
  <a:tblStyle styleId="{585DBD96-DDD1-455F-B7DA-921ED0D4545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45F3CC9-95B2-4B76-AEF7-79573CD6566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0" y="4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63" Type="http://schemas.openxmlformats.org/officeDocument/2006/relationships/font" Target="fonts/font30.fntdata"/><Relationship Id="rId6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74" Type="http://schemas.openxmlformats.org/officeDocument/2006/relationships/customXml" Target="../customXml/item3.xml"/><Relationship Id="rId5" Type="http://schemas.openxmlformats.org/officeDocument/2006/relationships/slide" Target="slides/slide3.xml"/><Relationship Id="rId61" Type="http://schemas.openxmlformats.org/officeDocument/2006/relationships/font" Target="fonts/font2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72" Type="http://schemas.openxmlformats.org/officeDocument/2006/relationships/customXml" Target="../customXml/item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customschemas.google.com/relationships/presentationmetadata" Target="meta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73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6.fntdata"/><Relationship Id="rId34" Type="http://schemas.openxmlformats.org/officeDocument/2006/relationships/font" Target="fonts/font1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5.xml"/><Relationship Id="rId7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36768" y="0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4c62725ded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224" y="692706"/>
            <a:ext cx="61761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4c62725ded_0_278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4c62725ded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224" y="692706"/>
            <a:ext cx="61761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4c62725ded_0_134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4c62725ded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224" y="692706"/>
            <a:ext cx="61761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4c62725ded_0_138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4c62725ded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224" y="692706"/>
            <a:ext cx="61761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4c62725ded_0_347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4c62725ded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224" y="692706"/>
            <a:ext cx="61761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4c62725ded_0_297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4c62725ded_0_699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24c62725ded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00" cy="346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4c62725ded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224" y="692706"/>
            <a:ext cx="61761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4c62725ded_0_553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4c62725ded_0_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224" y="692706"/>
            <a:ext cx="61761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24c62725ded_0_566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92550" rIns="92550" bIns="92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4c62725ded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224" y="692706"/>
            <a:ext cx="61761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4c62725ded_0_574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4c62725ded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224" y="692706"/>
            <a:ext cx="61761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g24c62725ded_0_579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92550" rIns="92550" bIns="92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4c7fdfbcb8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224" y="692706"/>
            <a:ext cx="61761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4c7fdfbcb8_0_104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4c62725ded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00" cy="346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4c62725ded_0_749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24c62725ded_0_749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700" cy="4617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4c62725ded_0_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00" cy="346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4c62725ded_0_894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g24c62725ded_0_894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700" cy="4617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4c62725ded_0_9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00" cy="346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4c62725ded_0_904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24c62725ded_0_904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700" cy="4617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4c62725ded_0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224" y="692706"/>
            <a:ext cx="61761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g24c62725ded_0_629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92550" rIns="92550" bIns="92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4c62725ded_0_73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g24c62725ded_0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00" cy="346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4c62725ded_0_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00" cy="346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4c62725ded_0_884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24c62725ded_0_884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700" cy="4617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4c62725ded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224" y="692706"/>
            <a:ext cx="61761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4c62725ded_0_757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4c62725ded_0_86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g24c62725ded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00" cy="346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4c62725ded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224" y="692706"/>
            <a:ext cx="61761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4c62725ded_0_208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4c62725ded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224" y="692706"/>
            <a:ext cx="61761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g24c62725ded_0_807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92550" rIns="92550" bIns="92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4c62725ded_0_8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50" tIns="92550" rIns="92550" bIns="92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g24c62725de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6920" y="692706"/>
            <a:ext cx="61761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4c62725ded_0_46:notes"/>
          <p:cNvSpPr txBox="1">
            <a:spLocks noGrp="1"/>
          </p:cNvSpPr>
          <p:nvPr>
            <p:ph type="body" idx="1"/>
          </p:nvPr>
        </p:nvSpPr>
        <p:spPr>
          <a:xfrm>
            <a:off x="695007" y="4444861"/>
            <a:ext cx="5560200" cy="36369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24c62725ded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5731" y="1154509"/>
            <a:ext cx="5558700" cy="3117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4c62725de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224" y="692706"/>
            <a:ext cx="6176100" cy="3463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4c62725ded_0_2:notes"/>
          <p:cNvSpPr txBox="1">
            <a:spLocks noGrp="1"/>
          </p:cNvSpPr>
          <p:nvPr>
            <p:ph type="body" idx="1"/>
          </p:nvPr>
        </p:nvSpPr>
        <p:spPr>
          <a:xfrm>
            <a:off x="695007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4c62725ded_0_12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24c62725ded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00" cy="346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4c62725ded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00" cy="346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4c62725ded_0_19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24c62725ded_0_191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700" cy="461700"/>
          </a:xfrm>
          <a:prstGeom prst="rect">
            <a:avLst/>
          </a:prstGeom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4c62725ded_0_12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200" cy="4156200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24c62725ded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00" cy="3463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/>
          <p:nvPr/>
        </p:nvSpPr>
        <p:spPr>
          <a:xfrm rot="10800000" flipH="1">
            <a:off x="194872" y="3252865"/>
            <a:ext cx="11216797" cy="3605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ctrTitle"/>
          </p:nvPr>
        </p:nvSpPr>
        <p:spPr>
          <a:xfrm>
            <a:off x="764499" y="845215"/>
            <a:ext cx="10230786" cy="147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99"/>
              <a:buFont typeface="Gill Sans"/>
              <a:buNone/>
              <a:defRPr sz="3599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subTitle" idx="1"/>
          </p:nvPr>
        </p:nvSpPr>
        <p:spPr>
          <a:xfrm>
            <a:off x="764499" y="2320230"/>
            <a:ext cx="10230786" cy="59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320"/>
              </a:spcBef>
              <a:spcAft>
                <a:spcPts val="0"/>
              </a:spcAft>
              <a:buSzPts val="1472"/>
              <a:buNone/>
              <a:defRPr sz="1600" cap="none">
                <a:solidFill>
                  <a:schemeClr val="accent2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472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288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104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ftr" idx="11"/>
          </p:nvPr>
        </p:nvSpPr>
        <p:spPr>
          <a:xfrm>
            <a:off x="764499" y="6114074"/>
            <a:ext cx="7016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sldNum" idx="12"/>
          </p:nvPr>
        </p:nvSpPr>
        <p:spPr>
          <a:xfrm>
            <a:off x="11411669" y="6114073"/>
            <a:ext cx="7771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" name="Google Shape;2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7155" y="423958"/>
            <a:ext cx="2848130" cy="612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4c7fdfbcb8_0_115"/>
          <p:cNvSpPr txBox="1">
            <a:spLocks noGrp="1"/>
          </p:cNvSpPr>
          <p:nvPr>
            <p:ph type="ctrTitle"/>
          </p:nvPr>
        </p:nvSpPr>
        <p:spPr>
          <a:xfrm>
            <a:off x="415503" y="992767"/>
            <a:ext cx="11357700" cy="2736900"/>
          </a:xfrm>
          <a:prstGeom prst="rect">
            <a:avLst/>
          </a:prstGeom>
        </p:spPr>
        <p:txBody>
          <a:bodyPr spcFirstLastPara="1" wrap="square" lIns="121875" tIns="121875" rIns="121875" bIns="1218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74" name="Google Shape;74;g24c7fdfbcb8_0_115"/>
          <p:cNvSpPr txBox="1">
            <a:spLocks noGrp="1"/>
          </p:cNvSpPr>
          <p:nvPr>
            <p:ph type="subTitle" idx="1"/>
          </p:nvPr>
        </p:nvSpPr>
        <p:spPr>
          <a:xfrm>
            <a:off x="415492" y="3778833"/>
            <a:ext cx="11357700" cy="10569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75" name="Google Shape;75;g24c7fdfbcb8_0_115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4c7fdfbcb8_0_119"/>
          <p:cNvSpPr txBox="1">
            <a:spLocks noGrp="1"/>
          </p:cNvSpPr>
          <p:nvPr>
            <p:ph type="title"/>
          </p:nvPr>
        </p:nvSpPr>
        <p:spPr>
          <a:xfrm>
            <a:off x="415492" y="2867800"/>
            <a:ext cx="11357700" cy="11223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g24c7fdfbcb8_0_119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4c7fdfbcb8_0_122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g24c7fdfbcb8_0_122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700" cy="45552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g24c7fdfbcb8_0_122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4c7fdfbcb8_0_126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g24c7fdfbcb8_0_126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5331900" cy="45552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6" name="Google Shape;86;g24c7fdfbcb8_0_126"/>
          <p:cNvSpPr txBox="1">
            <a:spLocks noGrp="1"/>
          </p:cNvSpPr>
          <p:nvPr>
            <p:ph type="body" idx="2"/>
          </p:nvPr>
        </p:nvSpPr>
        <p:spPr>
          <a:xfrm>
            <a:off x="6441522" y="1536633"/>
            <a:ext cx="5331900" cy="45552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7" name="Google Shape;87;g24c7fdfbcb8_0_126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4c7fdfbcb8_0_131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24c7fdfbcb8_0_131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4c7fdfbcb8_0_134"/>
          <p:cNvSpPr txBox="1">
            <a:spLocks noGrp="1"/>
          </p:cNvSpPr>
          <p:nvPr>
            <p:ph type="title"/>
          </p:nvPr>
        </p:nvSpPr>
        <p:spPr>
          <a:xfrm>
            <a:off x="415492" y="740800"/>
            <a:ext cx="3743100" cy="1007700"/>
          </a:xfrm>
          <a:prstGeom prst="rect">
            <a:avLst/>
          </a:prstGeom>
        </p:spPr>
        <p:txBody>
          <a:bodyPr spcFirstLastPara="1" wrap="square" lIns="121875" tIns="121875" rIns="121875" bIns="12187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g24c7fdfbcb8_0_134"/>
          <p:cNvSpPr txBox="1">
            <a:spLocks noGrp="1"/>
          </p:cNvSpPr>
          <p:nvPr>
            <p:ph type="body" idx="1"/>
          </p:nvPr>
        </p:nvSpPr>
        <p:spPr>
          <a:xfrm>
            <a:off x="415492" y="1852800"/>
            <a:ext cx="3743100" cy="42393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4" name="Google Shape;94;g24c7fdfbcb8_0_134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4c7fdfbcb8_0_138"/>
          <p:cNvSpPr txBox="1">
            <a:spLocks noGrp="1"/>
          </p:cNvSpPr>
          <p:nvPr>
            <p:ph type="title"/>
          </p:nvPr>
        </p:nvSpPr>
        <p:spPr>
          <a:xfrm>
            <a:off x="653496" y="600200"/>
            <a:ext cx="8488200" cy="54543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97" name="Google Shape;97;g24c7fdfbcb8_0_138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4c7fdfbcb8_0_141"/>
          <p:cNvSpPr/>
          <p:nvPr/>
        </p:nvSpPr>
        <p:spPr>
          <a:xfrm>
            <a:off x="6094413" y="-167"/>
            <a:ext cx="60945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24c7fdfbcb8_0_141"/>
          <p:cNvSpPr txBox="1">
            <a:spLocks noGrp="1"/>
          </p:cNvSpPr>
          <p:nvPr>
            <p:ph type="title"/>
          </p:nvPr>
        </p:nvSpPr>
        <p:spPr>
          <a:xfrm>
            <a:off x="353908" y="1644233"/>
            <a:ext cx="5392200" cy="1976400"/>
          </a:xfrm>
          <a:prstGeom prst="rect">
            <a:avLst/>
          </a:prstGeom>
        </p:spPr>
        <p:txBody>
          <a:bodyPr spcFirstLastPara="1" wrap="square" lIns="121875" tIns="121875" rIns="121875" bIns="1218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01" name="Google Shape;101;g24c7fdfbcb8_0_141"/>
          <p:cNvSpPr txBox="1">
            <a:spLocks noGrp="1"/>
          </p:cNvSpPr>
          <p:nvPr>
            <p:ph type="subTitle" idx="1"/>
          </p:nvPr>
        </p:nvSpPr>
        <p:spPr>
          <a:xfrm>
            <a:off x="353908" y="3737433"/>
            <a:ext cx="5392200" cy="16467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2" name="Google Shape;102;g24c7fdfbcb8_0_141"/>
          <p:cNvSpPr txBox="1">
            <a:spLocks noGrp="1"/>
          </p:cNvSpPr>
          <p:nvPr>
            <p:ph type="body" idx="2"/>
          </p:nvPr>
        </p:nvSpPr>
        <p:spPr>
          <a:xfrm>
            <a:off x="6584285" y="965433"/>
            <a:ext cx="5114700" cy="49269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g24c7fdfbcb8_0_141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4c7fdfbcb8_0_147"/>
          <p:cNvSpPr txBox="1">
            <a:spLocks noGrp="1"/>
          </p:cNvSpPr>
          <p:nvPr>
            <p:ph type="body" idx="1"/>
          </p:nvPr>
        </p:nvSpPr>
        <p:spPr>
          <a:xfrm>
            <a:off x="415492" y="5640767"/>
            <a:ext cx="7996200" cy="806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06" name="Google Shape;106;g24c7fdfbcb8_0_147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4c7fdfbcb8_0_150"/>
          <p:cNvSpPr txBox="1">
            <a:spLocks noGrp="1"/>
          </p:cNvSpPr>
          <p:nvPr>
            <p:ph type="title" hasCustomPrompt="1"/>
          </p:nvPr>
        </p:nvSpPr>
        <p:spPr>
          <a:xfrm>
            <a:off x="415492" y="1474833"/>
            <a:ext cx="11357700" cy="2618100"/>
          </a:xfrm>
          <a:prstGeom prst="rect">
            <a:avLst/>
          </a:prstGeom>
        </p:spPr>
        <p:txBody>
          <a:bodyPr spcFirstLastPara="1" wrap="square" lIns="121875" tIns="121875" rIns="121875" bIns="1218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9" name="Google Shape;109;g24c7fdfbcb8_0_150"/>
          <p:cNvSpPr txBox="1">
            <a:spLocks noGrp="1"/>
          </p:cNvSpPr>
          <p:nvPr>
            <p:ph type="body" idx="1"/>
          </p:nvPr>
        </p:nvSpPr>
        <p:spPr>
          <a:xfrm>
            <a:off x="415492" y="4202967"/>
            <a:ext cx="11357700" cy="17343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g24c7fdfbcb8_0_150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/>
          <p:nvPr/>
        </p:nvSpPr>
        <p:spPr>
          <a:xfrm>
            <a:off x="581041" y="0"/>
            <a:ext cx="10830628" cy="22906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" name="Google Shape;29;p8"/>
          <p:cNvSpPr txBox="1">
            <a:spLocks noGrp="1"/>
          </p:cNvSpPr>
          <p:nvPr>
            <p:ph type="title"/>
          </p:nvPr>
        </p:nvSpPr>
        <p:spPr>
          <a:xfrm>
            <a:off x="996696" y="702156"/>
            <a:ext cx="982818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body" idx="1"/>
          </p:nvPr>
        </p:nvSpPr>
        <p:spPr>
          <a:xfrm>
            <a:off x="581041" y="2596896"/>
            <a:ext cx="10243841" cy="3191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ftr" idx="11"/>
          </p:nvPr>
        </p:nvSpPr>
        <p:spPr>
          <a:xfrm>
            <a:off x="3112441" y="6114074"/>
            <a:ext cx="7016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11411669" y="6114073"/>
            <a:ext cx="7771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4c7fdfbcb8_0_154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121875" tIns="121875" rIns="121875" bIns="1218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/>
          <p:nvPr/>
        </p:nvSpPr>
        <p:spPr>
          <a:xfrm>
            <a:off x="581041" y="0"/>
            <a:ext cx="10830628" cy="16550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941832" y="378800"/>
            <a:ext cx="10085832" cy="928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1"/>
          </p:nvPr>
        </p:nvSpPr>
        <p:spPr>
          <a:xfrm>
            <a:off x="574982" y="2109132"/>
            <a:ext cx="4837173" cy="3633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2"/>
          </p:nvPr>
        </p:nvSpPr>
        <p:spPr>
          <a:xfrm>
            <a:off x="6181345" y="2109132"/>
            <a:ext cx="4837175" cy="3633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11411669" y="6114073"/>
            <a:ext cx="7771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ftr" idx="11"/>
          </p:nvPr>
        </p:nvSpPr>
        <p:spPr>
          <a:xfrm>
            <a:off x="3112441" y="6114074"/>
            <a:ext cx="7016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788152" y="2109132"/>
            <a:ext cx="0" cy="3633047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581041" y="378801"/>
            <a:ext cx="10243841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Gill Sans"/>
              <a:buNone/>
              <a:defRPr sz="2800"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581041" y="1746504"/>
            <a:ext cx="10243841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ftr" idx="11"/>
          </p:nvPr>
        </p:nvSpPr>
        <p:spPr>
          <a:xfrm>
            <a:off x="3112441" y="6114074"/>
            <a:ext cx="7016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11411669" y="6114073"/>
            <a:ext cx="7771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581041" y="0"/>
            <a:ext cx="10830628" cy="16550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title"/>
          </p:nvPr>
        </p:nvSpPr>
        <p:spPr>
          <a:xfrm>
            <a:off x="941832" y="378800"/>
            <a:ext cx="10085832" cy="928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574982" y="2670048"/>
            <a:ext cx="4837173" cy="307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2"/>
          </p:nvPr>
        </p:nvSpPr>
        <p:spPr>
          <a:xfrm>
            <a:off x="6181345" y="2670048"/>
            <a:ext cx="4837175" cy="307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1411669" y="6114073"/>
            <a:ext cx="7771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ctr">
              <a:spcBef>
                <a:spcPts val="0"/>
              </a:spcBef>
              <a:buNone/>
              <a:defRPr sz="900" b="0" i="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3112441" y="6114074"/>
            <a:ext cx="7016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3" name="Google Shape;53;p11"/>
          <p:cNvCxnSpPr/>
          <p:nvPr/>
        </p:nvCxnSpPr>
        <p:spPr>
          <a:xfrm>
            <a:off x="5788152" y="1935396"/>
            <a:ext cx="0" cy="3806783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" name="Google Shape;54;p11"/>
          <p:cNvSpPr txBox="1">
            <a:spLocks noGrp="1"/>
          </p:cNvSpPr>
          <p:nvPr>
            <p:ph type="body" idx="3"/>
          </p:nvPr>
        </p:nvSpPr>
        <p:spPr>
          <a:xfrm>
            <a:off x="569565" y="1935396"/>
            <a:ext cx="4837173" cy="536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SzPts val="2023"/>
              <a:buNone/>
              <a:defRPr sz="2199" b="0">
                <a:solidFill>
                  <a:schemeClr val="accent2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39"/>
              <a:buNone/>
              <a:defRPr sz="1999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55"/>
              <a:buNone/>
              <a:defRPr sz="1799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72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4"/>
          </p:nvPr>
        </p:nvSpPr>
        <p:spPr>
          <a:xfrm>
            <a:off x="6174837" y="1935396"/>
            <a:ext cx="4837173" cy="536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SzPts val="2023"/>
              <a:buNone/>
              <a:defRPr sz="2199" b="0">
                <a:solidFill>
                  <a:schemeClr val="accent2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39"/>
              <a:buNone/>
              <a:defRPr sz="1999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55"/>
              <a:buNone/>
              <a:defRPr sz="1799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72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4c62725ded_0_112"/>
          <p:cNvSpPr txBox="1">
            <a:spLocks noGrp="1"/>
          </p:cNvSpPr>
          <p:nvPr>
            <p:ph type="title"/>
          </p:nvPr>
        </p:nvSpPr>
        <p:spPr>
          <a:xfrm>
            <a:off x="415492" y="2867800"/>
            <a:ext cx="11357700" cy="1122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8" name="Google Shape;58;g24c62725ded_0_112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4c62725ded_0_115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4c62725ded_0_117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24c62725ded_0_117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4c62725ded_0_187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g24c62725ded_0_187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700" cy="4555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697" rtl="0">
              <a:spcBef>
                <a:spcPts val="360"/>
              </a:spcBef>
              <a:spcAft>
                <a:spcPts val="0"/>
              </a:spcAft>
              <a:buSzPts val="1655"/>
              <a:buChar char="◼"/>
              <a:defRPr/>
            </a:lvl1pPr>
            <a:lvl2pPr marL="914400" lvl="1" indent="-322072" rtl="0">
              <a:spcBef>
                <a:spcPts val="600"/>
              </a:spcBef>
              <a:spcAft>
                <a:spcPts val="0"/>
              </a:spcAft>
              <a:buSzPts val="1472"/>
              <a:buChar char="◼"/>
              <a:defRPr/>
            </a:lvl2pPr>
            <a:lvl3pPr marL="1371600" lvl="2" indent="-310388" rtl="0">
              <a:spcBef>
                <a:spcPts val="600"/>
              </a:spcBef>
              <a:spcAft>
                <a:spcPts val="0"/>
              </a:spcAft>
              <a:buSzPts val="1288"/>
              <a:buChar char="◼"/>
              <a:defRPr/>
            </a:lvl3pPr>
            <a:lvl4pPr marL="1828800" lvl="3" indent="-298703" rtl="0"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4pPr>
            <a:lvl5pPr marL="2286000" lvl="4" indent="-298704" rtl="0"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5pPr>
            <a:lvl6pPr marL="2743200" lvl="5" indent="-298704" rtl="0"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6pPr>
            <a:lvl7pPr marL="3200400" lvl="6" indent="-298704" rtl="0"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7pPr>
            <a:lvl8pPr marL="3657600" lvl="7" indent="-298703" rtl="0"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8pPr>
            <a:lvl9pPr marL="4114800" lvl="8" indent="-298703" rtl="0">
              <a:spcBef>
                <a:spcPts val="600"/>
              </a:spcBef>
              <a:spcAft>
                <a:spcPts val="600"/>
              </a:spcAft>
              <a:buSzPts val="1104"/>
              <a:buChar char="◼"/>
              <a:defRPr/>
            </a:lvl9pPr>
          </a:lstStyle>
          <a:p>
            <a:endParaRPr/>
          </a:p>
        </p:txBody>
      </p:sp>
      <p:sp>
        <p:nvSpPr>
          <p:cNvPr id="67" name="Google Shape;67;g24c62725ded_0_187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764499" y="477778"/>
            <a:ext cx="10260766" cy="118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Gill Sans"/>
              <a:buNone/>
              <a:defRPr sz="32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764499" y="1924192"/>
            <a:ext cx="10260767" cy="382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33697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655"/>
              <a:buFont typeface="Noto Sans Symbols"/>
              <a:buChar char="◼"/>
              <a:defRPr sz="1799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22072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10388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9870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98704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98704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98704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98703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98703" algn="l" rtl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ftr" idx="11"/>
          </p:nvPr>
        </p:nvSpPr>
        <p:spPr>
          <a:xfrm>
            <a:off x="3112441" y="6114074"/>
            <a:ext cx="7016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/>
          <p:nvPr/>
        </p:nvSpPr>
        <p:spPr>
          <a:xfrm>
            <a:off x="11411669" y="0"/>
            <a:ext cx="777155" cy="6858000"/>
          </a:xfrm>
          <a:prstGeom prst="rect">
            <a:avLst/>
          </a:prstGeom>
          <a:solidFill>
            <a:srgbClr val="1325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11411669" y="6114073"/>
            <a:ext cx="7771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6"/>
          <p:cNvSpPr txBox="1"/>
          <p:nvPr/>
        </p:nvSpPr>
        <p:spPr>
          <a:xfrm rot="5400000">
            <a:off x="9710112" y="2276347"/>
            <a:ext cx="416467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rPr>
              <a:t>DICOM CONFERENCE 2023</a:t>
            </a:r>
            <a:endParaRPr/>
          </a:p>
        </p:txBody>
      </p:sp>
      <p:pic>
        <p:nvPicPr>
          <p:cNvPr id="16" name="Google Shape;16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4499" y="6086009"/>
            <a:ext cx="1957557" cy="42125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6"/>
          <p:cNvSpPr/>
          <p:nvPr/>
        </p:nvSpPr>
        <p:spPr>
          <a:xfrm>
            <a:off x="0" y="0"/>
            <a:ext cx="194638" cy="2286000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" name="Google Shape;18;p6"/>
          <p:cNvSpPr/>
          <p:nvPr/>
        </p:nvSpPr>
        <p:spPr>
          <a:xfrm>
            <a:off x="0" y="2286000"/>
            <a:ext cx="194638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" name="Google Shape;19;p6"/>
          <p:cNvSpPr/>
          <p:nvPr/>
        </p:nvSpPr>
        <p:spPr>
          <a:xfrm>
            <a:off x="0" y="4572000"/>
            <a:ext cx="19463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4c7fdfbcb8_0_111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g24c7fdfbcb8_0_111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g24c7fdfbcb8_0_111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ihe.net/index.php/Unified_Eye_Care_Workflow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blog.google/technology/health/5-myths-about-medical-ai-debunked/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blog.google/inside-google/company-announcements/google-fun-facts-25th-birthday/" TargetMode="Externa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"/>
          <p:cNvSpPr txBox="1">
            <a:spLocks noGrp="1"/>
          </p:cNvSpPr>
          <p:nvPr>
            <p:ph type="ctrTitle"/>
          </p:nvPr>
        </p:nvSpPr>
        <p:spPr>
          <a:xfrm>
            <a:off x="764499" y="845215"/>
            <a:ext cx="10230786" cy="147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Gill Sans"/>
              <a:buNone/>
            </a:pPr>
            <a:r>
              <a:rPr lang="en-US" sz="2800"/>
              <a:t>DICOM Educational Conference</a:t>
            </a:r>
            <a:br>
              <a:rPr lang="en-US" sz="2800"/>
            </a:br>
            <a:r>
              <a:rPr lang="en-US" sz="2800" i="1"/>
              <a:t>Chennai, India</a:t>
            </a:r>
            <a:endParaRPr sz="2800" i="1"/>
          </a:p>
        </p:txBody>
      </p:sp>
      <p:sp>
        <p:nvSpPr>
          <p:cNvPr id="118" name="Google Shape;118;p1"/>
          <p:cNvSpPr txBox="1">
            <a:spLocks noGrp="1"/>
          </p:cNvSpPr>
          <p:nvPr>
            <p:ph type="subTitle" idx="1"/>
          </p:nvPr>
        </p:nvSpPr>
        <p:spPr>
          <a:xfrm>
            <a:off x="764499" y="2320230"/>
            <a:ext cx="10230786" cy="59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b="1"/>
              <a:t>OCTOBER 9-11, 2023</a:t>
            </a:r>
            <a:endParaRPr sz="1400" b="1"/>
          </a:p>
        </p:txBody>
      </p:sp>
      <p:sp>
        <p:nvSpPr>
          <p:cNvPr id="119" name="Google Shape;119;p1"/>
          <p:cNvSpPr txBox="1">
            <a:spLocks noGrp="1"/>
          </p:cNvSpPr>
          <p:nvPr>
            <p:ph type="ftr" idx="11"/>
          </p:nvPr>
        </p:nvSpPr>
        <p:spPr>
          <a:xfrm>
            <a:off x="764499" y="6114074"/>
            <a:ext cx="7016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COPYRIGHT DICOM® 2023     WWW.DICOMSTANDARD.ORG     #DICOMCONFERENCE2023     #DICOM</a:t>
            </a:r>
            <a:endParaRPr/>
          </a:p>
        </p:txBody>
      </p:sp>
      <p:sp>
        <p:nvSpPr>
          <p:cNvPr id="120" name="Google Shape;120;p1"/>
          <p:cNvSpPr txBox="1"/>
          <p:nvPr/>
        </p:nvSpPr>
        <p:spPr>
          <a:xfrm>
            <a:off x="957775" y="3582649"/>
            <a:ext cx="10037400" cy="22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8"/>
              <a:buFont typeface="Noto Sans Symbols"/>
              <a:buNone/>
            </a:pPr>
            <a:r>
              <a:rPr lang="en-US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 Leveraging DICOM and IHE standards to deploy AI for Diabetic Retinopathy Screening at Vision centers in Rural Tamil Nadu</a:t>
            </a:r>
            <a:endParaRPr/>
          </a:p>
          <a:p>
            <a:pPr marL="0" marR="0" lvl="0" indent="0" algn="r" rtl="0">
              <a:spcBef>
                <a:spcPts val="940"/>
              </a:spcBef>
              <a:spcAft>
                <a:spcPts val="0"/>
              </a:spcAft>
              <a:buClr>
                <a:srgbClr val="4590B8"/>
              </a:buClr>
              <a:buSzPts val="1564"/>
              <a:buFont typeface="Noto Sans Symbols"/>
              <a:buNone/>
            </a:pPr>
            <a:endParaRPr sz="1700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920"/>
              </a:spcBef>
              <a:spcAft>
                <a:spcPts val="0"/>
              </a:spcAft>
              <a:buClr>
                <a:srgbClr val="4590B8"/>
              </a:buClr>
              <a:buSzPts val="1472"/>
              <a:buFont typeface="Noto Sans Symbols"/>
              <a:buNone/>
            </a:pPr>
            <a:r>
              <a:rPr lang="en-US" sz="16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Ravindran Padmanabhan</a:t>
            </a:r>
            <a:r>
              <a:rPr lang="en-US" sz="1600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 </a:t>
            </a:r>
            <a:endParaRPr/>
          </a:p>
          <a:p>
            <a:pPr marL="0" marR="0" lvl="0" indent="0" algn="r" rtl="0">
              <a:spcBef>
                <a:spcPts val="920"/>
              </a:spcBef>
              <a:spcAft>
                <a:spcPts val="0"/>
              </a:spcAft>
              <a:buClr>
                <a:srgbClr val="4590B8"/>
              </a:buClr>
              <a:buSzPts val="1472"/>
              <a:buFont typeface="Noto Sans Symbols"/>
              <a:buNone/>
            </a:pPr>
            <a:r>
              <a:rPr lang="en-US" sz="1600" i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CTO, Innowave Healthcare Pvt Limited, India.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4c62725ded_0_278"/>
          <p:cNvSpPr txBox="1">
            <a:spLocks noGrp="1"/>
          </p:cNvSpPr>
          <p:nvPr>
            <p:ph type="title"/>
          </p:nvPr>
        </p:nvSpPr>
        <p:spPr>
          <a:xfrm>
            <a:off x="489800" y="110175"/>
            <a:ext cx="10725300" cy="577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 Light"/>
                <a:ea typeface="Roboto Light"/>
                <a:cs typeface="Roboto Light"/>
                <a:sym typeface="Roboto Light"/>
              </a:rPr>
              <a:t>Building Blocks of Telemedicine [DR Screening]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38" name="Google Shape;238;g24c62725ded_0_278"/>
          <p:cNvSpPr txBox="1"/>
          <p:nvPr/>
        </p:nvSpPr>
        <p:spPr>
          <a:xfrm>
            <a:off x="1740287" y="4216591"/>
            <a:ext cx="1706400" cy="1201200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57150" dist="19050" dir="10500000" algn="bl" rotWithShape="0">
              <a:srgbClr val="000000">
                <a:alpha val="52000"/>
              </a:srgbClr>
            </a:outerShdw>
          </a:effectLst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Patients [Fundus] Images are Captured</a:t>
            </a:r>
            <a:endParaRPr sz="17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39" name="Google Shape;239;g24c62725ded_0_278"/>
          <p:cNvSpPr txBox="1"/>
          <p:nvPr/>
        </p:nvSpPr>
        <p:spPr>
          <a:xfrm>
            <a:off x="3463049" y="2819472"/>
            <a:ext cx="1702800" cy="1201200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57150" dist="19050" dir="10500000" algn="bl" rotWithShape="0">
              <a:srgbClr val="000000">
                <a:alpha val="52000"/>
              </a:srgbClr>
            </a:outerShdw>
          </a:effectLst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Image [videos] are sent to base hospital for diagnosis</a:t>
            </a:r>
            <a:endParaRPr sz="17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0" name="Google Shape;240;g24c62725ded_0_278"/>
          <p:cNvSpPr txBox="1"/>
          <p:nvPr/>
        </p:nvSpPr>
        <p:spPr>
          <a:xfrm>
            <a:off x="5118459" y="1174280"/>
            <a:ext cx="2385300" cy="1419300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57150" dist="19050" dir="10500000" algn="bl" rotWithShape="0">
              <a:srgbClr val="000000">
                <a:alpha val="52000"/>
              </a:srgbClr>
            </a:outerShdw>
          </a:effectLst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Images are read by Physician</a:t>
            </a:r>
            <a:endParaRPr sz="17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60960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oboto Condensed"/>
              <a:buChar char="-"/>
            </a:pPr>
            <a:r>
              <a:rPr lang="en-US" sz="17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[Retina Specialist]</a:t>
            </a:r>
            <a:endParaRPr sz="17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60960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oboto Condensed"/>
              <a:buChar char="-"/>
            </a:pPr>
            <a:r>
              <a:rPr lang="en-US" sz="17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[Certified Grader]</a:t>
            </a:r>
            <a:endParaRPr sz="17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60960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oboto Condensed"/>
              <a:buChar char="-"/>
            </a:pPr>
            <a:r>
              <a:rPr lang="en-US" sz="17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[AI Models]</a:t>
            </a:r>
            <a:endParaRPr sz="17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1" name="Google Shape;241;g24c62725ded_0_278"/>
          <p:cNvSpPr txBox="1"/>
          <p:nvPr/>
        </p:nvSpPr>
        <p:spPr>
          <a:xfrm>
            <a:off x="9222921" y="4216591"/>
            <a:ext cx="1702800" cy="1201200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57150" dist="19050" dir="10500000" algn="bl" rotWithShape="0">
              <a:srgbClr val="000000">
                <a:alpha val="52000"/>
              </a:srgbClr>
            </a:outerShdw>
          </a:effectLst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6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Patient is advised to visit Base Hospital for further Treatment. </a:t>
            </a:r>
            <a:endParaRPr sz="17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2" name="Google Shape;242;g24c62725ded_0_278"/>
          <p:cNvSpPr txBox="1"/>
          <p:nvPr/>
        </p:nvSpPr>
        <p:spPr>
          <a:xfrm>
            <a:off x="7463299" y="2819472"/>
            <a:ext cx="1702800" cy="1201200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57150" dist="19050" dir="10500000" algn="bl" rotWithShape="0">
              <a:srgbClr val="000000">
                <a:alpha val="52000"/>
              </a:srgbClr>
            </a:outerShdw>
          </a:effectLst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Reports are generated and transferred back to Remote location</a:t>
            </a:r>
            <a:endParaRPr sz="1600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243" name="Google Shape;243;g24c62725ded_0_278"/>
          <p:cNvCxnSpPr/>
          <p:nvPr/>
        </p:nvCxnSpPr>
        <p:spPr>
          <a:xfrm rot="10800000" flipH="1">
            <a:off x="771270" y="2688619"/>
            <a:ext cx="10280700" cy="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44" name="Google Shape;244;g24c62725ded_0_278"/>
          <p:cNvCxnSpPr/>
          <p:nvPr/>
        </p:nvCxnSpPr>
        <p:spPr>
          <a:xfrm rot="10800000" flipH="1">
            <a:off x="771270" y="4107418"/>
            <a:ext cx="10280700" cy="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45" name="Google Shape;245;g24c62725ded_0_278"/>
          <p:cNvSpPr txBox="1"/>
          <p:nvPr/>
        </p:nvSpPr>
        <p:spPr>
          <a:xfrm>
            <a:off x="187100" y="2161831"/>
            <a:ext cx="1649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Base Hospital</a:t>
            </a:r>
            <a:endParaRPr sz="16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6" name="Google Shape;246;g24c62725ded_0_278"/>
          <p:cNvSpPr txBox="1"/>
          <p:nvPr/>
        </p:nvSpPr>
        <p:spPr>
          <a:xfrm>
            <a:off x="187100" y="3575902"/>
            <a:ext cx="1649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Transit</a:t>
            </a:r>
            <a:endParaRPr sz="16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7" name="Google Shape;247;g24c62725ded_0_278"/>
          <p:cNvSpPr txBox="1"/>
          <p:nvPr/>
        </p:nvSpPr>
        <p:spPr>
          <a:xfrm>
            <a:off x="187100" y="4945723"/>
            <a:ext cx="1649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Remote Location</a:t>
            </a:r>
            <a:endParaRPr sz="16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8" name="Google Shape;248;g24c62725ded_0_278"/>
          <p:cNvSpPr/>
          <p:nvPr/>
        </p:nvSpPr>
        <p:spPr>
          <a:xfrm>
            <a:off x="476561" y="1780204"/>
            <a:ext cx="439800" cy="431700"/>
          </a:xfrm>
          <a:prstGeom prst="ellipse">
            <a:avLst/>
          </a:prstGeom>
          <a:solidFill>
            <a:srgbClr val="F9BB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5000"/>
              </a:srgbClr>
            </a:outerShdw>
          </a:effectLst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1</a:t>
            </a:r>
            <a:endParaRPr sz="1900" b="1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49" name="Google Shape;249;g24c62725ded_0_278"/>
          <p:cNvSpPr/>
          <p:nvPr/>
        </p:nvSpPr>
        <p:spPr>
          <a:xfrm>
            <a:off x="476561" y="3186852"/>
            <a:ext cx="439800" cy="431700"/>
          </a:xfrm>
          <a:prstGeom prst="ellipse">
            <a:avLst/>
          </a:prstGeom>
          <a:solidFill>
            <a:srgbClr val="F9BB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5000"/>
              </a:srgbClr>
            </a:outerShdw>
          </a:effectLst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2</a:t>
            </a:r>
            <a:endParaRPr sz="1900" b="1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50" name="Google Shape;250;g24c62725ded_0_278"/>
          <p:cNvSpPr/>
          <p:nvPr/>
        </p:nvSpPr>
        <p:spPr>
          <a:xfrm>
            <a:off x="476561" y="4605646"/>
            <a:ext cx="439800" cy="431700"/>
          </a:xfrm>
          <a:prstGeom prst="ellipse">
            <a:avLst/>
          </a:prstGeom>
          <a:solidFill>
            <a:srgbClr val="F9BB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5000"/>
              </a:srgbClr>
            </a:outerShdw>
          </a:effectLst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3</a:t>
            </a:r>
            <a:endParaRPr sz="1900" b="1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51" name="Google Shape;251;g24c62725ded_0_278"/>
          <p:cNvCxnSpPr/>
          <p:nvPr/>
        </p:nvCxnSpPr>
        <p:spPr>
          <a:xfrm rot="10800000" flipH="1">
            <a:off x="1309282" y="1111188"/>
            <a:ext cx="3444000" cy="342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cxnSp>
        <p:nvCxnSpPr>
          <p:cNvPr id="252" name="Google Shape;252;g24c62725ded_0_278"/>
          <p:cNvCxnSpPr/>
          <p:nvPr/>
        </p:nvCxnSpPr>
        <p:spPr>
          <a:xfrm>
            <a:off x="7907670" y="1111200"/>
            <a:ext cx="3444000" cy="342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g24c62725ded_0_134"/>
          <p:cNvPicPr preferRelativeResize="0"/>
          <p:nvPr/>
        </p:nvPicPr>
        <p:blipFill rotWithShape="1">
          <a:blip r:embed="rId3">
            <a:alphaModFix/>
          </a:blip>
          <a:srcRect t="14522" r="32727"/>
          <a:stretch/>
        </p:blipFill>
        <p:spPr>
          <a:xfrm>
            <a:off x="405500" y="1121325"/>
            <a:ext cx="10794595" cy="482577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24c62725ded_0_134"/>
          <p:cNvSpPr txBox="1">
            <a:spLocks noGrp="1"/>
          </p:cNvSpPr>
          <p:nvPr>
            <p:ph type="title"/>
          </p:nvPr>
        </p:nvSpPr>
        <p:spPr>
          <a:xfrm>
            <a:off x="581050" y="378801"/>
            <a:ext cx="10243800" cy="465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 Condensed"/>
                <a:ea typeface="Roboto Condensed"/>
                <a:cs typeface="Roboto Condensed"/>
                <a:sym typeface="Roboto Condensed"/>
              </a:rPr>
              <a:t>Typical Vision Center Setup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g24c62725ded_0_138"/>
          <p:cNvPicPr preferRelativeResize="0"/>
          <p:nvPr/>
        </p:nvPicPr>
        <p:blipFill rotWithShape="1">
          <a:blip r:embed="rId3">
            <a:alphaModFix/>
          </a:blip>
          <a:srcRect t="19007" b="13566"/>
          <a:stretch/>
        </p:blipFill>
        <p:spPr>
          <a:xfrm>
            <a:off x="353300" y="938825"/>
            <a:ext cx="11005251" cy="495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24c62725ded_0_138"/>
          <p:cNvSpPr txBox="1">
            <a:spLocks noGrp="1"/>
          </p:cNvSpPr>
          <p:nvPr>
            <p:ph type="title"/>
          </p:nvPr>
        </p:nvSpPr>
        <p:spPr>
          <a:xfrm>
            <a:off x="581050" y="378801"/>
            <a:ext cx="10243800" cy="465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 Condensed"/>
                <a:ea typeface="Roboto Condensed"/>
                <a:cs typeface="Roboto Condensed"/>
                <a:sym typeface="Roboto Condensed"/>
              </a:rPr>
              <a:t>Typical Base Hospital Setup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g24c62725ded_0_347"/>
          <p:cNvPicPr preferRelativeResize="0"/>
          <p:nvPr/>
        </p:nvPicPr>
        <p:blipFill rotWithShape="1">
          <a:blip r:embed="rId3">
            <a:alphaModFix/>
          </a:blip>
          <a:srcRect l="1779" r="5067"/>
          <a:stretch/>
        </p:blipFill>
        <p:spPr>
          <a:xfrm>
            <a:off x="216225" y="187575"/>
            <a:ext cx="11147674" cy="636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24c62725ded_0_347"/>
          <p:cNvSpPr/>
          <p:nvPr/>
        </p:nvSpPr>
        <p:spPr>
          <a:xfrm>
            <a:off x="7588917" y="4257600"/>
            <a:ext cx="566700" cy="566700"/>
          </a:xfrm>
          <a:prstGeom prst="ellipse">
            <a:avLst/>
          </a:prstGeom>
          <a:solidFill>
            <a:srgbClr val="FFE599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AI</a:t>
            </a:r>
            <a:endParaRPr sz="1300"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4c62725ded_0_297"/>
          <p:cNvSpPr txBox="1">
            <a:spLocks noGrp="1"/>
          </p:cNvSpPr>
          <p:nvPr>
            <p:ph type="title"/>
          </p:nvPr>
        </p:nvSpPr>
        <p:spPr>
          <a:xfrm>
            <a:off x="523338" y="134025"/>
            <a:ext cx="10820400" cy="601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 Condensed"/>
                <a:ea typeface="Roboto Condensed"/>
                <a:cs typeface="Roboto Condensed"/>
                <a:sym typeface="Roboto Condensed"/>
              </a:rPr>
              <a:t>Evolution 2000 - 2023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aphicFrame>
        <p:nvGraphicFramePr>
          <p:cNvPr id="276" name="Google Shape;276;g24c62725ded_0_297"/>
          <p:cNvGraphicFramePr/>
          <p:nvPr/>
        </p:nvGraphicFramePr>
        <p:xfrm>
          <a:off x="523343" y="90610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{585DBD96-DDD1-455F-B7DA-921ED0D4545A}</a:tableStyleId>
              </a:tblPr>
              <a:tblGrid>
                <a:gridCol w="175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9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9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4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Year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dk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Early 2000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2004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2006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2012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2023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Future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Patient Location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Camps / Rural [Van]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Camps / Rural [Van]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Camps / Rural [Van]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Vision Centers / Diabetic Centers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Vision Centers / Diabetic Centers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Primary Care / Labs / Spectacle Shops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Camera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High End Table Top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High End Table Top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High End Table Top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Handheld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Economical Table Top semi-automatic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Mobile Semi / Fully Automatic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Operator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From Base Hospital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From Base Hospital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From Base Hospital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Trained MLOP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Trained MLOP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Anybody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Connectivity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Store &amp; Forward[HDD]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VSAT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VSAT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Fixed WLL / WCDMA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BroadBand / 3G / 4G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Build in AI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Software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Camera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ADRES V1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ADRES V2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ADRES V2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ADRES V3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Camera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Diagnosis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Retina Specialist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Retina Specialist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Certified Grader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Certified Grader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AI Model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AI Model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4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Report TAT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3-4 days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+1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Same Day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2 Days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5 Minutes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Instant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4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0000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Detectable DR</a:t>
                      </a:r>
                      <a:endParaRPr sz="1200" b="1">
                        <a:solidFill>
                          <a:srgbClr val="FF0000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Low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Low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Moderate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Moderate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Moderate/High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High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4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Cost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Exorbitant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Exorbitant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Expensive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High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Moderate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Moderate - Low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4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Frequency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Low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Low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Moderate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Daily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Daily / Every Patient</a:t>
                      </a:r>
                      <a:endParaRPr sz="12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Every Patient</a:t>
                      </a:r>
                      <a:endParaRPr sz="1200" b="1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60925" marR="60925" marT="0" marB="0" anchor="ctr">
                    <a:lnL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77" name="Google Shape;277;g24c62725ded_0_297"/>
          <p:cNvSpPr/>
          <p:nvPr/>
        </p:nvSpPr>
        <p:spPr>
          <a:xfrm>
            <a:off x="8076175" y="735525"/>
            <a:ext cx="1645800" cy="52785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8" name="Google Shape;278;g24c62725ded_0_297"/>
          <p:cNvSpPr/>
          <p:nvPr/>
        </p:nvSpPr>
        <p:spPr>
          <a:xfrm>
            <a:off x="7621375" y="5793400"/>
            <a:ext cx="345900" cy="446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E599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4c62725ded_0_699"/>
          <p:cNvSpPr txBox="1">
            <a:spLocks noGrp="1"/>
          </p:cNvSpPr>
          <p:nvPr>
            <p:ph type="title"/>
          </p:nvPr>
        </p:nvSpPr>
        <p:spPr>
          <a:xfrm>
            <a:off x="996696" y="702156"/>
            <a:ext cx="9828300" cy="10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</a:pPr>
            <a:r>
              <a:rPr lang="en-US"/>
              <a:t>DICOM / IHE Standard at work…</a:t>
            </a:r>
            <a:endParaRPr/>
          </a:p>
        </p:txBody>
      </p:sp>
      <p:sp>
        <p:nvSpPr>
          <p:cNvPr id="284" name="Google Shape;284;g24c62725ded_0_699"/>
          <p:cNvSpPr txBox="1">
            <a:spLocks noGrp="1"/>
          </p:cNvSpPr>
          <p:nvPr>
            <p:ph type="body" idx="1"/>
          </p:nvPr>
        </p:nvSpPr>
        <p:spPr>
          <a:xfrm>
            <a:off x="581041" y="2596896"/>
            <a:ext cx="10243800" cy="3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-441706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56"/>
              <a:buAutoNum type="arabicPeriod"/>
            </a:pPr>
            <a:r>
              <a:rPr lang="en-US" sz="3700">
                <a:latin typeface="Arial"/>
                <a:ea typeface="Arial"/>
                <a:cs typeface="Arial"/>
                <a:sym typeface="Arial"/>
              </a:rPr>
              <a:t>Evolution DICOM / AI @ Aravind</a:t>
            </a:r>
            <a:endParaRPr sz="3700">
              <a:latin typeface="Arial"/>
              <a:ea typeface="Arial"/>
              <a:cs typeface="Arial"/>
              <a:sym typeface="Arial"/>
            </a:endParaRPr>
          </a:p>
          <a:p>
            <a:pPr marL="457200" lvl="0" indent="-441706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56"/>
              <a:buAutoNum type="arabicPeriod"/>
            </a:pPr>
            <a:r>
              <a:rPr lang="en-US" sz="3499"/>
              <a:t>IHE - Unified Eye Care Workflow </a:t>
            </a:r>
            <a:endParaRPr sz="3499"/>
          </a:p>
          <a:p>
            <a:pPr marL="457200" lvl="0" indent="-441706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56"/>
              <a:buAutoNum type="arabicPeriod"/>
            </a:pPr>
            <a:r>
              <a:rPr lang="en-US" sz="3499"/>
              <a:t>DICOM Services at Work</a:t>
            </a:r>
            <a:endParaRPr sz="3499"/>
          </a:p>
        </p:txBody>
      </p:sp>
      <p:sp>
        <p:nvSpPr>
          <p:cNvPr id="285" name="Google Shape;285;g24c62725ded_0_699"/>
          <p:cNvSpPr txBox="1">
            <a:spLocks noGrp="1"/>
          </p:cNvSpPr>
          <p:nvPr>
            <p:ph type="ftr" idx="11"/>
          </p:nvPr>
        </p:nvSpPr>
        <p:spPr>
          <a:xfrm>
            <a:off x="3112441" y="6114074"/>
            <a:ext cx="701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DICOM® 2023     WWW.DICOMSTANDARD.ORG     #DICOMCONFERENCE2023     #DICOM</a:t>
            </a:r>
            <a:endParaRPr/>
          </a:p>
        </p:txBody>
      </p:sp>
      <p:sp>
        <p:nvSpPr>
          <p:cNvPr id="286" name="Google Shape;286;g24c62725ded_0_699"/>
          <p:cNvSpPr txBox="1">
            <a:spLocks noGrp="1"/>
          </p:cNvSpPr>
          <p:nvPr>
            <p:ph type="sldNum" idx="12"/>
          </p:nvPr>
        </p:nvSpPr>
        <p:spPr>
          <a:xfrm>
            <a:off x="11411669" y="6114073"/>
            <a:ext cx="77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g24c62725ded_0_553"/>
          <p:cNvPicPr preferRelativeResize="0"/>
          <p:nvPr/>
        </p:nvPicPr>
        <p:blipFill rotWithShape="1">
          <a:blip r:embed="rId3">
            <a:alphaModFix/>
          </a:blip>
          <a:srcRect b="33315"/>
          <a:stretch/>
        </p:blipFill>
        <p:spPr>
          <a:xfrm>
            <a:off x="203150" y="2407928"/>
            <a:ext cx="11782525" cy="19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24c62725ded_0_553"/>
          <p:cNvSpPr txBox="1">
            <a:spLocks noGrp="1"/>
          </p:cNvSpPr>
          <p:nvPr>
            <p:ph type="title" idx="4294967295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Evolution DICOM / AI @ Aravind</a:t>
            </a:r>
            <a:endParaRPr/>
          </a:p>
        </p:txBody>
      </p:sp>
      <p:cxnSp>
        <p:nvCxnSpPr>
          <p:cNvPr id="293" name="Google Shape;293;g24c62725ded_0_553"/>
          <p:cNvCxnSpPr/>
          <p:nvPr/>
        </p:nvCxnSpPr>
        <p:spPr>
          <a:xfrm>
            <a:off x="5256064" y="2247133"/>
            <a:ext cx="0" cy="447060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94" name="Google Shape;294;g24c62725ded_0_553"/>
          <p:cNvCxnSpPr/>
          <p:nvPr/>
        </p:nvCxnSpPr>
        <p:spPr>
          <a:xfrm>
            <a:off x="8850228" y="1642967"/>
            <a:ext cx="0" cy="51822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95" name="Google Shape;295;g24c62725ded_0_553"/>
          <p:cNvCxnSpPr/>
          <p:nvPr/>
        </p:nvCxnSpPr>
        <p:spPr>
          <a:xfrm>
            <a:off x="699384" y="1929133"/>
            <a:ext cx="8011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stealth" w="med" len="med"/>
            <a:tailEnd type="stealth" w="med" len="med"/>
          </a:ln>
        </p:spPr>
      </p:cxnSp>
      <p:cxnSp>
        <p:nvCxnSpPr>
          <p:cNvPr id="296" name="Google Shape;296;g24c62725ded_0_553"/>
          <p:cNvCxnSpPr/>
          <p:nvPr/>
        </p:nvCxnSpPr>
        <p:spPr>
          <a:xfrm>
            <a:off x="8935006" y="1929133"/>
            <a:ext cx="2573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stealth" w="med" len="med"/>
            <a:tailEnd type="stealth" w="med" len="med"/>
          </a:ln>
        </p:spPr>
      </p:cxnSp>
      <p:sp>
        <p:nvSpPr>
          <p:cNvPr id="297" name="Google Shape;297;g24c62725ded_0_553"/>
          <p:cNvSpPr txBox="1"/>
          <p:nvPr/>
        </p:nvSpPr>
        <p:spPr>
          <a:xfrm>
            <a:off x="3108651" y="1399250"/>
            <a:ext cx="41922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Roboto Condensed"/>
                <a:ea typeface="Roboto Condensed"/>
                <a:cs typeface="Roboto Condensed"/>
                <a:sym typeface="Roboto Condensed"/>
              </a:rPr>
              <a:t>Research, Build, Test AI Models</a:t>
            </a:r>
            <a:endParaRPr sz="19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8" name="Google Shape;298;g24c62725ded_0_553"/>
          <p:cNvSpPr txBox="1"/>
          <p:nvPr/>
        </p:nvSpPr>
        <p:spPr>
          <a:xfrm>
            <a:off x="9007387" y="1094467"/>
            <a:ext cx="24267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Roboto Condensed"/>
                <a:ea typeface="Roboto Condensed"/>
                <a:cs typeface="Roboto Condensed"/>
                <a:sym typeface="Roboto Condensed"/>
              </a:rPr>
              <a:t>Production Deployment</a:t>
            </a:r>
            <a:endParaRPr sz="19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9" name="Google Shape;299;g24c62725ded_0_553"/>
          <p:cNvSpPr txBox="1"/>
          <p:nvPr/>
        </p:nvSpPr>
        <p:spPr>
          <a:xfrm>
            <a:off x="1213384" y="2247117"/>
            <a:ext cx="3126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Use Case and Data Collections</a:t>
            </a:r>
            <a:endParaRPr sz="1300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00" name="Google Shape;300;g24c62725ded_0_553"/>
          <p:cNvSpPr txBox="1"/>
          <p:nvPr/>
        </p:nvSpPr>
        <p:spPr>
          <a:xfrm>
            <a:off x="5411590" y="2247117"/>
            <a:ext cx="3126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Model orientation</a:t>
            </a:r>
            <a:endParaRPr sz="1300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301" name="Google Shape;301;g24c62725ded_0_553"/>
          <p:cNvCxnSpPr/>
          <p:nvPr/>
        </p:nvCxnSpPr>
        <p:spPr>
          <a:xfrm rot="10800000" flipH="1">
            <a:off x="699384" y="4964558"/>
            <a:ext cx="4373700" cy="3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stealth" w="med" len="med"/>
            <a:tailEnd type="stealth" w="med" len="med"/>
          </a:ln>
        </p:spPr>
      </p:cxnSp>
      <p:sp>
        <p:nvSpPr>
          <p:cNvPr id="302" name="Google Shape;302;g24c62725ded_0_553"/>
          <p:cNvSpPr txBox="1"/>
          <p:nvPr/>
        </p:nvSpPr>
        <p:spPr>
          <a:xfrm>
            <a:off x="680272" y="4320375"/>
            <a:ext cx="41922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Phase One : JPEG Files and Data Cleaning and Labeling was done by AI Company, </a:t>
            </a:r>
            <a:r>
              <a:rPr lang="en-US" sz="1300" b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curation was an issue. </a:t>
            </a:r>
            <a:endParaRPr sz="1300"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03" name="Google Shape;303;g24c62725ded_0_553"/>
          <p:cNvSpPr txBox="1"/>
          <p:nvPr/>
        </p:nvSpPr>
        <p:spPr>
          <a:xfrm>
            <a:off x="699375" y="5124525"/>
            <a:ext cx="42828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Phase Two : DICOM Files and Presentation State files are generated by a team of Ophthalmologist in the Hospital and sent to AI vendor as Clean, Labeled &amp; Curated Data. </a:t>
            </a:r>
            <a:endParaRPr sz="1300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04" name="Google Shape;304;g24c62725ded_0_553"/>
          <p:cNvSpPr/>
          <p:nvPr/>
        </p:nvSpPr>
        <p:spPr>
          <a:xfrm>
            <a:off x="2105900" y="5963495"/>
            <a:ext cx="715500" cy="651000"/>
          </a:xfrm>
          <a:prstGeom prst="ellipse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Roboto Condensed"/>
                <a:ea typeface="Roboto Condensed"/>
                <a:cs typeface="Roboto Condensed"/>
                <a:sym typeface="Roboto Condensed"/>
              </a:rPr>
              <a:t>DICOM SC</a:t>
            </a:r>
            <a:endParaRPr sz="9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05" name="Google Shape;305;g24c62725ded_0_553"/>
          <p:cNvSpPr/>
          <p:nvPr/>
        </p:nvSpPr>
        <p:spPr>
          <a:xfrm>
            <a:off x="2771150" y="5963495"/>
            <a:ext cx="715500" cy="651000"/>
          </a:xfrm>
          <a:prstGeom prst="ellipse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Roboto Condensed"/>
                <a:ea typeface="Roboto Condensed"/>
                <a:cs typeface="Roboto Condensed"/>
                <a:sym typeface="Roboto Condensed"/>
              </a:rPr>
              <a:t>DICOM GSPS</a:t>
            </a:r>
            <a:endParaRPr sz="9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06" name="Google Shape;306;g24c62725ded_0_553"/>
          <p:cNvSpPr/>
          <p:nvPr/>
        </p:nvSpPr>
        <p:spPr>
          <a:xfrm>
            <a:off x="7491500" y="5963495"/>
            <a:ext cx="715500" cy="6510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Roboto Condensed"/>
                <a:ea typeface="Roboto Condensed"/>
                <a:cs typeface="Roboto Condensed"/>
                <a:sym typeface="Roboto Condensed"/>
              </a:rPr>
              <a:t>DICOM SCP</a:t>
            </a:r>
            <a:endParaRPr sz="9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07" name="Google Shape;307;g24c62725ded_0_553"/>
          <p:cNvSpPr/>
          <p:nvPr/>
        </p:nvSpPr>
        <p:spPr>
          <a:xfrm>
            <a:off x="6400800" y="5963495"/>
            <a:ext cx="715500" cy="6510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Roboto Condensed"/>
                <a:ea typeface="Roboto Condensed"/>
                <a:cs typeface="Roboto Condensed"/>
                <a:sym typeface="Roboto Condensed"/>
              </a:rPr>
              <a:t>DICOM GSPS</a:t>
            </a:r>
            <a:endParaRPr sz="9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08" name="Google Shape;308;g24c62725ded_0_553"/>
          <p:cNvSpPr/>
          <p:nvPr/>
        </p:nvSpPr>
        <p:spPr>
          <a:xfrm>
            <a:off x="6949300" y="6115895"/>
            <a:ext cx="715500" cy="6510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Roboto Condensed"/>
                <a:ea typeface="Roboto Condensed"/>
                <a:cs typeface="Roboto Condensed"/>
                <a:sym typeface="Roboto Condensed"/>
              </a:rPr>
              <a:t>DICOM Anonymization</a:t>
            </a:r>
            <a:endParaRPr sz="9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09" name="Google Shape;309;g24c62725ded_0_553"/>
          <p:cNvSpPr/>
          <p:nvPr/>
        </p:nvSpPr>
        <p:spPr>
          <a:xfrm>
            <a:off x="5887950" y="6115895"/>
            <a:ext cx="715500" cy="6510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Roboto Condensed"/>
                <a:ea typeface="Roboto Condensed"/>
                <a:cs typeface="Roboto Condensed"/>
                <a:sym typeface="Roboto Condensed"/>
              </a:rPr>
              <a:t>DICOM SC / OP</a:t>
            </a:r>
            <a:endParaRPr sz="9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0" name="Google Shape;310;g24c62725ded_0_553"/>
          <p:cNvSpPr txBox="1"/>
          <p:nvPr/>
        </p:nvSpPr>
        <p:spPr>
          <a:xfrm>
            <a:off x="5553390" y="4320367"/>
            <a:ext cx="3126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Prospective Study</a:t>
            </a:r>
            <a:endParaRPr sz="1300"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1" name="Google Shape;311;g24c62725ded_0_553"/>
          <p:cNvSpPr txBox="1"/>
          <p:nvPr/>
        </p:nvSpPr>
        <p:spPr>
          <a:xfrm>
            <a:off x="5353000" y="4807875"/>
            <a:ext cx="3271800" cy="8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DICOM Store was used to interact with Camera, All patient tags are anonymized, DICOM Ophthalmic Photography IOD was introduced </a:t>
            </a:r>
            <a:endParaRPr sz="1300"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2" name="Google Shape;312;g24c62725ded_0_553"/>
          <p:cNvSpPr txBox="1"/>
          <p:nvPr/>
        </p:nvSpPr>
        <p:spPr>
          <a:xfrm>
            <a:off x="8982970" y="4322342"/>
            <a:ext cx="3126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Clinical Launch, Post Go Live Monitoring and AI Model Optimization.</a:t>
            </a:r>
            <a:endParaRPr sz="1300"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3" name="Google Shape;313;g24c62725ded_0_553"/>
          <p:cNvSpPr txBox="1"/>
          <p:nvPr/>
        </p:nvSpPr>
        <p:spPr>
          <a:xfrm>
            <a:off x="8910070" y="4809850"/>
            <a:ext cx="3271800" cy="8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DICOM Store was used to interact with Camera, All patient tags are anonymized, DICOM Ophthalmic Photography IOD was introduced </a:t>
            </a:r>
            <a:endParaRPr sz="1300"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4" name="Google Shape;314;g24c62725ded_0_553"/>
          <p:cNvSpPr/>
          <p:nvPr/>
        </p:nvSpPr>
        <p:spPr>
          <a:xfrm>
            <a:off x="10507950" y="5887295"/>
            <a:ext cx="715500" cy="651000"/>
          </a:xfrm>
          <a:prstGeom prst="ellipse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DICOM Anonymization</a:t>
            </a:r>
            <a:endParaRPr sz="9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5" name="Google Shape;315;g24c62725ded_0_553"/>
          <p:cNvSpPr/>
          <p:nvPr/>
        </p:nvSpPr>
        <p:spPr>
          <a:xfrm>
            <a:off x="9417250" y="5887295"/>
            <a:ext cx="715500" cy="651000"/>
          </a:xfrm>
          <a:prstGeom prst="ellipse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Roboto Condensed"/>
                <a:ea typeface="Roboto Condensed"/>
                <a:cs typeface="Roboto Condensed"/>
                <a:sym typeface="Roboto Condensed"/>
              </a:rPr>
              <a:t>DICOM OP</a:t>
            </a:r>
            <a:endParaRPr sz="9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6" name="Google Shape;316;g24c62725ded_0_553"/>
          <p:cNvSpPr/>
          <p:nvPr/>
        </p:nvSpPr>
        <p:spPr>
          <a:xfrm>
            <a:off x="9965750" y="6039695"/>
            <a:ext cx="715500" cy="651000"/>
          </a:xfrm>
          <a:prstGeom prst="ellipse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Roboto Condensed"/>
                <a:ea typeface="Roboto Condensed"/>
                <a:cs typeface="Roboto Condensed"/>
                <a:sym typeface="Roboto Condensed"/>
              </a:rPr>
              <a:t>DICOM Store</a:t>
            </a:r>
            <a:endParaRPr sz="9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7" name="Google Shape;317;g24c62725ded_0_553"/>
          <p:cNvSpPr/>
          <p:nvPr/>
        </p:nvSpPr>
        <p:spPr>
          <a:xfrm>
            <a:off x="8904400" y="6039695"/>
            <a:ext cx="715500" cy="651000"/>
          </a:xfrm>
          <a:prstGeom prst="ellipse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Roboto Condensed"/>
                <a:ea typeface="Roboto Condensed"/>
                <a:cs typeface="Roboto Condensed"/>
                <a:sym typeface="Roboto Condensed"/>
              </a:rPr>
              <a:t>DICOM MWL</a:t>
            </a:r>
            <a:endParaRPr sz="9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8" name="Google Shape;318;g24c62725ded_0_553"/>
          <p:cNvSpPr/>
          <p:nvPr/>
        </p:nvSpPr>
        <p:spPr>
          <a:xfrm>
            <a:off x="10976900" y="6039695"/>
            <a:ext cx="715500" cy="651000"/>
          </a:xfrm>
          <a:prstGeom prst="ellipse">
            <a:avLst/>
          </a:prstGeom>
          <a:solidFill>
            <a:srgbClr val="B4A7D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Roboto Condensed"/>
                <a:ea typeface="Roboto Condensed"/>
                <a:cs typeface="Roboto Condensed"/>
                <a:sym typeface="Roboto Condensed"/>
              </a:rPr>
              <a:t>DICOM Web</a:t>
            </a:r>
            <a:endParaRPr sz="9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4c62725ded_0_566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/>
              <a:t>IHE - </a:t>
            </a:r>
            <a:r>
              <a:rPr lang="en-US" sz="3100"/>
              <a:t>Unified Eye Care Workflow </a:t>
            </a:r>
            <a:br>
              <a:rPr lang="en-US" sz="3100"/>
            </a:br>
            <a:r>
              <a:rPr lang="en-US" sz="1200"/>
              <a:t>(Integrating the Healthcare Enterprise)</a:t>
            </a:r>
            <a:endParaRPr sz="3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endParaRPr/>
          </a:p>
        </p:txBody>
      </p:sp>
      <p:sp>
        <p:nvSpPr>
          <p:cNvPr id="324" name="Google Shape;324;g24c62725ded_0_566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2400"/>
              <a:buNone/>
            </a:pPr>
            <a:r>
              <a:rPr lang="en-US" sz="1600"/>
              <a:t>Integration influenced by : 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Real World Model I - EHR Implements DICOM Modality Worklist and Integrates with a PACS</a:t>
            </a:r>
            <a:endParaRPr sz="1600"/>
          </a:p>
        </p:txBody>
      </p:sp>
      <p:pic>
        <p:nvPicPr>
          <p:cNvPr id="325" name="Google Shape;325;g24c62725ded_0_566"/>
          <p:cNvPicPr preferRelativeResize="0"/>
          <p:nvPr/>
        </p:nvPicPr>
        <p:blipFill rotWithShape="1">
          <a:blip r:embed="rId4">
            <a:alphaModFix/>
          </a:blip>
          <a:srcRect l="20993" t="19171" r="31967" b="13274"/>
          <a:stretch/>
        </p:blipFill>
        <p:spPr>
          <a:xfrm>
            <a:off x="3240056" y="2103867"/>
            <a:ext cx="5708714" cy="4612466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24c62725ded_0_566"/>
          <p:cNvSpPr/>
          <p:nvPr/>
        </p:nvSpPr>
        <p:spPr>
          <a:xfrm>
            <a:off x="9495527" y="4005567"/>
            <a:ext cx="1132500" cy="5565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AI Model</a:t>
            </a:r>
            <a:endParaRPr sz="1200" b="1" i="0" u="none" strike="noStrike" cap="none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27" name="Google Shape;327;g24c62725ded_0_566"/>
          <p:cNvSpPr/>
          <p:nvPr/>
        </p:nvSpPr>
        <p:spPr>
          <a:xfrm>
            <a:off x="8726993" y="4172567"/>
            <a:ext cx="576300" cy="2223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g24c62725ded_0_5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1631" y="473993"/>
            <a:ext cx="7565548" cy="6449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24c62725ded_0_574"/>
          <p:cNvSpPr txBox="1">
            <a:spLocks noGrp="1"/>
          </p:cNvSpPr>
          <p:nvPr>
            <p:ph type="title" idx="4294967295"/>
          </p:nvPr>
        </p:nvSpPr>
        <p:spPr>
          <a:xfrm>
            <a:off x="415492" y="-16233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/>
              <a:t>Workflow and Integration</a:t>
            </a:r>
            <a:endParaRPr/>
          </a:p>
        </p:txBody>
      </p:sp>
      <p:sp>
        <p:nvSpPr>
          <p:cNvPr id="334" name="Google Shape;334;g24c62725ded_0_574"/>
          <p:cNvSpPr/>
          <p:nvPr/>
        </p:nvSpPr>
        <p:spPr>
          <a:xfrm>
            <a:off x="4782800" y="2289825"/>
            <a:ext cx="198000" cy="25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5" name="Google Shape;335;g24c62725ded_0_574"/>
          <p:cNvSpPr/>
          <p:nvPr/>
        </p:nvSpPr>
        <p:spPr>
          <a:xfrm>
            <a:off x="4980800" y="3733400"/>
            <a:ext cx="198000" cy="25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6" name="Google Shape;336;g24c62725ded_0_574"/>
          <p:cNvSpPr/>
          <p:nvPr/>
        </p:nvSpPr>
        <p:spPr>
          <a:xfrm>
            <a:off x="6692475" y="3733400"/>
            <a:ext cx="198000" cy="25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7" name="Google Shape;337;g24c62725ded_0_574"/>
          <p:cNvSpPr/>
          <p:nvPr/>
        </p:nvSpPr>
        <p:spPr>
          <a:xfrm>
            <a:off x="6223975" y="5668025"/>
            <a:ext cx="198000" cy="25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8" name="Google Shape;338;g24c62725ded_0_574"/>
          <p:cNvSpPr/>
          <p:nvPr/>
        </p:nvSpPr>
        <p:spPr>
          <a:xfrm flipH="1">
            <a:off x="6771500" y="4896150"/>
            <a:ext cx="198000" cy="25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4c62725ded_0_579"/>
          <p:cNvSpPr txBox="1">
            <a:spLocks noGrp="1"/>
          </p:cNvSpPr>
          <p:nvPr>
            <p:ph type="title"/>
          </p:nvPr>
        </p:nvSpPr>
        <p:spPr>
          <a:xfrm>
            <a:off x="415492" y="-16233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/>
              <a:t>Workflow and Integration</a:t>
            </a:r>
            <a:endParaRPr/>
          </a:p>
        </p:txBody>
      </p:sp>
      <p:pic>
        <p:nvPicPr>
          <p:cNvPr id="344" name="Google Shape;344;g24c62725ded_0_5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491" y="677267"/>
            <a:ext cx="10843808" cy="5975578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24c62725ded_0_579"/>
          <p:cNvSpPr/>
          <p:nvPr/>
        </p:nvSpPr>
        <p:spPr>
          <a:xfrm>
            <a:off x="3524525" y="2646850"/>
            <a:ext cx="198000" cy="25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6" name="Google Shape;346;g24c62725ded_0_579"/>
          <p:cNvSpPr/>
          <p:nvPr/>
        </p:nvSpPr>
        <p:spPr>
          <a:xfrm>
            <a:off x="4805825" y="2646850"/>
            <a:ext cx="198000" cy="25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7" name="Google Shape;347;g24c62725ded_0_579"/>
          <p:cNvSpPr/>
          <p:nvPr/>
        </p:nvSpPr>
        <p:spPr>
          <a:xfrm>
            <a:off x="5409775" y="3262100"/>
            <a:ext cx="198000" cy="25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8" name="Google Shape;348;g24c62725ded_0_579"/>
          <p:cNvSpPr/>
          <p:nvPr/>
        </p:nvSpPr>
        <p:spPr>
          <a:xfrm>
            <a:off x="9675575" y="4169450"/>
            <a:ext cx="198000" cy="25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9" name="Google Shape;349;g24c62725ded_0_579"/>
          <p:cNvSpPr/>
          <p:nvPr/>
        </p:nvSpPr>
        <p:spPr>
          <a:xfrm>
            <a:off x="8184025" y="3429000"/>
            <a:ext cx="198000" cy="25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g24c7fdfbcb8_0_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58400"/>
            <a:ext cx="12188825" cy="812750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24c7fdfbcb8_0_104"/>
          <p:cNvSpPr txBox="1"/>
          <p:nvPr/>
        </p:nvSpPr>
        <p:spPr>
          <a:xfrm>
            <a:off x="7798302" y="4622800"/>
            <a:ext cx="4174800" cy="22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SHANTHI</a:t>
            </a:r>
            <a:endParaRPr sz="45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Tailor by profession from</a:t>
            </a:r>
            <a:endParaRPr sz="19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Alanganallur, Tamil Nadu</a:t>
            </a:r>
            <a:endParaRPr sz="19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g24c7fdfbcb8_0_104"/>
          <p:cNvSpPr txBox="1"/>
          <p:nvPr/>
        </p:nvSpPr>
        <p:spPr>
          <a:xfrm>
            <a:off x="6940959" y="6349300"/>
            <a:ext cx="50952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Note: Identity changed</a:t>
            </a:r>
            <a:endParaRPr sz="1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128" name="Google Shape;128;g24c7fdfbcb8_0_104"/>
          <p:cNvCxnSpPr/>
          <p:nvPr/>
        </p:nvCxnSpPr>
        <p:spPr>
          <a:xfrm>
            <a:off x="7094452" y="5483700"/>
            <a:ext cx="4122900" cy="261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4c62725ded_0_749"/>
          <p:cNvSpPr txBox="1">
            <a:spLocks noGrp="1"/>
          </p:cNvSpPr>
          <p:nvPr>
            <p:ph type="title"/>
          </p:nvPr>
        </p:nvSpPr>
        <p:spPr>
          <a:xfrm>
            <a:off x="941829" y="378800"/>
            <a:ext cx="4837200" cy="928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 Condensed"/>
                <a:ea typeface="Roboto Condensed"/>
                <a:cs typeface="Roboto Condensed"/>
                <a:sym typeface="Roboto Condensed"/>
              </a:rPr>
              <a:t>DICOM IOD - SC and OP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56" name="Google Shape;356;g24c62725ded_0_749"/>
          <p:cNvSpPr txBox="1">
            <a:spLocks noGrp="1"/>
          </p:cNvSpPr>
          <p:nvPr>
            <p:ph type="sldNum" idx="12"/>
          </p:nvPr>
        </p:nvSpPr>
        <p:spPr>
          <a:xfrm>
            <a:off x="11411669" y="6114073"/>
            <a:ext cx="777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357" name="Google Shape;357;g24c62725ded_0_749"/>
          <p:cNvSpPr txBox="1">
            <a:spLocks noGrp="1"/>
          </p:cNvSpPr>
          <p:nvPr>
            <p:ph type="body" idx="1"/>
          </p:nvPr>
        </p:nvSpPr>
        <p:spPr>
          <a:xfrm>
            <a:off x="574982" y="2670048"/>
            <a:ext cx="4837200" cy="307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457200" lvl="0" indent="-412686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2899"/>
              <a:buFont typeface="Roboto Condensed"/>
              <a:buAutoNum type="arabicPeriod"/>
            </a:pPr>
            <a:r>
              <a:rPr lang="en-US" sz="2899">
                <a:latin typeface="Roboto Condensed"/>
                <a:ea typeface="Roboto Condensed"/>
                <a:cs typeface="Roboto Condensed"/>
                <a:sym typeface="Roboto Condensed"/>
              </a:rPr>
              <a:t>Subject Identification</a:t>
            </a:r>
            <a:endParaRPr sz="28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41268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99"/>
              <a:buFont typeface="Roboto Condensed"/>
              <a:buAutoNum type="arabicPeriod"/>
            </a:pPr>
            <a:r>
              <a:rPr lang="en-US" sz="2899">
                <a:latin typeface="Roboto Condensed"/>
                <a:ea typeface="Roboto Condensed"/>
                <a:cs typeface="Roboto Condensed"/>
                <a:sym typeface="Roboto Condensed"/>
              </a:rPr>
              <a:t>Image Labeling</a:t>
            </a:r>
            <a:endParaRPr sz="28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41268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99"/>
              <a:buFont typeface="Roboto Condensed"/>
              <a:buAutoNum type="arabicPeriod"/>
            </a:pPr>
            <a:r>
              <a:rPr lang="en-US" sz="2899">
                <a:latin typeface="Roboto Condensed"/>
                <a:ea typeface="Roboto Condensed"/>
                <a:cs typeface="Roboto Condensed"/>
                <a:sym typeface="Roboto Condensed"/>
              </a:rPr>
              <a:t>Image Quality</a:t>
            </a:r>
            <a:endParaRPr sz="28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682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99"/>
              <a:buFont typeface="Roboto Condensed"/>
              <a:buAutoNum type="alphaLcPeriod"/>
            </a:pPr>
            <a:r>
              <a:rPr lang="en-US" sz="2199">
                <a:latin typeface="Roboto Condensed"/>
                <a:ea typeface="Roboto Condensed"/>
                <a:cs typeface="Roboto Condensed"/>
                <a:sym typeface="Roboto Condensed"/>
              </a:rPr>
              <a:t>Brightness / Contrast</a:t>
            </a:r>
            <a:endParaRPr sz="21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682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99"/>
              <a:buFont typeface="Roboto Condensed"/>
              <a:buAutoNum type="alphaLcPeriod"/>
            </a:pPr>
            <a:r>
              <a:rPr lang="en-US" sz="2199">
                <a:latin typeface="Roboto Condensed"/>
                <a:ea typeface="Roboto Condensed"/>
                <a:cs typeface="Roboto Condensed"/>
                <a:sym typeface="Roboto Condensed"/>
              </a:rPr>
              <a:t>Orientation </a:t>
            </a:r>
            <a:endParaRPr sz="21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41268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99"/>
              <a:buFont typeface="Roboto Condensed"/>
              <a:buAutoNum type="arabicPeriod"/>
            </a:pPr>
            <a:r>
              <a:rPr lang="en-US" sz="2899">
                <a:latin typeface="Roboto Condensed"/>
                <a:ea typeface="Roboto Condensed"/>
                <a:cs typeface="Roboto Condensed"/>
                <a:sym typeface="Roboto Condensed"/>
              </a:rPr>
              <a:t>Labeling</a:t>
            </a:r>
            <a:endParaRPr sz="28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682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99"/>
              <a:buFont typeface="Roboto Condensed"/>
              <a:buAutoNum type="alphaLcPeriod"/>
            </a:pPr>
            <a:r>
              <a:rPr lang="en-US" sz="2199">
                <a:latin typeface="Roboto Condensed"/>
                <a:ea typeface="Roboto Condensed"/>
                <a:cs typeface="Roboto Condensed"/>
                <a:sym typeface="Roboto Condensed"/>
              </a:rPr>
              <a:t>Circle, Line &amp; Text</a:t>
            </a:r>
            <a:endParaRPr sz="2199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58" name="Google Shape;358;g24c62725ded_0_749"/>
          <p:cNvSpPr txBox="1">
            <a:spLocks noGrp="1"/>
          </p:cNvSpPr>
          <p:nvPr>
            <p:ph type="body" idx="2"/>
          </p:nvPr>
        </p:nvSpPr>
        <p:spPr>
          <a:xfrm>
            <a:off x="6181350" y="2670050"/>
            <a:ext cx="4837200" cy="3528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457200" lvl="0" indent="-381258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ct val="100000"/>
              <a:buFont typeface="Roboto Condensed"/>
              <a:buAutoNum type="arabicPeriod"/>
            </a:pPr>
            <a:r>
              <a:rPr lang="en-US" sz="2599">
                <a:latin typeface="Roboto Condensed"/>
                <a:ea typeface="Roboto Condensed"/>
                <a:cs typeface="Roboto Condensed"/>
                <a:sym typeface="Roboto Condensed"/>
              </a:rPr>
              <a:t>Subject Identification</a:t>
            </a:r>
            <a:endParaRPr sz="25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8125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Condensed"/>
              <a:buAutoNum type="arabicPeriod"/>
            </a:pPr>
            <a:r>
              <a:rPr lang="en-US" sz="2599">
                <a:latin typeface="Roboto Condensed"/>
                <a:ea typeface="Roboto Condensed"/>
                <a:cs typeface="Roboto Condensed"/>
                <a:sym typeface="Roboto Condensed"/>
              </a:rPr>
              <a:t>Anonymization</a:t>
            </a:r>
            <a:endParaRPr sz="25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8125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Condensed"/>
              <a:buAutoNum type="arabicPeriod"/>
            </a:pPr>
            <a:r>
              <a:rPr lang="en-US" sz="2599">
                <a:latin typeface="Roboto Condensed"/>
                <a:ea typeface="Roboto Condensed"/>
                <a:cs typeface="Roboto Condensed"/>
                <a:sym typeface="Roboto Condensed"/>
              </a:rPr>
              <a:t>Image Validation</a:t>
            </a:r>
            <a:endParaRPr sz="25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8125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Condensed"/>
              <a:buAutoNum type="arabicPeriod"/>
            </a:pPr>
            <a:r>
              <a:rPr lang="en-US" sz="2599">
                <a:latin typeface="Roboto Condensed"/>
                <a:ea typeface="Roboto Condensed"/>
                <a:cs typeface="Roboto Condensed"/>
                <a:sym typeface="Roboto Condensed"/>
              </a:rPr>
              <a:t>Image Quality</a:t>
            </a:r>
            <a:endParaRPr sz="25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8125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Condensed"/>
              <a:buAutoNum type="arabicPeriod"/>
            </a:pPr>
            <a:r>
              <a:rPr lang="en-US" sz="2599">
                <a:latin typeface="Roboto Condensed"/>
                <a:ea typeface="Roboto Condensed"/>
                <a:cs typeface="Roboto Condensed"/>
                <a:sym typeface="Roboto Condensed"/>
              </a:rPr>
              <a:t>Private tags</a:t>
            </a:r>
            <a:endParaRPr sz="25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4894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Condensed"/>
              <a:buAutoNum type="alphaLcPeriod"/>
            </a:pPr>
            <a:r>
              <a:rPr lang="en-US" sz="2048">
                <a:latin typeface="Roboto Condensed"/>
                <a:ea typeface="Roboto Condensed"/>
                <a:cs typeface="Roboto Condensed"/>
                <a:sym typeface="Roboto Condensed"/>
              </a:rPr>
              <a:t>Tenant </a:t>
            </a:r>
            <a:endParaRPr sz="2048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4894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Condensed"/>
              <a:buAutoNum type="alphaLcPeriod"/>
            </a:pPr>
            <a:r>
              <a:rPr lang="en-US" sz="2048">
                <a:latin typeface="Roboto Condensed"/>
                <a:ea typeface="Roboto Condensed"/>
                <a:cs typeface="Roboto Condensed"/>
                <a:sym typeface="Roboto Condensed"/>
              </a:rPr>
              <a:t>Diabetic or Cataract </a:t>
            </a:r>
            <a:endParaRPr sz="2048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4894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Condensed"/>
              <a:buAutoNum type="alphaLcPeriod"/>
            </a:pPr>
            <a:r>
              <a:rPr lang="en-US" sz="2048">
                <a:latin typeface="Roboto Condensed"/>
                <a:ea typeface="Roboto Condensed"/>
                <a:cs typeface="Roboto Condensed"/>
                <a:sym typeface="Roboto Condensed"/>
              </a:rPr>
              <a:t>Consent</a:t>
            </a:r>
            <a:endParaRPr sz="2048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8125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Condensed"/>
              <a:buAutoNum type="arabicPeriod"/>
            </a:pPr>
            <a:r>
              <a:rPr lang="en-US" sz="2599">
                <a:latin typeface="Roboto Condensed"/>
                <a:ea typeface="Roboto Condensed"/>
                <a:cs typeface="Roboto Condensed"/>
                <a:sym typeface="Roboto Condensed"/>
              </a:rPr>
              <a:t>Compression Quality</a:t>
            </a:r>
            <a:endParaRPr sz="25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/>
          </a:p>
        </p:txBody>
      </p:sp>
      <p:sp>
        <p:nvSpPr>
          <p:cNvPr id="359" name="Google Shape;359;g24c62725ded_0_749"/>
          <p:cNvSpPr txBox="1">
            <a:spLocks noGrp="1"/>
          </p:cNvSpPr>
          <p:nvPr>
            <p:ph type="body" idx="3"/>
          </p:nvPr>
        </p:nvSpPr>
        <p:spPr>
          <a:xfrm>
            <a:off x="569565" y="1935396"/>
            <a:ext cx="4837200" cy="536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600"/>
              </a:spcAft>
              <a:buNone/>
            </a:pPr>
            <a:r>
              <a:rPr lang="en-US"/>
              <a:t>Training and Testing Dataset (SC /GSPS)</a:t>
            </a:r>
            <a:endParaRPr/>
          </a:p>
        </p:txBody>
      </p:sp>
      <p:sp>
        <p:nvSpPr>
          <p:cNvPr id="360" name="Google Shape;360;g24c62725ded_0_749"/>
          <p:cNvSpPr txBox="1">
            <a:spLocks noGrp="1"/>
          </p:cNvSpPr>
          <p:nvPr>
            <p:ph type="body" idx="4"/>
          </p:nvPr>
        </p:nvSpPr>
        <p:spPr>
          <a:xfrm>
            <a:off x="6174837" y="1935396"/>
            <a:ext cx="4837200" cy="536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600"/>
              </a:spcAft>
              <a:buNone/>
            </a:pPr>
            <a:r>
              <a:rPr lang="en-US"/>
              <a:t>Production DataSet (OP)</a:t>
            </a:r>
            <a:endParaRPr/>
          </a:p>
        </p:txBody>
      </p:sp>
      <p:sp>
        <p:nvSpPr>
          <p:cNvPr id="361" name="Google Shape;361;g24c62725ded_0_749"/>
          <p:cNvSpPr txBox="1">
            <a:spLocks noGrp="1"/>
          </p:cNvSpPr>
          <p:nvPr>
            <p:ph type="title"/>
          </p:nvPr>
        </p:nvSpPr>
        <p:spPr>
          <a:xfrm>
            <a:off x="6181354" y="354950"/>
            <a:ext cx="4837200" cy="928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 Condensed"/>
                <a:ea typeface="Roboto Condensed"/>
                <a:cs typeface="Roboto Condensed"/>
                <a:sym typeface="Roboto Condensed"/>
              </a:rPr>
              <a:t>DICOM SOP - SC and OP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4c62725ded_0_894"/>
          <p:cNvSpPr txBox="1">
            <a:spLocks noGrp="1"/>
          </p:cNvSpPr>
          <p:nvPr>
            <p:ph type="title"/>
          </p:nvPr>
        </p:nvSpPr>
        <p:spPr>
          <a:xfrm>
            <a:off x="941832" y="378800"/>
            <a:ext cx="10085700" cy="928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 Condensed"/>
                <a:ea typeface="Roboto Condensed"/>
                <a:cs typeface="Roboto Condensed"/>
                <a:sym typeface="Roboto Condensed"/>
              </a:rPr>
              <a:t>DICOM (MWL) - Modality and EMR integration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68" name="Google Shape;368;g24c62725ded_0_894"/>
          <p:cNvSpPr txBox="1">
            <a:spLocks noGrp="1"/>
          </p:cNvSpPr>
          <p:nvPr>
            <p:ph type="sldNum" idx="12"/>
          </p:nvPr>
        </p:nvSpPr>
        <p:spPr>
          <a:xfrm>
            <a:off x="11411669" y="6114073"/>
            <a:ext cx="777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369" name="Google Shape;369;g24c62725ded_0_894"/>
          <p:cNvSpPr txBox="1">
            <a:spLocks noGrp="1"/>
          </p:cNvSpPr>
          <p:nvPr>
            <p:ph type="body" idx="1"/>
          </p:nvPr>
        </p:nvSpPr>
        <p:spPr>
          <a:xfrm>
            <a:off x="574975" y="2670050"/>
            <a:ext cx="4837200" cy="3348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457200" lvl="0" indent="-398880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ct val="100000"/>
              <a:buFont typeface="Roboto Condensed"/>
              <a:buAutoNum type="arabicPeriod"/>
            </a:pPr>
            <a:r>
              <a:rPr lang="en-US" sz="2899">
                <a:latin typeface="Roboto Condensed"/>
                <a:ea typeface="Roboto Condensed"/>
                <a:cs typeface="Roboto Condensed"/>
                <a:sym typeface="Roboto Condensed"/>
              </a:rPr>
              <a:t>Filter only Valid Patient from Order Scheduled </a:t>
            </a:r>
            <a:endParaRPr sz="28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5776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Condensed"/>
              <a:buAutoNum type="alphaLcPeriod"/>
            </a:pPr>
            <a:r>
              <a:rPr lang="en-US" sz="2199">
                <a:latin typeface="Roboto Condensed"/>
                <a:ea typeface="Roboto Condensed"/>
                <a:cs typeface="Roboto Condensed"/>
                <a:sym typeface="Roboto Condensed"/>
              </a:rPr>
              <a:t>Tenant</a:t>
            </a:r>
            <a:endParaRPr sz="21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5776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Condensed"/>
              <a:buAutoNum type="alphaLcPeriod"/>
            </a:pPr>
            <a:r>
              <a:rPr lang="en-US" sz="2199">
                <a:latin typeface="Roboto Condensed"/>
                <a:ea typeface="Roboto Condensed"/>
                <a:cs typeface="Roboto Condensed"/>
                <a:sym typeface="Roboto Condensed"/>
              </a:rPr>
              <a:t>Clinical Conditions</a:t>
            </a:r>
            <a:endParaRPr sz="21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98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Condensed"/>
              <a:buAutoNum type="arabicPeriod"/>
            </a:pPr>
            <a:r>
              <a:rPr lang="en-US" sz="2899">
                <a:latin typeface="Roboto Condensed"/>
                <a:ea typeface="Roboto Condensed"/>
                <a:cs typeface="Roboto Condensed"/>
                <a:sym typeface="Roboto Condensed"/>
              </a:rPr>
              <a:t>Passing Patient and Study Info</a:t>
            </a:r>
            <a:endParaRPr sz="28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98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Roboto Condensed"/>
              <a:buAutoNum type="arabicPeriod"/>
            </a:pPr>
            <a:r>
              <a:rPr lang="en-US" sz="2899">
                <a:latin typeface="Roboto Condensed"/>
                <a:ea typeface="Roboto Condensed"/>
                <a:cs typeface="Roboto Condensed"/>
                <a:sym typeface="Roboto Condensed"/>
              </a:rPr>
              <a:t>Accession No and Study Instance UID workflow integration</a:t>
            </a:r>
            <a:endParaRPr sz="2899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0" name="Google Shape;370;g24c62725ded_0_894"/>
          <p:cNvSpPr txBox="1">
            <a:spLocks noGrp="1"/>
          </p:cNvSpPr>
          <p:nvPr>
            <p:ph type="body" idx="2"/>
          </p:nvPr>
        </p:nvSpPr>
        <p:spPr>
          <a:xfrm>
            <a:off x="6181350" y="2670050"/>
            <a:ext cx="4837200" cy="3528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-393636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2599"/>
              <a:buFont typeface="Roboto Condensed"/>
              <a:buAutoNum type="arabicPeriod"/>
            </a:pPr>
            <a:r>
              <a:rPr lang="en-US" sz="2599">
                <a:latin typeface="Roboto Condensed"/>
                <a:ea typeface="Roboto Condensed"/>
                <a:cs typeface="Roboto Condensed"/>
                <a:sym typeface="Roboto Condensed"/>
              </a:rPr>
              <a:t>Study Instance UID</a:t>
            </a:r>
            <a:endParaRPr sz="25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936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99"/>
              <a:buFont typeface="Roboto Condensed"/>
              <a:buAutoNum type="alphaLcPeriod"/>
            </a:pPr>
            <a:r>
              <a:rPr lang="en-US" sz="2599">
                <a:latin typeface="Roboto Condensed"/>
                <a:ea typeface="Roboto Condensed"/>
                <a:cs typeface="Roboto Condensed"/>
                <a:sym typeface="Roboto Condensed"/>
              </a:rPr>
              <a:t>Modality, PACS and AI Model</a:t>
            </a:r>
            <a:endParaRPr sz="25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936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99"/>
              <a:buFont typeface="Roboto Condensed"/>
              <a:buAutoNum type="alphaLcPeriod"/>
            </a:pPr>
            <a:r>
              <a:rPr lang="en-US" sz="2599">
                <a:latin typeface="Roboto Condensed"/>
                <a:ea typeface="Roboto Condensed"/>
                <a:cs typeface="Roboto Condensed"/>
                <a:sym typeface="Roboto Condensed"/>
              </a:rPr>
              <a:t>De-id &amp; AI Model Ingestion</a:t>
            </a:r>
            <a:endParaRPr sz="25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936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99"/>
              <a:buFont typeface="Roboto Condensed"/>
              <a:buAutoNum type="alphaLcPeriod"/>
            </a:pPr>
            <a:r>
              <a:rPr lang="en-US" sz="2599">
                <a:latin typeface="Roboto Condensed"/>
                <a:ea typeface="Roboto Condensed"/>
                <a:cs typeface="Roboto Condensed"/>
                <a:sym typeface="Roboto Condensed"/>
              </a:rPr>
              <a:t>Re-Id &amp; Result Generation</a:t>
            </a:r>
            <a:endParaRPr sz="25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936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99"/>
              <a:buFont typeface="Roboto Condensed"/>
              <a:buAutoNum type="arabicPeriod"/>
            </a:pPr>
            <a:r>
              <a:rPr lang="en-US" sz="2599">
                <a:latin typeface="Roboto Condensed"/>
                <a:ea typeface="Roboto Condensed"/>
                <a:cs typeface="Roboto Condensed"/>
                <a:sym typeface="Roboto Condensed"/>
              </a:rPr>
              <a:t>Accession No / Patient MRN</a:t>
            </a:r>
            <a:endParaRPr sz="25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936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99"/>
              <a:buFont typeface="Roboto Condensed"/>
              <a:buAutoNum type="alphaLcPeriod"/>
            </a:pPr>
            <a:r>
              <a:rPr lang="en-US" sz="2599">
                <a:latin typeface="Roboto Condensed"/>
                <a:ea typeface="Roboto Condensed"/>
                <a:cs typeface="Roboto Condensed"/>
                <a:sym typeface="Roboto Condensed"/>
              </a:rPr>
              <a:t>EMR Integration</a:t>
            </a:r>
            <a:endParaRPr sz="2599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1" name="Google Shape;371;g24c62725ded_0_894"/>
          <p:cNvSpPr txBox="1">
            <a:spLocks noGrp="1"/>
          </p:cNvSpPr>
          <p:nvPr>
            <p:ph type="body" idx="3"/>
          </p:nvPr>
        </p:nvSpPr>
        <p:spPr>
          <a:xfrm>
            <a:off x="569565" y="1935396"/>
            <a:ext cx="4837200" cy="536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600"/>
              </a:spcAft>
              <a:buNone/>
            </a:pPr>
            <a:r>
              <a:rPr lang="en-US"/>
              <a:t> Modality (MWL)</a:t>
            </a:r>
            <a:endParaRPr/>
          </a:p>
        </p:txBody>
      </p:sp>
      <p:sp>
        <p:nvSpPr>
          <p:cNvPr id="372" name="Google Shape;372;g24c62725ded_0_894"/>
          <p:cNvSpPr txBox="1">
            <a:spLocks noGrp="1"/>
          </p:cNvSpPr>
          <p:nvPr>
            <p:ph type="body" idx="4"/>
          </p:nvPr>
        </p:nvSpPr>
        <p:spPr>
          <a:xfrm>
            <a:off x="6174837" y="1935396"/>
            <a:ext cx="4837200" cy="536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600"/>
              </a:spcAft>
              <a:buNone/>
            </a:pPr>
            <a:r>
              <a:rPr lang="en-US"/>
              <a:t>Modality, PACS, AI Model and EMR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4c62725ded_0_904"/>
          <p:cNvSpPr txBox="1">
            <a:spLocks noGrp="1"/>
          </p:cNvSpPr>
          <p:nvPr>
            <p:ph type="title"/>
          </p:nvPr>
        </p:nvSpPr>
        <p:spPr>
          <a:xfrm>
            <a:off x="941832" y="378800"/>
            <a:ext cx="10085700" cy="928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 Condensed"/>
                <a:ea typeface="Roboto Condensed"/>
                <a:cs typeface="Roboto Condensed"/>
                <a:sym typeface="Roboto Condensed"/>
              </a:rPr>
              <a:t>Store / Retrieve - DICOM (dimse) / DICOMWeb (RS) 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 Condensed"/>
                <a:ea typeface="Roboto Condensed"/>
                <a:cs typeface="Roboto Condensed"/>
                <a:sym typeface="Roboto Condensed"/>
              </a:rPr>
              <a:t>Camera, EMR, PACS &amp; AI Integration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9" name="Google Shape;379;g24c62725ded_0_904"/>
          <p:cNvSpPr txBox="1">
            <a:spLocks noGrp="1"/>
          </p:cNvSpPr>
          <p:nvPr>
            <p:ph type="sldNum" idx="12"/>
          </p:nvPr>
        </p:nvSpPr>
        <p:spPr>
          <a:xfrm>
            <a:off x="11411669" y="6114073"/>
            <a:ext cx="777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380" name="Google Shape;380;g24c62725ded_0_904"/>
          <p:cNvSpPr txBox="1">
            <a:spLocks noGrp="1"/>
          </p:cNvSpPr>
          <p:nvPr>
            <p:ph type="body" idx="1"/>
          </p:nvPr>
        </p:nvSpPr>
        <p:spPr>
          <a:xfrm>
            <a:off x="574975" y="2670050"/>
            <a:ext cx="4837200" cy="3348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-412686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2899"/>
              <a:buFont typeface="Roboto Condensed"/>
              <a:buAutoNum type="arabicPeriod"/>
            </a:pPr>
            <a:r>
              <a:rPr lang="en-US" sz="2899">
                <a:latin typeface="Roboto Condensed"/>
                <a:ea typeface="Roboto Condensed"/>
                <a:cs typeface="Roboto Condensed"/>
                <a:sym typeface="Roboto Condensed"/>
              </a:rPr>
              <a:t>Modality to DICOM Gateway (DICOM Store)</a:t>
            </a:r>
            <a:endParaRPr sz="2899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81" name="Google Shape;381;g24c62725ded_0_904"/>
          <p:cNvSpPr txBox="1">
            <a:spLocks noGrp="1"/>
          </p:cNvSpPr>
          <p:nvPr>
            <p:ph type="body" idx="2"/>
          </p:nvPr>
        </p:nvSpPr>
        <p:spPr>
          <a:xfrm>
            <a:off x="6181350" y="2670050"/>
            <a:ext cx="4837200" cy="3528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-393636" algn="l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2599"/>
              <a:buFont typeface="Roboto Condensed"/>
              <a:buAutoNum type="arabicPeriod"/>
            </a:pPr>
            <a:r>
              <a:rPr lang="en-US" sz="2599">
                <a:latin typeface="Roboto Condensed"/>
                <a:ea typeface="Roboto Condensed"/>
                <a:cs typeface="Roboto Condensed"/>
                <a:sym typeface="Roboto Condensed"/>
              </a:rPr>
              <a:t>Central PACS and AI Model Integration with </a:t>
            </a:r>
            <a:endParaRPr sz="25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936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99"/>
              <a:buFont typeface="Roboto Condensed"/>
              <a:buAutoNum type="alphaLcPeriod"/>
            </a:pPr>
            <a:r>
              <a:rPr lang="en-US" sz="2599">
                <a:latin typeface="Roboto Condensed"/>
                <a:ea typeface="Roboto Condensed"/>
                <a:cs typeface="Roboto Condensed"/>
                <a:sym typeface="Roboto Condensed"/>
              </a:rPr>
              <a:t>QIDO to find existing Images</a:t>
            </a:r>
            <a:endParaRPr sz="25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936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99"/>
              <a:buFont typeface="Roboto Condensed"/>
              <a:buAutoNum type="alphaLcPeriod"/>
            </a:pPr>
            <a:r>
              <a:rPr lang="en-US" sz="2599">
                <a:latin typeface="Roboto Condensed"/>
                <a:ea typeface="Roboto Condensed"/>
                <a:cs typeface="Roboto Condensed"/>
                <a:sym typeface="Roboto Condensed"/>
              </a:rPr>
              <a:t>STOW to upload dicom dataset after Anonymization</a:t>
            </a:r>
            <a:endParaRPr sz="25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3936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99"/>
              <a:buFont typeface="Roboto Condensed"/>
              <a:buAutoNum type="arabicPeriod"/>
            </a:pPr>
            <a:r>
              <a:rPr lang="en-US" sz="2599">
                <a:latin typeface="Roboto Condensed"/>
                <a:ea typeface="Roboto Condensed"/>
                <a:cs typeface="Roboto Condensed"/>
                <a:sym typeface="Roboto Condensed"/>
              </a:rPr>
              <a:t>PACS Viewer Integration</a:t>
            </a:r>
            <a:endParaRPr sz="25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936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99"/>
              <a:buFont typeface="Roboto Condensed"/>
              <a:buAutoNum type="alphaLcPeriod"/>
            </a:pPr>
            <a:r>
              <a:rPr lang="en-US" sz="2599">
                <a:latin typeface="Roboto Condensed"/>
                <a:ea typeface="Roboto Condensed"/>
                <a:cs typeface="Roboto Condensed"/>
                <a:sym typeface="Roboto Condensed"/>
              </a:rPr>
              <a:t>WADO to pull images</a:t>
            </a:r>
            <a:endParaRPr sz="2599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82" name="Google Shape;382;g24c62725ded_0_904"/>
          <p:cNvSpPr txBox="1">
            <a:spLocks noGrp="1"/>
          </p:cNvSpPr>
          <p:nvPr>
            <p:ph type="body" idx="3"/>
          </p:nvPr>
        </p:nvSpPr>
        <p:spPr>
          <a:xfrm>
            <a:off x="569565" y="1935396"/>
            <a:ext cx="4837200" cy="536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600"/>
              </a:spcAft>
              <a:buNone/>
            </a:pPr>
            <a:r>
              <a:rPr lang="en-US"/>
              <a:t>DICOM (dimse)</a:t>
            </a:r>
            <a:endParaRPr/>
          </a:p>
        </p:txBody>
      </p:sp>
      <p:sp>
        <p:nvSpPr>
          <p:cNvPr id="383" name="Google Shape;383;g24c62725ded_0_904"/>
          <p:cNvSpPr txBox="1">
            <a:spLocks noGrp="1"/>
          </p:cNvSpPr>
          <p:nvPr>
            <p:ph type="body" idx="4"/>
          </p:nvPr>
        </p:nvSpPr>
        <p:spPr>
          <a:xfrm>
            <a:off x="6174837" y="1935396"/>
            <a:ext cx="4837200" cy="536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440"/>
              </a:spcBef>
              <a:spcAft>
                <a:spcPts val="600"/>
              </a:spcAft>
              <a:buNone/>
            </a:pPr>
            <a:r>
              <a:rPr lang="en-US"/>
              <a:t>DICOM Web (RS)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4c62725ded_0_629"/>
          <p:cNvSpPr txBox="1">
            <a:spLocks noGrp="1"/>
          </p:cNvSpPr>
          <p:nvPr>
            <p:ph type="title"/>
          </p:nvPr>
        </p:nvSpPr>
        <p:spPr>
          <a:xfrm>
            <a:off x="553845" y="791156"/>
            <a:ext cx="15139800" cy="10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/>
              <a:t>ADRES - Screens &amp; Report</a:t>
            </a:r>
            <a:endParaRPr/>
          </a:p>
        </p:txBody>
      </p:sp>
      <p:pic>
        <p:nvPicPr>
          <p:cNvPr id="389" name="Google Shape;389;g24c62725ded_0_629"/>
          <p:cNvPicPr preferRelativeResize="0"/>
          <p:nvPr/>
        </p:nvPicPr>
        <p:blipFill rotWithShape="1">
          <a:blip r:embed="rId3">
            <a:alphaModFix/>
          </a:blip>
          <a:srcRect l="22089" t="14216" r="22311" b="18280"/>
          <a:stretch/>
        </p:blipFill>
        <p:spPr>
          <a:xfrm>
            <a:off x="379934" y="1589400"/>
            <a:ext cx="3311204" cy="21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24c62725ded_0_629"/>
          <p:cNvPicPr preferRelativeResize="0"/>
          <p:nvPr/>
        </p:nvPicPr>
        <p:blipFill rotWithShape="1">
          <a:blip r:embed="rId4">
            <a:alphaModFix/>
          </a:blip>
          <a:srcRect l="1959" r="3388"/>
          <a:stretch/>
        </p:blipFill>
        <p:spPr>
          <a:xfrm>
            <a:off x="6496874" y="839633"/>
            <a:ext cx="5333576" cy="570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24c62725ded_0_629"/>
          <p:cNvPicPr preferRelativeResize="0"/>
          <p:nvPr/>
        </p:nvPicPr>
        <p:blipFill rotWithShape="1">
          <a:blip r:embed="rId5">
            <a:alphaModFix/>
          </a:blip>
          <a:srcRect r="44030" b="3864"/>
          <a:stretch/>
        </p:blipFill>
        <p:spPr>
          <a:xfrm>
            <a:off x="2854514" y="3783000"/>
            <a:ext cx="2602589" cy="25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24c62725ded_0_629"/>
          <p:cNvSpPr/>
          <p:nvPr/>
        </p:nvSpPr>
        <p:spPr>
          <a:xfrm>
            <a:off x="6425950" y="4513575"/>
            <a:ext cx="198000" cy="25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3" name="Google Shape;393;g24c62725ded_0_629"/>
          <p:cNvSpPr/>
          <p:nvPr/>
        </p:nvSpPr>
        <p:spPr>
          <a:xfrm>
            <a:off x="6425950" y="3131900"/>
            <a:ext cx="198000" cy="25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4" name="Google Shape;394;g24c62725ded_0_629"/>
          <p:cNvSpPr/>
          <p:nvPr/>
        </p:nvSpPr>
        <p:spPr>
          <a:xfrm>
            <a:off x="6425950" y="1612500"/>
            <a:ext cx="198000" cy="25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5" name="Google Shape;395;g24c62725ded_0_629"/>
          <p:cNvSpPr txBox="1"/>
          <p:nvPr/>
        </p:nvSpPr>
        <p:spPr>
          <a:xfrm>
            <a:off x="5457100" y="1570650"/>
            <a:ext cx="9882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From EMR</a:t>
            </a:r>
            <a:endParaRPr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96" name="Google Shape;396;g24c62725ded_0_629"/>
          <p:cNvSpPr txBox="1"/>
          <p:nvPr/>
        </p:nvSpPr>
        <p:spPr>
          <a:xfrm>
            <a:off x="5457100" y="3090050"/>
            <a:ext cx="9882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From PACS</a:t>
            </a:r>
            <a:endParaRPr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97" name="Google Shape;397;g24c62725ded_0_629"/>
          <p:cNvSpPr txBox="1"/>
          <p:nvPr/>
        </p:nvSpPr>
        <p:spPr>
          <a:xfrm>
            <a:off x="5457100" y="4471725"/>
            <a:ext cx="9882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From AI</a:t>
            </a:r>
            <a:endParaRPr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4c62725ded_0_738"/>
          <p:cNvSpPr txBox="1">
            <a:spLocks noGrp="1"/>
          </p:cNvSpPr>
          <p:nvPr>
            <p:ph type="title"/>
          </p:nvPr>
        </p:nvSpPr>
        <p:spPr>
          <a:xfrm>
            <a:off x="996696" y="702156"/>
            <a:ext cx="9828300" cy="10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</a:pPr>
            <a:r>
              <a:rPr lang="en-US"/>
              <a:t>Outcomes…</a:t>
            </a:r>
            <a:endParaRPr/>
          </a:p>
        </p:txBody>
      </p:sp>
      <p:sp>
        <p:nvSpPr>
          <p:cNvPr id="403" name="Google Shape;403;g24c62725ded_0_738"/>
          <p:cNvSpPr txBox="1">
            <a:spLocks noGrp="1"/>
          </p:cNvSpPr>
          <p:nvPr>
            <p:ph type="body" idx="1"/>
          </p:nvPr>
        </p:nvSpPr>
        <p:spPr>
          <a:xfrm>
            <a:off x="581041" y="2596896"/>
            <a:ext cx="10243800" cy="3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-441706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56"/>
              <a:buAutoNum type="arabicPeriod"/>
            </a:pPr>
            <a:r>
              <a:rPr lang="en-US" sz="3700">
                <a:latin typeface="Arial"/>
                <a:ea typeface="Arial"/>
                <a:cs typeface="Arial"/>
                <a:sym typeface="Arial"/>
              </a:rPr>
              <a:t>Volume and Results</a:t>
            </a:r>
            <a:endParaRPr sz="3700">
              <a:latin typeface="Arial"/>
              <a:ea typeface="Arial"/>
              <a:cs typeface="Arial"/>
              <a:sym typeface="Arial"/>
            </a:endParaRPr>
          </a:p>
          <a:p>
            <a:pPr marL="457200" lvl="0" indent="-441706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56"/>
              <a:buAutoNum type="arabicPeriod"/>
            </a:pPr>
            <a:r>
              <a:rPr lang="en-US" sz="3499"/>
              <a:t>Blogs and Research Publications…</a:t>
            </a:r>
            <a:endParaRPr sz="3499"/>
          </a:p>
        </p:txBody>
      </p:sp>
      <p:sp>
        <p:nvSpPr>
          <p:cNvPr id="404" name="Google Shape;404;g24c62725ded_0_738"/>
          <p:cNvSpPr txBox="1">
            <a:spLocks noGrp="1"/>
          </p:cNvSpPr>
          <p:nvPr>
            <p:ph type="ftr" idx="11"/>
          </p:nvPr>
        </p:nvSpPr>
        <p:spPr>
          <a:xfrm>
            <a:off x="3112441" y="6114074"/>
            <a:ext cx="701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DICOM® 2023     WWW.DICOMSTANDARD.ORG     #DICOMCONFERENCE2023     #DICOM</a:t>
            </a:r>
            <a:endParaRPr/>
          </a:p>
        </p:txBody>
      </p:sp>
      <p:sp>
        <p:nvSpPr>
          <p:cNvPr id="405" name="Google Shape;405;g24c62725ded_0_738"/>
          <p:cNvSpPr txBox="1">
            <a:spLocks noGrp="1"/>
          </p:cNvSpPr>
          <p:nvPr>
            <p:ph type="sldNum" idx="12"/>
          </p:nvPr>
        </p:nvSpPr>
        <p:spPr>
          <a:xfrm>
            <a:off x="11411669" y="6114073"/>
            <a:ext cx="77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4c62725ded_0_884"/>
          <p:cNvSpPr txBox="1">
            <a:spLocks noGrp="1"/>
          </p:cNvSpPr>
          <p:nvPr>
            <p:ph type="title"/>
          </p:nvPr>
        </p:nvSpPr>
        <p:spPr>
          <a:xfrm>
            <a:off x="581041" y="378801"/>
            <a:ext cx="10243800" cy="1013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Roboto Condensed"/>
                <a:ea typeface="Roboto Condensed"/>
                <a:cs typeface="Roboto Condensed"/>
                <a:sym typeface="Roboto Condensed"/>
              </a:rPr>
              <a:t>Outcomes Since 2019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12" name="Google Shape;412;g24c62725ded_0_884"/>
          <p:cNvSpPr txBox="1">
            <a:spLocks noGrp="1"/>
          </p:cNvSpPr>
          <p:nvPr>
            <p:ph type="sldNum" idx="12"/>
          </p:nvPr>
        </p:nvSpPr>
        <p:spPr>
          <a:xfrm>
            <a:off x="11411669" y="6114073"/>
            <a:ext cx="777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413" name="Google Shape;413;g24c62725ded_0_884"/>
          <p:cNvSpPr txBox="1">
            <a:spLocks noGrp="1"/>
          </p:cNvSpPr>
          <p:nvPr>
            <p:ph type="body" idx="1"/>
          </p:nvPr>
        </p:nvSpPr>
        <p:spPr>
          <a:xfrm>
            <a:off x="581050" y="1392500"/>
            <a:ext cx="10243800" cy="453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-416306" algn="l" rtl="0">
              <a:spcBef>
                <a:spcPts val="360"/>
              </a:spcBef>
              <a:spcAft>
                <a:spcPts val="0"/>
              </a:spcAft>
              <a:buSzPts val="2956"/>
              <a:buFont typeface="Roboto Condensed"/>
              <a:buAutoNum type="arabicPeriod"/>
            </a:pPr>
            <a:r>
              <a:rPr lang="en-US" sz="3099">
                <a:latin typeface="Roboto Condensed"/>
                <a:ea typeface="Roboto Condensed"/>
                <a:cs typeface="Roboto Condensed"/>
                <a:sym typeface="Roboto Condensed"/>
              </a:rPr>
              <a:t>No of Patient Scanned 285,000</a:t>
            </a:r>
            <a:endParaRPr sz="30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416306" algn="l" rtl="0">
              <a:spcBef>
                <a:spcPts val="0"/>
              </a:spcBef>
              <a:spcAft>
                <a:spcPts val="0"/>
              </a:spcAft>
              <a:buSzPts val="2956"/>
              <a:buFont typeface="Roboto Condensed"/>
              <a:buAutoNum type="arabicPeriod"/>
            </a:pPr>
            <a:r>
              <a:rPr lang="en-US" sz="3099">
                <a:latin typeface="Roboto Condensed"/>
                <a:ea typeface="Roboto Condensed"/>
                <a:cs typeface="Roboto Condensed"/>
                <a:sym typeface="Roboto Condensed"/>
              </a:rPr>
              <a:t>No of Locations the solution deployed 79 </a:t>
            </a:r>
            <a:endParaRPr sz="30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78206" algn="l" rtl="0">
              <a:spcBef>
                <a:spcPts val="0"/>
              </a:spcBef>
              <a:spcAft>
                <a:spcPts val="0"/>
              </a:spcAft>
              <a:buSzPts val="2356"/>
              <a:buFont typeface="Roboto Condensed"/>
              <a:buAutoNum type="alphaLcPeriod"/>
            </a:pPr>
            <a:r>
              <a:rPr lang="en-US" sz="2300">
                <a:latin typeface="Roboto Condensed"/>
                <a:ea typeface="Roboto Condensed"/>
                <a:cs typeface="Roboto Condensed"/>
                <a:sym typeface="Roboto Condensed"/>
              </a:rPr>
              <a:t>71 - Rural / City Centers &amp; Camps</a:t>
            </a:r>
            <a:endParaRPr sz="23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78206" algn="l" rtl="0">
              <a:spcBef>
                <a:spcPts val="0"/>
              </a:spcBef>
              <a:spcAft>
                <a:spcPts val="0"/>
              </a:spcAft>
              <a:buSzPts val="2356"/>
              <a:buFont typeface="Roboto Condensed"/>
              <a:buAutoNum type="alphaLcPeriod"/>
            </a:pPr>
            <a:r>
              <a:rPr lang="en-US" sz="2300">
                <a:latin typeface="Roboto Condensed"/>
                <a:ea typeface="Roboto Condensed"/>
                <a:cs typeface="Roboto Condensed"/>
                <a:sym typeface="Roboto Condensed"/>
              </a:rPr>
              <a:t>8 - Diabetic Centers / Diagnostic Centers</a:t>
            </a:r>
            <a:endParaRPr sz="23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lvl="0" indent="-416306" algn="l" rtl="0">
              <a:spcBef>
                <a:spcPts val="0"/>
              </a:spcBef>
              <a:spcAft>
                <a:spcPts val="0"/>
              </a:spcAft>
              <a:buSzPts val="2956"/>
              <a:buFont typeface="Roboto Condensed"/>
              <a:buAutoNum type="arabicPeriod"/>
            </a:pPr>
            <a:r>
              <a:rPr lang="en-US" sz="3099">
                <a:latin typeface="Roboto Condensed"/>
                <a:ea typeface="Roboto Condensed"/>
                <a:cs typeface="Roboto Condensed"/>
                <a:sym typeface="Roboto Condensed"/>
              </a:rPr>
              <a:t>Type of Cameras used</a:t>
            </a:r>
            <a:endParaRPr sz="3099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78206" algn="l" rtl="0">
              <a:spcBef>
                <a:spcPts val="0"/>
              </a:spcBef>
              <a:spcAft>
                <a:spcPts val="0"/>
              </a:spcAft>
              <a:buSzPts val="2356"/>
              <a:buFont typeface="Roboto Condensed"/>
              <a:buAutoNum type="alphaLcPeriod"/>
            </a:pPr>
            <a:r>
              <a:rPr lang="en-US" sz="2300">
                <a:latin typeface="Roboto Condensed"/>
                <a:ea typeface="Roboto Condensed"/>
                <a:cs typeface="Roboto Condensed"/>
                <a:sym typeface="Roboto Condensed"/>
              </a:rPr>
              <a:t>TopCon </a:t>
            </a:r>
            <a:endParaRPr sz="23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78206" algn="l" rtl="0">
              <a:spcBef>
                <a:spcPts val="0"/>
              </a:spcBef>
              <a:spcAft>
                <a:spcPts val="0"/>
              </a:spcAft>
              <a:buSzPts val="2356"/>
              <a:buFont typeface="Roboto Condensed"/>
              <a:buAutoNum type="alphaLcPeriod"/>
            </a:pPr>
            <a:r>
              <a:rPr lang="en-US" sz="2300">
                <a:latin typeface="Roboto Condensed"/>
                <a:ea typeface="Roboto Condensed"/>
                <a:cs typeface="Roboto Condensed"/>
                <a:sym typeface="Roboto Condensed"/>
              </a:rPr>
              <a:t>CrystalVue</a:t>
            </a:r>
            <a:endParaRPr sz="23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78206" algn="l" rtl="0">
              <a:spcBef>
                <a:spcPts val="0"/>
              </a:spcBef>
              <a:spcAft>
                <a:spcPts val="0"/>
              </a:spcAft>
              <a:buSzPts val="2356"/>
              <a:buFont typeface="Roboto Condensed"/>
              <a:buAutoNum type="alphaLcPeriod"/>
            </a:pPr>
            <a:r>
              <a:rPr lang="en-US" sz="2300">
                <a:latin typeface="Roboto Condensed"/>
                <a:ea typeface="Roboto Condensed"/>
                <a:cs typeface="Roboto Condensed"/>
                <a:sym typeface="Roboto Condensed"/>
              </a:rPr>
              <a:t>TelemedC </a:t>
            </a:r>
            <a:endParaRPr sz="23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914400" lvl="1" indent="-378206" algn="l" rtl="0">
              <a:spcBef>
                <a:spcPts val="0"/>
              </a:spcBef>
              <a:spcAft>
                <a:spcPts val="0"/>
              </a:spcAft>
              <a:buSzPts val="2356"/>
              <a:buFont typeface="Roboto Condensed"/>
              <a:buAutoNum type="alphaLcPeriod"/>
            </a:pPr>
            <a:r>
              <a:rPr lang="en-US" sz="2300">
                <a:latin typeface="Roboto Condensed"/>
                <a:ea typeface="Roboto Condensed"/>
                <a:cs typeface="Roboto Condensed"/>
                <a:sym typeface="Roboto Condensed"/>
              </a:rPr>
              <a:t>Forus Health (economical / AI model re-training done.) </a:t>
            </a:r>
            <a:endParaRPr sz="23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4c62725ded_0_757"/>
          <p:cNvSpPr txBox="1">
            <a:spLocks noGrp="1"/>
          </p:cNvSpPr>
          <p:nvPr>
            <p:ph type="title"/>
          </p:nvPr>
        </p:nvSpPr>
        <p:spPr>
          <a:xfrm>
            <a:off x="553845" y="791156"/>
            <a:ext cx="15139800" cy="1017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Statistics till 2023</a:t>
            </a:r>
            <a:endParaRPr/>
          </a:p>
        </p:txBody>
      </p:sp>
      <p:graphicFrame>
        <p:nvGraphicFramePr>
          <p:cNvPr id="419" name="Google Shape;419;g24c62725ded_0_757"/>
          <p:cNvGraphicFramePr/>
          <p:nvPr/>
        </p:nvGraphicFramePr>
        <p:xfrm>
          <a:off x="1680896" y="18852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{145F3CC9-95B2-4B76-AEF7-79573CD6566D}</a:tableStyleId>
              </a:tblPr>
              <a:tblGrid>
                <a:gridCol w="1715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5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5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5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7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Ungradable %</a:t>
                      </a:r>
                      <a:endParaRPr sz="1900" b="1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Normal Eyes %</a:t>
                      </a:r>
                      <a:endParaRPr sz="1900" b="1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Referrable DR %</a:t>
                      </a:r>
                      <a:endParaRPr sz="1900" b="1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All DR %</a:t>
                      </a:r>
                      <a:endParaRPr sz="1900" b="1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Vision Center</a:t>
                      </a:r>
                      <a:endParaRPr sz="1900" b="1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15.65%</a:t>
                      </a:r>
                      <a:endParaRPr sz="1900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76.99%</a:t>
                      </a:r>
                      <a:endParaRPr sz="1900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4.26%</a:t>
                      </a:r>
                      <a:endParaRPr sz="1900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7.36%</a:t>
                      </a:r>
                      <a:endParaRPr sz="1900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Diabetic Centers</a:t>
                      </a:r>
                      <a:endParaRPr sz="1900" b="1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21.13%</a:t>
                      </a:r>
                      <a:endParaRPr sz="1900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61.02%</a:t>
                      </a:r>
                      <a:endParaRPr sz="1900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11.19%</a:t>
                      </a:r>
                      <a:endParaRPr sz="1900" b="1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17.85%</a:t>
                      </a:r>
                      <a:endParaRPr sz="1900" b="1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Camps</a:t>
                      </a:r>
                      <a:endParaRPr sz="1900" b="1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26.36%</a:t>
                      </a:r>
                      <a:endParaRPr sz="1900" b="1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57.81%</a:t>
                      </a:r>
                      <a:endParaRPr sz="1900" b="1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10.71%</a:t>
                      </a:r>
                      <a:endParaRPr sz="1900" b="1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15.83%</a:t>
                      </a:r>
                      <a:endParaRPr sz="1900" b="1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CitiCenters</a:t>
                      </a:r>
                      <a:endParaRPr sz="1900" b="1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25.81%</a:t>
                      </a:r>
                      <a:endParaRPr sz="1900" b="1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54.52%</a:t>
                      </a:r>
                      <a:endParaRPr sz="1900" b="1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15.02%</a:t>
                      </a:r>
                      <a:endParaRPr sz="1900" b="1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19.67%</a:t>
                      </a:r>
                      <a:endParaRPr sz="1900" b="1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66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Diagnostic Centers</a:t>
                      </a:r>
                      <a:endParaRPr sz="1900" b="1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18.00%</a:t>
                      </a:r>
                      <a:endParaRPr sz="1900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78.78%</a:t>
                      </a:r>
                      <a:endParaRPr sz="1900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1.56%</a:t>
                      </a:r>
                      <a:endParaRPr sz="1900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solidFill>
                            <a:srgbClr val="222222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3.22%</a:t>
                      </a:r>
                      <a:endParaRPr sz="1900">
                        <a:solidFill>
                          <a:srgbClr val="222222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</a:txBody>
                  <a:tcPr marL="38100" marR="38100" marT="25400" marB="25400" anchor="ctr">
                    <a:lnL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"/>
          <p:cNvSpPr txBox="1">
            <a:spLocks noGrp="1"/>
          </p:cNvSpPr>
          <p:nvPr>
            <p:ph type="ftr" idx="4294967295"/>
          </p:nvPr>
        </p:nvSpPr>
        <p:spPr>
          <a:xfrm>
            <a:off x="3112441" y="6114074"/>
            <a:ext cx="7016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DICOM® 2023     WWW.DICOMSTANDARD.ORG     #DICOMCONFERENCE2023     #DICOM     </a:t>
            </a:r>
            <a:endParaRPr/>
          </a:p>
        </p:txBody>
      </p:sp>
      <p:sp>
        <p:nvSpPr>
          <p:cNvPr id="425" name="Google Shape;425;p4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426" name="Google Shape;426;p4"/>
          <p:cNvSpPr txBox="1">
            <a:spLocks noGrp="1"/>
          </p:cNvSpPr>
          <p:nvPr>
            <p:ph type="title"/>
          </p:nvPr>
        </p:nvSpPr>
        <p:spPr>
          <a:xfrm>
            <a:off x="415500" y="59975"/>
            <a:ext cx="10878300" cy="94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Lessons learned from translating AI from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development to deployment in healthcare </a:t>
            </a:r>
            <a:endParaRPr/>
          </a:p>
        </p:txBody>
      </p:sp>
      <p:pic>
        <p:nvPicPr>
          <p:cNvPr id="427" name="Google Shape;42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7300" y="963903"/>
            <a:ext cx="2633607" cy="2294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3370" y="974486"/>
            <a:ext cx="2633607" cy="2273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7065" y="948525"/>
            <a:ext cx="2584735" cy="227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2769" y="3362114"/>
            <a:ext cx="2655024" cy="2294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17898" y="3413083"/>
            <a:ext cx="2584735" cy="2194827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"/>
          <p:cNvSpPr txBox="1"/>
          <p:nvPr/>
        </p:nvSpPr>
        <p:spPr>
          <a:xfrm>
            <a:off x="2544725" y="5703550"/>
            <a:ext cx="864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URL : </a:t>
            </a:r>
            <a:r>
              <a:rPr lang="en-US" u="sng">
                <a:solidFill>
                  <a:schemeClr val="hlink"/>
                </a:solidFill>
                <a:hlinkClick r:id="rId8"/>
              </a:rPr>
              <a:t>https://blog.google/technology/health/5-myths-about-medical-ai-debunked/</a:t>
            </a:r>
            <a:endParaRPr/>
          </a:p>
        </p:txBody>
      </p:sp>
      <p:pic>
        <p:nvPicPr>
          <p:cNvPr id="433" name="Google Shape;433;p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27999" y="353401"/>
            <a:ext cx="3389191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"/>
          <p:cNvSpPr/>
          <p:nvPr/>
        </p:nvSpPr>
        <p:spPr>
          <a:xfrm>
            <a:off x="1685400" y="1957525"/>
            <a:ext cx="198000" cy="25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5" name="Google Shape;435;p4"/>
          <p:cNvSpPr/>
          <p:nvPr/>
        </p:nvSpPr>
        <p:spPr>
          <a:xfrm>
            <a:off x="2691550" y="4319000"/>
            <a:ext cx="198000" cy="25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6" name="Google Shape;436;p4"/>
          <p:cNvSpPr/>
          <p:nvPr/>
        </p:nvSpPr>
        <p:spPr>
          <a:xfrm>
            <a:off x="5546200" y="4348013"/>
            <a:ext cx="198000" cy="25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7" name="Google Shape;437;p4"/>
          <p:cNvSpPr/>
          <p:nvPr/>
        </p:nvSpPr>
        <p:spPr>
          <a:xfrm>
            <a:off x="722500" y="3985700"/>
            <a:ext cx="1768500" cy="10476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DICOM is critical for AI Model to perform better in a clinical setup</a:t>
            </a:r>
            <a:endParaRPr sz="1200" b="1" i="0" u="none" strike="noStrike" cap="none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Google at 25: By the numbers</a:t>
            </a:r>
            <a:endParaRPr/>
          </a:p>
        </p:txBody>
      </p:sp>
      <p:sp>
        <p:nvSpPr>
          <p:cNvPr id="443" name="Google Shape;443;p3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444" name="Google Shape;444;p3"/>
          <p:cNvSpPr txBox="1">
            <a:spLocks noGrp="1"/>
          </p:cNvSpPr>
          <p:nvPr>
            <p:ph type="ftr" idx="4294967295"/>
          </p:nvPr>
        </p:nvSpPr>
        <p:spPr>
          <a:xfrm>
            <a:off x="3112441" y="6114074"/>
            <a:ext cx="7016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DICOM® 2023     WWW.DICOMSTANDARD.ORG     #DICOMCONFERENCE2023     #DICOM    </a:t>
            </a:r>
            <a:endParaRPr/>
          </a:p>
        </p:txBody>
      </p:sp>
      <p:pic>
        <p:nvPicPr>
          <p:cNvPr id="445" name="Google Shape;445;p3"/>
          <p:cNvPicPr preferRelativeResize="0"/>
          <p:nvPr/>
        </p:nvPicPr>
        <p:blipFill rotWithShape="1">
          <a:blip r:embed="rId3">
            <a:alphaModFix/>
          </a:blip>
          <a:srcRect l="4695" t="22848" r="8347" b="8535"/>
          <a:stretch/>
        </p:blipFill>
        <p:spPr>
          <a:xfrm>
            <a:off x="1040737" y="2158050"/>
            <a:ext cx="3905650" cy="353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3875" y="2777875"/>
            <a:ext cx="5372100" cy="229552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"/>
          <p:cNvSpPr txBox="1"/>
          <p:nvPr/>
        </p:nvSpPr>
        <p:spPr>
          <a:xfrm>
            <a:off x="2544725" y="5703550"/>
            <a:ext cx="864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URL :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https://blog.google/inside-google/company-announcements/google-fun-facts-25th-birthday/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4c62725ded_0_861"/>
          <p:cNvSpPr txBox="1">
            <a:spLocks noGrp="1"/>
          </p:cNvSpPr>
          <p:nvPr>
            <p:ph type="title"/>
          </p:nvPr>
        </p:nvSpPr>
        <p:spPr>
          <a:xfrm>
            <a:off x="996696" y="702156"/>
            <a:ext cx="9828300" cy="10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</a:pPr>
            <a:r>
              <a:rPr lang="en-US"/>
              <a:t>Improvements</a:t>
            </a:r>
            <a:endParaRPr/>
          </a:p>
        </p:txBody>
      </p:sp>
      <p:sp>
        <p:nvSpPr>
          <p:cNvPr id="453" name="Google Shape;453;g24c62725ded_0_861"/>
          <p:cNvSpPr txBox="1">
            <a:spLocks noGrp="1"/>
          </p:cNvSpPr>
          <p:nvPr>
            <p:ph type="body" idx="1"/>
          </p:nvPr>
        </p:nvSpPr>
        <p:spPr>
          <a:xfrm>
            <a:off x="581041" y="2596896"/>
            <a:ext cx="10243800" cy="3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457200" lvl="0" indent="-39635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89250"/>
              <a:buAutoNum type="arabicPeriod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FHIR for Orders and Results integration with EMR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457200" lvl="0" indent="-39635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95231"/>
              <a:buAutoNum type="arabicPeriod"/>
            </a:pPr>
            <a:r>
              <a:rPr lang="en-US" sz="2999"/>
              <a:t>DICOM-Web UPS-RS for MWL and MPPS</a:t>
            </a:r>
            <a:endParaRPr sz="2999"/>
          </a:p>
          <a:p>
            <a:pPr marL="457200" lvl="0" indent="-4047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2999"/>
              <a:t>Service discovery for Multiple AI Integration (currently in trial)</a:t>
            </a:r>
            <a:endParaRPr sz="2999"/>
          </a:p>
          <a:p>
            <a:pPr marL="457200" lvl="0" indent="-40475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2999"/>
              <a:t>JSON Representation of DICOM Structured Reports (currently in Trial)</a:t>
            </a:r>
            <a:endParaRPr sz="2999"/>
          </a:p>
        </p:txBody>
      </p:sp>
      <p:sp>
        <p:nvSpPr>
          <p:cNvPr id="454" name="Google Shape;454;g24c62725ded_0_861"/>
          <p:cNvSpPr txBox="1">
            <a:spLocks noGrp="1"/>
          </p:cNvSpPr>
          <p:nvPr>
            <p:ph type="ftr" idx="11"/>
          </p:nvPr>
        </p:nvSpPr>
        <p:spPr>
          <a:xfrm>
            <a:off x="3112441" y="6114074"/>
            <a:ext cx="701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DICOM® 2023     WWW.DICOMSTANDARD.ORG     #DICOMCONFERENCE2023     #DICOM</a:t>
            </a:r>
            <a:endParaRPr/>
          </a:p>
        </p:txBody>
      </p:sp>
      <p:sp>
        <p:nvSpPr>
          <p:cNvPr id="455" name="Google Shape;455;g24c62725ded_0_861"/>
          <p:cNvSpPr txBox="1">
            <a:spLocks noGrp="1"/>
          </p:cNvSpPr>
          <p:nvPr>
            <p:ph type="sldNum" idx="12"/>
          </p:nvPr>
        </p:nvSpPr>
        <p:spPr>
          <a:xfrm>
            <a:off x="11411669" y="6114073"/>
            <a:ext cx="77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24c62725ded_0_208"/>
          <p:cNvPicPr preferRelativeResize="0"/>
          <p:nvPr/>
        </p:nvPicPr>
        <p:blipFill rotWithShape="1">
          <a:blip r:embed="rId3">
            <a:alphaModFix amt="86000"/>
          </a:blip>
          <a:srcRect l="1382" t="9139" r="6442" b="21150"/>
          <a:stretch/>
        </p:blipFill>
        <p:spPr>
          <a:xfrm>
            <a:off x="168525" y="0"/>
            <a:ext cx="112351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24c62725ded_0_208"/>
          <p:cNvSpPr txBox="1"/>
          <p:nvPr/>
        </p:nvSpPr>
        <p:spPr>
          <a:xfrm>
            <a:off x="362206" y="250033"/>
            <a:ext cx="2189700" cy="11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60M</a:t>
            </a:r>
            <a:endParaRPr sz="5300" b="1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g24c62725ded_0_208"/>
          <p:cNvSpPr txBox="1"/>
          <p:nvPr/>
        </p:nvSpPr>
        <p:spPr>
          <a:xfrm>
            <a:off x="362206" y="955733"/>
            <a:ext cx="50952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Visually Impaired people in India</a:t>
            </a:r>
            <a:endParaRPr sz="25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6" name="Google Shape;136;g24c62725ded_0_208"/>
          <p:cNvSpPr txBox="1"/>
          <p:nvPr/>
        </p:nvSpPr>
        <p:spPr>
          <a:xfrm>
            <a:off x="10038952" y="6155433"/>
            <a:ext cx="19971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Source: Vision 2020, IAPB</a:t>
            </a:r>
            <a:endParaRPr sz="13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7" name="Google Shape;137;g24c62725ded_0_208"/>
          <p:cNvSpPr txBox="1"/>
          <p:nvPr/>
        </p:nvSpPr>
        <p:spPr>
          <a:xfrm>
            <a:off x="362206" y="1470450"/>
            <a:ext cx="2189700" cy="11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80%</a:t>
            </a:r>
            <a:endParaRPr sz="53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g24c62725ded_0_208"/>
          <p:cNvSpPr txBox="1"/>
          <p:nvPr/>
        </p:nvSpPr>
        <p:spPr>
          <a:xfrm>
            <a:off x="362206" y="2344950"/>
            <a:ext cx="5571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5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of this visual impairment is preventable</a:t>
            </a:r>
            <a:endParaRPr sz="25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25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9" name="Google Shape;139;g24c62725ded_0_208"/>
          <p:cNvSpPr txBox="1"/>
          <p:nvPr/>
        </p:nvSpPr>
        <p:spPr>
          <a:xfrm>
            <a:off x="362206" y="2905533"/>
            <a:ext cx="2189700" cy="11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b="1">
                <a:solidFill>
                  <a:srgbClr val="309A02"/>
                </a:solidFill>
                <a:latin typeface="Roboto"/>
                <a:ea typeface="Roboto"/>
                <a:cs typeface="Roboto"/>
                <a:sym typeface="Roboto"/>
              </a:rPr>
              <a:t>25K</a:t>
            </a:r>
            <a:endParaRPr sz="5300" b="1">
              <a:solidFill>
                <a:srgbClr val="309A0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g24c62725ded_0_208"/>
          <p:cNvSpPr txBox="1"/>
          <p:nvPr/>
        </p:nvSpPr>
        <p:spPr>
          <a:xfrm>
            <a:off x="362206" y="3663767"/>
            <a:ext cx="5571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Ophthalmologists to prevent blindness!</a:t>
            </a:r>
            <a:endParaRPr sz="25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1" name="Google Shape;141;g24c62725ded_0_208"/>
          <p:cNvSpPr txBox="1">
            <a:spLocks noGrp="1"/>
          </p:cNvSpPr>
          <p:nvPr>
            <p:ph type="title"/>
          </p:nvPr>
        </p:nvSpPr>
        <p:spPr>
          <a:xfrm>
            <a:off x="447983" y="4798833"/>
            <a:ext cx="5399400" cy="1700100"/>
          </a:xfrm>
          <a:prstGeom prst="rect">
            <a:avLst/>
          </a:prstGeom>
          <a:solidFill>
            <a:srgbClr val="666666"/>
          </a:solidFill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u="sng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We believe these could be a Solution. </a:t>
            </a:r>
            <a:endParaRPr sz="1900" b="1" u="sng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600" lvl="0" indent="-4254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D966"/>
              </a:buClr>
              <a:buSzPts val="1900"/>
              <a:buFont typeface="Roboto"/>
              <a:buChar char="●"/>
            </a:pPr>
            <a:r>
              <a:rPr lang="en-US" sz="19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Improve Access to Patients - </a:t>
            </a:r>
            <a:r>
              <a:rPr lang="en-US" sz="1900" b="1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outreach</a:t>
            </a:r>
            <a:endParaRPr sz="1900" b="1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600" lvl="0" indent="-425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900"/>
              <a:buFont typeface="Roboto"/>
              <a:buChar char="●"/>
            </a:pPr>
            <a:r>
              <a:rPr lang="en-US" sz="19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Provide Quality Care</a:t>
            </a:r>
            <a:endParaRPr sz="19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600" lvl="0" indent="-425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900"/>
              <a:buFont typeface="Roboto"/>
              <a:buChar char="●"/>
            </a:pPr>
            <a:r>
              <a:rPr lang="en-US" sz="19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Reduce Cost for both Patient and Provider</a:t>
            </a:r>
            <a:endParaRPr sz="19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4c62725ded_0_807"/>
          <p:cNvSpPr txBox="1">
            <a:spLocks noGrp="1"/>
          </p:cNvSpPr>
          <p:nvPr>
            <p:ph type="title"/>
          </p:nvPr>
        </p:nvSpPr>
        <p:spPr>
          <a:xfrm>
            <a:off x="553845" y="791156"/>
            <a:ext cx="15139800" cy="10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/>
              <a:t>Q&amp;A</a:t>
            </a:r>
            <a:endParaRPr/>
          </a:p>
        </p:txBody>
      </p:sp>
      <p:pic>
        <p:nvPicPr>
          <p:cNvPr id="461" name="Google Shape;461;g24c62725ded_0_8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5000" y="0"/>
            <a:ext cx="8972925" cy="598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4c62725ded_0_8" descr="2Q=="/>
          <p:cNvSpPr/>
          <p:nvPr/>
        </p:nvSpPr>
        <p:spPr>
          <a:xfrm>
            <a:off x="6545829" y="318655"/>
            <a:ext cx="227400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24c62725ded_0_8" descr="2Q=="/>
          <p:cNvSpPr/>
          <p:nvPr/>
        </p:nvSpPr>
        <p:spPr>
          <a:xfrm>
            <a:off x="6545829" y="318655"/>
            <a:ext cx="227400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g24c62725ded_0_8" descr="building_ic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3426" y="-53675"/>
            <a:ext cx="1571215" cy="163599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24c62725ded_0_8"/>
          <p:cNvSpPr txBox="1"/>
          <p:nvPr/>
        </p:nvSpPr>
        <p:spPr>
          <a:xfrm>
            <a:off x="6894119" y="5275260"/>
            <a:ext cx="1533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rgbClr val="75A3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105</a:t>
            </a:r>
            <a:endParaRPr sz="9600" b="0" i="0" u="none" strike="noStrike" cap="none">
              <a:solidFill>
                <a:srgbClr val="75A3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0" name="Google Shape;150;g24c62725ded_0_8"/>
          <p:cNvSpPr txBox="1"/>
          <p:nvPr/>
        </p:nvSpPr>
        <p:spPr>
          <a:xfrm>
            <a:off x="7655858" y="273050"/>
            <a:ext cx="7617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none" strike="noStrike" cap="none">
                <a:solidFill>
                  <a:srgbClr val="75A3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24c62725ded_0_8"/>
          <p:cNvSpPr txBox="1"/>
          <p:nvPr/>
        </p:nvSpPr>
        <p:spPr>
          <a:xfrm>
            <a:off x="8413137" y="1102986"/>
            <a:ext cx="274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C050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Tertiary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g24c62725ded_0_8" descr="ANd9GcSYgds9KHiMZ8fIZyDtv-pF4dR5M_N4MVG1f6XyFSjgQK9Bbuc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1012" y="1941060"/>
            <a:ext cx="1413415" cy="141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24c62725ded_0_8"/>
          <p:cNvSpPr txBox="1"/>
          <p:nvPr/>
        </p:nvSpPr>
        <p:spPr>
          <a:xfrm>
            <a:off x="7547028" y="1949450"/>
            <a:ext cx="7617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none" strike="noStrike" cap="none">
                <a:solidFill>
                  <a:srgbClr val="75A3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sz="9600" b="0" i="0" u="none" strike="noStrike" cap="none">
              <a:solidFill>
                <a:srgbClr val="75A3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4" name="Google Shape;154;g24c62725ded_0_8"/>
          <p:cNvSpPr txBox="1"/>
          <p:nvPr/>
        </p:nvSpPr>
        <p:spPr>
          <a:xfrm>
            <a:off x="8392821" y="2649601"/>
            <a:ext cx="274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C050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Secondary</a:t>
            </a:r>
            <a:endParaRPr sz="1500" b="1" i="0" u="none" strike="noStrike" cap="none">
              <a:solidFill>
                <a:srgbClr val="C050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" name="Google Shape;155;g24c62725ded_0_8"/>
          <p:cNvSpPr/>
          <p:nvPr/>
        </p:nvSpPr>
        <p:spPr>
          <a:xfrm>
            <a:off x="8406219" y="1546410"/>
            <a:ext cx="137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Care Centers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24c62725ded_0_8"/>
          <p:cNvSpPr/>
          <p:nvPr/>
        </p:nvSpPr>
        <p:spPr>
          <a:xfrm>
            <a:off x="8398350" y="3059343"/>
            <a:ext cx="137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Care Centers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24c62725ded_0_8"/>
          <p:cNvSpPr txBox="1"/>
          <p:nvPr/>
        </p:nvSpPr>
        <p:spPr>
          <a:xfrm>
            <a:off x="7547028" y="3657600"/>
            <a:ext cx="7617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none" strike="noStrike" cap="none">
                <a:solidFill>
                  <a:srgbClr val="75A3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24c62725ded_0_8"/>
          <p:cNvSpPr txBox="1"/>
          <p:nvPr/>
        </p:nvSpPr>
        <p:spPr>
          <a:xfrm>
            <a:off x="8401553" y="4513951"/>
            <a:ext cx="1828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C050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Outpatient</a:t>
            </a:r>
            <a:endParaRPr sz="1500" b="1" i="0" u="none" strike="noStrike" cap="none">
              <a:solidFill>
                <a:srgbClr val="C050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" name="Google Shape;159;g24c62725ded_0_8"/>
          <p:cNvSpPr/>
          <p:nvPr/>
        </p:nvSpPr>
        <p:spPr>
          <a:xfrm>
            <a:off x="8416920" y="4927236"/>
            <a:ext cx="89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Centers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24c62725ded_0_8"/>
          <p:cNvSpPr txBox="1"/>
          <p:nvPr/>
        </p:nvSpPr>
        <p:spPr>
          <a:xfrm>
            <a:off x="8402507" y="5935163"/>
            <a:ext cx="213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C050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Primary Care</a:t>
            </a:r>
            <a:endParaRPr sz="1500" b="1" i="0" u="none" strike="noStrike" cap="none">
              <a:solidFill>
                <a:srgbClr val="C050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" name="Google Shape;161;g24c62725ded_0_8"/>
          <p:cNvSpPr/>
          <p:nvPr/>
        </p:nvSpPr>
        <p:spPr>
          <a:xfrm>
            <a:off x="8413137" y="6349294"/>
            <a:ext cx="89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Centers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g24c62725ded_0_8" descr="clip_image016_thumb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8762" y="5391830"/>
            <a:ext cx="1379299" cy="107647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24c62725ded_0_8"/>
          <p:cNvSpPr txBox="1"/>
          <p:nvPr/>
        </p:nvSpPr>
        <p:spPr>
          <a:xfrm>
            <a:off x="6294216" y="5780659"/>
            <a:ext cx="862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+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" name="Google Shape;164;g24c62725ded_0_8"/>
          <p:cNvGrpSpPr/>
          <p:nvPr/>
        </p:nvGrpSpPr>
        <p:grpSpPr>
          <a:xfrm>
            <a:off x="6556686" y="3886200"/>
            <a:ext cx="1104612" cy="914400"/>
            <a:chOff x="2880" y="2640"/>
            <a:chExt cx="696" cy="576"/>
          </a:xfrm>
        </p:grpSpPr>
        <p:pic>
          <p:nvPicPr>
            <p:cNvPr id="165" name="Google Shape;165;g24c62725ded_0_8" descr="ANd9GcTHxCZMfUSDdYa7x70nmOA1pie_kIRG_eXjTrCp7caJiBKzytOOl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80" y="2640"/>
              <a:ext cx="672" cy="5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g24c62725ded_0_8"/>
            <p:cNvSpPr txBox="1"/>
            <p:nvPr/>
          </p:nvSpPr>
          <p:spPr>
            <a:xfrm>
              <a:off x="2976" y="2768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0" i="0" u="none" strike="noStrike" cap="none">
                  <a:solidFill>
                    <a:srgbClr val="FF0000"/>
                  </a:solidFill>
                  <a:latin typeface="Impact"/>
                  <a:ea typeface="Impact"/>
                  <a:cs typeface="Impact"/>
                  <a:sym typeface="Impact"/>
                </a:rPr>
                <a:t>+</a:t>
              </a:r>
              <a:endPara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67" name="Google Shape;167;g24c62725ded_0_8"/>
          <p:cNvCxnSpPr/>
          <p:nvPr/>
        </p:nvCxnSpPr>
        <p:spPr>
          <a:xfrm>
            <a:off x="5374520" y="485258"/>
            <a:ext cx="0" cy="5943600"/>
          </a:xfrm>
          <a:prstGeom prst="straightConnector1">
            <a:avLst/>
          </a:prstGeom>
          <a:noFill/>
          <a:ln w="19050" cap="flat" cmpd="sng">
            <a:solidFill>
              <a:srgbClr val="75A3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8" name="Google Shape;168;g24c62725ded_0_8"/>
          <p:cNvSpPr txBox="1"/>
          <p:nvPr/>
        </p:nvSpPr>
        <p:spPr>
          <a:xfrm>
            <a:off x="8413137" y="234624"/>
            <a:ext cx="1980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Specialty Care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Research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Training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24c62725ded_0_8"/>
          <p:cNvSpPr txBox="1"/>
          <p:nvPr/>
        </p:nvSpPr>
        <p:spPr>
          <a:xfrm>
            <a:off x="8385904" y="2152158"/>
            <a:ext cx="2209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Cataract Services Specialty Diagnosis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24c62725ded_0_8"/>
          <p:cNvSpPr txBox="1"/>
          <p:nvPr/>
        </p:nvSpPr>
        <p:spPr>
          <a:xfrm>
            <a:off x="8390923" y="3573016"/>
            <a:ext cx="22095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Comprehensive Eye Examination Treatment of Minor ailments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24c62725ded_0_8"/>
          <p:cNvSpPr txBox="1"/>
          <p:nvPr/>
        </p:nvSpPr>
        <p:spPr>
          <a:xfrm>
            <a:off x="8420999" y="5409260"/>
            <a:ext cx="2209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Comprehensive Eye Examination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24c62725ded_0_8"/>
          <p:cNvSpPr txBox="1"/>
          <p:nvPr/>
        </p:nvSpPr>
        <p:spPr>
          <a:xfrm>
            <a:off x="6099605" y="1567769"/>
            <a:ext cx="3428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C050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1000-3000 patients/day</a:t>
            </a:r>
            <a:endParaRPr sz="1500" b="0" i="0" u="none" strike="noStrike" cap="none">
              <a:solidFill>
                <a:srgbClr val="C050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3" name="Google Shape;173;g24c62725ded_0_8"/>
          <p:cNvSpPr txBox="1"/>
          <p:nvPr/>
        </p:nvSpPr>
        <p:spPr>
          <a:xfrm>
            <a:off x="6023425" y="3182257"/>
            <a:ext cx="2548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C050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150-400 patients/day</a:t>
            </a:r>
            <a:endParaRPr sz="1500" b="0" i="0" u="none" strike="noStrike" cap="none">
              <a:solidFill>
                <a:srgbClr val="C050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74" name="Google Shape;174;g24c62725ded_0_8"/>
          <p:cNvCxnSpPr/>
          <p:nvPr/>
        </p:nvCxnSpPr>
        <p:spPr>
          <a:xfrm>
            <a:off x="6251965" y="1966913"/>
            <a:ext cx="3885300" cy="0"/>
          </a:xfrm>
          <a:prstGeom prst="straightConnector1">
            <a:avLst/>
          </a:prstGeom>
          <a:noFill/>
          <a:ln w="9525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5" name="Google Shape;175;g24c62725ded_0_8"/>
          <p:cNvCxnSpPr/>
          <p:nvPr/>
        </p:nvCxnSpPr>
        <p:spPr>
          <a:xfrm>
            <a:off x="6251965" y="3568700"/>
            <a:ext cx="3885300" cy="0"/>
          </a:xfrm>
          <a:prstGeom prst="straightConnector1">
            <a:avLst/>
          </a:prstGeom>
          <a:noFill/>
          <a:ln w="9525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6" name="Google Shape;176;g24c62725ded_0_8"/>
          <p:cNvCxnSpPr/>
          <p:nvPr/>
        </p:nvCxnSpPr>
        <p:spPr>
          <a:xfrm>
            <a:off x="6366236" y="5279126"/>
            <a:ext cx="3885300" cy="0"/>
          </a:xfrm>
          <a:prstGeom prst="straightConnector1">
            <a:avLst/>
          </a:prstGeom>
          <a:noFill/>
          <a:ln w="9525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7" name="Google Shape;177;g24c62725ded_0_8"/>
          <p:cNvSpPr txBox="1"/>
          <p:nvPr/>
        </p:nvSpPr>
        <p:spPr>
          <a:xfrm>
            <a:off x="6099604" y="4858657"/>
            <a:ext cx="2736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C050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100-150 patients/day</a:t>
            </a:r>
            <a:endParaRPr sz="1500" b="0" i="0" u="none" strike="noStrike" cap="none">
              <a:solidFill>
                <a:srgbClr val="C050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8" name="Google Shape;178;g24c62725ded_0_8"/>
          <p:cNvSpPr txBox="1"/>
          <p:nvPr/>
        </p:nvSpPr>
        <p:spPr>
          <a:xfrm>
            <a:off x="6175785" y="6382657"/>
            <a:ext cx="2396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C050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20 -35 patients/day</a:t>
            </a:r>
            <a:endParaRPr sz="1500" b="0" i="0" u="none" strike="noStrike" cap="none">
              <a:solidFill>
                <a:srgbClr val="C050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9" name="Google Shape;179;g24c62725ded_0_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93697" y="1278749"/>
            <a:ext cx="1881413" cy="119328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24c62725ded_0_8"/>
          <p:cNvSpPr txBox="1"/>
          <p:nvPr/>
        </p:nvSpPr>
        <p:spPr>
          <a:xfrm>
            <a:off x="753516" y="3041559"/>
            <a:ext cx="42186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Patients handled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an average day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15,000 – 20,000 Outpatients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1500 – 2000 Surgeries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by a 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Clinical team of 3000+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4c62725ded_0_46"/>
          <p:cNvSpPr/>
          <p:nvPr/>
        </p:nvSpPr>
        <p:spPr>
          <a:xfrm>
            <a:off x="8383001" y="1382764"/>
            <a:ext cx="2302500" cy="5040900"/>
          </a:xfrm>
          <a:prstGeom prst="rect">
            <a:avLst/>
          </a:prstGeom>
          <a:solidFill>
            <a:srgbClr val="FFF2CC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24c62725ded_0_46"/>
          <p:cNvSpPr/>
          <p:nvPr/>
        </p:nvSpPr>
        <p:spPr>
          <a:xfrm>
            <a:off x="6012361" y="1382764"/>
            <a:ext cx="2302500" cy="5040900"/>
          </a:xfrm>
          <a:prstGeom prst="rect">
            <a:avLst/>
          </a:prstGeom>
          <a:solidFill>
            <a:srgbClr val="EDEDED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4c62725ded_0_46"/>
          <p:cNvSpPr/>
          <p:nvPr/>
        </p:nvSpPr>
        <p:spPr>
          <a:xfrm>
            <a:off x="3653588" y="1381225"/>
            <a:ext cx="2302500" cy="5040900"/>
          </a:xfrm>
          <a:prstGeom prst="rect">
            <a:avLst/>
          </a:prstGeom>
          <a:solidFill>
            <a:srgbClr val="FBE4D4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4c62725ded_0_46"/>
          <p:cNvSpPr/>
          <p:nvPr/>
        </p:nvSpPr>
        <p:spPr>
          <a:xfrm>
            <a:off x="1294816" y="1381225"/>
            <a:ext cx="2302500" cy="5040900"/>
          </a:xfrm>
          <a:prstGeom prst="rect">
            <a:avLst/>
          </a:prstGeom>
          <a:solidFill>
            <a:srgbClr val="D8E2F3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24c62725ded_0_46"/>
          <p:cNvSpPr txBox="1">
            <a:spLocks noGrp="1"/>
          </p:cNvSpPr>
          <p:nvPr>
            <p:ph type="sldNum" idx="12"/>
          </p:nvPr>
        </p:nvSpPr>
        <p:spPr>
          <a:xfrm>
            <a:off x="8033250" y="4770470"/>
            <a:ext cx="477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90" name="Google Shape;190;g24c62725ded_0_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6122" y="1662841"/>
            <a:ext cx="1972192" cy="1942042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1" name="Google Shape;191;g24c62725ded_0_46"/>
          <p:cNvSpPr/>
          <p:nvPr/>
        </p:nvSpPr>
        <p:spPr>
          <a:xfrm>
            <a:off x="2151223" y="3836546"/>
            <a:ext cx="596353" cy="352020"/>
          </a:xfrm>
          <a:prstGeom prst="flowChartMerge">
            <a:avLst/>
          </a:prstGeom>
          <a:solidFill>
            <a:schemeClr val="accen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24c62725ded_0_46"/>
          <p:cNvSpPr/>
          <p:nvPr/>
        </p:nvSpPr>
        <p:spPr>
          <a:xfrm>
            <a:off x="4520884" y="3836546"/>
            <a:ext cx="596353" cy="352020"/>
          </a:xfrm>
          <a:prstGeom prst="flowChartMerge">
            <a:avLst/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24c62725ded_0_46"/>
          <p:cNvSpPr/>
          <p:nvPr/>
        </p:nvSpPr>
        <p:spPr>
          <a:xfrm>
            <a:off x="6878678" y="3836546"/>
            <a:ext cx="596353" cy="352020"/>
          </a:xfrm>
          <a:prstGeom prst="flowChartMerge">
            <a:avLst/>
          </a:prstGeom>
          <a:solidFill>
            <a:schemeClr val="accent3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24c62725ded_0_46"/>
          <p:cNvSpPr/>
          <p:nvPr/>
        </p:nvSpPr>
        <p:spPr>
          <a:xfrm>
            <a:off x="9242005" y="3836546"/>
            <a:ext cx="596353" cy="352020"/>
          </a:xfrm>
          <a:prstGeom prst="flowChartMerge">
            <a:avLst/>
          </a:prstGeom>
          <a:solidFill>
            <a:schemeClr val="accent4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24c62725ded_0_46"/>
          <p:cNvSpPr txBox="1"/>
          <p:nvPr/>
        </p:nvSpPr>
        <p:spPr>
          <a:xfrm>
            <a:off x="1463303" y="4345558"/>
            <a:ext cx="1960200" cy="15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4.33 million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Outpatient Examinations</a:t>
            </a:r>
            <a:endParaRPr sz="1100"/>
          </a:p>
        </p:txBody>
      </p:sp>
      <p:sp>
        <p:nvSpPr>
          <p:cNvPr id="196" name="Google Shape;196;g24c62725ded_0_46"/>
          <p:cNvSpPr txBox="1"/>
          <p:nvPr/>
        </p:nvSpPr>
        <p:spPr>
          <a:xfrm>
            <a:off x="3832963" y="4345558"/>
            <a:ext cx="19722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524,672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Surgeries, Lasers &amp; other procedures</a:t>
            </a:r>
            <a:endParaRPr sz="1100"/>
          </a:p>
        </p:txBody>
      </p:sp>
      <p:sp>
        <p:nvSpPr>
          <p:cNvPr id="197" name="Google Shape;197;g24c62725ded_0_46"/>
          <p:cNvSpPr txBox="1"/>
          <p:nvPr/>
        </p:nvSpPr>
        <p:spPr>
          <a:xfrm>
            <a:off x="8551829" y="4345558"/>
            <a:ext cx="19722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45% 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 procedures 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 free or 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steeply subsidized</a:t>
            </a:r>
            <a:endParaRPr sz="1100"/>
          </a:p>
        </p:txBody>
      </p:sp>
      <p:sp>
        <p:nvSpPr>
          <p:cNvPr id="198" name="Google Shape;198;g24c62725ded_0_46"/>
          <p:cNvSpPr txBox="1"/>
          <p:nvPr/>
        </p:nvSpPr>
        <p:spPr>
          <a:xfrm>
            <a:off x="6190757" y="4345558"/>
            <a:ext cx="1972200" cy="1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651,413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spectacles dispensed</a:t>
            </a:r>
            <a:endParaRPr sz="1100"/>
          </a:p>
        </p:txBody>
      </p:sp>
      <p:pic>
        <p:nvPicPr>
          <p:cNvPr id="199" name="Google Shape;199;g24c62725ded_0_46" descr="Dr Usha (WillieDavis - 2011)"/>
          <p:cNvPicPr preferRelativeResize="0"/>
          <p:nvPr/>
        </p:nvPicPr>
        <p:blipFill rotWithShape="1">
          <a:blip r:embed="rId4">
            <a:alphaModFix/>
          </a:blip>
          <a:srcRect t="-140"/>
          <a:stretch/>
        </p:blipFill>
        <p:spPr>
          <a:xfrm>
            <a:off x="3825926" y="1671224"/>
            <a:ext cx="1941104" cy="1942041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00" name="Google Shape;200;g24c62725ded_0_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36992" y="1666646"/>
            <a:ext cx="1960200" cy="1933800"/>
          </a:xfrm>
          <a:prstGeom prst="round2DiagRect">
            <a:avLst>
              <a:gd name="adj1" fmla="val 0"/>
              <a:gd name="adj2" fmla="val 0"/>
            </a:avLst>
          </a:prstGeom>
          <a:noFill/>
          <a:ln w="28575" cap="sq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01" name="Google Shape;201;g24c62725ded_0_46"/>
          <p:cNvSpPr txBox="1"/>
          <p:nvPr/>
        </p:nvSpPr>
        <p:spPr>
          <a:xfrm>
            <a:off x="665827" y="434450"/>
            <a:ext cx="10602000" cy="946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Aravind in 2021-22</a:t>
            </a:r>
            <a:endParaRPr sz="1500"/>
          </a:p>
        </p:txBody>
      </p:sp>
      <p:pic>
        <p:nvPicPr>
          <p:cNvPr id="202" name="Google Shape;202;g24c62725ded_0_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72799" y="1668945"/>
            <a:ext cx="1953200" cy="1967194"/>
          </a:xfrm>
          <a:prstGeom prst="rect">
            <a:avLst/>
          </a:prstGeom>
          <a:noFill/>
          <a:ln w="28575" cap="flat" cmpd="sng">
            <a:solidFill>
              <a:srgbClr val="1CADE4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24c62725ded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552" y="632233"/>
            <a:ext cx="3700369" cy="579539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24c62725ded_0_2"/>
          <p:cNvSpPr txBox="1">
            <a:spLocks noGrp="1"/>
          </p:cNvSpPr>
          <p:nvPr>
            <p:ph type="title"/>
          </p:nvPr>
        </p:nvSpPr>
        <p:spPr>
          <a:xfrm>
            <a:off x="4889193" y="889667"/>
            <a:ext cx="67218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mbria"/>
                <a:ea typeface="Cambria"/>
                <a:cs typeface="Cambria"/>
                <a:sym typeface="Cambria"/>
              </a:rPr>
              <a:t>Prevent Needless Blindness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9" name="Google Shape;209;g24c62725ded_0_2"/>
          <p:cNvSpPr txBox="1"/>
          <p:nvPr/>
        </p:nvSpPr>
        <p:spPr>
          <a:xfrm>
            <a:off x="5066947" y="1894567"/>
            <a:ext cx="6429900" cy="43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 Condensed"/>
              <a:buAutoNum type="arabicPeriod"/>
            </a:pPr>
            <a:r>
              <a:rPr lang="en-US" sz="2400" b="1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Quality Care</a:t>
            </a:r>
            <a:r>
              <a:rPr lang="en-US" sz="2400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no compromise</a:t>
            </a:r>
            <a:endParaRPr sz="2400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 Condensed"/>
              <a:buAutoNum type="arabicPeriod"/>
            </a:pPr>
            <a:r>
              <a:rPr lang="en-US" sz="2400" b="1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Cost </a:t>
            </a:r>
            <a:r>
              <a:rPr lang="en-US" sz="2400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Effectiveness  </a:t>
            </a:r>
            <a:endParaRPr sz="2400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 Condensed"/>
              <a:buAutoNum type="arabicPeriod"/>
            </a:pPr>
            <a:r>
              <a:rPr lang="en-US" sz="2400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at </a:t>
            </a:r>
            <a:r>
              <a:rPr lang="en-US" sz="2400" b="1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Scale </a:t>
            </a:r>
            <a:endParaRPr sz="2400" b="1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609600" lvl="0" indent="-4572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Roboto Condensed"/>
              <a:buAutoNum type="arabicPeriod"/>
            </a:pPr>
            <a:r>
              <a:rPr lang="en-US" sz="2400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believe in </a:t>
            </a:r>
            <a:r>
              <a:rPr lang="en-US" sz="2400" b="1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Knowledge Sharing</a:t>
            </a:r>
            <a:endParaRPr sz="2400" b="1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4c62725ded_0_120"/>
          <p:cNvSpPr txBox="1">
            <a:spLocks noGrp="1"/>
          </p:cNvSpPr>
          <p:nvPr>
            <p:ph type="title"/>
          </p:nvPr>
        </p:nvSpPr>
        <p:spPr>
          <a:xfrm>
            <a:off x="996696" y="702156"/>
            <a:ext cx="9828300" cy="10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</a:pPr>
            <a:r>
              <a:rPr lang="en-US"/>
              <a:t>Overview…</a:t>
            </a:r>
            <a:endParaRPr/>
          </a:p>
        </p:txBody>
      </p:sp>
      <p:sp>
        <p:nvSpPr>
          <p:cNvPr id="215" name="Google Shape;215;g24c62725ded_0_120"/>
          <p:cNvSpPr txBox="1">
            <a:spLocks noGrp="1"/>
          </p:cNvSpPr>
          <p:nvPr>
            <p:ph type="body" idx="1"/>
          </p:nvPr>
        </p:nvSpPr>
        <p:spPr>
          <a:xfrm>
            <a:off x="581041" y="2596896"/>
            <a:ext cx="10243800" cy="3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-44170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56"/>
              <a:buAutoNum type="arabicPeriod"/>
            </a:pPr>
            <a:r>
              <a:rPr lang="en-US" sz="3499">
                <a:solidFill>
                  <a:schemeClr val="lt2"/>
                </a:solidFill>
              </a:rPr>
              <a:t>About Aravind</a:t>
            </a:r>
            <a:endParaRPr sz="3499">
              <a:solidFill>
                <a:schemeClr val="lt2"/>
              </a:solidFill>
            </a:endParaRPr>
          </a:p>
          <a:p>
            <a:pPr marL="457200" lvl="0" indent="-441706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56"/>
              <a:buAutoNum type="arabicPeriod"/>
            </a:pPr>
            <a:r>
              <a:rPr lang="en-US" sz="3499"/>
              <a:t>What is Diabetic Retinopathy</a:t>
            </a:r>
            <a:endParaRPr sz="3499"/>
          </a:p>
          <a:p>
            <a:pPr marL="457200" lvl="0" indent="-44170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56"/>
              <a:buAutoNum type="arabicPeriod"/>
            </a:pPr>
            <a:r>
              <a:rPr lang="en-US" sz="3499">
                <a:solidFill>
                  <a:schemeClr val="lt2"/>
                </a:solidFill>
              </a:rPr>
              <a:t>What is Vision Center</a:t>
            </a:r>
            <a:endParaRPr sz="3499">
              <a:solidFill>
                <a:schemeClr val="lt2"/>
              </a:solidFill>
            </a:endParaRPr>
          </a:p>
          <a:p>
            <a:pPr marL="457200" lvl="0" indent="-44170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56"/>
              <a:buAutoNum type="arabicPeriod"/>
            </a:pPr>
            <a:r>
              <a:rPr lang="en-US" sz="3499">
                <a:solidFill>
                  <a:schemeClr val="lt2"/>
                </a:solidFill>
              </a:rPr>
              <a:t>Workflow in a Vision Center</a:t>
            </a:r>
            <a:endParaRPr sz="3499">
              <a:solidFill>
                <a:schemeClr val="lt2"/>
              </a:solidFill>
            </a:endParaRPr>
          </a:p>
        </p:txBody>
      </p:sp>
      <p:sp>
        <p:nvSpPr>
          <p:cNvPr id="216" name="Google Shape;216;g24c62725ded_0_120"/>
          <p:cNvSpPr txBox="1">
            <a:spLocks noGrp="1"/>
          </p:cNvSpPr>
          <p:nvPr>
            <p:ph type="ftr" idx="11"/>
          </p:nvPr>
        </p:nvSpPr>
        <p:spPr>
          <a:xfrm>
            <a:off x="3112441" y="6114074"/>
            <a:ext cx="701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DICOM® 2023     WWW.DICOMSTANDARD.ORG     #DICOMCONFERENCE2023     #DICOM</a:t>
            </a:r>
            <a:endParaRPr/>
          </a:p>
        </p:txBody>
      </p:sp>
      <p:sp>
        <p:nvSpPr>
          <p:cNvPr id="217" name="Google Shape;217;g24c62725ded_0_120"/>
          <p:cNvSpPr txBox="1">
            <a:spLocks noGrp="1"/>
          </p:cNvSpPr>
          <p:nvPr>
            <p:ph type="sldNum" idx="12"/>
          </p:nvPr>
        </p:nvSpPr>
        <p:spPr>
          <a:xfrm>
            <a:off x="11411669" y="6114073"/>
            <a:ext cx="77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c62725ded_0_191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224" name="Google Shape;224;g24c62725ded_0_191"/>
          <p:cNvPicPr preferRelativeResize="0"/>
          <p:nvPr/>
        </p:nvPicPr>
        <p:blipFill rotWithShape="1">
          <a:blip r:embed="rId3">
            <a:alphaModFix/>
          </a:blip>
          <a:srcRect t="5074" b="425"/>
          <a:stretch/>
        </p:blipFill>
        <p:spPr>
          <a:xfrm>
            <a:off x="528125" y="1255150"/>
            <a:ext cx="10660200" cy="40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4c62725ded_0_127"/>
          <p:cNvSpPr txBox="1">
            <a:spLocks noGrp="1"/>
          </p:cNvSpPr>
          <p:nvPr>
            <p:ph type="title"/>
          </p:nvPr>
        </p:nvSpPr>
        <p:spPr>
          <a:xfrm>
            <a:off x="996696" y="702156"/>
            <a:ext cx="9828300" cy="10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</a:pPr>
            <a:r>
              <a:rPr lang="en-US"/>
              <a:t>Overview…</a:t>
            </a:r>
            <a:endParaRPr/>
          </a:p>
        </p:txBody>
      </p:sp>
      <p:sp>
        <p:nvSpPr>
          <p:cNvPr id="230" name="Google Shape;230;g24c62725ded_0_127"/>
          <p:cNvSpPr txBox="1">
            <a:spLocks noGrp="1"/>
          </p:cNvSpPr>
          <p:nvPr>
            <p:ph type="body" idx="1"/>
          </p:nvPr>
        </p:nvSpPr>
        <p:spPr>
          <a:xfrm>
            <a:off x="581041" y="2596896"/>
            <a:ext cx="10243800" cy="3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-44170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56"/>
              <a:buAutoNum type="arabicPeriod"/>
            </a:pPr>
            <a:r>
              <a:rPr lang="en-US" sz="3499">
                <a:solidFill>
                  <a:schemeClr val="lt2"/>
                </a:solidFill>
              </a:rPr>
              <a:t>About Aravind</a:t>
            </a:r>
            <a:endParaRPr sz="3499">
              <a:solidFill>
                <a:schemeClr val="lt2"/>
              </a:solidFill>
            </a:endParaRPr>
          </a:p>
          <a:p>
            <a:pPr marL="457200" lvl="0" indent="-44170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56"/>
              <a:buAutoNum type="arabicPeriod"/>
            </a:pPr>
            <a:r>
              <a:rPr lang="en-US" sz="3499">
                <a:solidFill>
                  <a:schemeClr val="lt2"/>
                </a:solidFill>
              </a:rPr>
              <a:t>What is Diabetic Retinopathy</a:t>
            </a:r>
            <a:endParaRPr sz="3499">
              <a:solidFill>
                <a:schemeClr val="lt2"/>
              </a:solidFill>
            </a:endParaRPr>
          </a:p>
          <a:p>
            <a:pPr marL="457200" lvl="0" indent="-441706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56"/>
              <a:buAutoNum type="arabicPeriod"/>
            </a:pPr>
            <a:r>
              <a:rPr lang="en-US" sz="3499"/>
              <a:t>Typical Workflow</a:t>
            </a:r>
            <a:endParaRPr sz="3499">
              <a:solidFill>
                <a:schemeClr val="lt2"/>
              </a:solidFill>
            </a:endParaRPr>
          </a:p>
        </p:txBody>
      </p:sp>
      <p:sp>
        <p:nvSpPr>
          <p:cNvPr id="231" name="Google Shape;231;g24c62725ded_0_127"/>
          <p:cNvSpPr txBox="1">
            <a:spLocks noGrp="1"/>
          </p:cNvSpPr>
          <p:nvPr>
            <p:ph type="ftr" idx="11"/>
          </p:nvPr>
        </p:nvSpPr>
        <p:spPr>
          <a:xfrm>
            <a:off x="3112441" y="6114074"/>
            <a:ext cx="701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 DICOM® 2023     WWW.DICOMSTANDARD.ORG     #DICOMCONFERENCE2023     #DICOM</a:t>
            </a:r>
            <a:endParaRPr/>
          </a:p>
        </p:txBody>
      </p:sp>
      <p:sp>
        <p:nvSpPr>
          <p:cNvPr id="232" name="Google Shape;232;g24c62725ded_0_127"/>
          <p:cNvSpPr txBox="1">
            <a:spLocks noGrp="1"/>
          </p:cNvSpPr>
          <p:nvPr>
            <p:ph type="sldNum" idx="12"/>
          </p:nvPr>
        </p:nvSpPr>
        <p:spPr>
          <a:xfrm>
            <a:off x="11411669" y="6114073"/>
            <a:ext cx="77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Custom 1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1A3260"/>
      </a:accent1>
      <a:accent2>
        <a:srgbClr val="1371AA"/>
      </a:accent2>
      <a:accent3>
        <a:srgbClr val="60CBE7"/>
      </a:accent3>
      <a:accent4>
        <a:srgbClr val="EEEEEE"/>
      </a:accent4>
      <a:accent5>
        <a:srgbClr val="06847E"/>
      </a:accent5>
      <a:accent6>
        <a:srgbClr val="034E49"/>
      </a:accent6>
      <a:hlink>
        <a:srgbClr val="1371AA"/>
      </a:hlink>
      <a:folHlink>
        <a:srgbClr val="19325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B08A24BF07DA4D84C4DAE7E8DA25C9" ma:contentTypeVersion="17" ma:contentTypeDescription="Create a new document." ma:contentTypeScope="" ma:versionID="24f50b1e4abc046cebc89a1ea544de3e">
  <xsd:schema xmlns:xsd="http://www.w3.org/2001/XMLSchema" xmlns:xs="http://www.w3.org/2001/XMLSchema" xmlns:p="http://schemas.microsoft.com/office/2006/metadata/properties" xmlns:ns2="08e62e2e-62f1-4b88-8cf1-432aab3aa58f" xmlns:ns3="486c1cc4-0cc5-42a3-a01e-b9e025673abc" targetNamespace="http://schemas.microsoft.com/office/2006/metadata/properties" ma:root="true" ma:fieldsID="75d5b9cd3ffb84502ebb6b795fd23e04" ns2:_="" ns3:_="">
    <xsd:import namespace="08e62e2e-62f1-4b88-8cf1-432aab3aa58f"/>
    <xsd:import namespace="486c1cc4-0cc5-42a3-a01e-b9e025673a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e62e2e-62f1-4b88-8cf1-432aab3aa5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926a90d-46de-4e11-973c-5c97377635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6c1cc4-0cc5-42a3-a01e-b9e025673ab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e0a68c6-dd48-49e9-b8d8-4e421edbb73d}" ma:internalName="TaxCatchAll" ma:showField="CatchAllData" ma:web="486c1cc4-0cc5-42a3-a01e-b9e025673a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8e62e2e-62f1-4b88-8cf1-432aab3aa58f">
      <Terms xmlns="http://schemas.microsoft.com/office/infopath/2007/PartnerControls"/>
    </lcf76f155ced4ddcb4097134ff3c332f>
    <TaxCatchAll xmlns="486c1cc4-0cc5-42a3-a01e-b9e025673abc" xsi:nil="true"/>
  </documentManagement>
</p:properties>
</file>

<file path=customXml/itemProps1.xml><?xml version="1.0" encoding="utf-8"?>
<ds:datastoreItem xmlns:ds="http://schemas.openxmlformats.org/officeDocument/2006/customXml" ds:itemID="{869C37B1-11B8-4939-816B-9A0DCBBF8725}"/>
</file>

<file path=customXml/itemProps2.xml><?xml version="1.0" encoding="utf-8"?>
<ds:datastoreItem xmlns:ds="http://schemas.openxmlformats.org/officeDocument/2006/customXml" ds:itemID="{8FE36D2D-EE09-43AA-9A18-537694373862}"/>
</file>

<file path=customXml/itemProps3.xml><?xml version="1.0" encoding="utf-8"?>
<ds:datastoreItem xmlns:ds="http://schemas.openxmlformats.org/officeDocument/2006/customXml" ds:itemID="{3BD2BD1D-9D2B-4E95-9138-9BE385AE18A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1263</Words>
  <Application>Microsoft Office PowerPoint</Application>
  <PresentationFormat>Custom</PresentationFormat>
  <Paragraphs>334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Gill Sans</vt:lpstr>
      <vt:lpstr>Google Sans</vt:lpstr>
      <vt:lpstr>Roboto Light</vt:lpstr>
      <vt:lpstr>Calibri</vt:lpstr>
      <vt:lpstr>Noto Sans Symbols</vt:lpstr>
      <vt:lpstr>Quattrocento Sans</vt:lpstr>
      <vt:lpstr>Roboto Condensed</vt:lpstr>
      <vt:lpstr>Arial</vt:lpstr>
      <vt:lpstr>Impact</vt:lpstr>
      <vt:lpstr>Roboto</vt:lpstr>
      <vt:lpstr>Century Gothic</vt:lpstr>
      <vt:lpstr>Cambria</vt:lpstr>
      <vt:lpstr>Dividend</vt:lpstr>
      <vt:lpstr>Simple Light</vt:lpstr>
      <vt:lpstr>DICOM Educational Conference Chennai, India</vt:lpstr>
      <vt:lpstr>PowerPoint Presentation</vt:lpstr>
      <vt:lpstr>We believe these could be a Solution.  Improve Access to Patients - outreach Provide Quality Care Reduce Cost for both Patient and Provider</vt:lpstr>
      <vt:lpstr>PowerPoint Presentation</vt:lpstr>
      <vt:lpstr>PowerPoint Presentation</vt:lpstr>
      <vt:lpstr>Prevent Needless Blindness</vt:lpstr>
      <vt:lpstr>Overview…</vt:lpstr>
      <vt:lpstr>PowerPoint Presentation</vt:lpstr>
      <vt:lpstr>Overview…</vt:lpstr>
      <vt:lpstr>Building Blocks of Telemedicine [DR Screening]</vt:lpstr>
      <vt:lpstr>Typical Vision Center Setup</vt:lpstr>
      <vt:lpstr>Typical Base Hospital Setup</vt:lpstr>
      <vt:lpstr>PowerPoint Presentation</vt:lpstr>
      <vt:lpstr>Evolution 2000 - 2023</vt:lpstr>
      <vt:lpstr>DICOM / IHE Standard at work…</vt:lpstr>
      <vt:lpstr>Evolution DICOM / AI @ Aravind</vt:lpstr>
      <vt:lpstr>IHE - Unified Eye Care Workflow  (Integrating the Healthcare Enterprise) </vt:lpstr>
      <vt:lpstr>Workflow and Integration</vt:lpstr>
      <vt:lpstr>Workflow and Integration</vt:lpstr>
      <vt:lpstr>DICOM IOD - SC and OP</vt:lpstr>
      <vt:lpstr>DICOM (MWL) - Modality and EMR integration</vt:lpstr>
      <vt:lpstr>Store / Retrieve - DICOM (dimse) / DICOMWeb (RS)  Camera, EMR, PACS &amp; AI Integration</vt:lpstr>
      <vt:lpstr>ADRES - Screens &amp; Report</vt:lpstr>
      <vt:lpstr>Outcomes…</vt:lpstr>
      <vt:lpstr>Outcomes Since 2019</vt:lpstr>
      <vt:lpstr>Statistics till 2023</vt:lpstr>
      <vt:lpstr>Lessons learned from translating AI from  development to deployment in healthcare </vt:lpstr>
      <vt:lpstr>Google at 25: By the numbers</vt:lpstr>
      <vt:lpstr>Improvements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DICOM Educational Conference Chennai, India</dc:title>
  <dc:creator>Lynn Lear</dc:creator>
  <cp:lastModifiedBy>Hull, Carolyn</cp:lastModifiedBy>
  <cp:revision>1</cp:revision>
  <dcterms:created xsi:type="dcterms:W3CDTF">2018-06-26T03:42:10Z</dcterms:created>
  <dcterms:modified xsi:type="dcterms:W3CDTF">2023-10-27T20:26:57Z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0x0101009CB08A24BF07DA4D84C4DAE7E8DA25C9</vt:lpwstr>
  </property>
</Properties>
</file>