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 id="2147483670" r:id="rId2"/>
  </p:sldMasterIdLst>
  <p:notesMasterIdLst>
    <p:notesMasterId r:id="rId46"/>
  </p:notesMasterIdLst>
  <p:sldIdLst>
    <p:sldId id="256" r:id="rId3"/>
    <p:sldId id="402" r:id="rId4"/>
    <p:sldId id="287" r:id="rId5"/>
    <p:sldId id="343" r:id="rId6"/>
    <p:sldId id="351" r:id="rId7"/>
    <p:sldId id="349" r:id="rId8"/>
    <p:sldId id="374" r:id="rId9"/>
    <p:sldId id="366" r:id="rId10"/>
    <p:sldId id="352" r:id="rId11"/>
    <p:sldId id="358" r:id="rId12"/>
    <p:sldId id="361" r:id="rId13"/>
    <p:sldId id="360" r:id="rId14"/>
    <p:sldId id="407" r:id="rId15"/>
    <p:sldId id="411" r:id="rId16"/>
    <p:sldId id="409" r:id="rId17"/>
    <p:sldId id="410" r:id="rId18"/>
    <p:sldId id="362" r:id="rId19"/>
    <p:sldId id="412" r:id="rId20"/>
    <p:sldId id="365" r:id="rId21"/>
    <p:sldId id="375" r:id="rId22"/>
    <p:sldId id="376" r:id="rId23"/>
    <p:sldId id="377" r:id="rId24"/>
    <p:sldId id="378" r:id="rId25"/>
    <p:sldId id="404" r:id="rId26"/>
    <p:sldId id="379" r:id="rId27"/>
    <p:sldId id="380" r:id="rId28"/>
    <p:sldId id="381" r:id="rId29"/>
    <p:sldId id="382" r:id="rId30"/>
    <p:sldId id="383" r:id="rId31"/>
    <p:sldId id="384" r:id="rId32"/>
    <p:sldId id="385" r:id="rId33"/>
    <p:sldId id="303" r:id="rId34"/>
    <p:sldId id="396" r:id="rId35"/>
    <p:sldId id="397" r:id="rId36"/>
    <p:sldId id="406" r:id="rId37"/>
    <p:sldId id="401" r:id="rId38"/>
    <p:sldId id="335" r:id="rId39"/>
    <p:sldId id="405" r:id="rId40"/>
    <p:sldId id="391" r:id="rId41"/>
    <p:sldId id="392" r:id="rId42"/>
    <p:sldId id="393" r:id="rId43"/>
    <p:sldId id="394" r:id="rId44"/>
    <p:sldId id="26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7E0000"/>
    <a:srgbClr val="F78957"/>
    <a:srgbClr val="51270F"/>
    <a:srgbClr val="73A3A1"/>
    <a:srgbClr val="E67468"/>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12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7E28-C941-4276-9EAF-0853162F5EE1}" type="datetimeFigureOut">
              <a:rPr lang="en-US" smtClean="0"/>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210" y="3085765"/>
            <a:ext cx="8134844" cy="364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2" y="1275080"/>
            <a:ext cx="7989752" cy="1066800"/>
          </a:xfrm>
          <a:effectLst/>
        </p:spPr>
        <p:txBody>
          <a:bodyPr anchor="t" anchorCtr="0">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743885"/>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581192" y="5997364"/>
            <a:ext cx="7343799" cy="365125"/>
          </a:xfrm>
        </p:spPr>
        <p:txBody>
          <a:bodyPr/>
          <a:lstStyle>
            <a:lvl1pPr>
              <a:defRPr b="1">
                <a:solidFill>
                  <a:schemeClr val="accent2">
                    <a:lumMod val="60000"/>
                    <a:lumOff val="40000"/>
                  </a:schemeClr>
                </a:solidFill>
                <a:latin typeface="Calibri" panose="020F0502020204030204" pitchFamily="34" charset="0"/>
                <a:cs typeface="Calibri" panose="020F0502020204030204" pitchFamily="34" charset="0"/>
              </a:defRPr>
            </a:lvl1pPr>
          </a:lstStyle>
          <a:p>
            <a:r>
              <a:rPr lang="en-US" dirty="0"/>
              <a:t>Copyright DICOM® 2019       www.dicomstandard.org          #DICOMConference2019         #DICOM           @</a:t>
            </a:r>
            <a:r>
              <a:rPr lang="en-US" dirty="0">
                <a:hlinkClick r:id="rId2"/>
              </a:rPr>
              <a:t>@</a:t>
            </a:r>
            <a:r>
              <a:rPr lang="en-US" u="sng" dirty="0" err="1">
                <a:hlinkClick r:id="rId2"/>
              </a:rPr>
              <a:t>The_DICOM_STD</a:t>
            </a:r>
            <a:endParaRPr lang="en-US" dirty="0"/>
          </a:p>
        </p:txBody>
      </p:sp>
      <p:sp>
        <p:nvSpPr>
          <p:cNvPr id="6" name="Slide Number Placeholder 5"/>
          <p:cNvSpPr>
            <a:spLocks noGrp="1"/>
          </p:cNvSpPr>
          <p:nvPr>
            <p:ph type="sldNum" sz="quarter" idx="12"/>
          </p:nvPr>
        </p:nvSpPr>
        <p:spPr>
          <a:xfrm>
            <a:off x="8026400" y="5997364"/>
            <a:ext cx="56039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61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57210" y="3085765"/>
            <a:ext cx="8134844" cy="364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2" name="Title 1"/>
          <p:cNvSpPr>
            <a:spLocks noGrp="1"/>
          </p:cNvSpPr>
          <p:nvPr>
            <p:ph type="ctrTitle"/>
          </p:nvPr>
        </p:nvSpPr>
        <p:spPr>
          <a:xfrm>
            <a:off x="581192" y="1275080"/>
            <a:ext cx="7989752" cy="1066800"/>
          </a:xfrm>
          <a:effectLst/>
        </p:spPr>
        <p:txBody>
          <a:bodyPr anchor="t" anchorCtr="0">
            <a:normAutofit/>
          </a:bodyPr>
          <a:lstStyle>
            <a:lvl1pPr>
              <a:defRPr sz="3600" cap="none" baseline="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2" y="2341880"/>
            <a:ext cx="7989752" cy="743885"/>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581192" y="5997364"/>
            <a:ext cx="7343799" cy="365125"/>
          </a:xfrm>
        </p:spPr>
        <p:txBody>
          <a:bodyPr/>
          <a:lstStyle>
            <a:lvl1pPr>
              <a:defRPr b="1">
                <a:solidFill>
                  <a:schemeClr val="accent2">
                    <a:lumMod val="60000"/>
                    <a:lumOff val="40000"/>
                  </a:schemeClr>
                </a:solidFill>
                <a:latin typeface="Calibri" panose="020F0502020204030204" pitchFamily="34" charset="0"/>
                <a:cs typeface="Calibri" panose="020F0502020204030204" pitchFamily="34" charset="0"/>
              </a:defRPr>
            </a:lvl1pPr>
          </a:lstStyle>
          <a:p>
            <a:r>
              <a:rPr lang="en-US" dirty="0">
                <a:solidFill>
                  <a:srgbClr val="4590B8">
                    <a:lumMod val="60000"/>
                    <a:lumOff val="40000"/>
                  </a:srgbClr>
                </a:solidFill>
              </a:rPr>
              <a:t>Copyright DICOM® 2019       www.dicomstandard.org          #DICOMConference2019         #DICOM           @</a:t>
            </a:r>
            <a:r>
              <a:rPr lang="en-US" dirty="0">
                <a:solidFill>
                  <a:srgbClr val="4590B8">
                    <a:lumMod val="60000"/>
                    <a:lumOff val="40000"/>
                  </a:srgbClr>
                </a:solidFill>
                <a:hlinkClick r:id="rId2"/>
              </a:rPr>
              <a:t>@</a:t>
            </a:r>
            <a:r>
              <a:rPr lang="en-US" u="sng" dirty="0" err="1">
                <a:solidFill>
                  <a:srgbClr val="4590B8">
                    <a:lumMod val="60000"/>
                    <a:lumOff val="40000"/>
                  </a:srgbClr>
                </a:solidFill>
                <a:hlinkClick r:id="rId2"/>
              </a:rPr>
              <a:t>The_DICOM_STD</a:t>
            </a:r>
            <a:endParaRPr lang="en-US" dirty="0">
              <a:solidFill>
                <a:srgbClr val="4590B8">
                  <a:lumMod val="60000"/>
                  <a:lumOff val="40000"/>
                </a:srgbClr>
              </a:solidFill>
            </a:endParaRPr>
          </a:p>
        </p:txBody>
      </p:sp>
      <p:sp>
        <p:nvSpPr>
          <p:cNvPr id="6" name="Slide Number Placeholder 5"/>
          <p:cNvSpPr>
            <a:spLocks noGrp="1"/>
          </p:cNvSpPr>
          <p:nvPr>
            <p:ph type="sldNum" sz="quarter" idx="12"/>
          </p:nvPr>
        </p:nvSpPr>
        <p:spPr>
          <a:xfrm>
            <a:off x="8026400" y="5997364"/>
            <a:ext cx="56039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1A3260">
                    <a:lumMod val="75000"/>
                    <a:lumOff val="25000"/>
                  </a:srgbClr>
                </a:solidFill>
              </a:rPr>
              <a:pPr/>
              <a:t>‹#›</a:t>
            </a:fld>
            <a:endParaRPr lang="en-US" dirty="0">
              <a:solidFill>
                <a:srgbClr val="1A3260">
                  <a:lumMod val="75000"/>
                  <a:lumOff val="25000"/>
                </a:srgbClr>
              </a:solidFill>
            </a:endParaRPr>
          </a:p>
        </p:txBody>
      </p:sp>
    </p:spTree>
    <p:extLst>
      <p:ext uri="{BB962C8B-B14F-4D97-AF65-F5344CB8AC3E}">
        <p14:creationId xmlns:p14="http://schemas.microsoft.com/office/powerpoint/2010/main" val="69247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93701" y="1612504"/>
            <a:ext cx="8044142" cy="92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idx="1"/>
          </p:nvPr>
        </p:nvSpPr>
        <p:spPr>
          <a:xfrm>
            <a:off x="448091" y="2629749"/>
            <a:ext cx="8073609" cy="3326387"/>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20896" y="6049131"/>
            <a:ext cx="7734299" cy="360799"/>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6" name="Slide Number Placeholder 5"/>
          <p:cNvSpPr>
            <a:spLocks noGrp="1"/>
          </p:cNvSpPr>
          <p:nvPr>
            <p:ph type="sldNum" sz="quarter" idx="12"/>
          </p:nvPr>
        </p:nvSpPr>
        <p:spPr>
          <a:xfrm>
            <a:off x="8128000" y="5956136"/>
            <a:ext cx="393700" cy="430460"/>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331679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2" name="Title 1"/>
          <p:cNvSpPr>
            <a:spLocks noGrp="1"/>
          </p:cNvSpPr>
          <p:nvPr>
            <p:ph type="title"/>
          </p:nvPr>
        </p:nvSpPr>
        <p:spPr>
          <a:xfrm>
            <a:off x="581193" y="3036573"/>
            <a:ext cx="7989751" cy="1420979"/>
          </a:xfrm>
        </p:spPr>
        <p:txBody>
          <a:bodyPr anchor="t" anchorCtr="0">
            <a:normAutofit/>
          </a:bodyPr>
          <a:lstStyle>
            <a:lvl1pPr algn="l">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581192" y="5951810"/>
            <a:ext cx="7455426" cy="360799"/>
          </a:xfrm>
        </p:spPr>
        <p:txBody>
          <a:bodyPr/>
          <a:lstStyle>
            <a:lvl1pPr>
              <a:defRPr>
                <a:solidFill>
                  <a:schemeClr val="accent2">
                    <a:lumMod val="60000"/>
                    <a:lumOff val="40000"/>
                  </a:schemeClr>
                </a:solidFill>
              </a:defRPr>
            </a:lvl1pPr>
          </a:lstStyle>
          <a:p>
            <a:r>
              <a:rPr lang="en-US" dirty="0">
                <a:solidFill>
                  <a:srgbClr val="4590B8">
                    <a:lumMod val="60000"/>
                    <a:lumOff val="40000"/>
                  </a:srgbClr>
                </a:solidFill>
              </a:rPr>
              <a:t>Copyright DICOM® 2019       www.dicomstandard.org          #DICOMConference2019        #DICOM           @</a:t>
            </a:r>
            <a:r>
              <a:rPr lang="en-US" dirty="0" err="1">
                <a:solidFill>
                  <a:srgbClr val="4590B8">
                    <a:lumMod val="60000"/>
                    <a:lumOff val="40000"/>
                  </a:srgbClr>
                </a:solidFill>
              </a:rPr>
              <a:t>DICOMstandard</a:t>
            </a:r>
            <a:r>
              <a:rPr lang="en-US" dirty="0">
                <a:solidFill>
                  <a:srgbClr val="4590B8">
                    <a:lumMod val="60000"/>
                    <a:lumOff val="40000"/>
                  </a:srgbClr>
                </a:solidFill>
              </a:rPr>
              <a:t>   </a:t>
            </a:r>
          </a:p>
        </p:txBody>
      </p:sp>
      <p:sp>
        <p:nvSpPr>
          <p:cNvPr id="6" name="Slide Number Placeholder 5"/>
          <p:cNvSpPr>
            <a:spLocks noGrp="1"/>
          </p:cNvSpPr>
          <p:nvPr>
            <p:ph type="sldNum" sz="quarter" idx="12"/>
          </p:nvPr>
        </p:nvSpPr>
        <p:spPr>
          <a:xfrm>
            <a:off x="8157028" y="5956136"/>
            <a:ext cx="413915" cy="360799"/>
          </a:xfrm>
        </p:spPr>
        <p:txBody>
          <a:bodyPr/>
          <a:lstStyle>
            <a:lvl1pPr>
              <a:defRPr>
                <a:solidFill>
                  <a:schemeClr val="accent2">
                    <a:lumMod val="60000"/>
                    <a:lumOff val="40000"/>
                  </a:schemeClr>
                </a:solidFill>
              </a:defRPr>
            </a:lvl1pPr>
          </a:lstStyle>
          <a:p>
            <a:fld id="{D57F1E4F-1CFF-5643-939E-217C01CDF565}" type="slidenum">
              <a:rPr lang="en-US" smtClean="0">
                <a:solidFill>
                  <a:srgbClr val="4590B8">
                    <a:lumMod val="60000"/>
                    <a:lumOff val="40000"/>
                  </a:srgbClr>
                </a:solidFill>
              </a:rPr>
              <a:pPr/>
              <a:t>‹#›</a:t>
            </a:fld>
            <a:endParaRPr lang="en-US" dirty="0">
              <a:solidFill>
                <a:srgbClr val="4590B8">
                  <a:lumMod val="60000"/>
                  <a:lumOff val="40000"/>
                </a:srgbClr>
              </a:solidFill>
            </a:endParaRPr>
          </a:p>
        </p:txBody>
      </p:sp>
    </p:spTree>
    <p:extLst>
      <p:ext uri="{BB962C8B-B14F-4D97-AF65-F5344CB8AC3E}">
        <p14:creationId xmlns:p14="http://schemas.microsoft.com/office/powerpoint/2010/main" val="113954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1" y="1569523"/>
            <a:ext cx="8122853"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0" y="1536701"/>
            <a:ext cx="8122853" cy="1000364"/>
          </a:xfrm>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448092" y="2743200"/>
            <a:ext cx="4032628"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282" y="2743200"/>
            <a:ext cx="3907662"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581192" y="6018246"/>
            <a:ext cx="7219284" cy="455339"/>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7" name="Slide Number Placeholder 6"/>
          <p:cNvSpPr>
            <a:spLocks noGrp="1"/>
          </p:cNvSpPr>
          <p:nvPr>
            <p:ph type="sldNum" sz="quarter" idx="12"/>
          </p:nvPr>
        </p:nvSpPr>
        <p:spPr>
          <a:xfrm>
            <a:off x="7800476" y="5956136"/>
            <a:ext cx="770468" cy="517449"/>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6657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52647" y="1312649"/>
            <a:ext cx="8212382" cy="9398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2646" y="1298789"/>
            <a:ext cx="8114231" cy="929214"/>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482960" y="2228003"/>
            <a:ext cx="4089039"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2961" y="2926051"/>
            <a:ext cx="408903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3379" y="2228003"/>
            <a:ext cx="393797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3691" y="2992364"/>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581192" y="5951810"/>
            <a:ext cx="7604864" cy="460211"/>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9" name="Slide Number Placeholder 8"/>
          <p:cNvSpPr>
            <a:spLocks noGrp="1"/>
          </p:cNvSpPr>
          <p:nvPr>
            <p:ph type="sldNum" sz="quarter" idx="12"/>
          </p:nvPr>
        </p:nvSpPr>
        <p:spPr>
          <a:xfrm>
            <a:off x="8186056" y="5956136"/>
            <a:ext cx="384888" cy="455885"/>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21903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63332" y="1244600"/>
            <a:ext cx="8238707" cy="944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1961" y="1188098"/>
            <a:ext cx="7989752" cy="944880"/>
          </a:xfrm>
        </p:spPr>
        <p:txBody>
          <a:bodyPr anchor="t" anchorCtr="0"/>
          <a:lstStyle>
            <a:lvl1pPr>
              <a:defRPr cap="none" baseline="0"/>
            </a:lvl1pPr>
          </a:lstStyle>
          <a:p>
            <a:r>
              <a:rPr lang="en-US" dirty="0"/>
              <a:t>Click to edit Master title style</a:t>
            </a:r>
          </a:p>
        </p:txBody>
      </p:sp>
      <p:sp>
        <p:nvSpPr>
          <p:cNvPr id="4" name="Footer Placeholder 3"/>
          <p:cNvSpPr>
            <a:spLocks noGrp="1"/>
          </p:cNvSpPr>
          <p:nvPr>
            <p:ph type="ftr" sz="quarter" idx="11"/>
          </p:nvPr>
        </p:nvSpPr>
        <p:spPr>
          <a:xfrm>
            <a:off x="573056" y="6138698"/>
            <a:ext cx="7467858" cy="365125"/>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5" name="Slide Number Placeholder 4"/>
          <p:cNvSpPr>
            <a:spLocks noGrp="1"/>
          </p:cNvSpPr>
          <p:nvPr>
            <p:ph type="sldNum" sz="quarter" idx="12"/>
          </p:nvPr>
        </p:nvSpPr>
        <p:spPr>
          <a:xfrm>
            <a:off x="8040914" y="6114948"/>
            <a:ext cx="493610" cy="365125"/>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2517410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1192" y="5981791"/>
            <a:ext cx="7517778" cy="360799"/>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4" name="Slide Number Placeholder 3"/>
          <p:cNvSpPr>
            <a:spLocks noGrp="1"/>
          </p:cNvSpPr>
          <p:nvPr>
            <p:ph type="sldNum" sz="quarter" idx="12"/>
          </p:nvPr>
        </p:nvSpPr>
        <p:spPr>
          <a:xfrm>
            <a:off x="8098970" y="5956136"/>
            <a:ext cx="471973" cy="360799"/>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87432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sp>
        <p:nvSpPr>
          <p:cNvPr id="2" name="Title 1"/>
          <p:cNvSpPr>
            <a:spLocks noGrp="1"/>
          </p:cNvSpPr>
          <p:nvPr>
            <p:ph type="title"/>
          </p:nvPr>
        </p:nvSpPr>
        <p:spPr>
          <a:xfrm>
            <a:off x="581352" y="5262296"/>
            <a:ext cx="3536625" cy="689514"/>
          </a:xfrm>
        </p:spPr>
        <p:txBody>
          <a:bodyPr anchor="ctr"/>
          <a:lstStyle>
            <a:lvl1pPr algn="l">
              <a:defRPr sz="2000" b="0" cap="none" baseline="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6399" y="1716027"/>
            <a:ext cx="8240400" cy="3089973"/>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581192" y="5951810"/>
            <a:ext cx="7575835" cy="460539"/>
          </a:xfrm>
        </p:spPr>
        <p:txBody>
          <a:bodyPr/>
          <a:lstStyle>
            <a:lvl1pPr>
              <a:defRPr>
                <a:solidFill>
                  <a:schemeClr val="accent2">
                    <a:lumMod val="60000"/>
                    <a:lumOff val="40000"/>
                  </a:schemeClr>
                </a:solidFill>
              </a:defRPr>
            </a:lvl1pPr>
          </a:lstStyle>
          <a:p>
            <a:r>
              <a:rPr lang="en-US" dirty="0">
                <a:solidFill>
                  <a:srgbClr val="4590B8">
                    <a:lumMod val="60000"/>
                    <a:lumOff val="40000"/>
                  </a:srgbClr>
                </a:solidFill>
              </a:rPr>
              <a:t>Copyright DICOM® 2019       www.dicomstandard.org        #DICOMConference2019       #DICOM             @</a:t>
            </a:r>
            <a:r>
              <a:rPr lang="en-US" dirty="0" err="1">
                <a:solidFill>
                  <a:srgbClr val="4590B8">
                    <a:lumMod val="60000"/>
                    <a:lumOff val="40000"/>
                  </a:srgbClr>
                </a:solidFill>
              </a:rPr>
              <a:t>DICOMstandarD</a:t>
            </a:r>
            <a:r>
              <a:rPr lang="en-US" dirty="0">
                <a:solidFill>
                  <a:srgbClr val="4590B8">
                    <a:lumMod val="60000"/>
                    <a:lumOff val="40000"/>
                  </a:srgbClr>
                </a:solidFill>
              </a:rPr>
              <a:t>  </a:t>
            </a:r>
          </a:p>
        </p:txBody>
      </p:sp>
      <p:sp>
        <p:nvSpPr>
          <p:cNvPr id="7" name="Slide Number Placeholder 6"/>
          <p:cNvSpPr>
            <a:spLocks noGrp="1"/>
          </p:cNvSpPr>
          <p:nvPr>
            <p:ph type="sldNum" sz="quarter" idx="12"/>
          </p:nvPr>
        </p:nvSpPr>
        <p:spPr>
          <a:xfrm>
            <a:off x="8157028" y="5956136"/>
            <a:ext cx="413915" cy="460539"/>
          </a:xfrm>
        </p:spPr>
        <p:txBody>
          <a:bodyPr/>
          <a:lstStyle>
            <a:lvl1pPr>
              <a:defRPr>
                <a:solidFill>
                  <a:schemeClr val="accent2">
                    <a:lumMod val="60000"/>
                    <a:lumOff val="40000"/>
                  </a:schemeClr>
                </a:solidFill>
              </a:defRPr>
            </a:lvl1pPr>
          </a:lstStyle>
          <a:p>
            <a:fld id="{D57F1E4F-1CFF-5643-939E-217C01CDF565}" type="slidenum">
              <a:rPr lang="en-US" smtClean="0">
                <a:solidFill>
                  <a:srgbClr val="4590B8">
                    <a:lumMod val="60000"/>
                    <a:lumOff val="40000"/>
                  </a:srgbClr>
                </a:solidFill>
              </a:rPr>
              <a:pPr/>
              <a:t>‹#›</a:t>
            </a:fld>
            <a:endParaRPr lang="en-US" dirty="0">
              <a:solidFill>
                <a:srgbClr val="4590B8">
                  <a:lumMod val="60000"/>
                  <a:lumOff val="40000"/>
                </a:srgbClr>
              </a:solidFill>
            </a:endParaRPr>
          </a:p>
        </p:txBody>
      </p:sp>
    </p:spTree>
    <p:extLst>
      <p:ext uri="{BB962C8B-B14F-4D97-AF65-F5344CB8AC3E}">
        <p14:creationId xmlns:p14="http://schemas.microsoft.com/office/powerpoint/2010/main" val="162511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193" y="4693389"/>
            <a:ext cx="8084751" cy="566738"/>
          </a:xfrm>
        </p:spPr>
        <p:txBody>
          <a:bodyPr anchor="b">
            <a:normAutofit/>
          </a:bodyPr>
          <a:lstStyle>
            <a:lvl1pPr algn="l">
              <a:defRPr sz="2400" b="0" cap="none" baseline="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86193" y="1727200"/>
            <a:ext cx="8238706" cy="286885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86193" y="5260126"/>
            <a:ext cx="80847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86193" y="5951810"/>
            <a:ext cx="7525693" cy="594345"/>
          </a:xfrm>
        </p:spPr>
        <p:txBody>
          <a:bodyPr/>
          <a:lstStyle>
            <a:lvl1pPr>
              <a:defRPr/>
            </a:lvl1p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7" name="Slide Number Placeholder 6"/>
          <p:cNvSpPr>
            <a:spLocks noGrp="1"/>
          </p:cNvSpPr>
          <p:nvPr>
            <p:ph type="sldNum" sz="quarter" idx="12"/>
          </p:nvPr>
        </p:nvSpPr>
        <p:spPr>
          <a:xfrm>
            <a:off x="8157028" y="5956136"/>
            <a:ext cx="413915" cy="594345"/>
          </a:xfrm>
        </p:spPr>
        <p:txBody>
          <a:bodyPr/>
          <a:lstStyle/>
          <a:p>
            <a:fld id="{D57F1E4F-1CFF-5643-939E-217C01CDF565}" type="slidenum">
              <a:rPr lang="en-US" smtClean="0">
                <a:solidFill>
                  <a:srgbClr val="4590B8"/>
                </a:solidFill>
              </a:rPr>
              <a:pPr/>
              <a:t>‹#›</a:t>
            </a:fld>
            <a:endParaRPr lang="en-US" dirty="0">
              <a:solidFill>
                <a:srgbClr val="4590B8"/>
              </a:solidFill>
            </a:endParaRPr>
          </a:p>
        </p:txBody>
      </p:sp>
    </p:spTree>
    <p:extLst>
      <p:ext uri="{BB962C8B-B14F-4D97-AF65-F5344CB8AC3E}">
        <p14:creationId xmlns:p14="http://schemas.microsoft.com/office/powerpoint/2010/main" val="129042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93701" y="1612504"/>
            <a:ext cx="8044142" cy="92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idx="1"/>
          </p:nvPr>
        </p:nvSpPr>
        <p:spPr>
          <a:xfrm>
            <a:off x="448091" y="2629749"/>
            <a:ext cx="8073609" cy="3326387"/>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20896" y="6049131"/>
            <a:ext cx="7734299" cy="360799"/>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6" name="Slide Number Placeholder 5"/>
          <p:cNvSpPr>
            <a:spLocks noGrp="1"/>
          </p:cNvSpPr>
          <p:nvPr>
            <p:ph type="sldNum" sz="quarter" idx="12"/>
          </p:nvPr>
        </p:nvSpPr>
        <p:spPr>
          <a:xfrm>
            <a:off x="8128000" y="5956136"/>
            <a:ext cx="393700" cy="43046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4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193" y="3036573"/>
            <a:ext cx="7989751" cy="1420979"/>
          </a:xfrm>
        </p:spPr>
        <p:txBody>
          <a:bodyPr anchor="t" anchorCtr="0">
            <a:normAutofit/>
          </a:bodyPr>
          <a:lstStyle>
            <a:lvl1pPr algn="l">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581192" y="5951810"/>
            <a:ext cx="7455426" cy="360799"/>
          </a:xfrm>
        </p:spPr>
        <p:txBody>
          <a:bodyPr/>
          <a:lstStyle>
            <a:lvl1pPr>
              <a:defRPr>
                <a:solidFill>
                  <a:schemeClr val="accent2">
                    <a:lumMod val="60000"/>
                    <a:lumOff val="40000"/>
                  </a:schemeClr>
                </a:solidFill>
              </a:defRPr>
            </a:lvl1pPr>
          </a:lstStyle>
          <a:p>
            <a:r>
              <a:rPr lang="en-US" dirty="0"/>
              <a:t>Copyright DICOM® 2019       www.dicomstandard.org          #DICOMConference2019        #DICOM           @</a:t>
            </a:r>
            <a:r>
              <a:rPr lang="en-US" dirty="0" err="1"/>
              <a:t>DICOMstandard</a:t>
            </a:r>
            <a:r>
              <a:rPr lang="en-US" dirty="0"/>
              <a:t>   </a:t>
            </a:r>
          </a:p>
        </p:txBody>
      </p:sp>
      <p:sp>
        <p:nvSpPr>
          <p:cNvPr id="6" name="Slide Number Placeholder 5"/>
          <p:cNvSpPr>
            <a:spLocks noGrp="1"/>
          </p:cNvSpPr>
          <p:nvPr>
            <p:ph type="sldNum" sz="quarter" idx="12"/>
          </p:nvPr>
        </p:nvSpPr>
        <p:spPr>
          <a:xfrm>
            <a:off x="8157028" y="5956136"/>
            <a:ext cx="413915" cy="360799"/>
          </a:xfrm>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9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1" y="1569523"/>
            <a:ext cx="8122853"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8090" y="1536701"/>
            <a:ext cx="8122853" cy="1000364"/>
          </a:xfrm>
        </p:spPr>
        <p:txBody>
          <a:bodyPr anchor="t" anchorCtr="0"/>
          <a:lstStyle>
            <a:lvl1pPr>
              <a:defRPr cap="none" baseline="0"/>
            </a:lvl1pPr>
          </a:lstStyle>
          <a:p>
            <a:r>
              <a:rPr lang="en-US" dirty="0"/>
              <a:t>Click to edit Master title style</a:t>
            </a:r>
          </a:p>
        </p:txBody>
      </p:sp>
      <p:sp>
        <p:nvSpPr>
          <p:cNvPr id="3" name="Content Placeholder 2"/>
          <p:cNvSpPr>
            <a:spLocks noGrp="1"/>
          </p:cNvSpPr>
          <p:nvPr>
            <p:ph sz="half" idx="1"/>
          </p:nvPr>
        </p:nvSpPr>
        <p:spPr>
          <a:xfrm>
            <a:off x="448092" y="2743200"/>
            <a:ext cx="4032628"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282" y="2743200"/>
            <a:ext cx="3907662" cy="3242224"/>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581192" y="6018246"/>
            <a:ext cx="7219284" cy="455339"/>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7" name="Slide Number Placeholder 6"/>
          <p:cNvSpPr>
            <a:spLocks noGrp="1"/>
          </p:cNvSpPr>
          <p:nvPr>
            <p:ph type="sldNum" sz="quarter" idx="12"/>
          </p:nvPr>
        </p:nvSpPr>
        <p:spPr>
          <a:xfrm>
            <a:off x="7800476" y="5956136"/>
            <a:ext cx="770468" cy="51744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2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52647" y="1312649"/>
            <a:ext cx="8212382" cy="9398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2646" y="1298789"/>
            <a:ext cx="8114231" cy="929214"/>
          </a:xfrm>
        </p:spPr>
        <p:txBody>
          <a:bodyPr/>
          <a:lstStyle>
            <a:lvl1pPr>
              <a:defRPr cap="none" baseline="0"/>
            </a:lvl1pPr>
          </a:lstStyle>
          <a:p>
            <a:r>
              <a:rPr lang="en-US" dirty="0"/>
              <a:t>Click to edit Master title style</a:t>
            </a:r>
          </a:p>
        </p:txBody>
      </p:sp>
      <p:sp>
        <p:nvSpPr>
          <p:cNvPr id="3" name="Text Placeholder 2"/>
          <p:cNvSpPr>
            <a:spLocks noGrp="1"/>
          </p:cNvSpPr>
          <p:nvPr>
            <p:ph type="body" idx="1"/>
          </p:nvPr>
        </p:nvSpPr>
        <p:spPr>
          <a:xfrm>
            <a:off x="482960" y="2228003"/>
            <a:ext cx="4089039"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2961" y="2926051"/>
            <a:ext cx="408903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3379" y="2228003"/>
            <a:ext cx="393797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83691" y="2992364"/>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581192" y="5951810"/>
            <a:ext cx="7604864" cy="460211"/>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9" name="Slide Number Placeholder 8"/>
          <p:cNvSpPr>
            <a:spLocks noGrp="1"/>
          </p:cNvSpPr>
          <p:nvPr>
            <p:ph type="sldNum" sz="quarter" idx="12"/>
          </p:nvPr>
        </p:nvSpPr>
        <p:spPr>
          <a:xfrm>
            <a:off x="8186056" y="5956136"/>
            <a:ext cx="384888" cy="45588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90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63332" y="1244600"/>
            <a:ext cx="8238707" cy="944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1961" y="1188098"/>
            <a:ext cx="7989752" cy="944880"/>
          </a:xfrm>
        </p:spPr>
        <p:txBody>
          <a:bodyPr anchor="t" anchorCtr="0"/>
          <a:lstStyle>
            <a:lvl1pPr>
              <a:defRPr cap="none" baseline="0"/>
            </a:lvl1pPr>
          </a:lstStyle>
          <a:p>
            <a:r>
              <a:rPr lang="en-US" dirty="0"/>
              <a:t>Click to edit Master title style</a:t>
            </a:r>
          </a:p>
        </p:txBody>
      </p:sp>
      <p:sp>
        <p:nvSpPr>
          <p:cNvPr id="4" name="Footer Placeholder 3"/>
          <p:cNvSpPr>
            <a:spLocks noGrp="1"/>
          </p:cNvSpPr>
          <p:nvPr>
            <p:ph type="ftr" sz="quarter" idx="11"/>
          </p:nvPr>
        </p:nvSpPr>
        <p:spPr>
          <a:xfrm>
            <a:off x="573056" y="6138698"/>
            <a:ext cx="7467858" cy="365125"/>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5" name="Slide Number Placeholder 4"/>
          <p:cNvSpPr>
            <a:spLocks noGrp="1"/>
          </p:cNvSpPr>
          <p:nvPr>
            <p:ph type="sldNum" sz="quarter" idx="12"/>
          </p:nvPr>
        </p:nvSpPr>
        <p:spPr>
          <a:xfrm>
            <a:off x="8040914" y="6114948"/>
            <a:ext cx="49361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75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81192" y="5981791"/>
            <a:ext cx="7517778" cy="360799"/>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4" name="Slide Number Placeholder 3"/>
          <p:cNvSpPr>
            <a:spLocks noGrp="1"/>
          </p:cNvSpPr>
          <p:nvPr>
            <p:ph type="sldNum" sz="quarter" idx="12"/>
          </p:nvPr>
        </p:nvSpPr>
        <p:spPr>
          <a:xfrm>
            <a:off x="8098970" y="5956136"/>
            <a:ext cx="471973" cy="3607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33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81352" y="5262296"/>
            <a:ext cx="3536625" cy="689514"/>
          </a:xfrm>
        </p:spPr>
        <p:txBody>
          <a:bodyPr anchor="ctr"/>
          <a:lstStyle>
            <a:lvl1pPr algn="l">
              <a:defRPr sz="2000" b="0" cap="none" baseline="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6399" y="1716027"/>
            <a:ext cx="8240400" cy="3089973"/>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581192" y="5951810"/>
            <a:ext cx="7575835" cy="460539"/>
          </a:xfrm>
        </p:spPr>
        <p:txBody>
          <a:bodyPr/>
          <a:lstStyle>
            <a:lvl1pPr>
              <a:defRPr>
                <a:solidFill>
                  <a:schemeClr val="accent2">
                    <a:lumMod val="60000"/>
                    <a:lumOff val="40000"/>
                  </a:schemeClr>
                </a:solidFill>
              </a:defRPr>
            </a:lvl1pPr>
          </a:lstStyle>
          <a:p>
            <a:r>
              <a:rPr lang="en-US" dirty="0"/>
              <a:t>Copyright DICOM® 2019       www.dicomstandard.org        #DICOMConference2019       #DICOM             @</a:t>
            </a:r>
            <a:r>
              <a:rPr lang="en-US" dirty="0" err="1"/>
              <a:t>DICOMstandarD</a:t>
            </a:r>
            <a:r>
              <a:rPr lang="en-US" dirty="0"/>
              <a:t>  </a:t>
            </a:r>
          </a:p>
        </p:txBody>
      </p:sp>
      <p:sp>
        <p:nvSpPr>
          <p:cNvPr id="7" name="Slide Number Placeholder 6"/>
          <p:cNvSpPr>
            <a:spLocks noGrp="1"/>
          </p:cNvSpPr>
          <p:nvPr>
            <p:ph type="sldNum" sz="quarter" idx="12"/>
          </p:nvPr>
        </p:nvSpPr>
        <p:spPr>
          <a:xfrm>
            <a:off x="8157028" y="5956136"/>
            <a:ext cx="413915" cy="460539"/>
          </a:xfrm>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2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193" y="4693389"/>
            <a:ext cx="8084751" cy="566738"/>
          </a:xfrm>
        </p:spPr>
        <p:txBody>
          <a:bodyPr anchor="b">
            <a:normAutofit/>
          </a:bodyPr>
          <a:lstStyle>
            <a:lvl1pPr algn="l">
              <a:defRPr sz="2400" b="0" cap="none" baseline="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86193" y="1727200"/>
            <a:ext cx="8238706" cy="286885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86193" y="5260126"/>
            <a:ext cx="80847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86193" y="5951810"/>
            <a:ext cx="7525693" cy="594345"/>
          </a:xfrm>
        </p:spPr>
        <p:txBody>
          <a:bodyPr/>
          <a:lstStyle>
            <a:lvl1pPr>
              <a:defRPr/>
            </a:lvl1pPr>
          </a:lstStyle>
          <a:p>
            <a:r>
              <a:rPr lang="en-US" dirty="0"/>
              <a:t>Copyright DICOM® 2019       www.dicomstandard.org        #DICOMConference2019       #DICOM             @</a:t>
            </a:r>
            <a:r>
              <a:rPr lang="en-US" dirty="0" err="1"/>
              <a:t>DICOMstandarD</a:t>
            </a:r>
            <a:r>
              <a:rPr lang="en-US" dirty="0"/>
              <a:t>   </a:t>
            </a:r>
          </a:p>
        </p:txBody>
      </p:sp>
      <p:sp>
        <p:nvSpPr>
          <p:cNvPr id="7" name="Slide Number Placeholder 6"/>
          <p:cNvSpPr>
            <a:spLocks noGrp="1"/>
          </p:cNvSpPr>
          <p:nvPr>
            <p:ph type="sldNum" sz="quarter" idx="12"/>
          </p:nvPr>
        </p:nvSpPr>
        <p:spPr>
          <a:xfrm>
            <a:off x="8157028" y="5956136"/>
            <a:ext cx="413915" cy="59434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47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1705189"/>
            <a:ext cx="7989752" cy="83187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448091" y="2685203"/>
            <a:ext cx="7989752" cy="299169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9E92C5D-939B-4900-BCE5-3A86A7002CA7}" type="datetime1">
              <a:rPr lang="en-US" smtClean="0"/>
              <a:t>10/2/2019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504596" y="714426"/>
            <a:ext cx="2788504" cy="7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0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91" y="1705189"/>
            <a:ext cx="7989752" cy="83187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448091" y="2685203"/>
            <a:ext cx="7989752" cy="299169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9E92C5D-939B-4900-BCE5-3A86A7002CA7}" type="datetime1">
              <a:rPr lang="en-US" smtClean="0">
                <a:solidFill>
                  <a:srgbClr val="4590B8"/>
                </a:solidFill>
              </a:rPr>
              <a:pPr/>
              <a:t>10/2/2019</a:t>
            </a:fld>
            <a:endParaRPr lang="en-US" dirty="0">
              <a:solidFill>
                <a:srgbClr val="4590B8"/>
              </a:solidFill>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solidFill>
                  <a:srgbClr val="4590B8"/>
                </a:solidFill>
                <a:latin typeface="Arial" panose="020B0604020202020204" pitchFamily="34" charset="0"/>
                <a:cs typeface="Arial" panose="020B0604020202020204" pitchFamily="34" charset="0"/>
              </a:rPr>
              <a:t>Copyright</a:t>
            </a:r>
            <a:r>
              <a:rPr lang="en-US" dirty="0">
                <a:solidFill>
                  <a:srgbClr val="4590B8"/>
                </a:solidFill>
              </a:rPr>
              <a:t> DICOM® 2018 </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solidFill>
                  <a:srgbClr val="4590B8"/>
                </a:solidFill>
              </a:rPr>
              <a:pPr/>
              <a:t>‹#›</a:t>
            </a:fld>
            <a:endParaRPr lang="en-US" dirty="0">
              <a:solidFill>
                <a:srgbClr val="4590B8"/>
              </a:solidFill>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504596" y="714426"/>
            <a:ext cx="2788504" cy="79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936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url=http://www.medgadget.com/2011/11/carestream-vue-motion-html5-based-medical-image-viewer-receives-fda-clearance.html&amp;rct=j&amp;frm=1&amp;q=&amp;esrc=s&amp;sa=U&amp;ei=-rRvVJTwE8uCsQSx4ICgCA&amp;ved=0CBYQ9QEwAA&amp;sig2=zNpdm5459wcGVpz50_dDPw&amp;usg=AFQjCNFyg_nImIp7zpotnRNynvR9SQT6a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emf"/><Relationship Id="rId3" Type="http://schemas.openxmlformats.org/officeDocument/2006/relationships/image" Target="../media/image47.jpeg"/><Relationship Id="rId7" Type="http://schemas.openxmlformats.org/officeDocument/2006/relationships/image" Target="../media/image46.jpeg"/><Relationship Id="rId12" Type="http://schemas.openxmlformats.org/officeDocument/2006/relationships/image" Target="../media/image53.png"/><Relationship Id="rId2" Type="http://schemas.openxmlformats.org/officeDocument/2006/relationships/hyperlink" Target="http://www.google.com/url?url=http://www.imedicalapps.com/2011/11/vue-motion-medical-image-viewer-receives-fda-clearance/&amp;rct=j&amp;frm=1&amp;q=&amp;esrc=s&amp;sa=U&amp;ei=-rRvVJTwE8uCsQSx4ICgCA&amp;ved=0CDYQ9QEwEA&amp;sig2=2q8QJAEseta9vy_o0BlzmQ&amp;usg=AFQjCNHcGCEWeUX4JJEKbVPMvd0t1fNA7w" TargetMode="External"/><Relationship Id="rId1" Type="http://schemas.openxmlformats.org/officeDocument/2006/relationships/slideLayout" Target="../slideLayouts/slideLayout11.xml"/><Relationship Id="rId6" Type="http://schemas.openxmlformats.org/officeDocument/2006/relationships/image" Target="../media/image48.jpeg"/><Relationship Id="rId11" Type="http://schemas.openxmlformats.org/officeDocument/2006/relationships/image" Target="../media/image52.jpeg"/><Relationship Id="rId5" Type="http://schemas.openxmlformats.org/officeDocument/2006/relationships/image" Target="../media/image40.jpeg"/><Relationship Id="rId10" Type="http://schemas.openxmlformats.org/officeDocument/2006/relationships/image" Target="../media/image51.png"/><Relationship Id="rId4" Type="http://schemas.openxmlformats.org/officeDocument/2006/relationships/hyperlink" Target="http://www.google.com/url?url=http://www.medgadget.com/2011/11/carestream-vue-motion-html5-based-medical-image-viewer-receives-fda-clearance.html&amp;rct=j&amp;frm=1&amp;q=&amp;esrc=s&amp;sa=U&amp;ei=-rRvVJTwE8uCsQSx4ICgCA&amp;ved=0CBYQ9QEwAA&amp;sig2=zNpdm5459wcGVpz50_dDPw&amp;usg=AFQjCNFyg_nImIp7zpotnRNynvR9SQT6ag" TargetMode="External"/><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7.jpeg"/><Relationship Id="rId7" Type="http://schemas.openxmlformats.org/officeDocument/2006/relationships/image" Target="../media/image46.jpeg"/><Relationship Id="rId2" Type="http://schemas.openxmlformats.org/officeDocument/2006/relationships/hyperlink" Target="http://www.google.com/url?url=http://www.imedicalapps.com/2011/11/vue-motion-medical-image-viewer-receives-fda-clearance/&amp;rct=j&amp;frm=1&amp;q=&amp;esrc=s&amp;sa=U&amp;ei=-rRvVJTwE8uCsQSx4ICgCA&amp;ved=0CDYQ9QEwEA&amp;sig2=2q8QJAEseta9vy_o0BlzmQ&amp;usg=AFQjCNHcGCEWeUX4JJEKbVPMvd0t1fNA7w" TargetMode="External"/><Relationship Id="rId1" Type="http://schemas.openxmlformats.org/officeDocument/2006/relationships/slideLayout" Target="../slideLayouts/slideLayout11.xml"/><Relationship Id="rId6" Type="http://schemas.openxmlformats.org/officeDocument/2006/relationships/image" Target="../media/image55.png"/><Relationship Id="rId11" Type="http://schemas.openxmlformats.org/officeDocument/2006/relationships/image" Target="../media/image59.jpeg"/><Relationship Id="rId5" Type="http://schemas.openxmlformats.org/officeDocument/2006/relationships/image" Target="../media/image40.jpeg"/><Relationship Id="rId10" Type="http://schemas.openxmlformats.org/officeDocument/2006/relationships/image" Target="../media/image58.png"/><Relationship Id="rId4" Type="http://schemas.openxmlformats.org/officeDocument/2006/relationships/hyperlink" Target="http://www.google.com/url?url=http://www.medgadget.com/2011/11/carestream-vue-motion-html5-based-medical-image-viewer-receives-fda-clearance.html&amp;rct=j&amp;frm=1&amp;q=&amp;esrc=s&amp;sa=U&amp;ei=-rRvVJTwE8uCsQSx4ICgCA&amp;ved=0CBYQ9QEwAA&amp;sig2=zNpdm5459wcGVpz50_dDPw&amp;usg=AFQjCNFyg_nImIp7zpotnRNynvR9SQT6ag" TargetMode="External"/><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www.google.com/url?url=http://www.imedicalapps.com/2011/11/vue-motion-medical-image-viewer-receives-fda-clearance/&amp;rct=j&amp;frm=1&amp;q=&amp;esrc=s&amp;sa=U&amp;ei=-rRvVJTwE8uCsQSx4ICgCA&amp;ved=0CDYQ9QEwEA&amp;sig2=2q8QJAEseta9vy_o0BlzmQ&amp;usg=AFQjCNHcGCEWeUX4JJEKbVPMvd0t1fNA7w" TargetMode="External"/><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oogle.com/url?url=http://www.medgadget.com/2011/11/carestream-vue-motion-html5-based-medical-image-viewer-receives-fda-clearance.html&amp;rct=j&amp;frm=1&amp;q=&amp;esrc=s&amp;sa=U&amp;ei=-rRvVJTwE8uCsQSx4ICgCA&amp;ved=0CBYQ9QEwAA&amp;sig2=zNpdm5459wcGVpz50_dDPw&amp;usg=AFQjCNFyg_nImIp7zpotnRNynvR9SQT6ag" TargetMode="External"/><Relationship Id="rId4" Type="http://schemas.openxmlformats.org/officeDocument/2006/relationships/image" Target="../media/image47.jpeg"/><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he.net/uploadedFiles/Documents/Radiology/IHE_RAD_Suppl_EBIW.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3A248-A6ED-40FF-8B5D-11F02EC424CB}"/>
              </a:ext>
            </a:extLst>
          </p:cNvPr>
          <p:cNvSpPr>
            <a:spLocks noGrp="1"/>
          </p:cNvSpPr>
          <p:nvPr>
            <p:ph type="ctrTitle"/>
          </p:nvPr>
        </p:nvSpPr>
        <p:spPr/>
        <p:txBody>
          <a:bodyPr>
            <a:normAutofit/>
          </a:bodyPr>
          <a:lstStyle/>
          <a:p>
            <a:r>
              <a:rPr lang="en-US" sz="2800" cap="none" dirty="0">
                <a:cs typeface="Arial" panose="020B0604020202020204" pitchFamily="34" charset="0"/>
              </a:rPr>
              <a:t>DICOM Educational Conference</a:t>
            </a:r>
            <a:br>
              <a:rPr lang="en-US" sz="2800" cap="none" dirty="0">
                <a:cs typeface="Arial" panose="020B0604020202020204" pitchFamily="34" charset="0"/>
              </a:rPr>
            </a:br>
            <a:r>
              <a:rPr lang="en-US" sz="2800" dirty="0">
                <a:cs typeface="Arial" panose="020B0604020202020204" pitchFamily="34" charset="0"/>
              </a:rPr>
              <a:t>Bangkok, Thailand</a:t>
            </a:r>
            <a:endParaRPr lang="en-US" sz="2800" cap="none" dirty="0"/>
          </a:p>
        </p:txBody>
      </p:sp>
      <p:sp>
        <p:nvSpPr>
          <p:cNvPr id="3" name="Subtitle 2">
            <a:extLst>
              <a:ext uri="{FF2B5EF4-FFF2-40B4-BE49-F238E27FC236}">
                <a16:creationId xmlns:a16="http://schemas.microsoft.com/office/drawing/2014/main" xmlns="" id="{F03105D7-0FA0-4E79-9DEA-B986CE03872B}"/>
              </a:ext>
            </a:extLst>
          </p:cNvPr>
          <p:cNvSpPr>
            <a:spLocks noGrp="1"/>
          </p:cNvSpPr>
          <p:nvPr>
            <p:ph type="subTitle" idx="1"/>
          </p:nvPr>
        </p:nvSpPr>
        <p:spPr/>
        <p:txBody>
          <a:bodyPr>
            <a:normAutofit/>
          </a:bodyPr>
          <a:lstStyle/>
          <a:p>
            <a:r>
              <a:rPr lang="en-US" sz="1400" dirty="0">
                <a:latin typeface="Arial" panose="020B0604020202020204" pitchFamily="34" charset="0"/>
                <a:cs typeface="Arial" panose="020B0604020202020204" pitchFamily="34" charset="0"/>
              </a:rPr>
              <a:t>3-4 October 2019</a:t>
            </a:r>
            <a:endParaRPr lang="en-US" sz="1400" dirty="0"/>
          </a:p>
        </p:txBody>
      </p:sp>
      <p:sp>
        <p:nvSpPr>
          <p:cNvPr id="5" name="Subtitle 7">
            <a:extLst>
              <a:ext uri="{FF2B5EF4-FFF2-40B4-BE49-F238E27FC236}">
                <a16:creationId xmlns:a16="http://schemas.microsoft.com/office/drawing/2014/main" xmlns="" id="{59664AAA-B8A0-4C00-9701-1D33EC511A00}"/>
              </a:ext>
            </a:extLst>
          </p:cNvPr>
          <p:cNvSpPr txBox="1">
            <a:spLocks/>
          </p:cNvSpPr>
          <p:nvPr/>
        </p:nvSpPr>
        <p:spPr>
          <a:xfrm>
            <a:off x="581192" y="3715808"/>
            <a:ext cx="7891296" cy="200282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smtClean="0">
                <a:latin typeface="Arial" panose="020B0604020202020204" pitchFamily="34" charset="0"/>
                <a:cs typeface="Arial" panose="020B0604020202020204" pitchFamily="34" charset="0"/>
              </a:rPr>
              <a:t>Encounter-based Imaging workflow </a:t>
            </a:r>
          </a:p>
          <a:p>
            <a:pPr algn="r"/>
            <a:r>
              <a:rPr lang="en-US" sz="2400" b="1" dirty="0" smtClean="0">
                <a:latin typeface="Arial" panose="020B0604020202020204" pitchFamily="34" charset="0"/>
                <a:cs typeface="Arial" panose="020B0604020202020204" pitchFamily="34" charset="0"/>
              </a:rPr>
              <a:t>EBIW</a:t>
            </a:r>
            <a:endParaRPr lang="en-US" sz="2400" b="1" dirty="0">
              <a:latin typeface="Arial" panose="020B0604020202020204" pitchFamily="34" charset="0"/>
              <a:cs typeface="Arial" panose="020B0604020202020204" pitchFamily="34" charset="0"/>
            </a:endParaRPr>
          </a:p>
          <a:p>
            <a:pPr algn="r"/>
            <a:r>
              <a:rPr lang="en-US" b="1"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mayo Clinic </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Ken Persons</a:t>
            </a:r>
            <a:endParaRPr lang="en-US"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4C0A8B8A-F706-46B6-B1B6-F150036B2773}"/>
              </a:ext>
            </a:extLst>
          </p:cNvPr>
          <p:cNvSpPr/>
          <p:nvPr/>
        </p:nvSpPr>
        <p:spPr>
          <a:xfrm>
            <a:off x="848704" y="6348673"/>
            <a:ext cx="8112864" cy="307777"/>
          </a:xfrm>
          <a:prstGeom prst="rect">
            <a:avLst/>
          </a:prstGeom>
        </p:spPr>
        <p:txBody>
          <a:bodyPr wrap="square">
            <a:spAutoFit/>
          </a:bodyPr>
          <a:lstStyle/>
          <a:p>
            <a:r>
              <a:rPr lang="en-US" sz="1050" dirty="0">
                <a:solidFill>
                  <a:schemeClr val="bg1"/>
                </a:solidFill>
              </a:rPr>
              <a:t>Copyright DICOM® 2019       www.dicomstandard.org          #DICOMConference2019        #DICOM           </a:t>
            </a:r>
            <a:r>
              <a:rPr lang="en-US" sz="1400" dirty="0">
                <a:solidFill>
                  <a:schemeClr val="bg1"/>
                </a:solidFill>
              </a:rPr>
              <a:t>  </a:t>
            </a:r>
            <a:r>
              <a:rPr lang="en-US" sz="1200" dirty="0">
                <a:solidFill>
                  <a:schemeClr val="bg1"/>
                </a:solidFill>
              </a:rPr>
              <a:t>@</a:t>
            </a:r>
            <a:r>
              <a:rPr lang="en-US" sz="1200" dirty="0" err="1">
                <a:solidFill>
                  <a:schemeClr val="bg1"/>
                </a:solidFill>
              </a:rPr>
              <a:t>DICOMstandard</a:t>
            </a:r>
            <a:r>
              <a:rPr lang="en-US" sz="1050" dirty="0">
                <a:solidFill>
                  <a:schemeClr val="bg1"/>
                </a:solidFill>
              </a:rPr>
              <a:t> </a:t>
            </a:r>
          </a:p>
        </p:txBody>
      </p:sp>
    </p:spTree>
    <p:extLst>
      <p:ext uri="{BB962C8B-B14F-4D97-AF65-F5344CB8AC3E}">
        <p14:creationId xmlns:p14="http://schemas.microsoft.com/office/powerpoint/2010/main" val="307993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10</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IHE</a:t>
            </a:r>
          </a:p>
          <a:p>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39969" y="1925448"/>
            <a:ext cx="8564883" cy="5651574"/>
          </a:xfrm>
        </p:spPr>
        <p:txBody>
          <a:bodyPr>
            <a:normAutofit/>
          </a:bodyPr>
          <a:lstStyle/>
          <a:p>
            <a:pPr>
              <a:spcBef>
                <a:spcPts val="2400"/>
              </a:spcBef>
            </a:pPr>
            <a:r>
              <a:rPr lang="en-US" dirty="0" smtClean="0"/>
              <a:t>“IHE is an initiative</a:t>
            </a:r>
            <a:r>
              <a:rPr lang="en-US" dirty="0"/>
              <a:t> by healthcare professionals and industry to improve the way computer systems in healthcare share information. IHE promotes the coordinated use of established standards such as DICOM and HL7 to address specific clinical needs in support of optimal patient care</a:t>
            </a:r>
            <a:r>
              <a:rPr lang="en-US" dirty="0" smtClean="0"/>
              <a:t>.” </a:t>
            </a:r>
          </a:p>
          <a:p>
            <a:pPr>
              <a:spcBef>
                <a:spcPts val="2400"/>
              </a:spcBef>
            </a:pPr>
            <a:endParaRPr lang="en-US" sz="100" dirty="0" smtClean="0"/>
          </a:p>
          <a:p>
            <a:r>
              <a:rPr lang="en-US" dirty="0" smtClean="0"/>
              <a:t>IHE </a:t>
            </a:r>
            <a:r>
              <a:rPr lang="en-US" dirty="0"/>
              <a:t>Secretariat: RSNA &amp; HIMSS</a:t>
            </a:r>
          </a:p>
          <a:p>
            <a:pPr lvl="1"/>
            <a:r>
              <a:rPr lang="en-US" u="sng" dirty="0" smtClean="0">
                <a:solidFill>
                  <a:srgbClr val="0070C0"/>
                </a:solidFill>
              </a:rPr>
              <a:t>www.ihe.net</a:t>
            </a:r>
            <a:endParaRPr lang="en-US" u="sng" dirty="0">
              <a:solidFill>
                <a:srgbClr val="0070C0"/>
              </a:solidFill>
            </a:endParaRPr>
          </a:p>
          <a:p>
            <a:pPr>
              <a:spcBef>
                <a:spcPts val="2400"/>
              </a:spcBef>
            </a:pPr>
            <a:r>
              <a:rPr lang="en-US" dirty="0" smtClean="0"/>
              <a:t>IHE Scope: </a:t>
            </a:r>
          </a:p>
          <a:p>
            <a:pPr lvl="1"/>
            <a:r>
              <a:rPr lang="en-US" dirty="0" smtClean="0"/>
              <a:t>Tailor </a:t>
            </a:r>
            <a:r>
              <a:rPr lang="en-US" dirty="0"/>
              <a:t>and </a:t>
            </a:r>
            <a:r>
              <a:rPr lang="en-US" dirty="0" smtClean="0"/>
              <a:t>Test </a:t>
            </a:r>
            <a:r>
              <a:rPr lang="en-US" dirty="0"/>
              <a:t>Standards</a:t>
            </a:r>
          </a:p>
          <a:p>
            <a:pPr lvl="1"/>
            <a:r>
              <a:rPr lang="en-US" dirty="0" smtClean="0"/>
              <a:t>Profile </a:t>
            </a:r>
            <a:r>
              <a:rPr lang="en-US" u="sng" dirty="0" smtClean="0"/>
              <a:t>existing standards</a:t>
            </a:r>
            <a:r>
              <a:rPr lang="en-US" dirty="0" smtClean="0"/>
              <a:t> to address </a:t>
            </a:r>
            <a:r>
              <a:rPr lang="en-US" u="sng" dirty="0" smtClean="0"/>
              <a:t>specific use cases</a:t>
            </a:r>
            <a:r>
              <a:rPr lang="en-US" dirty="0" smtClean="0"/>
              <a:t> in healthcare</a:t>
            </a:r>
          </a:p>
          <a:p>
            <a:pPr lvl="1"/>
            <a:r>
              <a:rPr lang="en-US" dirty="0" smtClean="0"/>
              <a:t>Organize </a:t>
            </a:r>
            <a:r>
              <a:rPr lang="en-US" u="sng" dirty="0" smtClean="0"/>
              <a:t>Connectathon</a:t>
            </a:r>
            <a:r>
              <a:rPr lang="en-US" dirty="0" smtClean="0"/>
              <a:t> testing events</a:t>
            </a:r>
          </a:p>
        </p:txBody>
      </p:sp>
      <p:pic>
        <p:nvPicPr>
          <p:cNvPr id="10" name="Picture 2" descr="IH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675" y="753713"/>
            <a:ext cx="3005217" cy="819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lum contrast="-1000"/>
          </a:blip>
          <a:stretch>
            <a:fillRect/>
          </a:stretch>
        </p:blipFill>
        <p:spPr>
          <a:xfrm>
            <a:off x="4100983" y="3266585"/>
            <a:ext cx="4599088" cy="1938130"/>
          </a:xfrm>
          <a:prstGeom prst="rect">
            <a:avLst/>
          </a:prstGeom>
        </p:spPr>
      </p:pic>
    </p:spTree>
    <p:extLst>
      <p:ext uri="{BB962C8B-B14F-4D97-AF65-F5344CB8AC3E}">
        <p14:creationId xmlns:p14="http://schemas.microsoft.com/office/powerpoint/2010/main" val="163494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IHE</a:t>
            </a:r>
          </a:p>
          <a:p>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H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675" y="753713"/>
            <a:ext cx="3005217" cy="819604"/>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a:spLocks noGrp="1"/>
          </p:cNvSpPr>
          <p:nvPr>
            <p:ph idx="1"/>
          </p:nvPr>
        </p:nvSpPr>
        <p:spPr>
          <a:xfrm>
            <a:off x="446872" y="2127843"/>
            <a:ext cx="8133791" cy="4334217"/>
          </a:xfrm>
        </p:spPr>
        <p:txBody>
          <a:bodyPr/>
          <a:lstStyle/>
          <a:p>
            <a:r>
              <a:rPr lang="en-US" sz="2400" dirty="0" smtClean="0"/>
              <a:t>IHE Terms</a:t>
            </a:r>
            <a:endParaRPr lang="en-US" dirty="0" smtClean="0"/>
          </a:p>
          <a:p>
            <a:pPr lvl="1"/>
            <a:r>
              <a:rPr lang="en-US" sz="1800" b="1" u="sng" dirty="0" smtClean="0"/>
              <a:t>Integration Profile</a:t>
            </a:r>
            <a:r>
              <a:rPr lang="en-US" sz="1800" dirty="0"/>
              <a:t>: </a:t>
            </a:r>
            <a:r>
              <a:rPr lang="en-US" sz="1800" dirty="0" smtClean="0"/>
              <a:t> an </a:t>
            </a:r>
            <a:r>
              <a:rPr lang="en-US" sz="1800" dirty="0"/>
              <a:t>implementation guide for addressing a given use </a:t>
            </a:r>
            <a:r>
              <a:rPr lang="en-US" sz="1800" dirty="0" smtClean="0"/>
              <a:t>case</a:t>
            </a:r>
          </a:p>
          <a:p>
            <a:pPr lvl="2">
              <a:spcBef>
                <a:spcPts val="600"/>
              </a:spcBef>
            </a:pPr>
            <a:r>
              <a:rPr lang="en-US" sz="1600" dirty="0" smtClean="0"/>
              <a:t>An Integration Profile specifies the behavior of </a:t>
            </a:r>
            <a:r>
              <a:rPr lang="en-US" sz="1600" b="1" dirty="0" smtClean="0"/>
              <a:t>actors</a:t>
            </a:r>
            <a:r>
              <a:rPr lang="en-US" sz="1600" dirty="0" smtClean="0"/>
              <a:t> and the </a:t>
            </a:r>
            <a:r>
              <a:rPr lang="en-US" sz="1600" b="1" dirty="0" smtClean="0"/>
              <a:t>transactions</a:t>
            </a:r>
            <a:r>
              <a:rPr lang="en-US" sz="1600" dirty="0" smtClean="0"/>
              <a:t> between them</a:t>
            </a:r>
          </a:p>
          <a:p>
            <a:pPr lvl="1">
              <a:spcBef>
                <a:spcPts val="1200"/>
              </a:spcBef>
            </a:pPr>
            <a:r>
              <a:rPr lang="en-US" sz="1800" b="1" u="sng" dirty="0" smtClean="0"/>
              <a:t>Actor</a:t>
            </a:r>
            <a:r>
              <a:rPr lang="en-US" sz="1800" dirty="0" smtClean="0"/>
              <a:t>: a generalized real-world system or component thereof</a:t>
            </a:r>
          </a:p>
          <a:p>
            <a:pPr lvl="1">
              <a:spcBef>
                <a:spcPts val="1200"/>
              </a:spcBef>
            </a:pPr>
            <a:r>
              <a:rPr lang="en-US" sz="1800" b="1" u="sng" dirty="0" smtClean="0"/>
              <a:t>Transaction</a:t>
            </a:r>
            <a:r>
              <a:rPr lang="en-US" sz="1800" dirty="0" smtClean="0"/>
              <a:t>: a specified interaction between Actors</a:t>
            </a:r>
          </a:p>
          <a:p>
            <a:pPr lvl="1">
              <a:spcBef>
                <a:spcPts val="1200"/>
              </a:spcBef>
            </a:pPr>
            <a:endParaRPr lang="en-US" sz="1800" dirty="0" smtClean="0"/>
          </a:p>
          <a:p>
            <a:pPr lvl="1"/>
            <a:r>
              <a:rPr lang="en-US" sz="1800" b="1" u="sng" dirty="0"/>
              <a:t>Technical Framework</a:t>
            </a:r>
            <a:r>
              <a:rPr lang="en-US" sz="1800" dirty="0"/>
              <a:t>:   </a:t>
            </a:r>
            <a:r>
              <a:rPr lang="en-US" sz="1800" dirty="0" smtClean="0"/>
              <a:t>Includes all of the integration profiles, actors and transactions defined  for a particular domain (e.g. Radiology Domain)</a:t>
            </a:r>
            <a:endParaRPr lang="en-US" sz="1800" dirty="0"/>
          </a:p>
          <a:p>
            <a:pPr marL="0" indent="0">
              <a:buNone/>
            </a:pPr>
            <a:endParaRPr lang="en-US" dirty="0" smtClean="0"/>
          </a:p>
        </p:txBody>
      </p:sp>
    </p:spTree>
    <p:extLst>
      <p:ext uri="{BB962C8B-B14F-4D97-AF65-F5344CB8AC3E}">
        <p14:creationId xmlns:p14="http://schemas.microsoft.com/office/powerpoint/2010/main" val="181717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IHE</a:t>
            </a:r>
          </a:p>
          <a:p>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H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675" y="753713"/>
            <a:ext cx="3005217" cy="81960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28" y="3016907"/>
            <a:ext cx="4184819" cy="37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23" y="2933898"/>
            <a:ext cx="3732571" cy="386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7956" y="1780001"/>
            <a:ext cx="5617669" cy="646331"/>
          </a:xfrm>
          <a:prstGeom prst="rect">
            <a:avLst/>
          </a:prstGeom>
          <a:noFill/>
        </p:spPr>
        <p:txBody>
          <a:bodyPr wrap="square" rtlCol="0">
            <a:spAutoFit/>
          </a:bodyPr>
          <a:lstStyle/>
          <a:p>
            <a:pPr algn="ctr"/>
            <a:r>
              <a:rPr lang="en-US" dirty="0" smtClean="0"/>
              <a:t>Radiology Domain</a:t>
            </a:r>
            <a:endParaRPr lang="en-US" dirty="0"/>
          </a:p>
          <a:p>
            <a:pPr algn="ctr"/>
            <a:r>
              <a:rPr lang="en-US" dirty="0" smtClean="0"/>
              <a:t>IHE Radiology Technical Framework – Integration Profiles</a:t>
            </a:r>
            <a:endParaRPr lang="en-US" dirty="0"/>
          </a:p>
        </p:txBody>
      </p:sp>
      <p:sp>
        <p:nvSpPr>
          <p:cNvPr id="21" name="TextBox 20"/>
          <p:cNvSpPr txBox="1"/>
          <p:nvPr/>
        </p:nvSpPr>
        <p:spPr>
          <a:xfrm>
            <a:off x="367076" y="2546766"/>
            <a:ext cx="3271069" cy="369332"/>
          </a:xfrm>
          <a:prstGeom prst="rect">
            <a:avLst/>
          </a:prstGeom>
          <a:noFill/>
        </p:spPr>
        <p:txBody>
          <a:bodyPr wrap="square" rtlCol="0">
            <a:spAutoFit/>
          </a:bodyPr>
          <a:lstStyle/>
          <a:p>
            <a:r>
              <a:rPr lang="en-US" dirty="0" smtClean="0"/>
              <a:t>Approved Profiles</a:t>
            </a:r>
            <a:endParaRPr lang="en-US" dirty="0"/>
          </a:p>
        </p:txBody>
      </p:sp>
      <p:sp>
        <p:nvSpPr>
          <p:cNvPr id="22" name="TextBox 21"/>
          <p:cNvSpPr txBox="1"/>
          <p:nvPr/>
        </p:nvSpPr>
        <p:spPr>
          <a:xfrm>
            <a:off x="4761647" y="2514500"/>
            <a:ext cx="3668074" cy="369332"/>
          </a:xfrm>
          <a:prstGeom prst="rect">
            <a:avLst/>
          </a:prstGeom>
          <a:noFill/>
        </p:spPr>
        <p:txBody>
          <a:bodyPr wrap="square" rtlCol="0">
            <a:spAutoFit/>
          </a:bodyPr>
          <a:lstStyle/>
          <a:p>
            <a:r>
              <a:rPr lang="en-US" dirty="0" smtClean="0"/>
              <a:t>Supplementary Profiles (for trial)</a:t>
            </a:r>
            <a:endParaRPr lang="en-US" dirty="0"/>
          </a:p>
        </p:txBody>
      </p:sp>
      <p:sp>
        <p:nvSpPr>
          <p:cNvPr id="8" name="Rounded Rectangle 7"/>
          <p:cNvSpPr/>
          <p:nvPr/>
        </p:nvSpPr>
        <p:spPr>
          <a:xfrm>
            <a:off x="576828" y="3016907"/>
            <a:ext cx="2092409" cy="165547"/>
          </a:xfrm>
          <a:prstGeom prst="roundRect">
            <a:avLst/>
          </a:prstGeom>
          <a:noFill/>
          <a:ln>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912268" y="3811355"/>
            <a:ext cx="2675306" cy="165547"/>
          </a:xfrm>
          <a:prstGeom prst="roundRect">
            <a:avLst/>
          </a:prstGeom>
          <a:noFill/>
          <a:ln>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27" idx="1"/>
          </p:cNvCxnSpPr>
          <p:nvPr/>
        </p:nvCxnSpPr>
        <p:spPr>
          <a:xfrm flipH="1">
            <a:off x="2752929" y="3043787"/>
            <a:ext cx="144436" cy="55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97365" y="2905287"/>
            <a:ext cx="1537480" cy="276999"/>
          </a:xfrm>
          <a:prstGeom prst="rect">
            <a:avLst/>
          </a:prstGeom>
          <a:noFill/>
        </p:spPr>
        <p:txBody>
          <a:bodyPr wrap="square" rtlCol="0">
            <a:spAutoFit/>
          </a:bodyPr>
          <a:lstStyle/>
          <a:p>
            <a:r>
              <a:rPr lang="en-US" sz="1200" dirty="0" smtClean="0"/>
              <a:t>Orders-based</a:t>
            </a:r>
            <a:endParaRPr lang="en-US" sz="1200" dirty="0"/>
          </a:p>
        </p:txBody>
      </p:sp>
    </p:spTree>
    <p:extLst>
      <p:ext uri="{BB962C8B-B14F-4D97-AF65-F5344CB8AC3E}">
        <p14:creationId xmlns:p14="http://schemas.microsoft.com/office/powerpoint/2010/main" val="38977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IHE</a:t>
            </a:r>
          </a:p>
          <a:p>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H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675" y="753713"/>
            <a:ext cx="3005217" cy="8196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522" y="2214897"/>
            <a:ext cx="66675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78056" y="1803041"/>
            <a:ext cx="7051555" cy="369332"/>
          </a:xfrm>
          <a:prstGeom prst="rect">
            <a:avLst/>
          </a:prstGeom>
          <a:noFill/>
        </p:spPr>
        <p:txBody>
          <a:bodyPr wrap="square" rtlCol="0">
            <a:spAutoFit/>
          </a:bodyPr>
          <a:lstStyle/>
          <a:p>
            <a:r>
              <a:rPr lang="en-US" dirty="0" smtClean="0"/>
              <a:t>IHE Radiology Schedule Workflow Profile – orders-based workflow</a:t>
            </a:r>
            <a:endParaRPr lang="en-US" dirty="0"/>
          </a:p>
        </p:txBody>
      </p:sp>
    </p:spTree>
    <p:extLst>
      <p:ext uri="{BB962C8B-B14F-4D97-AF65-F5344CB8AC3E}">
        <p14:creationId xmlns:p14="http://schemas.microsoft.com/office/powerpoint/2010/main" val="300328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prstClr val="white"/>
                </a:solidFill>
              </a:rPr>
              <a:t>Encounter-based Imaging Workflow	</a:t>
            </a:r>
          </a:p>
          <a:p>
            <a:endParaRPr lang="en-US" sz="900" dirty="0" smtClean="0">
              <a:solidFill>
                <a:prstClr val="white"/>
              </a:solidFill>
            </a:endParaRPr>
          </a:p>
          <a:p>
            <a:r>
              <a:rPr lang="en-US" sz="2000" dirty="0" smtClean="0">
                <a:solidFill>
                  <a:prstClr val="white"/>
                </a:solidFill>
              </a:rPr>
              <a:t>Use Case #1: Point of Care Ultrasound</a:t>
            </a:r>
            <a:endParaRPr lang="en-US" sz="2000" dirty="0">
              <a:solidFill>
                <a:prstClr val="white"/>
              </a:solidFill>
            </a:endParaRPr>
          </a:p>
        </p:txBody>
      </p:sp>
      <p:sp>
        <p:nvSpPr>
          <p:cNvPr id="137" name="Rectangle 136"/>
          <p:cNvSpPr/>
          <p:nvPr/>
        </p:nvSpPr>
        <p:spPr>
          <a:xfrm>
            <a:off x="386943"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2" name="Picture 51"/>
          <p:cNvPicPr>
            <a:picLocks noChangeAspect="1"/>
          </p:cNvPicPr>
          <p:nvPr/>
        </p:nvPicPr>
        <p:blipFill rotWithShape="1">
          <a:blip r:embed="rId2"/>
          <a:srcRect l="26668" t="3065" r="-448" b="2960"/>
          <a:stretch/>
        </p:blipFill>
        <p:spPr>
          <a:xfrm flipH="1">
            <a:off x="2941224" y="4932864"/>
            <a:ext cx="548640" cy="548640"/>
          </a:xfrm>
          <a:prstGeom prst="rect">
            <a:avLst/>
          </a:prstGeom>
        </p:spPr>
      </p:pic>
      <p:grpSp>
        <p:nvGrpSpPr>
          <p:cNvPr id="54" name="Group 53"/>
          <p:cNvGrpSpPr/>
          <p:nvPr/>
        </p:nvGrpSpPr>
        <p:grpSpPr>
          <a:xfrm>
            <a:off x="6536406" y="5479082"/>
            <a:ext cx="1518800" cy="1329843"/>
            <a:chOff x="9932249" y="5317718"/>
            <a:chExt cx="1518800" cy="1329843"/>
          </a:xfrm>
        </p:grpSpPr>
        <p:pic>
          <p:nvPicPr>
            <p:cNvPr id="55" name="Picture 2" descr="C:\Documents and Settings\kevino\Local Settings\Temporary Internet Files\Content.IE5\1PPNVFJ9\MC900434845[1].png"/>
            <p:cNvPicPr>
              <a:picLocks noChangeAspect="1" noChangeArrowheads="1"/>
            </p:cNvPicPr>
            <p:nvPr/>
          </p:nvPicPr>
          <p:blipFill>
            <a:blip r:embed="rId3" cstate="print">
              <a:lum bright="-35000"/>
            </a:blip>
            <a:srcRect/>
            <a:stretch>
              <a:fillRect/>
            </a:stretch>
          </p:blipFill>
          <p:spPr bwMode="auto">
            <a:xfrm>
              <a:off x="10356621" y="5317718"/>
              <a:ext cx="794039" cy="908528"/>
            </a:xfrm>
            <a:prstGeom prst="rect">
              <a:avLst/>
            </a:prstGeom>
            <a:noFill/>
          </p:spPr>
        </p:pic>
        <p:sp>
          <p:nvSpPr>
            <p:cNvPr id="56" name="Rectangle 55"/>
            <p:cNvSpPr/>
            <p:nvPr/>
          </p:nvSpPr>
          <p:spPr>
            <a:xfrm>
              <a:off x="9932249" y="6129174"/>
              <a:ext cx="1518800" cy="518387"/>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Image Manager/ Archive</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57" name="Straight Arrow Connector 56"/>
          <p:cNvCxnSpPr>
            <a:endCxn id="55" idx="1"/>
          </p:cNvCxnSpPr>
          <p:nvPr/>
        </p:nvCxnSpPr>
        <p:spPr>
          <a:xfrm>
            <a:off x="4647673" y="5813743"/>
            <a:ext cx="2313105" cy="1196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066762" y="3932399"/>
            <a:ext cx="0" cy="838716"/>
          </a:xfrm>
          <a:prstGeom prst="straightConnector1">
            <a:avLst/>
          </a:prstGeom>
          <a:ln w="28575">
            <a:solidFill>
              <a:schemeClr val="tx1"/>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5" idx="0"/>
            <a:endCxn id="70" idx="2"/>
          </p:cNvCxnSpPr>
          <p:nvPr/>
        </p:nvCxnSpPr>
        <p:spPr>
          <a:xfrm flipH="1" flipV="1">
            <a:off x="7338216" y="3397045"/>
            <a:ext cx="19582" cy="2082037"/>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370325" y="4990698"/>
            <a:ext cx="1268623" cy="1552366"/>
            <a:chOff x="4181422" y="4819763"/>
            <a:chExt cx="895388" cy="1233305"/>
          </a:xfrm>
        </p:grpSpPr>
        <p:sp>
          <p:nvSpPr>
            <p:cNvPr id="61" name="Rectangle 60"/>
            <p:cNvSpPr/>
            <p:nvPr/>
          </p:nvSpPr>
          <p:spPr>
            <a:xfrm>
              <a:off x="4181422" y="5808549"/>
              <a:ext cx="895388" cy="244519"/>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effectLst/>
                  <a:uLnTx/>
                  <a:uFillTx/>
                  <a:latin typeface="Calibri"/>
                  <a:ea typeface="+mn-ea"/>
                  <a:cs typeface="+mn-cs"/>
                </a:rPr>
                <a:t>PoC</a:t>
              </a:r>
              <a:r>
                <a:rPr kumimoji="0" lang="en-US" sz="1400" b="1" i="0" u="none" strike="noStrike" kern="1200" cap="none" spc="0" normalizeH="0" baseline="0" noProof="0" dirty="0">
                  <a:ln>
                    <a:noFill/>
                  </a:ln>
                  <a:effectLst/>
                  <a:uLnTx/>
                  <a:uFillTx/>
                  <a:latin typeface="Calibri"/>
                  <a:ea typeface="+mn-ea"/>
                  <a:cs typeface="+mn-cs"/>
                </a:rPr>
                <a:t> US</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pic>
          <p:nvPicPr>
            <p:cNvPr id="62" name="Picture 61"/>
            <p:cNvPicPr>
              <a:picLocks noChangeAspect="1"/>
            </p:cNvPicPr>
            <p:nvPr/>
          </p:nvPicPr>
          <p:blipFill>
            <a:blip r:embed="rId4">
              <a:clrChange>
                <a:clrFrom>
                  <a:srgbClr val="E6E6E6"/>
                </a:clrFrom>
                <a:clrTo>
                  <a:srgbClr val="E6E6E6">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250141" y="4819763"/>
              <a:ext cx="757950" cy="1015653"/>
            </a:xfrm>
            <a:prstGeom prst="rect">
              <a:avLst/>
            </a:prstGeom>
          </p:spPr>
        </p:pic>
      </p:grpSp>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6190" y="4119942"/>
            <a:ext cx="1158707" cy="869030"/>
          </a:xfrm>
          <a:prstGeom prst="rect">
            <a:avLst/>
          </a:prstGeom>
        </p:spPr>
      </p:pic>
      <p:grpSp>
        <p:nvGrpSpPr>
          <p:cNvPr id="64" name="Group 63"/>
          <p:cNvGrpSpPr/>
          <p:nvPr/>
        </p:nvGrpSpPr>
        <p:grpSpPr>
          <a:xfrm>
            <a:off x="3211096" y="2376669"/>
            <a:ext cx="1436577" cy="1550983"/>
            <a:chOff x="7997468" y="2361874"/>
            <a:chExt cx="1140148" cy="1207852"/>
          </a:xfrm>
        </p:grpSpPr>
        <p:pic>
          <p:nvPicPr>
            <p:cNvPr id="65" name="Picture 14" descr="Image result for computer server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1312" y="2361874"/>
              <a:ext cx="922506" cy="922506"/>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7997468" y="3162260"/>
              <a:ext cx="1140148" cy="407466"/>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Encounter Manager</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67" name="Straight Arrow Connector 66"/>
          <p:cNvCxnSpPr/>
          <p:nvPr/>
        </p:nvCxnSpPr>
        <p:spPr>
          <a:xfrm flipV="1">
            <a:off x="3861441" y="3970935"/>
            <a:ext cx="0" cy="800181"/>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6721950" y="2057413"/>
            <a:ext cx="1232532" cy="1339632"/>
            <a:chOff x="7811265" y="2467651"/>
            <a:chExt cx="975895" cy="1130654"/>
          </a:xfrm>
        </p:grpSpPr>
        <p:pic>
          <p:nvPicPr>
            <p:cNvPr id="69" name="Picture 16" descr="Image result for database server clip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7264" y="2467651"/>
              <a:ext cx="564001" cy="693444"/>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p:nvPr/>
          </p:nvSpPr>
          <p:spPr>
            <a:xfrm>
              <a:off x="7811265" y="3156705"/>
              <a:ext cx="975895" cy="441600"/>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Result Aggregator</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sp>
        <p:nvSpPr>
          <p:cNvPr id="71" name="Rectangle 70"/>
          <p:cNvSpPr/>
          <p:nvPr/>
        </p:nvSpPr>
        <p:spPr>
          <a:xfrm>
            <a:off x="4049832" y="4212899"/>
            <a:ext cx="873177" cy="738664"/>
          </a:xfrm>
          <a:prstGeom prst="rect">
            <a:avLst/>
          </a:prstGeom>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Get </a:t>
            </a:r>
            <a:br>
              <a:rPr kumimoji="0" lang="en-US" sz="1400" b="1" i="1" u="none" strike="noStrike" kern="1200" cap="none" spc="0" normalizeH="0" baseline="0" noProof="0" dirty="0">
                <a:ln>
                  <a:noFill/>
                </a:ln>
                <a:effectLst/>
                <a:uLnTx/>
                <a:uFillTx/>
                <a:latin typeface="Calibri"/>
                <a:ea typeface="+mn-ea"/>
                <a:cs typeface="+mn-cs"/>
              </a:rPr>
            </a:br>
            <a:r>
              <a:rPr kumimoji="0" lang="en-US" sz="1400" b="1" i="1" u="none" strike="noStrike" kern="1200" cap="none" spc="0" normalizeH="0" baseline="0" noProof="0" dirty="0" smtClean="0">
                <a:ln>
                  <a:noFill/>
                </a:ln>
                <a:effectLst/>
                <a:uLnTx/>
                <a:uFillTx/>
                <a:latin typeface="Calibri"/>
                <a:ea typeface="+mn-ea"/>
                <a:cs typeface="+mn-cs"/>
              </a:rPr>
              <a:t>Imaging</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effectLst/>
                <a:uLnTx/>
                <a:uFillTx/>
                <a:latin typeface="Calibri"/>
                <a:ea typeface="+mn-ea"/>
                <a:cs typeface="+mn-cs"/>
              </a:rPr>
              <a:t>Context</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sp>
        <p:nvSpPr>
          <p:cNvPr id="72" name="Rectangle 71"/>
          <p:cNvSpPr/>
          <p:nvPr/>
        </p:nvSpPr>
        <p:spPr>
          <a:xfrm rot="164593">
            <a:off x="4813943" y="5522353"/>
            <a:ext cx="1588408" cy="307777"/>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Store Images</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sp>
        <p:nvSpPr>
          <p:cNvPr id="73" name="Rectangle 72"/>
          <p:cNvSpPr/>
          <p:nvPr/>
        </p:nvSpPr>
        <p:spPr>
          <a:xfrm>
            <a:off x="6489073" y="3734959"/>
            <a:ext cx="2288181" cy="1600438"/>
          </a:xfrm>
          <a:prstGeom prst="rect">
            <a:avLst/>
          </a:prstGeom>
        </p:spPr>
        <p:txBody>
          <a:bodyPr wrap="square">
            <a:spAutoFit/>
          </a:bodyPr>
          <a:lstStyle/>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200" b="1" i="1" dirty="0">
                <a:latin typeface="Calibri"/>
                <a:ea typeface="+mn-ea"/>
              </a:rPr>
              <a:t>(</a:t>
            </a:r>
            <a:r>
              <a:rPr kumimoji="0" lang="en-US" sz="1200" b="1" i="1" u="none" strike="noStrike" kern="1200" cap="none" spc="0" normalizeH="0" baseline="0" noProof="0" dirty="0" smtClean="0">
                <a:ln>
                  <a:noFill/>
                </a:ln>
                <a:effectLst/>
                <a:uLnTx/>
                <a:uFillTx/>
                <a:latin typeface="Calibri"/>
                <a:ea typeface="+mn-ea"/>
              </a:rPr>
              <a:t>Patient ID,</a:t>
            </a:r>
            <a:endParaRPr kumimoji="0" lang="en-US" sz="1400" b="1" i="1" u="none" strike="noStrike" kern="1200" cap="none" spc="0" normalizeH="0" baseline="0" noProof="0" dirty="0" smtClean="0">
              <a:ln>
                <a:noFill/>
              </a:ln>
              <a:effectLst/>
              <a:uLnTx/>
              <a:uFillTx/>
              <a:latin typeface="Calibri"/>
              <a:ea typeface="+mn-ea"/>
              <a:cs typeface="+mn-cs"/>
            </a:endParaRPr>
          </a:p>
          <a:p>
            <a:pPr lvl="0" eaLnBrk="0" fontAlgn="auto" hangingPunct="0">
              <a:spcBef>
                <a:spcPts val="0"/>
              </a:spcBef>
              <a:spcAft>
                <a:spcPts val="0"/>
              </a:spcAft>
              <a:defRPr/>
            </a:pPr>
            <a:r>
              <a:rPr lang="en-US" sz="1400" b="1" i="1" dirty="0">
                <a:latin typeface="Calibri"/>
                <a:ea typeface="+mn-ea"/>
              </a:rPr>
              <a:t>Notify</a:t>
            </a:r>
            <a:r>
              <a:rPr lang="en-US" sz="1400" b="1" i="1" dirty="0" smtClean="0">
                <a:latin typeface="Calibri"/>
                <a:ea typeface="+mn-ea"/>
              </a:rPr>
              <a:t>	</a:t>
            </a:r>
            <a:r>
              <a:rPr lang="en-US" sz="12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rPr>
              <a:t>Visit ID,</a:t>
            </a:r>
            <a:endParaRPr kumimoji="0" lang="en-US" sz="1400" b="1" i="1" u="none" strike="noStrike" kern="1200" cap="none" spc="0" normalizeH="0" baseline="0" noProof="0" dirty="0" smtClean="0">
              <a:ln>
                <a:noFill/>
              </a:ln>
              <a:effectLst/>
              <a:uLnTx/>
              <a:uFillTx/>
              <a:latin typeface="Calibri"/>
              <a:ea typeface="+mn-ea"/>
              <a:cs typeface="+mn-cs"/>
            </a:endParaRPr>
          </a:p>
          <a:p>
            <a:pPr lvl="0" eaLnBrk="0" fontAlgn="auto" hangingPunct="0">
              <a:spcBef>
                <a:spcPts val="0"/>
              </a:spcBef>
              <a:spcAft>
                <a:spcPts val="0"/>
              </a:spcAft>
              <a:defRPr/>
            </a:pPr>
            <a:r>
              <a:rPr lang="en-US" sz="1400" b="1" i="1" dirty="0">
                <a:latin typeface="Calibri"/>
                <a:ea typeface="+mn-ea"/>
              </a:rPr>
              <a:t>Imaging	</a:t>
            </a:r>
            <a:r>
              <a:rPr lang="en-US" sz="1200" b="1" i="1" dirty="0" smtClean="0">
                <a:latin typeface="Calibri"/>
                <a:ea typeface="+mn-ea"/>
              </a:rPr>
              <a:t> </a:t>
            </a:r>
            <a:r>
              <a:rPr kumimoji="0" lang="en-US" sz="1200" b="1" i="1" u="none" strike="noStrike" kern="1200" cap="none" spc="0" normalizeH="0" baseline="0" noProof="0" dirty="0" err="1" smtClean="0">
                <a:ln>
                  <a:noFill/>
                </a:ln>
                <a:effectLst/>
                <a:uLnTx/>
                <a:uFillTx/>
                <a:latin typeface="Calibri"/>
                <a:ea typeface="+mn-ea"/>
              </a:rPr>
              <a:t>Acq</a:t>
            </a:r>
            <a:r>
              <a:rPr kumimoji="0" lang="en-US" sz="1200" b="1" i="1" u="none" strike="noStrike" kern="1200" cap="none" spc="0" normalizeH="0" baseline="0" noProof="0" dirty="0">
                <a:ln>
                  <a:noFill/>
                </a:ln>
                <a:effectLst/>
                <a:uLnTx/>
                <a:uFillTx/>
                <a:latin typeface="Calibri"/>
                <a:ea typeface="+mn-ea"/>
              </a:rPr>
              <a:t>. </a:t>
            </a:r>
            <a:r>
              <a:rPr kumimoji="0" lang="en-US" sz="1200" b="1" i="1" u="none" strike="noStrike" kern="1200" cap="none" spc="0" normalizeH="0" baseline="0" noProof="0" dirty="0" smtClean="0">
                <a:ln>
                  <a:noFill/>
                </a:ln>
                <a:effectLst/>
                <a:uLnTx/>
                <a:uFillTx/>
                <a:latin typeface="Calibri"/>
                <a:ea typeface="+mn-ea"/>
              </a:rPr>
              <a:t>Time,</a:t>
            </a:r>
          </a:p>
          <a:p>
            <a:pPr lvl="0" eaLnBrk="0" fontAlgn="auto" hangingPunct="0">
              <a:spcBef>
                <a:spcPts val="0"/>
              </a:spcBef>
              <a:spcAft>
                <a:spcPts val="0"/>
              </a:spcAft>
              <a:defRPr/>
            </a:pPr>
            <a:r>
              <a:rPr lang="en-US" sz="1400" b="1" i="1" dirty="0">
                <a:latin typeface="Calibri"/>
                <a:ea typeface="+mn-ea"/>
              </a:rPr>
              <a:t>Result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Procedure Code,</a:t>
            </a: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lang="en-US" sz="12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rPr>
              <a:t>Accession #,</a:t>
            </a: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Body Part,</a:t>
            </a:r>
            <a:endParaRPr kumimoji="0" lang="en-US" sz="1400" b="1" i="1" u="none" strike="noStrike" kern="1200" cap="none" spc="0" normalizeH="0" baseline="0" noProof="0" dirty="0" smtClean="0">
              <a:ln>
                <a:noFill/>
              </a:ln>
              <a:effectLst/>
              <a:uLnTx/>
              <a:uFillTx/>
              <a:latin typeface="Calibri"/>
              <a:ea typeface="+mn-ea"/>
              <a:cs typeface="+mn-cs"/>
            </a:endParaRP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etc</a:t>
            </a:r>
            <a:r>
              <a:rPr kumimoji="0" lang="en-US" sz="1200" b="1" i="1" u="none" strike="noStrike" kern="1200" cap="none" spc="0" normalizeH="0" baseline="0" noProof="0" dirty="0">
                <a:ln>
                  <a:noFill/>
                </a:ln>
                <a:effectLst/>
                <a:uLnTx/>
                <a:uFillTx/>
                <a:latin typeface="Calibri"/>
                <a:ea typeface="+mn-ea"/>
                <a:cs typeface="+mn-cs"/>
              </a:rPr>
              <a:t>.)</a:t>
            </a:r>
            <a:endParaRPr kumimoji="0" lang="en-US" sz="12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pic>
        <p:nvPicPr>
          <p:cNvPr id="74" name="Picture 18" descr="Image result for ultras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312" y="6073270"/>
            <a:ext cx="789305" cy="6311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0720" y="4693528"/>
            <a:ext cx="590889" cy="590889"/>
          </a:xfrm>
          <a:prstGeom prst="rect">
            <a:avLst/>
          </a:prstGeom>
        </p:spPr>
      </p:pic>
      <p:pic>
        <p:nvPicPr>
          <p:cNvPr id="76" name="Picture 18" descr="Image result for ultras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1213" y="5473826"/>
            <a:ext cx="627955" cy="502162"/>
          </a:xfrm>
          <a:prstGeom prst="rect">
            <a:avLst/>
          </a:prstGeom>
          <a:noFill/>
          <a:extLst>
            <a:ext uri="{909E8E84-426E-40DD-AFC4-6F175D3DCCD1}">
              <a14:hiddenFill xmlns:a14="http://schemas.microsoft.com/office/drawing/2010/main">
                <a:solidFill>
                  <a:srgbClr val="FFFFFF"/>
                </a:solidFill>
              </a14:hiddenFill>
            </a:ext>
          </a:extLst>
        </p:spPr>
      </p:pic>
      <p:sp>
        <p:nvSpPr>
          <p:cNvPr id="77" name="Cloud 76"/>
          <p:cNvSpPr/>
          <p:nvPr/>
        </p:nvSpPr>
        <p:spPr>
          <a:xfrm flipH="1">
            <a:off x="4300080" y="1809052"/>
            <a:ext cx="1640071" cy="1004471"/>
          </a:xfrm>
          <a:prstGeom prst="cloud">
            <a:avLst/>
          </a:prstGeom>
          <a:gradFill>
            <a:gsLst>
              <a:gs pos="0">
                <a:schemeClr val="accent1">
                  <a:lumMod val="40000"/>
                  <a:lumOff val="60000"/>
                </a:schemeClr>
              </a:gs>
              <a:gs pos="6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EMR, MPI, PAM, PDQ,</a:t>
            </a:r>
            <a:br>
              <a:rPr kumimoji="0" lang="en-US" sz="1400" b="0" i="0" u="none" strike="noStrike" kern="1200" cap="none" spc="0" normalizeH="0" baseline="0" noProof="0" dirty="0">
                <a:ln>
                  <a:noFill/>
                </a:ln>
                <a:solidFill>
                  <a:prstClr val="black"/>
                </a:solidFill>
                <a:effectLst/>
                <a:uLnTx/>
                <a:uFillTx/>
                <a:latin typeface="Calibri"/>
                <a:ea typeface="+mn-ea"/>
                <a:cs typeface="+mn-cs"/>
              </a:rPr>
            </a:br>
            <a:r>
              <a:rPr kumimoji="0" lang="en-US" sz="1400" b="0" i="0" u="none" strike="noStrike" kern="1200" cap="none" spc="0" normalizeH="0" baseline="0" noProof="0" dirty="0">
                <a:ln>
                  <a:noFill/>
                </a:ln>
                <a:solidFill>
                  <a:prstClr val="black"/>
                </a:solidFill>
                <a:effectLst/>
                <a:uLnTx/>
                <a:uFillTx/>
                <a:latin typeface="Calibri"/>
                <a:ea typeface="+mn-ea"/>
                <a:cs typeface="+mn-cs"/>
              </a:rPr>
              <a:t>etc.</a:t>
            </a:r>
          </a:p>
        </p:txBody>
      </p:sp>
      <p:sp>
        <p:nvSpPr>
          <p:cNvPr id="78" name="Cloud 77"/>
          <p:cNvSpPr/>
          <p:nvPr/>
        </p:nvSpPr>
        <p:spPr>
          <a:xfrm flipH="1">
            <a:off x="7731995" y="1741567"/>
            <a:ext cx="869033" cy="667595"/>
          </a:xfrm>
          <a:prstGeom prst="cloud">
            <a:avLst/>
          </a:prstGeom>
          <a:gradFill>
            <a:gsLst>
              <a:gs pos="0">
                <a:schemeClr val="accent1">
                  <a:lumMod val="40000"/>
                  <a:lumOff val="60000"/>
                </a:schemeClr>
              </a:gs>
              <a:gs pos="6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EMR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141667" y="2075364"/>
            <a:ext cx="3153876" cy="2308324"/>
          </a:xfrm>
          <a:prstGeom prst="rect">
            <a:avLst/>
          </a:prstGeom>
          <a:noFill/>
        </p:spPr>
        <p:txBody>
          <a:bodyPr wrap="square" rtlCol="0">
            <a:spAutoFit/>
          </a:bodyPr>
          <a:lstStyle/>
          <a:p>
            <a:pPr marL="342900" indent="-342900">
              <a:buAutoNum type="arabicPeriod"/>
            </a:pPr>
            <a:r>
              <a:rPr lang="en-US" dirty="0" smtClean="0"/>
              <a:t>Patient Visit in ER</a:t>
            </a:r>
          </a:p>
          <a:p>
            <a:pPr marL="342900" indent="-342900">
              <a:buAutoNum type="arabicPeriod"/>
            </a:pPr>
            <a:r>
              <a:rPr lang="en-US" dirty="0" smtClean="0"/>
              <a:t>Decision to use US</a:t>
            </a:r>
          </a:p>
          <a:p>
            <a:pPr marL="342900" indent="-342900">
              <a:buAutoNum type="arabicPeriod"/>
            </a:pPr>
            <a:r>
              <a:rPr lang="en-US" dirty="0" smtClean="0"/>
              <a:t>Scan Patient Wrist Band</a:t>
            </a:r>
          </a:p>
          <a:p>
            <a:pPr marL="342900" indent="-342900">
              <a:buAutoNum type="arabicPeriod"/>
            </a:pPr>
            <a:r>
              <a:rPr lang="en-US" dirty="0" smtClean="0"/>
              <a:t>Get Encounter Information</a:t>
            </a:r>
          </a:p>
          <a:p>
            <a:pPr marL="342900" indent="-342900">
              <a:buAutoNum type="arabicPeriod"/>
            </a:pPr>
            <a:r>
              <a:rPr lang="en-US" dirty="0" smtClean="0"/>
              <a:t>Add Other Information</a:t>
            </a:r>
          </a:p>
          <a:p>
            <a:pPr marL="342900" indent="-342900">
              <a:buAutoNum type="arabicPeriod"/>
            </a:pPr>
            <a:r>
              <a:rPr lang="en-US" dirty="0" smtClean="0"/>
              <a:t>Scan Patient</a:t>
            </a:r>
          </a:p>
          <a:p>
            <a:pPr marL="342900" indent="-342900">
              <a:buAutoNum type="arabicPeriod"/>
            </a:pPr>
            <a:r>
              <a:rPr lang="en-US" dirty="0" smtClean="0"/>
              <a:t>Store Images</a:t>
            </a:r>
          </a:p>
          <a:p>
            <a:pPr marL="342900" indent="-342900">
              <a:buAutoNum type="arabicPeriod"/>
            </a:pPr>
            <a:r>
              <a:rPr lang="en-US" dirty="0" smtClean="0"/>
              <a:t>Notify Results</a:t>
            </a:r>
            <a:endParaRPr lang="en-US" dirty="0"/>
          </a:p>
        </p:txBody>
      </p:sp>
    </p:spTree>
    <p:extLst>
      <p:ext uri="{BB962C8B-B14F-4D97-AF65-F5344CB8AC3E}">
        <p14:creationId xmlns:p14="http://schemas.microsoft.com/office/powerpoint/2010/main" val="205701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 calcmode="lin" valueType="num">
                                      <p:cBhvr>
                                        <p:cTn id="9" dur="500" fill="hold"/>
                                        <p:tgtEl>
                                          <p:spTgt spid="60"/>
                                        </p:tgtEl>
                                        <p:attrNameLst>
                                          <p:attrName>ppt_w</p:attrName>
                                        </p:attrNameLst>
                                      </p:cBhvr>
                                      <p:tavLst>
                                        <p:tav tm="0">
                                          <p:val>
                                            <p:fltVal val="0"/>
                                          </p:val>
                                        </p:tav>
                                        <p:tav tm="100000">
                                          <p:val>
                                            <p:strVal val="#ppt_w"/>
                                          </p:val>
                                        </p:tav>
                                      </p:tavLst>
                                    </p:anim>
                                    <p:anim calcmode="lin" valueType="num">
                                      <p:cBhvr>
                                        <p:cTn id="10" dur="500" fill="hold"/>
                                        <p:tgtEl>
                                          <p:spTgt spid="60"/>
                                        </p:tgtEl>
                                        <p:attrNameLst>
                                          <p:attrName>ppt_h</p:attrName>
                                        </p:attrNameLst>
                                      </p:cBhvr>
                                      <p:tavLst>
                                        <p:tav tm="0">
                                          <p:val>
                                            <p:fltVal val="0"/>
                                          </p:val>
                                        </p:tav>
                                        <p:tav tm="100000">
                                          <p:val>
                                            <p:strVal val="#ppt_h"/>
                                          </p:val>
                                        </p:tav>
                                      </p:tavLst>
                                    </p:anim>
                                    <p:animEffect transition="in" filter="fade">
                                      <p:cBhvr>
                                        <p:cTn id="11" dur="500"/>
                                        <p:tgtEl>
                                          <p:spTgt spid="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22" presetClass="entr" presetSubtype="2"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par>
                          <p:cTn id="19" fill="hold">
                            <p:stCondLst>
                              <p:cond delay="500"/>
                            </p:stCondLst>
                            <p:childTnLst>
                              <p:par>
                                <p:cTn id="20" presetID="22" presetClass="exit" presetSubtype="2" fill="hold" nodeType="afterEffect">
                                  <p:stCondLst>
                                    <p:cond delay="200"/>
                                  </p:stCondLst>
                                  <p:childTnLst>
                                    <p:animEffect transition="out" filter="wipe(right)">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par>
                                <p:cTn id="39" presetID="1"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dir="cw">
                                      <p:cBhvr>
                                        <p:cTn id="49" dur="500" fill="hold"/>
                                        <p:tgtEl>
                                          <p:spTgt spid="58"/>
                                        </p:tgtEl>
                                        <p:attrNameLst>
                                          <p:attrName>stroke.color</p:attrName>
                                        </p:attrNameLst>
                                      </p:cBhvr>
                                      <p:to>
                                        <a:srgbClr val="777777"/>
                                      </p:to>
                                    </p:animClr>
                                    <p:set>
                                      <p:cBhvr>
                                        <p:cTn id="50" dur="500" fill="hold"/>
                                        <p:tgtEl>
                                          <p:spTgt spid="58"/>
                                        </p:tgtEl>
                                        <p:attrNameLst>
                                          <p:attrName>stroke.on</p:attrName>
                                        </p:attrNameLst>
                                      </p:cBhvr>
                                      <p:to>
                                        <p:strVal val="true"/>
                                      </p:to>
                                    </p:set>
                                  </p:childTnLst>
                                </p:cTn>
                              </p:par>
                              <p:par>
                                <p:cTn id="51" presetID="1" presetClass="entr" presetSubtype="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childTnLst>
                                </p:cTn>
                              </p:par>
                              <p:par>
                                <p:cTn id="55" presetID="7" presetClass="emph" presetSubtype="2" fill="hold" nodeType="withEffect">
                                  <p:stCondLst>
                                    <p:cond delay="0"/>
                                  </p:stCondLst>
                                  <p:childTnLst>
                                    <p:animClr clrSpc="rgb" dir="cw">
                                      <p:cBhvr>
                                        <p:cTn id="56" dur="500" fill="hold"/>
                                        <p:tgtEl>
                                          <p:spTgt spid="67"/>
                                        </p:tgtEl>
                                        <p:attrNameLst>
                                          <p:attrName>stroke.color</p:attrName>
                                        </p:attrNameLst>
                                      </p:cBhvr>
                                      <p:to>
                                        <a:srgbClr val="777777"/>
                                      </p:to>
                                    </p:animClr>
                                    <p:set>
                                      <p:cBhvr>
                                        <p:cTn id="57" dur="500" fill="hold"/>
                                        <p:tgtEl>
                                          <p:spTgt spid="67"/>
                                        </p:tgtEl>
                                        <p:attrNameLst>
                                          <p:attrName>stroke.on</p:attrName>
                                        </p:attrNameLst>
                                      </p:cBhvr>
                                      <p:to>
                                        <p:strVal val="true"/>
                                      </p:to>
                                    </p:set>
                                  </p:childTnLst>
                                </p:cTn>
                              </p:par>
                              <p:par>
                                <p:cTn id="58" presetID="22" presetClass="entr" presetSubtype="1"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wipe(up)">
                                      <p:cBhvr>
                                        <p:cTn id="60" dur="500"/>
                                        <p:tgtEl>
                                          <p:spTgt spid="7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nodeType="clickEffect">
                                  <p:stCondLst>
                                    <p:cond delay="0"/>
                                  </p:stCondLst>
                                  <p:childTnLst>
                                    <p:animEffect transition="out" filter="wipe(up)">
                                      <p:cBhvr>
                                        <p:cTn id="64" dur="500"/>
                                        <p:tgtEl>
                                          <p:spTgt spid="76"/>
                                        </p:tgtEl>
                                      </p:cBhvr>
                                    </p:animEffect>
                                    <p:set>
                                      <p:cBhvr>
                                        <p:cTn id="65" dur="1" fill="hold">
                                          <p:stCondLst>
                                            <p:cond delay="499"/>
                                          </p:stCondLst>
                                        </p:cTn>
                                        <p:tgtEl>
                                          <p:spTgt spid="76"/>
                                        </p:tgtEl>
                                        <p:attrNameLst>
                                          <p:attrName>style.visibility</p:attrName>
                                        </p:attrNameLst>
                                      </p:cBhvr>
                                      <p:to>
                                        <p:strVal val="hidden"/>
                                      </p:to>
                                    </p:set>
                                  </p:childTnLst>
                                </p:cTn>
                              </p:par>
                              <p:par>
                                <p:cTn id="66" presetID="22" presetClass="entr" presetSubtype="8"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par>
                                <p:cTn id="69" presetID="1" presetClass="entr" presetSubtype="0" fill="hold" nodeType="with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childTnLst>
                                </p:cTn>
                              </p:par>
                              <p:par>
                                <p:cTn id="71" presetID="22" presetClass="entr" presetSubtype="8"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left)">
                                      <p:cBhvr>
                                        <p:cTn id="73" dur="500"/>
                                        <p:tgtEl>
                                          <p:spTgt spid="72"/>
                                        </p:tgtEl>
                                      </p:cBhvr>
                                    </p:animEffect>
                                  </p:childTnLst>
                                </p:cTn>
                              </p:par>
                              <p:par>
                                <p:cTn id="74" presetID="22" presetClass="entr" presetSubtype="8"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left)">
                                      <p:cBhvr>
                                        <p:cTn id="76" dur="500"/>
                                        <p:tgtEl>
                                          <p:spTgt spid="74"/>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childTnLst>
                    </p:cTn>
                  </p:par>
                  <p:par>
                    <p:cTn id="81" fill="hold">
                      <p:stCondLst>
                        <p:cond delay="indefinite"/>
                      </p:stCondLst>
                      <p:childTnLst>
                        <p:par>
                          <p:cTn id="82" fill="hold">
                            <p:stCondLst>
                              <p:cond delay="0"/>
                            </p:stCondLst>
                            <p:childTnLst>
                              <p:par>
                                <p:cTn id="83" presetID="7" presetClass="emph" presetSubtype="2" fill="hold" nodeType="clickEffect">
                                  <p:stCondLst>
                                    <p:cond delay="0"/>
                                  </p:stCondLst>
                                  <p:childTnLst>
                                    <p:animClr clrSpc="rgb" dir="cw">
                                      <p:cBhvr>
                                        <p:cTn id="84" dur="500" fill="hold"/>
                                        <p:tgtEl>
                                          <p:spTgt spid="57"/>
                                        </p:tgtEl>
                                        <p:attrNameLst>
                                          <p:attrName>stroke.color</p:attrName>
                                        </p:attrNameLst>
                                      </p:cBhvr>
                                      <p:to>
                                        <a:srgbClr val="777777"/>
                                      </p:to>
                                    </p:animClr>
                                    <p:set>
                                      <p:cBhvr>
                                        <p:cTn id="85" dur="500" fill="hold"/>
                                        <p:tgtEl>
                                          <p:spTgt spid="57"/>
                                        </p:tgtEl>
                                        <p:attrNameLst>
                                          <p:attrName>stroke.on</p:attrName>
                                        </p:attrNameLst>
                                      </p:cBhvr>
                                      <p:to>
                                        <p:strVal val="true"/>
                                      </p:to>
                                    </p:set>
                                  </p:childTnLst>
                                </p:cTn>
                              </p:par>
                              <p:par>
                                <p:cTn id="86" presetID="1" presetClass="entr" presetSubtype="0" fill="hold" nodeType="withEffect">
                                  <p:stCondLst>
                                    <p:cond delay="0"/>
                                  </p:stCondLst>
                                  <p:childTnLst>
                                    <p:set>
                                      <p:cBhvr>
                                        <p:cTn id="87" dur="1" fill="hold">
                                          <p:stCondLst>
                                            <p:cond delay="0"/>
                                          </p:stCondLst>
                                        </p:cTn>
                                        <p:tgtEl>
                                          <p:spTgt spid="2">
                                            <p:txEl>
                                              <p:pRg st="7" end="7"/>
                                            </p:txEl>
                                          </p:spTgt>
                                        </p:tgtEl>
                                        <p:attrNameLst>
                                          <p:attrName>style.visibility</p:attrName>
                                        </p:attrNameLst>
                                      </p:cBhvr>
                                      <p:to>
                                        <p:strVal val="visible"/>
                                      </p:to>
                                    </p:set>
                                  </p:childTnLst>
                                </p:cTn>
                              </p:par>
                              <p:par>
                                <p:cTn id="88" presetID="22" presetClass="entr" presetSubtype="4"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wipe(down)">
                                      <p:cBhvr>
                                        <p:cTn id="90" dur="500"/>
                                        <p:tgtEl>
                                          <p:spTgt spid="73"/>
                                        </p:tgtEl>
                                      </p:cBhvr>
                                    </p:animEffect>
                                  </p:childTnLst>
                                </p:cTn>
                              </p:par>
                              <p:par>
                                <p:cTn id="91" presetID="22" presetClass="entr" presetSubtype="4"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wipe(down)">
                                      <p:cBhvr>
                                        <p:cTn id="93" dur="500"/>
                                        <p:tgtEl>
                                          <p:spTgt spid="59"/>
                                        </p:tgtEl>
                                      </p:cBhvr>
                                    </p:animEffec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down)">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prstClr val="white"/>
                </a:solidFill>
              </a:rPr>
              <a:t>Encounter-based Imaging Workflow	</a:t>
            </a:r>
          </a:p>
          <a:p>
            <a:endParaRPr lang="en-US" sz="900" dirty="0" smtClean="0">
              <a:solidFill>
                <a:prstClr val="white"/>
              </a:solidFill>
            </a:endParaRPr>
          </a:p>
          <a:p>
            <a:r>
              <a:rPr lang="en-US" sz="2000" dirty="0" smtClean="0">
                <a:solidFill>
                  <a:prstClr val="white"/>
                </a:solidFill>
              </a:rPr>
              <a:t>Use Case #2:  Lightweight Device</a:t>
            </a:r>
            <a:endParaRPr lang="en-US" sz="2000" dirty="0">
              <a:solidFill>
                <a:prstClr val="white"/>
              </a:solidFill>
            </a:endParaRPr>
          </a:p>
        </p:txBody>
      </p:sp>
      <p:sp>
        <p:nvSpPr>
          <p:cNvPr id="137" name="Rectangle 136"/>
          <p:cNvSpPr/>
          <p:nvPr/>
        </p:nvSpPr>
        <p:spPr>
          <a:xfrm>
            <a:off x="372928"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2" name="Group 31"/>
          <p:cNvGrpSpPr/>
          <p:nvPr/>
        </p:nvGrpSpPr>
        <p:grpSpPr>
          <a:xfrm>
            <a:off x="5494739" y="5492529"/>
            <a:ext cx="1518800" cy="1329843"/>
            <a:chOff x="7682805" y="1941118"/>
            <a:chExt cx="1258433" cy="997567"/>
          </a:xfrm>
        </p:grpSpPr>
        <p:pic>
          <p:nvPicPr>
            <p:cNvPr id="33" name="Picture 2" descr="C:\Documents and Settings\kevino\Local Settings\Temporary Internet Files\Content.IE5\1PPNVFJ9\MC900434845[1].png"/>
            <p:cNvPicPr>
              <a:picLocks noChangeAspect="1" noChangeArrowheads="1"/>
            </p:cNvPicPr>
            <p:nvPr/>
          </p:nvPicPr>
          <p:blipFill>
            <a:blip r:embed="rId2" cstate="print">
              <a:lum bright="-35000"/>
            </a:blip>
            <a:srcRect/>
            <a:stretch>
              <a:fillRect/>
            </a:stretch>
          </p:blipFill>
          <p:spPr bwMode="auto">
            <a:xfrm>
              <a:off x="8034427" y="1941118"/>
              <a:ext cx="657917" cy="681522"/>
            </a:xfrm>
            <a:prstGeom prst="rect">
              <a:avLst/>
            </a:prstGeom>
            <a:noFill/>
          </p:spPr>
        </p:pic>
        <p:sp>
          <p:nvSpPr>
            <p:cNvPr id="34" name="Rectangle 33"/>
            <p:cNvSpPr/>
            <p:nvPr/>
          </p:nvSpPr>
          <p:spPr>
            <a:xfrm>
              <a:off x="7682805" y="2549823"/>
              <a:ext cx="1258433" cy="388862"/>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Image Manager/ Archive</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35" name="Straight Arrow Connector 34"/>
          <p:cNvCxnSpPr>
            <a:endCxn id="33" idx="1"/>
          </p:cNvCxnSpPr>
          <p:nvPr/>
        </p:nvCxnSpPr>
        <p:spPr>
          <a:xfrm>
            <a:off x="3606006" y="5827190"/>
            <a:ext cx="2313105" cy="11960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025095" y="3945846"/>
            <a:ext cx="0" cy="838716"/>
          </a:xfrm>
          <a:prstGeom prst="straightConnector1">
            <a:avLst/>
          </a:prstGeom>
          <a:ln w="28575">
            <a:solidFill>
              <a:schemeClr val="tx1"/>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45" idx="2"/>
          </p:cNvCxnSpPr>
          <p:nvPr/>
        </p:nvCxnSpPr>
        <p:spPr>
          <a:xfrm flipH="1" flipV="1">
            <a:off x="6296549" y="3410492"/>
            <a:ext cx="19582" cy="2082037"/>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23" y="4133389"/>
            <a:ext cx="1158707" cy="869030"/>
          </a:xfrm>
          <a:prstGeom prst="rect">
            <a:avLst/>
          </a:prstGeom>
        </p:spPr>
      </p:pic>
      <p:grpSp>
        <p:nvGrpSpPr>
          <p:cNvPr id="39" name="Group 38"/>
          <p:cNvGrpSpPr/>
          <p:nvPr/>
        </p:nvGrpSpPr>
        <p:grpSpPr>
          <a:xfrm>
            <a:off x="2169429" y="2390116"/>
            <a:ext cx="1436577" cy="1550983"/>
            <a:chOff x="7997468" y="2361874"/>
            <a:chExt cx="1140148" cy="1207852"/>
          </a:xfrm>
        </p:grpSpPr>
        <p:pic>
          <p:nvPicPr>
            <p:cNvPr id="40" name="Picture 14" descr="Image result for computer serve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312" y="2361874"/>
              <a:ext cx="922506" cy="92250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7997468" y="3162260"/>
              <a:ext cx="1140148" cy="407466"/>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Encounter Manager</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42" name="Straight Arrow Connector 41"/>
          <p:cNvCxnSpPr/>
          <p:nvPr/>
        </p:nvCxnSpPr>
        <p:spPr>
          <a:xfrm flipV="1">
            <a:off x="2819774" y="3984382"/>
            <a:ext cx="0" cy="800181"/>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680283" y="2070860"/>
            <a:ext cx="1232532" cy="1339632"/>
            <a:chOff x="7811265" y="2467651"/>
            <a:chExt cx="975895" cy="1130654"/>
          </a:xfrm>
        </p:grpSpPr>
        <p:pic>
          <p:nvPicPr>
            <p:cNvPr id="44" name="Picture 16" descr="Image result for database serv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264" y="2467651"/>
              <a:ext cx="564001" cy="69344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811265" y="3156705"/>
              <a:ext cx="975895" cy="441600"/>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Result Aggregator</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sp>
        <p:nvSpPr>
          <p:cNvPr id="46" name="Rectangle 45"/>
          <p:cNvSpPr/>
          <p:nvPr/>
        </p:nvSpPr>
        <p:spPr>
          <a:xfrm>
            <a:off x="3015189" y="4226452"/>
            <a:ext cx="1588408" cy="738664"/>
          </a:xfrm>
          <a:prstGeom prst="rect">
            <a:avLst/>
          </a:prstGeom>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Get </a:t>
            </a:r>
            <a:br>
              <a:rPr kumimoji="0" lang="en-US" sz="1400" b="1" i="1" u="none" strike="noStrike" kern="1200" cap="none" spc="0" normalizeH="0" baseline="0" noProof="0" dirty="0">
                <a:ln>
                  <a:noFill/>
                </a:ln>
                <a:effectLst/>
                <a:uLnTx/>
                <a:uFillTx/>
                <a:latin typeface="Calibri"/>
                <a:ea typeface="+mn-ea"/>
                <a:cs typeface="+mn-cs"/>
              </a:rPr>
            </a:br>
            <a:r>
              <a:rPr kumimoji="0" lang="en-US" sz="1400" b="1" i="1" u="none" strike="noStrike" kern="1200" cap="none" spc="0" normalizeH="0" baseline="0" noProof="0" dirty="0" smtClean="0">
                <a:ln>
                  <a:noFill/>
                </a:ln>
                <a:effectLst/>
                <a:uLnTx/>
                <a:uFillTx/>
                <a:latin typeface="Calibri"/>
                <a:ea typeface="+mn-ea"/>
                <a:cs typeface="+mn-cs"/>
              </a:rPr>
              <a:t>Imaging</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effectLst/>
                <a:uLnTx/>
                <a:uFillTx/>
                <a:latin typeface="Calibri"/>
                <a:ea typeface="+mn-ea"/>
                <a:cs typeface="+mn-cs"/>
              </a:rPr>
              <a:t>Context</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sp>
        <p:nvSpPr>
          <p:cNvPr id="47" name="Rectangle 46"/>
          <p:cNvSpPr/>
          <p:nvPr/>
        </p:nvSpPr>
        <p:spPr>
          <a:xfrm rot="164593">
            <a:off x="3772276" y="5535800"/>
            <a:ext cx="1588408" cy="307777"/>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Store Images</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9053" y="4706975"/>
            <a:ext cx="590889" cy="590889"/>
          </a:xfrm>
          <a:prstGeom prst="rect">
            <a:avLst/>
          </a:prstGeom>
        </p:spPr>
      </p:pic>
      <p:pic>
        <p:nvPicPr>
          <p:cNvPr id="49" name="Picture 6" descr="Image result for wound cut hea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18" y="6068430"/>
            <a:ext cx="923357" cy="68328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1835376" y="4942424"/>
            <a:ext cx="1792705" cy="1268313"/>
            <a:chOff x="4973052" y="1703781"/>
            <a:chExt cx="4570918" cy="3017520"/>
          </a:xfrm>
        </p:grpSpPr>
        <p:pic>
          <p:nvPicPr>
            <p:cNvPr id="51" name="Picture 4" descr="Image result for wound cut hea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0000">
              <a:off x="5859964" y="2069928"/>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tablet 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052" y="1703781"/>
              <a:ext cx="4570918" cy="3017520"/>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Cloud 78"/>
          <p:cNvSpPr/>
          <p:nvPr/>
        </p:nvSpPr>
        <p:spPr>
          <a:xfrm flipH="1">
            <a:off x="3258413" y="1822499"/>
            <a:ext cx="1640071" cy="1004471"/>
          </a:xfrm>
          <a:prstGeom prst="cloud">
            <a:avLst/>
          </a:prstGeom>
          <a:gradFill>
            <a:gsLst>
              <a:gs pos="0">
                <a:schemeClr val="accent1">
                  <a:lumMod val="40000"/>
                  <a:lumOff val="60000"/>
                </a:schemeClr>
              </a:gs>
              <a:gs pos="6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EMR, MPI, PAM, PDQ,</a:t>
            </a:r>
            <a:br>
              <a:rPr kumimoji="0" lang="en-US" sz="1400" b="0" i="0" u="none" strike="noStrike" kern="1200" cap="none" spc="0" normalizeH="0" baseline="0" noProof="0" dirty="0">
                <a:ln>
                  <a:noFill/>
                </a:ln>
                <a:solidFill>
                  <a:prstClr val="black"/>
                </a:solidFill>
                <a:effectLst/>
                <a:uLnTx/>
                <a:uFillTx/>
                <a:latin typeface="Calibri"/>
                <a:ea typeface="+mn-ea"/>
                <a:cs typeface="+mn-cs"/>
              </a:rPr>
            </a:br>
            <a:r>
              <a:rPr kumimoji="0" lang="en-US" sz="1400" b="0" i="0" u="none" strike="noStrike" kern="1200" cap="none" spc="0" normalizeH="0" baseline="0" noProof="0" dirty="0">
                <a:ln>
                  <a:noFill/>
                </a:ln>
                <a:solidFill>
                  <a:prstClr val="black"/>
                </a:solidFill>
                <a:effectLst/>
                <a:uLnTx/>
                <a:uFillTx/>
                <a:latin typeface="Calibri"/>
                <a:ea typeface="+mn-ea"/>
                <a:cs typeface="+mn-cs"/>
              </a:rPr>
              <a:t>etc.</a:t>
            </a:r>
          </a:p>
        </p:txBody>
      </p:sp>
      <p:sp>
        <p:nvSpPr>
          <p:cNvPr id="80" name="Cloud 79"/>
          <p:cNvSpPr/>
          <p:nvPr/>
        </p:nvSpPr>
        <p:spPr>
          <a:xfrm flipH="1">
            <a:off x="6690328" y="1755014"/>
            <a:ext cx="869033" cy="667595"/>
          </a:xfrm>
          <a:prstGeom prst="cloud">
            <a:avLst/>
          </a:prstGeom>
          <a:gradFill>
            <a:gsLst>
              <a:gs pos="0">
                <a:schemeClr val="accent1">
                  <a:lumMod val="40000"/>
                  <a:lumOff val="60000"/>
                </a:schemeClr>
              </a:gs>
              <a:gs pos="6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EMR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Rectangle 80"/>
          <p:cNvSpPr/>
          <p:nvPr/>
        </p:nvSpPr>
        <p:spPr>
          <a:xfrm>
            <a:off x="5447406" y="3748406"/>
            <a:ext cx="2288181" cy="1600438"/>
          </a:xfrm>
          <a:prstGeom prst="rect">
            <a:avLst/>
          </a:prstGeom>
        </p:spPr>
        <p:txBody>
          <a:bodyPr wrap="square">
            <a:spAutoFit/>
          </a:bodyPr>
          <a:lstStyle/>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200" b="1" i="1" dirty="0">
                <a:latin typeface="Calibri"/>
                <a:ea typeface="+mn-ea"/>
              </a:rPr>
              <a:t>(</a:t>
            </a:r>
            <a:r>
              <a:rPr kumimoji="0" lang="en-US" sz="1200" b="1" i="1" u="none" strike="noStrike" kern="1200" cap="none" spc="0" normalizeH="0" baseline="0" noProof="0" dirty="0" smtClean="0">
                <a:ln>
                  <a:noFill/>
                </a:ln>
                <a:effectLst/>
                <a:uLnTx/>
                <a:uFillTx/>
                <a:latin typeface="Calibri"/>
                <a:ea typeface="+mn-ea"/>
              </a:rPr>
              <a:t>Patient ID,</a:t>
            </a:r>
            <a:endParaRPr kumimoji="0" lang="en-US" sz="1400" b="1" i="1" u="none" strike="noStrike" kern="1200" cap="none" spc="0" normalizeH="0" baseline="0" noProof="0" dirty="0" smtClean="0">
              <a:ln>
                <a:noFill/>
              </a:ln>
              <a:effectLst/>
              <a:uLnTx/>
              <a:uFillTx/>
              <a:latin typeface="Calibri"/>
              <a:ea typeface="+mn-ea"/>
              <a:cs typeface="+mn-cs"/>
            </a:endParaRPr>
          </a:p>
          <a:p>
            <a:pPr lvl="0" eaLnBrk="0" fontAlgn="auto" hangingPunct="0">
              <a:spcBef>
                <a:spcPts val="0"/>
              </a:spcBef>
              <a:spcAft>
                <a:spcPts val="0"/>
              </a:spcAft>
              <a:defRPr/>
            </a:pPr>
            <a:r>
              <a:rPr lang="en-US" sz="1400" b="1" i="1" dirty="0">
                <a:latin typeface="Calibri"/>
                <a:ea typeface="+mn-ea"/>
              </a:rPr>
              <a:t>Notify</a:t>
            </a:r>
            <a:r>
              <a:rPr lang="en-US" sz="1400" b="1" i="1" dirty="0" smtClean="0">
                <a:latin typeface="Calibri"/>
                <a:ea typeface="+mn-ea"/>
              </a:rPr>
              <a:t>	</a:t>
            </a:r>
            <a:r>
              <a:rPr lang="en-US" sz="12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rPr>
              <a:t>Visit ID,</a:t>
            </a:r>
            <a:endParaRPr kumimoji="0" lang="en-US" sz="1400" b="1" i="1" u="none" strike="noStrike" kern="1200" cap="none" spc="0" normalizeH="0" baseline="0" noProof="0" dirty="0" smtClean="0">
              <a:ln>
                <a:noFill/>
              </a:ln>
              <a:effectLst/>
              <a:uLnTx/>
              <a:uFillTx/>
              <a:latin typeface="Calibri"/>
              <a:ea typeface="+mn-ea"/>
              <a:cs typeface="+mn-cs"/>
            </a:endParaRPr>
          </a:p>
          <a:p>
            <a:pPr lvl="0" eaLnBrk="0" fontAlgn="auto" hangingPunct="0">
              <a:spcBef>
                <a:spcPts val="0"/>
              </a:spcBef>
              <a:spcAft>
                <a:spcPts val="0"/>
              </a:spcAft>
              <a:defRPr/>
            </a:pPr>
            <a:r>
              <a:rPr lang="en-US" sz="1400" b="1" i="1" dirty="0">
                <a:latin typeface="Calibri"/>
                <a:ea typeface="+mn-ea"/>
              </a:rPr>
              <a:t>Imaging	</a:t>
            </a:r>
            <a:r>
              <a:rPr lang="en-US" sz="1200" b="1" i="1" dirty="0" smtClean="0">
                <a:latin typeface="Calibri"/>
                <a:ea typeface="+mn-ea"/>
              </a:rPr>
              <a:t> </a:t>
            </a:r>
            <a:r>
              <a:rPr kumimoji="0" lang="en-US" sz="1200" b="1" i="1" u="none" strike="noStrike" kern="1200" cap="none" spc="0" normalizeH="0" baseline="0" noProof="0" dirty="0" err="1" smtClean="0">
                <a:ln>
                  <a:noFill/>
                </a:ln>
                <a:effectLst/>
                <a:uLnTx/>
                <a:uFillTx/>
                <a:latin typeface="Calibri"/>
                <a:ea typeface="+mn-ea"/>
              </a:rPr>
              <a:t>Acq</a:t>
            </a:r>
            <a:r>
              <a:rPr kumimoji="0" lang="en-US" sz="1200" b="1" i="1" u="none" strike="noStrike" kern="1200" cap="none" spc="0" normalizeH="0" baseline="0" noProof="0" dirty="0">
                <a:ln>
                  <a:noFill/>
                </a:ln>
                <a:effectLst/>
                <a:uLnTx/>
                <a:uFillTx/>
                <a:latin typeface="Calibri"/>
                <a:ea typeface="+mn-ea"/>
              </a:rPr>
              <a:t>. </a:t>
            </a:r>
            <a:r>
              <a:rPr kumimoji="0" lang="en-US" sz="1200" b="1" i="1" u="none" strike="noStrike" kern="1200" cap="none" spc="0" normalizeH="0" baseline="0" noProof="0" dirty="0" smtClean="0">
                <a:ln>
                  <a:noFill/>
                </a:ln>
                <a:effectLst/>
                <a:uLnTx/>
                <a:uFillTx/>
                <a:latin typeface="Calibri"/>
                <a:ea typeface="+mn-ea"/>
              </a:rPr>
              <a:t>Time,</a:t>
            </a:r>
          </a:p>
          <a:p>
            <a:pPr lvl="0" eaLnBrk="0" fontAlgn="auto" hangingPunct="0">
              <a:spcBef>
                <a:spcPts val="0"/>
              </a:spcBef>
              <a:spcAft>
                <a:spcPts val="0"/>
              </a:spcAft>
              <a:defRPr/>
            </a:pPr>
            <a:r>
              <a:rPr lang="en-US" sz="1400" b="1" i="1" dirty="0">
                <a:latin typeface="Calibri"/>
                <a:ea typeface="+mn-ea"/>
              </a:rPr>
              <a:t>Result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Procedure Code,</a:t>
            </a: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lang="en-US" sz="12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rPr>
              <a:t>Accession #,</a:t>
            </a: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Body Part,</a:t>
            </a:r>
            <a:endParaRPr kumimoji="0" lang="en-US" sz="1400" b="1" i="1" u="none" strike="noStrike" kern="1200" cap="none" spc="0" normalizeH="0" baseline="0" noProof="0" dirty="0" smtClean="0">
              <a:ln>
                <a:noFill/>
              </a:ln>
              <a:effectLst/>
              <a:uLnTx/>
              <a:uFillTx/>
              <a:latin typeface="Calibri"/>
              <a:ea typeface="+mn-ea"/>
              <a:cs typeface="+mn-cs"/>
            </a:endParaRPr>
          </a:p>
          <a:p>
            <a:pPr marL="0" marR="0" lvl="0" indent="0" defTabSz="457200" rtl="0" eaLnBrk="0" fontAlgn="auto" latinLnBrk="0" hangingPunct="0">
              <a:lnSpc>
                <a:spcPct val="100000"/>
              </a:lnSpc>
              <a:spcBef>
                <a:spcPts val="0"/>
              </a:spcBef>
              <a:spcAft>
                <a:spcPts val="0"/>
              </a:spcAft>
              <a:buClrTx/>
              <a:buSzTx/>
              <a:buFontTx/>
              <a:buNone/>
              <a:tabLst/>
              <a:defRPr/>
            </a:pPr>
            <a:r>
              <a:rPr lang="en-US" sz="1400" b="1" i="1" dirty="0">
                <a:latin typeface="Calibri"/>
                <a:ea typeface="+mn-ea"/>
              </a:rPr>
              <a:t>	</a:t>
            </a:r>
            <a:r>
              <a:rPr lang="en-US" sz="1400" b="1" i="1" dirty="0" smtClean="0">
                <a:latin typeface="Calibri"/>
                <a:ea typeface="+mn-ea"/>
              </a:rPr>
              <a:t>	 </a:t>
            </a:r>
            <a:r>
              <a:rPr kumimoji="0" lang="en-US" sz="1200" b="1" i="1" u="none" strike="noStrike" kern="1200" cap="none" spc="0" normalizeH="0" baseline="0" noProof="0" dirty="0" smtClean="0">
                <a:ln>
                  <a:noFill/>
                </a:ln>
                <a:effectLst/>
                <a:uLnTx/>
                <a:uFillTx/>
                <a:latin typeface="Calibri"/>
                <a:ea typeface="+mn-ea"/>
                <a:cs typeface="+mn-cs"/>
              </a:rPr>
              <a:t>etc</a:t>
            </a:r>
            <a:r>
              <a:rPr kumimoji="0" lang="en-US" sz="1200" b="1" i="1" u="none" strike="noStrike" kern="1200" cap="none" spc="0" normalizeH="0" baseline="0" noProof="0" dirty="0">
                <a:ln>
                  <a:noFill/>
                </a:ln>
                <a:effectLst/>
                <a:uLnTx/>
                <a:uFillTx/>
                <a:latin typeface="Calibri"/>
                <a:ea typeface="+mn-ea"/>
                <a:cs typeface="+mn-cs"/>
              </a:rPr>
              <a:t>.)</a:t>
            </a:r>
            <a:endParaRPr kumimoji="0" lang="en-US" sz="12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sp>
        <p:nvSpPr>
          <p:cNvPr id="2" name="Oval 1"/>
          <p:cNvSpPr/>
          <p:nvPr/>
        </p:nvSpPr>
        <p:spPr>
          <a:xfrm>
            <a:off x="193183" y="1130753"/>
            <a:ext cx="4410414" cy="6917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210614" y="4953668"/>
            <a:ext cx="2730322" cy="144738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6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 name="Rectangle 136"/>
          <p:cNvSpPr/>
          <p:nvPr/>
        </p:nvSpPr>
        <p:spPr>
          <a:xfrm>
            <a:off x="372928"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itle 1"/>
          <p:cNvSpPr>
            <a:spLocks noGrp="1"/>
          </p:cNvSpPr>
          <p:nvPr>
            <p:ph type="title"/>
          </p:nvPr>
        </p:nvSpPr>
        <p:spPr>
          <a:xfrm>
            <a:off x="2175187" y="127990"/>
            <a:ext cx="6810999" cy="800063"/>
          </a:xfrm>
        </p:spPr>
        <p:txBody>
          <a:bodyPr>
            <a:normAutofit/>
          </a:bodyPr>
          <a:lstStyle/>
          <a:p>
            <a:r>
              <a:rPr lang="en-US" sz="3600" dirty="0" smtClean="0">
                <a:solidFill>
                  <a:srgbClr val="014504"/>
                </a:solidFill>
                <a:latin typeface="Calibri" panose="020F0502020204030204" pitchFamily="34" charset="0"/>
                <a:cs typeface="Calibri" panose="020F0502020204030204" pitchFamily="34" charset="0"/>
              </a:rPr>
              <a:t>EBIW</a:t>
            </a:r>
            <a:r>
              <a:rPr lang="en-US" sz="3600" dirty="0">
                <a:solidFill>
                  <a:srgbClr val="014504"/>
                </a:solidFill>
                <a:latin typeface="Calibri" panose="020F0502020204030204" pitchFamily="34" charset="0"/>
                <a:cs typeface="Calibri" panose="020F0502020204030204" pitchFamily="34" charset="0"/>
              </a:rPr>
              <a:t> </a:t>
            </a:r>
            <a:r>
              <a:rPr lang="en-US" sz="3600" dirty="0" smtClean="0">
                <a:solidFill>
                  <a:srgbClr val="014504"/>
                </a:solidFill>
                <a:latin typeface="Calibri" panose="020F0502020204030204" pitchFamily="34" charset="0"/>
                <a:cs typeface="Calibri" panose="020F0502020204030204" pitchFamily="34" charset="0"/>
              </a:rPr>
              <a:t>using DICOMweb</a:t>
            </a:r>
            <a:endParaRPr lang="en-US" sz="3600" dirty="0">
              <a:solidFill>
                <a:srgbClr val="014504"/>
              </a:solidFill>
              <a:latin typeface="Calibri" panose="020F0502020204030204" pitchFamily="34" charset="0"/>
              <a:cs typeface="Calibri" panose="020F0502020204030204" pitchFamily="34" charset="0"/>
            </a:endParaRPr>
          </a:p>
        </p:txBody>
      </p:sp>
      <p:grpSp>
        <p:nvGrpSpPr>
          <p:cNvPr id="31" name="Group 30"/>
          <p:cNvGrpSpPr/>
          <p:nvPr/>
        </p:nvGrpSpPr>
        <p:grpSpPr>
          <a:xfrm>
            <a:off x="3096160" y="5379844"/>
            <a:ext cx="1518800" cy="1329843"/>
            <a:chOff x="7682805" y="1941118"/>
            <a:chExt cx="1258433" cy="997567"/>
          </a:xfrm>
        </p:grpSpPr>
        <p:pic>
          <p:nvPicPr>
            <p:cNvPr id="52" name="Picture 2" descr="C:\Documents and Settings\kevino\Local Settings\Temporary Internet Files\Content.IE5\1PPNVFJ9\MC900434845[1].png"/>
            <p:cNvPicPr>
              <a:picLocks noChangeAspect="1" noChangeArrowheads="1"/>
            </p:cNvPicPr>
            <p:nvPr/>
          </p:nvPicPr>
          <p:blipFill>
            <a:blip r:embed="rId2" cstate="print">
              <a:lum bright="-35000"/>
            </a:blip>
            <a:srcRect/>
            <a:stretch>
              <a:fillRect/>
            </a:stretch>
          </p:blipFill>
          <p:spPr bwMode="auto">
            <a:xfrm>
              <a:off x="8034427" y="1941118"/>
              <a:ext cx="657917" cy="681522"/>
            </a:xfrm>
            <a:prstGeom prst="rect">
              <a:avLst/>
            </a:prstGeom>
            <a:noFill/>
          </p:spPr>
        </p:pic>
        <p:sp>
          <p:nvSpPr>
            <p:cNvPr id="54" name="Rectangle 53"/>
            <p:cNvSpPr/>
            <p:nvPr/>
          </p:nvSpPr>
          <p:spPr>
            <a:xfrm>
              <a:off x="7682805" y="2549823"/>
              <a:ext cx="1258433" cy="388862"/>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Image Manager/ Archive</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55" name="Straight Arrow Connector 54"/>
          <p:cNvCxnSpPr/>
          <p:nvPr/>
        </p:nvCxnSpPr>
        <p:spPr>
          <a:xfrm flipV="1">
            <a:off x="1688829" y="2986000"/>
            <a:ext cx="0" cy="838716"/>
          </a:xfrm>
          <a:prstGeom prst="straightConnector1">
            <a:avLst/>
          </a:prstGeom>
          <a:ln w="28575">
            <a:solidFill>
              <a:schemeClr val="tx1"/>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57" y="3173543"/>
            <a:ext cx="1158707" cy="869030"/>
          </a:xfrm>
          <a:prstGeom prst="rect">
            <a:avLst/>
          </a:prstGeom>
        </p:spPr>
      </p:pic>
      <p:grpSp>
        <p:nvGrpSpPr>
          <p:cNvPr id="57" name="Group 56"/>
          <p:cNvGrpSpPr/>
          <p:nvPr/>
        </p:nvGrpSpPr>
        <p:grpSpPr>
          <a:xfrm>
            <a:off x="833163" y="1430270"/>
            <a:ext cx="1436577" cy="1550983"/>
            <a:chOff x="7997468" y="2361874"/>
            <a:chExt cx="1140148" cy="1207852"/>
          </a:xfrm>
        </p:grpSpPr>
        <p:pic>
          <p:nvPicPr>
            <p:cNvPr id="58" name="Picture 14" descr="Image result for computer serve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312" y="2361874"/>
              <a:ext cx="922506" cy="922506"/>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7997468" y="3162260"/>
              <a:ext cx="1140148" cy="407466"/>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a:ea typeface="+mn-ea"/>
                  <a:cs typeface="+mn-cs"/>
                </a:rPr>
                <a:t>Encounter Manager</a:t>
              </a:r>
              <a:endParaRPr kumimoji="0" lang="en-US" sz="1400" b="0" i="0"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grpSp>
      <p:cxnSp>
        <p:nvCxnSpPr>
          <p:cNvPr id="60" name="Straight Arrow Connector 59"/>
          <p:cNvCxnSpPr/>
          <p:nvPr/>
        </p:nvCxnSpPr>
        <p:spPr>
          <a:xfrm flipV="1">
            <a:off x="1483508" y="3024536"/>
            <a:ext cx="0" cy="800181"/>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678923" y="3266606"/>
            <a:ext cx="1588408" cy="523220"/>
          </a:xfrm>
          <a:prstGeom prst="rect">
            <a:avLst/>
          </a:prstGeom>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Get </a:t>
            </a:r>
            <a:br>
              <a:rPr kumimoji="0" lang="en-US" sz="1400" b="1" i="1" u="none" strike="noStrike" kern="1200" cap="none" spc="0" normalizeH="0" baseline="0" noProof="0" dirty="0">
                <a:ln>
                  <a:noFill/>
                </a:ln>
                <a:effectLst/>
                <a:uLnTx/>
                <a:uFillTx/>
                <a:latin typeface="Calibri"/>
                <a:ea typeface="+mn-ea"/>
                <a:cs typeface="+mn-cs"/>
              </a:rPr>
            </a:br>
            <a:r>
              <a:rPr kumimoji="0" lang="en-US" sz="1400" b="1" i="1" u="none" strike="noStrike" kern="1200" cap="none" spc="0" normalizeH="0" baseline="0" noProof="0" dirty="0">
                <a:ln>
                  <a:noFill/>
                </a:ln>
                <a:effectLst/>
                <a:uLnTx/>
                <a:uFillTx/>
                <a:latin typeface="Calibri"/>
                <a:ea typeface="+mn-ea"/>
                <a:cs typeface="+mn-cs"/>
              </a:rPr>
              <a:t>Imaging Context</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sp>
        <p:nvSpPr>
          <p:cNvPr id="62" name="Rectangle 61"/>
          <p:cNvSpPr/>
          <p:nvPr/>
        </p:nvSpPr>
        <p:spPr>
          <a:xfrm>
            <a:off x="2436010" y="4831447"/>
            <a:ext cx="1588408" cy="307777"/>
          </a:xfrm>
          <a:prstGeom prst="rect">
            <a:avLst/>
          </a:prstGeom>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effectLst/>
                <a:uLnTx/>
                <a:uFillTx/>
                <a:latin typeface="Calibri"/>
                <a:ea typeface="+mn-ea"/>
                <a:cs typeface="+mn-cs"/>
              </a:rPr>
              <a:t>Store Images</a:t>
            </a:r>
            <a:endParaRPr kumimoji="0" lang="en-US" sz="1400" b="0" i="1" u="none" strike="noStrike" kern="1200" cap="none" spc="0" normalizeH="0" baseline="0" noProof="0" dirty="0">
              <a:ln>
                <a:noFill/>
              </a:ln>
              <a:effectLst>
                <a:outerShdw blurRad="38100" dist="38100" dir="2700000" algn="tl">
                  <a:srgbClr val="000000"/>
                </a:outerShdw>
              </a:effectLst>
              <a:uLnTx/>
              <a:uFillTx/>
              <a:latin typeface="Calibri"/>
              <a:ea typeface="+mn-ea"/>
              <a:cs typeface="+mn-cs"/>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87" y="3747129"/>
            <a:ext cx="590889" cy="590889"/>
          </a:xfrm>
          <a:prstGeom prst="rect">
            <a:avLst/>
          </a:prstGeom>
        </p:spPr>
      </p:pic>
      <p:pic>
        <p:nvPicPr>
          <p:cNvPr id="64" name="Picture 6" descr="Image result for wound cut hea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182" y="5492466"/>
            <a:ext cx="923357" cy="683284"/>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499110" y="3982578"/>
            <a:ext cx="1792705" cy="1268313"/>
            <a:chOff x="4973052" y="1703781"/>
            <a:chExt cx="4570918" cy="3017520"/>
          </a:xfrm>
        </p:grpSpPr>
        <p:pic>
          <p:nvPicPr>
            <p:cNvPr id="66" name="Picture 4" descr="Image result for wound cut heal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80000">
              <a:off x="5859964" y="2069928"/>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tablet h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3052" y="1703781"/>
              <a:ext cx="4570918" cy="3017520"/>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TextBox 67"/>
          <p:cNvSpPr txBox="1"/>
          <p:nvPr/>
        </p:nvSpPr>
        <p:spPr>
          <a:xfrm>
            <a:off x="2763983" y="1207721"/>
            <a:ext cx="629933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alibri"/>
                <a:ea typeface="+mn-ea"/>
                <a:cs typeface="+mn-cs"/>
              </a:rPr>
              <a:t>http</a:t>
            </a:r>
            <a:r>
              <a:rPr kumimoji="0" lang="en-US" sz="1600" b="0" i="0" u="none" strike="noStrike" kern="1200" cap="none" spc="0" normalizeH="0" baseline="0" noProof="0" dirty="0">
                <a:ln>
                  <a:noFill/>
                </a:ln>
                <a:effectLst/>
                <a:uLnTx/>
                <a:uFillTx/>
                <a:latin typeface="Calibri"/>
                <a:ea typeface="+mn-ea"/>
                <a:cs typeface="+mn-cs"/>
              </a:rPr>
              <a:t>://</a:t>
            </a:r>
            <a:r>
              <a:rPr kumimoji="0" lang="en-US" sz="1600" b="0" i="0" u="none" strike="noStrike" kern="1200" cap="none" spc="0" normalizeH="0" baseline="0" noProof="0" dirty="0" smtClean="0">
                <a:ln>
                  <a:noFill/>
                </a:ln>
                <a:effectLst/>
                <a:uLnTx/>
                <a:uFillTx/>
                <a:latin typeface="Calibri"/>
                <a:ea typeface="+mn-ea"/>
                <a:cs typeface="+mn-cs"/>
              </a:rPr>
              <a:t>encountermanager.here.org/workitems?AdmissionID=987654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alibri"/>
                <a:ea typeface="+mn-ea"/>
                <a:cs typeface="+mn-cs"/>
              </a:rPr>
              <a:t>&amp;</a:t>
            </a:r>
            <a:r>
              <a:rPr kumimoji="0" lang="en-US" sz="1600" b="0" i="0" u="none" strike="noStrike" kern="1200" cap="none" spc="0" normalizeH="0" baseline="0" noProof="0" dirty="0" err="1" smtClean="0">
                <a:ln>
                  <a:noFill/>
                </a:ln>
                <a:effectLst/>
                <a:uLnTx/>
                <a:uFillTx/>
                <a:latin typeface="Calibri"/>
                <a:ea typeface="+mn-ea"/>
                <a:cs typeface="+mn-cs"/>
              </a:rPr>
              <a:t>ScheduledProcedureStepSequence.ScheduledStationAETitle</a:t>
            </a:r>
            <a:r>
              <a:rPr kumimoji="0" lang="en-US" sz="1600" b="0" i="0" u="none" strike="noStrike" kern="1200" cap="none" spc="0" normalizeH="0" baseline="0" noProof="0" dirty="0" smtClean="0">
                <a:ln>
                  <a:noFill/>
                </a:ln>
                <a:effectLst/>
                <a:uLnTx/>
                <a:uFillTx/>
                <a:latin typeface="Calibri"/>
                <a:ea typeface="+mn-ea"/>
                <a:cs typeface="+mn-cs"/>
              </a:rPr>
              <a:t>=DermTab1</a:t>
            </a:r>
            <a:endParaRPr kumimoji="0" lang="en-US" sz="1600" b="0" i="0" u="none" strike="noStrike" kern="1200" cap="none" spc="0" normalizeH="0" baseline="0" noProof="0" dirty="0">
              <a:ln>
                <a:noFill/>
              </a:ln>
              <a:effectLst/>
              <a:uLnTx/>
              <a:uFillTx/>
              <a:latin typeface="Calibri"/>
              <a:ea typeface="+mn-ea"/>
              <a:cs typeface="+mn-cs"/>
            </a:endParaRPr>
          </a:p>
        </p:txBody>
      </p:sp>
      <p:sp>
        <p:nvSpPr>
          <p:cNvPr id="69" name="TextBox 68"/>
          <p:cNvSpPr txBox="1"/>
          <p:nvPr/>
        </p:nvSpPr>
        <p:spPr>
          <a:xfrm>
            <a:off x="3107468" y="1813711"/>
            <a:ext cx="6842260" cy="17851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PatientName</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"PN", "Value": [{"Alphabetic": "SMITH^JOHN"}]},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PatientID</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"LO", "Value": ["66437748"]},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IssuerOfPatientID</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"LO", "Value": ["</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MyHospital</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PatientBirthDate</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"DT", "Value": ["19670701"]},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“PatientSex”: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"CS", "Value":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InstitutionName</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"LO", "Value": ["</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Metrocity</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General Hospital"]},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smtClean="0">
                <a:ln>
                  <a:noFill/>
                </a:ln>
                <a:solidFill>
                  <a:schemeClr val="tx1">
                    <a:lumMod val="50000"/>
                    <a:lumOff val="50000"/>
                  </a:schemeClr>
                </a:solidFill>
                <a:effectLst/>
                <a:uLnTx/>
                <a:uFillTx/>
                <a:latin typeface="Calibri"/>
                <a:ea typeface="+mn-ea"/>
                <a:cs typeface="+mn-cs"/>
              </a:rPr>
              <a:t>InstitutionalDepartmentName</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a:t>
            </a:r>
            <a:r>
              <a:rPr kumimoji="0" lang="en-US" sz="1200" b="0" i="0" u="none" strike="noStrike" kern="1200" cap="none" spc="0" normalizeH="0" baseline="0" noProof="0" dirty="0" err="1">
                <a:ln>
                  <a:noFill/>
                </a:ln>
                <a:solidFill>
                  <a:schemeClr val="tx1">
                    <a:lumMod val="50000"/>
                    <a:lumOff val="50000"/>
                  </a:schemeClr>
                </a:solidFill>
                <a:effectLst/>
                <a:uLnTx/>
                <a:uFillTx/>
                <a:latin typeface="Calibri"/>
                <a:ea typeface="+mn-ea"/>
                <a:cs typeface="+mn-cs"/>
              </a:rPr>
              <a:t>vr</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“LO", </a:t>
            </a:r>
            <a:r>
              <a:rPr kumimoji="0" lang="en-US" sz="1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"Value": </a:t>
            </a:r>
            <a:r>
              <a:rPr kumimoji="0" lang="en-US" sz="12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[“Dermatology"]},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50000"/>
                    <a:lumOff val="50000"/>
                  </a:schemeClr>
                </a:solidFill>
                <a:effectLst/>
                <a:uLnTx/>
                <a:uFillTx/>
                <a:latin typeface="Calibri"/>
                <a:ea typeface="+mn-ea"/>
                <a:cs typeface="+mn-cs"/>
              </a:rPr>
              <a:t>   …</a:t>
            </a:r>
          </a:p>
        </p:txBody>
      </p:sp>
      <p:sp>
        <p:nvSpPr>
          <p:cNvPr id="70" name="TextBox 69"/>
          <p:cNvSpPr txBox="1"/>
          <p:nvPr/>
        </p:nvSpPr>
        <p:spPr>
          <a:xfrm>
            <a:off x="4481252" y="3808980"/>
            <a:ext cx="5990997" cy="25391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alibri"/>
                <a:ea typeface="+mn-ea"/>
                <a:cs typeface="+mn-cs"/>
              </a:rPr>
              <a:t>http://mypacs.here.org/studies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a:ea typeface="+mn-ea"/>
                <a:cs typeface="+mn-cs"/>
              </a:rPr>
              <a:t>Content-Type: </a:t>
            </a:r>
            <a:r>
              <a:rPr kumimoji="0" lang="en-US" sz="1600" b="0" i="0" u="none" strike="noStrike" kern="1200" cap="none" spc="0" normalizeH="0" baseline="0" noProof="0" dirty="0" smtClean="0">
                <a:ln>
                  <a:noFill/>
                </a:ln>
                <a:effectLst/>
                <a:uLnTx/>
                <a:uFillTx/>
                <a:latin typeface="Calibri"/>
                <a:ea typeface="+mn-ea"/>
                <a:cs typeface="+mn-cs"/>
              </a:rPr>
              <a:t>application/</a:t>
            </a:r>
            <a:r>
              <a:rPr kumimoji="0" lang="en-US" sz="1600" b="0" i="0" u="none" strike="noStrike" kern="1200" cap="none" spc="0" normalizeH="0" baseline="0" noProof="0" dirty="0" err="1" smtClean="0">
                <a:ln>
                  <a:noFill/>
                </a:ln>
                <a:effectLst/>
                <a:uLnTx/>
                <a:uFillTx/>
                <a:latin typeface="Calibri"/>
                <a:ea typeface="+mn-ea"/>
                <a:cs typeface="+mn-cs"/>
              </a:rPr>
              <a:t>dicom+json</a:t>
            </a:r>
            <a:endParaRPr kumimoji="0" lang="en-US" sz="1600" b="0" i="0" u="none" strike="noStrike" kern="1200" cap="none" spc="0" normalizeH="0" baseline="0" noProof="0" dirty="0" smtClean="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err="1">
                <a:ln>
                  <a:noFill/>
                </a:ln>
                <a:effectLst/>
                <a:uLnTx/>
                <a:uFillTx/>
                <a:latin typeface="Calibri"/>
                <a:ea typeface="+mn-ea"/>
                <a:cs typeface="+mn-cs"/>
              </a:rPr>
              <a:t>PatientName</a:t>
            </a: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err="1">
                <a:ln>
                  <a:noFill/>
                </a:ln>
                <a:effectLst/>
                <a:uLnTx/>
                <a:uFillTx/>
                <a:latin typeface="Calibri"/>
                <a:ea typeface="+mn-ea"/>
                <a:cs typeface="+mn-cs"/>
              </a:rPr>
              <a:t>vr</a:t>
            </a:r>
            <a:r>
              <a:rPr kumimoji="0" lang="en-US" sz="1100" b="0" i="0" u="none" strike="noStrike" kern="1200" cap="none" spc="0" normalizeH="0" baseline="0" noProof="0" dirty="0">
                <a:ln>
                  <a:noFill/>
                </a:ln>
                <a:effectLst/>
                <a:uLnTx/>
                <a:uFillTx/>
                <a:latin typeface="Calibri"/>
                <a:ea typeface="+mn-ea"/>
                <a:cs typeface="+mn-cs"/>
              </a:rPr>
              <a:t>": "PN", "Value": [{"Alphabetic": "SMITH^JOHN"}]},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err="1">
                <a:ln>
                  <a:noFill/>
                </a:ln>
                <a:effectLst/>
                <a:uLnTx/>
                <a:uFillTx/>
                <a:latin typeface="Calibri"/>
                <a:ea typeface="+mn-ea"/>
                <a:cs typeface="+mn-cs"/>
              </a:rPr>
              <a:t>PatientID</a:t>
            </a: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err="1">
                <a:ln>
                  <a:noFill/>
                </a:ln>
                <a:effectLst/>
                <a:uLnTx/>
                <a:uFillTx/>
                <a:latin typeface="Calibri"/>
                <a:ea typeface="+mn-ea"/>
                <a:cs typeface="+mn-cs"/>
              </a:rPr>
              <a:t>vr</a:t>
            </a:r>
            <a:r>
              <a:rPr kumimoji="0" lang="en-US" sz="1100" b="0" i="0" u="none" strike="noStrike" kern="1200" cap="none" spc="0" normalizeH="0" baseline="0" noProof="0" dirty="0">
                <a:ln>
                  <a:noFill/>
                </a:ln>
                <a:effectLst/>
                <a:uLnTx/>
                <a:uFillTx/>
                <a:latin typeface="Calibri"/>
                <a:ea typeface="+mn-ea"/>
                <a:cs typeface="+mn-cs"/>
              </a:rPr>
              <a:t>": "LO", "Value": ["66437748"]},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err="1">
                <a:ln>
                  <a:noFill/>
                </a:ln>
                <a:effectLst/>
                <a:uLnTx/>
                <a:uFillTx/>
                <a:latin typeface="Calibri"/>
                <a:ea typeface="+mn-ea"/>
                <a:cs typeface="+mn-cs"/>
              </a:rPr>
              <a:t>IssuerOfPatientID</a:t>
            </a: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err="1">
                <a:ln>
                  <a:noFill/>
                </a:ln>
                <a:effectLst/>
                <a:uLnTx/>
                <a:uFillTx/>
                <a:latin typeface="Calibri"/>
                <a:ea typeface="+mn-ea"/>
                <a:cs typeface="+mn-cs"/>
              </a:rPr>
              <a:t>vr</a:t>
            </a:r>
            <a:r>
              <a:rPr kumimoji="0" lang="en-US" sz="1100" b="0" i="0" u="none" strike="noStrike" kern="1200" cap="none" spc="0" normalizeH="0" baseline="0" noProof="0" dirty="0">
                <a:ln>
                  <a:noFill/>
                </a:ln>
                <a:effectLst/>
                <a:uLnTx/>
                <a:uFillTx/>
                <a:latin typeface="Calibri"/>
                <a:ea typeface="+mn-ea"/>
                <a:cs typeface="+mn-cs"/>
              </a:rPr>
              <a:t>": "LO", "Value": ["</a:t>
            </a:r>
            <a:r>
              <a:rPr kumimoji="0" lang="en-US" sz="1100" b="0" i="0" u="none" strike="noStrike" kern="1200" cap="none" spc="0" normalizeH="0" baseline="0" noProof="0" dirty="0" err="1">
                <a:ln>
                  <a:noFill/>
                </a:ln>
                <a:effectLst/>
                <a:uLnTx/>
                <a:uFillTx/>
                <a:latin typeface="Calibri"/>
                <a:ea typeface="+mn-ea"/>
                <a:cs typeface="+mn-cs"/>
              </a:rPr>
              <a:t>MyHospital</a:t>
            </a:r>
            <a:r>
              <a:rPr kumimoji="0" lang="en-US" sz="1100" b="0" i="0" u="none" strike="noStrike" kern="1200" cap="none" spc="0" normalizeH="0" baseline="0" noProof="0" dirty="0">
                <a:ln>
                  <a:noFill/>
                </a:ln>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err="1">
                <a:ln>
                  <a:noFill/>
                </a:ln>
                <a:effectLst/>
                <a:uLnTx/>
                <a:uFillTx/>
                <a:latin typeface="Calibri"/>
                <a:ea typeface="+mn-ea"/>
                <a:cs typeface="+mn-cs"/>
              </a:rPr>
              <a:t>PatientBirthDate</a:t>
            </a: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err="1">
                <a:ln>
                  <a:noFill/>
                </a:ln>
                <a:effectLst/>
                <a:uLnTx/>
                <a:uFillTx/>
                <a:latin typeface="Calibri"/>
                <a:ea typeface="+mn-ea"/>
                <a:cs typeface="+mn-cs"/>
              </a:rPr>
              <a:t>vr</a:t>
            </a:r>
            <a:r>
              <a:rPr kumimoji="0" lang="en-US" sz="1100" b="0" i="0" u="none" strike="noStrike" kern="1200" cap="none" spc="0" normalizeH="0" baseline="0" noProof="0" dirty="0">
                <a:ln>
                  <a:noFill/>
                </a:ln>
                <a:effectLst/>
                <a:uLnTx/>
                <a:uFillTx/>
                <a:latin typeface="Calibri"/>
                <a:ea typeface="+mn-ea"/>
                <a:cs typeface="+mn-cs"/>
              </a:rPr>
              <a:t>": "DT", "Value": ["19670701</a:t>
            </a:r>
            <a:r>
              <a:rPr kumimoji="0" lang="en-US" sz="1100" b="0" i="0" u="none" strike="noStrike" kern="1200" cap="none" spc="0" normalizeH="0" baseline="0" noProof="0" dirty="0" smtClean="0">
                <a:ln>
                  <a:noFill/>
                </a:ln>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smtClean="0">
                <a:ln>
                  <a:noFill/>
                </a:ln>
                <a:effectLst/>
                <a:uLnTx/>
                <a:uFillTx/>
                <a:latin typeface="Calibri"/>
                <a:ea typeface="+mn-ea"/>
                <a:cs typeface="+mn-cs"/>
              </a:rPr>
              <a:t>  …</a:t>
            </a:r>
            <a:endParaRPr kumimoji="0" lang="en-US" sz="11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err="1" smtClean="0">
                <a:ln>
                  <a:noFill/>
                </a:ln>
                <a:effectLst/>
                <a:uLnTx/>
                <a:uFillTx/>
                <a:latin typeface="Calibri"/>
                <a:ea typeface="+mn-ea"/>
                <a:cs typeface="+mn-cs"/>
              </a:rPr>
              <a:t>BodyPartExamined</a:t>
            </a:r>
            <a:r>
              <a:rPr kumimoji="0" lang="en-US" sz="1100" b="0" i="0" u="none" strike="noStrike" kern="1200" cap="none" spc="0" normalizeH="0" baseline="0" noProof="0" dirty="0">
                <a:ln>
                  <a:noFill/>
                </a:ln>
                <a:effectLst/>
                <a:uLnTx/>
                <a:uFillTx/>
                <a:latin typeface="Calibri"/>
                <a:ea typeface="+mn-ea"/>
                <a:cs typeface="+mn-cs"/>
              </a:rPr>
              <a:t>”:</a:t>
            </a:r>
            <a:r>
              <a:rPr kumimoji="0" lang="en-US" sz="1100" b="0" i="0" u="none" strike="noStrike" kern="1200" cap="none" spc="0" normalizeH="0" baseline="0" noProof="0" dirty="0" smtClean="0">
                <a:ln>
                  <a:noFill/>
                </a:ln>
                <a:effectLst/>
                <a:uLnTx/>
                <a:uFillTx/>
                <a:latin typeface="Calibri"/>
                <a:ea typeface="+mn-ea"/>
                <a:cs typeface="+mn-cs"/>
              </a:rPr>
              <a:t>	{"</a:t>
            </a:r>
            <a:r>
              <a:rPr kumimoji="0" lang="en-US" sz="1100" b="0" i="0" u="none" strike="noStrike" kern="1200" cap="none" spc="0" normalizeH="0" baseline="0" noProof="0" dirty="0" err="1" smtClean="0">
                <a:ln>
                  <a:noFill/>
                </a:ln>
                <a:effectLst/>
                <a:uLnTx/>
                <a:uFillTx/>
                <a:latin typeface="Calibri"/>
                <a:ea typeface="+mn-ea"/>
                <a:cs typeface="+mn-cs"/>
              </a:rPr>
              <a:t>vr</a:t>
            </a:r>
            <a:r>
              <a:rPr kumimoji="0" lang="en-US" sz="1100" b="0" i="0" u="none" strike="noStrike" kern="1200" cap="none" spc="0" normalizeH="0" baseline="0" noProof="0" dirty="0" smtClean="0">
                <a:ln>
                  <a:noFill/>
                </a:ln>
                <a:effectLst/>
                <a:uLnTx/>
                <a:uFillTx/>
                <a:latin typeface="Calibri"/>
                <a:ea typeface="+mn-ea"/>
                <a:cs typeface="+mn-cs"/>
              </a:rPr>
              <a:t>": "CS", "Value": [“CALF"]},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effectLst/>
                <a:uLnTx/>
                <a:uFillTx/>
                <a:latin typeface="Calibri"/>
                <a:ea typeface="+mn-ea"/>
                <a:cs typeface="+mn-cs"/>
              </a:rPr>
              <a:t>“Laterality</a:t>
            </a:r>
            <a:r>
              <a:rPr kumimoji="0" lang="en-US" sz="1100" b="0" i="0" u="none" strike="noStrike" kern="1200" cap="none" spc="0" normalizeH="0" baseline="0" noProof="0" dirty="0">
                <a:ln>
                  <a:noFill/>
                </a:ln>
                <a:effectLst/>
                <a:uLnTx/>
                <a:uFillTx/>
                <a:latin typeface="Calibri"/>
                <a:ea typeface="+mn-ea"/>
                <a:cs typeface="+mn-cs"/>
              </a:rPr>
              <a:t>”: </a:t>
            </a:r>
            <a:r>
              <a:rPr kumimoji="0" lang="en-US" sz="1100" b="0" i="0" u="none" strike="noStrike" kern="1200" cap="none" spc="0" normalizeH="0" baseline="0" noProof="0" dirty="0" smtClean="0">
                <a:ln>
                  <a:noFill/>
                </a:ln>
                <a:effectLst/>
                <a:uLnTx/>
                <a:uFillTx/>
                <a:latin typeface="Calibri"/>
                <a:ea typeface="+mn-ea"/>
                <a:cs typeface="+mn-cs"/>
              </a:rPr>
              <a:t>		{"</a:t>
            </a:r>
            <a:r>
              <a:rPr kumimoji="0" lang="en-US" sz="1100" b="0" i="0" u="none" strike="noStrike" kern="1200" cap="none" spc="0" normalizeH="0" baseline="0" noProof="0" dirty="0" err="1">
                <a:ln>
                  <a:noFill/>
                </a:ln>
                <a:effectLst/>
                <a:uLnTx/>
                <a:uFillTx/>
                <a:latin typeface="Calibri"/>
                <a:ea typeface="+mn-ea"/>
                <a:cs typeface="+mn-cs"/>
              </a:rPr>
              <a:t>vr</a:t>
            </a:r>
            <a:r>
              <a:rPr kumimoji="0" lang="en-US" sz="1100" b="0" i="0" u="none" strike="noStrike" kern="1200" cap="none" spc="0" normalizeH="0" baseline="0" noProof="0" dirty="0">
                <a:ln>
                  <a:noFill/>
                </a:ln>
                <a:effectLst/>
                <a:uLnTx/>
                <a:uFillTx/>
                <a:latin typeface="Calibri"/>
                <a:ea typeface="+mn-ea"/>
                <a:cs typeface="+mn-cs"/>
              </a:rPr>
              <a:t>": "CS", "Value": </a:t>
            </a:r>
            <a:r>
              <a:rPr kumimoji="0" lang="en-US" sz="1100" b="0" i="0" u="none" strike="noStrike" kern="1200" cap="none" spc="0" normalizeH="0" baseline="0" noProof="0" dirty="0" smtClean="0">
                <a:ln>
                  <a:noFill/>
                </a:ln>
                <a:effectLst/>
                <a:uLnTx/>
                <a:uFillTx/>
                <a:latin typeface="Calibri"/>
                <a:ea typeface="+mn-ea"/>
                <a:cs typeface="+mn-cs"/>
              </a:rPr>
              <a:t>[“</a:t>
            </a:r>
            <a:r>
              <a:rPr kumimoji="0" lang="en-US" sz="1100" b="0" i="0" u="none" strike="noStrike" kern="1200" cap="none" spc="0" normalizeH="0" baseline="0" noProof="0" dirty="0">
                <a:ln>
                  <a:noFill/>
                </a:ln>
                <a:effectLst/>
                <a:uLnTx/>
                <a:uFillTx/>
                <a:latin typeface="Calibri"/>
                <a:ea typeface="+mn-ea"/>
                <a:cs typeface="+mn-cs"/>
              </a:rPr>
              <a:t>R</a:t>
            </a:r>
            <a:r>
              <a:rPr kumimoji="0" lang="en-US" sz="1100" b="0" i="0" u="none" strike="noStrike" kern="1200" cap="none" spc="0" normalizeH="0" baseline="0" noProof="0" dirty="0" smtClean="0">
                <a:ln>
                  <a:noFill/>
                </a:ln>
                <a:effectLst/>
                <a:uLnTx/>
                <a:uFillTx/>
                <a:latin typeface="Calibri"/>
                <a:ea typeface="+mn-ea"/>
                <a:cs typeface="+mn-cs"/>
              </a:rPr>
              <a:t>"]},</a:t>
            </a:r>
            <a:endParaRPr kumimoji="0" lang="en-US" sz="11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effectLst/>
                <a:uLnTx/>
                <a:uFillTx/>
                <a:latin typeface="Calibri"/>
                <a:ea typeface="+mn-ea"/>
                <a:cs typeface="+mn-cs"/>
              </a:rPr>
              <a:t>…</a:t>
            </a:r>
            <a:endParaRPr kumimoji="0" lang="en-US" sz="1200" b="0" i="0" u="none" strike="noStrike" kern="1200" cap="none" spc="0" normalizeH="0" baseline="0" noProof="0" dirty="0">
              <a:ln>
                <a:noFill/>
              </a:ln>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Calibri"/>
                <a:ea typeface="+mn-ea"/>
                <a:cs typeface="+mn-cs"/>
              </a:rPr>
              <a:t>Content-Type: image/jpeg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effectLst/>
                <a:uLnTx/>
                <a:uFillTx/>
                <a:latin typeface="Calibri"/>
                <a:ea typeface="+mn-ea"/>
                <a:cs typeface="+mn-cs"/>
              </a:rPr>
              <a:t>   &lt;the image&gt;</a:t>
            </a:r>
            <a:endParaRPr kumimoji="0" lang="en-US" sz="1200" b="0" i="1" u="none" strike="noStrike" kern="1200" cap="none" spc="0" normalizeH="0" baseline="0" noProof="0" dirty="0">
              <a:ln>
                <a:noFill/>
              </a:ln>
              <a:effectLst/>
              <a:uLnTx/>
              <a:uFillTx/>
              <a:latin typeface="Calibri"/>
              <a:ea typeface="+mn-ea"/>
              <a:cs typeface="+mn-cs"/>
            </a:endParaRPr>
          </a:p>
        </p:txBody>
      </p:sp>
      <p:cxnSp>
        <p:nvCxnSpPr>
          <p:cNvPr id="71" name="Straight Arrow Connector 70"/>
          <p:cNvCxnSpPr>
            <a:endCxn id="52" idx="1"/>
          </p:cNvCxnSpPr>
          <p:nvPr/>
        </p:nvCxnSpPr>
        <p:spPr>
          <a:xfrm>
            <a:off x="2164155" y="4729842"/>
            <a:ext cx="1356377" cy="110426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 fill="hold"/>
                                        <p:tgtEl>
                                          <p:spTgt spid="55"/>
                                        </p:tgtEl>
                                      </p:cBhvr>
                                      <p:by x="150000" y="150000"/>
                                    </p:animScale>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1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500" fill="hold"/>
                                        <p:tgtEl>
                                          <p:spTgt spid="60"/>
                                        </p:tgtEl>
                                      </p:cBhvr>
                                      <p:by x="150000" y="150000"/>
                                    </p:animScale>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up)">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nodeType="clickEffect">
                                  <p:stCondLst>
                                    <p:cond delay="0"/>
                                  </p:stCondLst>
                                  <p:childTnLst>
                                    <p:animScale>
                                      <p:cBhvr>
                                        <p:cTn id="22" dur="500" fill="hold"/>
                                        <p:tgtEl>
                                          <p:spTgt spid="71"/>
                                        </p:tgtEl>
                                      </p:cBhvr>
                                      <p:by x="150000" y="150000"/>
                                    </p:animScale>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left)">
                                      <p:cBhvr>
                                        <p:cTn id="2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EBIW Information Model</a:t>
            </a:r>
          </a:p>
          <a:p>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75" y="1962261"/>
            <a:ext cx="8268834" cy="455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934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Encounter-based Imaging</a:t>
            </a:r>
          </a:p>
          <a:p>
            <a:endParaRPr lang="en-US" sz="900" dirty="0" smtClean="0"/>
          </a:p>
          <a:p>
            <a:r>
              <a:rPr lang="en-US" sz="2400" dirty="0" smtClean="0"/>
              <a:t>                 So what’s the Key ? </a:t>
            </a:r>
          </a:p>
          <a:p>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10" y="2830202"/>
            <a:ext cx="5151194" cy="241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252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Key Metadata	</a:t>
            </a:r>
          </a:p>
          <a:p>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txBox="1">
            <a:spLocks/>
          </p:cNvSpPr>
          <p:nvPr/>
        </p:nvSpPr>
        <p:spPr bwMode="auto">
          <a:xfrm>
            <a:off x="446872" y="2127843"/>
            <a:ext cx="8308427" cy="4466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fontAlgn="base" hangingPunct="1">
              <a:spcBef>
                <a:spcPct val="20000"/>
              </a:spcBef>
              <a:spcAft>
                <a:spcPct val="0"/>
              </a:spcAft>
              <a:buClr>
                <a:srgbClr val="293453"/>
              </a:buClr>
              <a:buFont typeface="Wingdings" panose="05000000000000000000" pitchFamily="2" charset="2"/>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42900" algn="l" rtl="0" eaLnBrk="1" fontAlgn="base" hangingPunct="1">
              <a:spcBef>
                <a:spcPct val="20000"/>
              </a:spcBef>
              <a:spcAft>
                <a:spcPct val="0"/>
              </a:spcAft>
              <a:buClr>
                <a:srgbClr val="293453"/>
              </a:buClr>
              <a:buFont typeface="Wingdings" panose="05000000000000000000" pitchFamily="2" charset="2"/>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rtl="0" eaLnBrk="1" fontAlgn="base" hangingPunct="1">
              <a:spcBef>
                <a:spcPct val="20000"/>
              </a:spcBef>
              <a:spcAft>
                <a:spcPct val="0"/>
              </a:spcAft>
              <a:buClr>
                <a:srgbClr val="293453"/>
              </a:buClr>
              <a:buFont typeface="Wingdings" panose="05000000000000000000" pitchFamily="2" charset="2"/>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144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73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None/>
              <a:tabLst/>
              <a:defRPr/>
            </a:pPr>
            <a:r>
              <a:rPr kumimoji="0" lang="en-US" sz="20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Patient Metadata</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r>
              <a:rPr kumimoji="0" lang="en-US" sz="17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Name, Date of Birth, Age, MRN, Other IDs, …</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endParaRPr kumimoji="0" lang="en-US" sz="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None/>
              <a:tabLst/>
              <a:defRPr/>
            </a:pPr>
            <a:r>
              <a:rPr kumimoji="0" lang="en-US" sz="20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Encounter Metadata</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Department, Specialty, Physician, Referring Physician, </a:t>
            </a:r>
            <a:b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Admission ID, Admission Date/Time, Reason for Admission, …</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endParaRPr kumimoji="0" lang="en-US" sz="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None/>
              <a:tabLst/>
              <a:defRPr/>
            </a:pPr>
            <a:r>
              <a:rPr kumimoji="0" lang="en-US" sz="20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Procedure Metadata</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Modality, Imaging Procedure, Body Part, Reason for Imaging, </a:t>
            </a:r>
            <a:b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18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Accession #</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Acquisition Date/Time, Device, Operator, …</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endParaRPr kumimoji="0" lang="en-US" sz="800" b="1"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None/>
              <a:tabLst/>
              <a:defRPr/>
            </a:pPr>
            <a:r>
              <a:rPr kumimoji="0" lang="en-US" sz="2000"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Pixel Metadata</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Rows, Columns, Bit Depth, Pixel Size, Encoding, ...</a:t>
            </a:r>
          </a:p>
          <a:p>
            <a:pPr marL="342900" marR="0" lvl="1" indent="0" algn="l" defTabSz="914400" rtl="0" eaLnBrk="1" fontAlgn="base" latinLnBrk="0" hangingPunct="1">
              <a:lnSpc>
                <a:spcPct val="100000"/>
              </a:lnSpc>
              <a:spcBef>
                <a:spcPts val="600"/>
              </a:spcBef>
              <a:spcAft>
                <a:spcPct val="0"/>
              </a:spcAft>
              <a:buClr>
                <a:srgbClr val="293453"/>
              </a:buClr>
              <a:buSzTx/>
              <a:buFont typeface="Wingdings" panose="05000000000000000000" pitchFamily="2" charset="2"/>
              <a:buNone/>
              <a:tabLst/>
              <a:defRPr/>
            </a:pPr>
            <a:endParaRPr kumimoji="0" lang="en-US" sz="7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ts val="2400"/>
              </a:spcBef>
              <a:spcAft>
                <a:spcPct val="0"/>
              </a:spcAft>
              <a:buClr>
                <a:srgbClr val="293453"/>
              </a:buClr>
              <a:buSzTx/>
              <a:buFont typeface="Wingdings" panose="05000000000000000000" pitchFamily="2" charset="2"/>
              <a:buNone/>
              <a:tabLst/>
              <a:defRPr/>
            </a:pPr>
            <a:r>
              <a:rPr kumimoji="0" lang="en-US"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Why? To </a:t>
            </a:r>
            <a:r>
              <a:rPr kumimoji="0" lang="en-US"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manage</a:t>
            </a:r>
            <a:r>
              <a:rPr kumimoji="0" lang="en-US"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the images; to readily </a:t>
            </a:r>
            <a:r>
              <a:rPr kumimoji="0" lang="en-US"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find</a:t>
            </a:r>
            <a:r>
              <a:rPr kumimoji="0" lang="en-US"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them again &amp; </a:t>
            </a:r>
            <a:r>
              <a:rPr kumimoji="0" lang="en-US" sz="2000" b="0" i="0" u="sng"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use</a:t>
            </a:r>
            <a:r>
              <a:rPr kumimoji="0" lang="en-US"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them</a:t>
            </a:r>
            <a:endParaRPr kumimoji="0" lang="en-US" sz="105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None/>
              <a:tabLst/>
              <a:defRPr/>
            </a:pPr>
            <a:r>
              <a:rPr kumimoji="0" lang="en-US" sz="2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To turn the JPEG into a medical document</a:t>
            </a:r>
          </a:p>
        </p:txBody>
      </p:sp>
    </p:spTree>
    <p:extLst>
      <p:ext uri="{BB962C8B-B14F-4D97-AF65-F5344CB8AC3E}">
        <p14:creationId xmlns:p14="http://schemas.microsoft.com/office/powerpoint/2010/main" val="384519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F83BE7A-4B25-403F-A7B3-95959A3FF800}"/>
              </a:ext>
            </a:extLst>
          </p:cNvPr>
          <p:cNvSpPr>
            <a:spLocks noGrp="1"/>
          </p:cNvSpPr>
          <p:nvPr>
            <p:ph sz="half" idx="2"/>
          </p:nvPr>
        </p:nvSpPr>
        <p:spPr>
          <a:xfrm>
            <a:off x="1430141" y="3026536"/>
            <a:ext cx="7157046" cy="2950424"/>
          </a:xfrm>
        </p:spPr>
        <p:txBody>
          <a:bodyPr>
            <a:normAutofit/>
          </a:bodyPr>
          <a:lstStyle/>
          <a:p>
            <a:r>
              <a:rPr lang="en-US" sz="1400" dirty="0" smtClean="0">
                <a:latin typeface="Arial" panose="020B0604020202020204" pitchFamily="34" charset="0"/>
                <a:cs typeface="Arial" panose="020B0604020202020204" pitchFamily="34" charset="0"/>
              </a:rPr>
              <a:t>What is Encounter-Based Imaging ?</a:t>
            </a:r>
          </a:p>
          <a:p>
            <a:r>
              <a:rPr lang="en-US" sz="1400" dirty="0" smtClean="0">
                <a:latin typeface="Arial" panose="020B0604020202020204" pitchFamily="34" charset="0"/>
                <a:cs typeface="Arial" panose="020B0604020202020204" pitchFamily="34" charset="0"/>
              </a:rPr>
              <a:t>IHE, Standards, and Encounter-Based Imaging Workflow</a:t>
            </a:r>
          </a:p>
          <a:p>
            <a:r>
              <a:rPr lang="en-US" sz="1400" dirty="0" smtClean="0">
                <a:latin typeface="Arial" panose="020B0604020202020204" pitchFamily="34" charset="0"/>
                <a:cs typeface="Arial" panose="020B0604020202020204" pitchFamily="34" charset="0"/>
              </a:rPr>
              <a:t>Metadata </a:t>
            </a:r>
          </a:p>
          <a:p>
            <a:r>
              <a:rPr lang="en-US" sz="1400" dirty="0" smtClean="0">
                <a:latin typeface="Arial" panose="020B0604020202020204" pitchFamily="34" charset="0"/>
                <a:cs typeface="Arial" panose="020B0604020202020204" pitchFamily="34" charset="0"/>
              </a:rPr>
              <a:t>Applying EBIW In The Real World</a:t>
            </a:r>
          </a:p>
          <a:p>
            <a:r>
              <a:rPr lang="en-US" sz="1400" dirty="0" smtClean="0">
                <a:latin typeface="Arial" panose="020B0604020202020204" pitchFamily="34" charset="0"/>
                <a:cs typeface="Arial" panose="020B0604020202020204" pitchFamily="34" charset="0"/>
              </a:rPr>
              <a:t>Summary and Resources</a:t>
            </a:r>
          </a:p>
          <a:p>
            <a:endParaRPr lang="en-US" sz="1400" dirty="0" smtClean="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586811" y="6181915"/>
            <a:ext cx="7604864" cy="460211"/>
          </a:xfrm>
        </p:spPr>
        <p:txBody>
          <a:body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8" name="Slide Number Placeholder 7"/>
          <p:cNvSpPr>
            <a:spLocks noGrp="1"/>
          </p:cNvSpPr>
          <p:nvPr>
            <p:ph type="sldNum" sz="quarter" idx="12"/>
          </p:nvPr>
        </p:nvSpPr>
        <p:spPr>
          <a:xfrm>
            <a:off x="8181989" y="6186241"/>
            <a:ext cx="384888" cy="455885"/>
          </a:xfrm>
        </p:spPr>
        <p:txBody>
          <a:bodyPr/>
          <a:lstStyle/>
          <a:p>
            <a:fld id="{D57F1E4F-1CFF-5643-939E-217C01CDF565}" type="slidenum">
              <a:rPr lang="en-US" smtClean="0">
                <a:solidFill>
                  <a:srgbClr val="4590B8"/>
                </a:solidFill>
              </a:rPr>
              <a:pPr/>
              <a:t>2</a:t>
            </a:fld>
            <a:endParaRPr lang="en-US" dirty="0">
              <a:solidFill>
                <a:srgbClr val="4590B8"/>
              </a:solidFill>
            </a:endParaRPr>
          </a:p>
        </p:txBody>
      </p:sp>
      <p:sp>
        <p:nvSpPr>
          <p:cNvPr id="3" name="Rectangle 2"/>
          <p:cNvSpPr/>
          <p:nvPr/>
        </p:nvSpPr>
        <p:spPr>
          <a:xfrm>
            <a:off x="534539" y="1359342"/>
            <a:ext cx="5321906" cy="954107"/>
          </a:xfrm>
          <a:prstGeom prst="rect">
            <a:avLst/>
          </a:prstGeom>
        </p:spPr>
        <p:txBody>
          <a:bodyPr wrap="none">
            <a:spAutoFit/>
          </a:bodyPr>
          <a:lstStyle/>
          <a:p>
            <a:r>
              <a:rPr lang="en-US" sz="2800" dirty="0" smtClean="0">
                <a:solidFill>
                  <a:prstClr val="white"/>
                </a:solidFill>
              </a:rPr>
              <a:t>Encounter-based Imaging Workflow</a:t>
            </a:r>
          </a:p>
          <a:p>
            <a:r>
              <a:rPr lang="en-US" sz="2800" dirty="0" smtClean="0">
                <a:solidFill>
                  <a:prstClr val="white"/>
                </a:solidFill>
              </a:rPr>
              <a:t>EBIW</a:t>
            </a:r>
            <a:endParaRPr lang="en-US" sz="2800" dirty="0">
              <a:solidFill>
                <a:prstClr val="white"/>
              </a:solidFill>
            </a:endParaRPr>
          </a:p>
        </p:txBody>
      </p:sp>
      <p:sp>
        <p:nvSpPr>
          <p:cNvPr id="5" name="TextBox 4"/>
          <p:cNvSpPr txBox="1"/>
          <p:nvPr/>
        </p:nvSpPr>
        <p:spPr>
          <a:xfrm>
            <a:off x="934834" y="2620599"/>
            <a:ext cx="1277094" cy="369332"/>
          </a:xfrm>
          <a:prstGeom prst="rect">
            <a:avLst/>
          </a:prstGeom>
          <a:noFill/>
        </p:spPr>
        <p:txBody>
          <a:bodyPr wrap="square" rtlCol="0">
            <a:spAutoFit/>
          </a:bodyPr>
          <a:lstStyle/>
          <a:p>
            <a:r>
              <a:rPr lang="en-US" dirty="0" smtClean="0">
                <a:solidFill>
                  <a:prstClr val="black"/>
                </a:solidFill>
              </a:rPr>
              <a:t>Topics:</a:t>
            </a:r>
            <a:endParaRPr lang="en-US" dirty="0">
              <a:solidFill>
                <a:prstClr val="black"/>
              </a:solidFill>
            </a:endParaRPr>
          </a:p>
        </p:txBody>
      </p:sp>
      <p:sp>
        <p:nvSpPr>
          <p:cNvPr id="9" name="Rounded Rectangle 8"/>
          <p:cNvSpPr/>
          <p:nvPr/>
        </p:nvSpPr>
        <p:spPr>
          <a:xfrm>
            <a:off x="1747269" y="3389367"/>
            <a:ext cx="4640377"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7826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a:t>IHE EBIW Actor/Transaction Diagram</a:t>
            </a:r>
            <a:r>
              <a:rPr lang="en-US" sz="2400" dirty="0" smtClean="0"/>
              <a:t>	</a:t>
            </a:r>
          </a:p>
          <a:p>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56" y="2366682"/>
            <a:ext cx="8931444" cy="322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805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smtClean="0"/>
              <a:t>Key Values - Get Imaging Context</a:t>
            </a:r>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6" y="2070088"/>
            <a:ext cx="6227544" cy="413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421" y="2689410"/>
            <a:ext cx="2118054" cy="298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851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smtClean="0"/>
              <a:t>Key Values – Store Images</a:t>
            </a:r>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2" y="2150774"/>
            <a:ext cx="8147900" cy="41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380" y="2969352"/>
            <a:ext cx="21812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42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smtClean="0"/>
              <a:t>Key Values – Store Images</a:t>
            </a:r>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1" y="1843229"/>
            <a:ext cx="8401944" cy="463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802" y="3237481"/>
            <a:ext cx="1786921" cy="185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76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F83BE7A-4B25-403F-A7B3-95959A3FF800}"/>
              </a:ext>
            </a:extLst>
          </p:cNvPr>
          <p:cNvSpPr>
            <a:spLocks noGrp="1"/>
          </p:cNvSpPr>
          <p:nvPr>
            <p:ph sz="half" idx="2"/>
          </p:nvPr>
        </p:nvSpPr>
        <p:spPr>
          <a:xfrm>
            <a:off x="1430141" y="3026536"/>
            <a:ext cx="7157046" cy="2950424"/>
          </a:xfrm>
        </p:spPr>
        <p:txBody>
          <a:bodyPr>
            <a:normAutofit/>
          </a:bodyPr>
          <a:lstStyle/>
          <a:p>
            <a:r>
              <a:rPr lang="en-US" sz="1400" dirty="0" smtClean="0">
                <a:latin typeface="Arial" panose="020B0604020202020204" pitchFamily="34" charset="0"/>
                <a:cs typeface="Arial" panose="020B0604020202020204" pitchFamily="34" charset="0"/>
              </a:rPr>
              <a:t>What is Encounter-Based Imaging ?</a:t>
            </a:r>
          </a:p>
          <a:p>
            <a:r>
              <a:rPr lang="en-US" sz="1400" dirty="0" smtClean="0">
                <a:latin typeface="Arial" panose="020B0604020202020204" pitchFamily="34" charset="0"/>
                <a:cs typeface="Arial" panose="020B0604020202020204" pitchFamily="34" charset="0"/>
              </a:rPr>
              <a:t>IHE, Standards, and Encounter-Based Imaging Workflow</a:t>
            </a:r>
          </a:p>
          <a:p>
            <a:r>
              <a:rPr lang="en-US" sz="1400" dirty="0" smtClean="0">
                <a:latin typeface="Arial" panose="020B0604020202020204" pitchFamily="34" charset="0"/>
                <a:cs typeface="Arial" panose="020B0604020202020204" pitchFamily="34" charset="0"/>
              </a:rPr>
              <a:t>Metadata </a:t>
            </a:r>
          </a:p>
          <a:p>
            <a:r>
              <a:rPr lang="en-US" sz="1400" dirty="0" smtClean="0">
                <a:latin typeface="Arial" panose="020B0604020202020204" pitchFamily="34" charset="0"/>
                <a:cs typeface="Arial" panose="020B0604020202020204" pitchFamily="34" charset="0"/>
              </a:rPr>
              <a:t>Applying EBIW In The Real World</a:t>
            </a:r>
          </a:p>
          <a:p>
            <a:r>
              <a:rPr lang="en-US" sz="1400" dirty="0" smtClean="0">
                <a:latin typeface="Arial" panose="020B0604020202020204" pitchFamily="34" charset="0"/>
                <a:cs typeface="Arial" panose="020B0604020202020204" pitchFamily="34" charset="0"/>
              </a:rPr>
              <a:t>Summary and Resources</a:t>
            </a:r>
          </a:p>
          <a:p>
            <a:endParaRPr lang="en-US" sz="1400" dirty="0" smtClean="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586811" y="6181915"/>
            <a:ext cx="7604864" cy="460211"/>
          </a:xfrm>
        </p:spPr>
        <p:txBody>
          <a:body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8" name="Slide Number Placeholder 7"/>
          <p:cNvSpPr>
            <a:spLocks noGrp="1"/>
          </p:cNvSpPr>
          <p:nvPr>
            <p:ph type="sldNum" sz="quarter" idx="12"/>
          </p:nvPr>
        </p:nvSpPr>
        <p:spPr>
          <a:xfrm>
            <a:off x="8181989" y="6186241"/>
            <a:ext cx="384888" cy="455885"/>
          </a:xfrm>
        </p:spPr>
        <p:txBody>
          <a:bodyPr/>
          <a:lstStyle/>
          <a:p>
            <a:fld id="{D57F1E4F-1CFF-5643-939E-217C01CDF565}" type="slidenum">
              <a:rPr lang="en-US" smtClean="0">
                <a:solidFill>
                  <a:srgbClr val="4590B8"/>
                </a:solidFill>
              </a:rPr>
              <a:pPr/>
              <a:t>24</a:t>
            </a:fld>
            <a:endParaRPr lang="en-US" dirty="0">
              <a:solidFill>
                <a:srgbClr val="4590B8"/>
              </a:solidFill>
            </a:endParaRPr>
          </a:p>
        </p:txBody>
      </p:sp>
      <p:sp>
        <p:nvSpPr>
          <p:cNvPr id="3" name="Rectangle 2"/>
          <p:cNvSpPr/>
          <p:nvPr/>
        </p:nvSpPr>
        <p:spPr>
          <a:xfrm>
            <a:off x="534539" y="1359342"/>
            <a:ext cx="5321906" cy="1384995"/>
          </a:xfrm>
          <a:prstGeom prst="rect">
            <a:avLst/>
          </a:prstGeom>
        </p:spPr>
        <p:txBody>
          <a:bodyPr wrap="none">
            <a:spAutoFit/>
          </a:bodyPr>
          <a:lstStyle/>
          <a:p>
            <a:r>
              <a:rPr lang="en-US" sz="2800" dirty="0">
                <a:solidFill>
                  <a:prstClr val="white"/>
                </a:solidFill>
              </a:rPr>
              <a:t>Encounter-based Imaging Workflow</a:t>
            </a:r>
          </a:p>
          <a:p>
            <a:r>
              <a:rPr lang="en-US" sz="2800" dirty="0">
                <a:solidFill>
                  <a:prstClr val="white"/>
                </a:solidFill>
              </a:rPr>
              <a:t>EBIW</a:t>
            </a:r>
          </a:p>
          <a:p>
            <a:endParaRPr lang="en-US" sz="2800" dirty="0">
              <a:solidFill>
                <a:prstClr val="white"/>
              </a:solidFill>
            </a:endParaRPr>
          </a:p>
        </p:txBody>
      </p:sp>
      <p:sp>
        <p:nvSpPr>
          <p:cNvPr id="5" name="TextBox 4"/>
          <p:cNvSpPr txBox="1"/>
          <p:nvPr/>
        </p:nvSpPr>
        <p:spPr>
          <a:xfrm>
            <a:off x="934834" y="2620599"/>
            <a:ext cx="1277094" cy="369332"/>
          </a:xfrm>
          <a:prstGeom prst="rect">
            <a:avLst/>
          </a:prstGeom>
          <a:noFill/>
        </p:spPr>
        <p:txBody>
          <a:bodyPr wrap="square" rtlCol="0">
            <a:spAutoFit/>
          </a:bodyPr>
          <a:lstStyle/>
          <a:p>
            <a:r>
              <a:rPr lang="en-US" dirty="0" smtClean="0">
                <a:solidFill>
                  <a:prstClr val="black"/>
                </a:solidFill>
              </a:rPr>
              <a:t>Topics:</a:t>
            </a:r>
            <a:endParaRPr lang="en-US" dirty="0">
              <a:solidFill>
                <a:prstClr val="black"/>
              </a:solidFill>
            </a:endParaRPr>
          </a:p>
        </p:txBody>
      </p:sp>
      <p:sp>
        <p:nvSpPr>
          <p:cNvPr id="9" name="Rounded Rectangle 8"/>
          <p:cNvSpPr/>
          <p:nvPr/>
        </p:nvSpPr>
        <p:spPr>
          <a:xfrm>
            <a:off x="1747269" y="3389367"/>
            <a:ext cx="4640377"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1748921" y="4379926"/>
            <a:ext cx="6127084"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1800438" y="4070830"/>
            <a:ext cx="2848836" cy="255419"/>
          </a:xfrm>
          <a:prstGeom prst="round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2714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0" y="2136030"/>
            <a:ext cx="8861246" cy="427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Point of Care Ultrasound Process Flow</a:t>
            </a:r>
            <a:endParaRPr lang="en-US" b="1" dirty="0">
              <a:solidFill>
                <a:srgbClr val="FFC000"/>
              </a:solidFill>
            </a:endParaRPr>
          </a:p>
        </p:txBody>
      </p:sp>
    </p:spTree>
    <p:extLst>
      <p:ext uri="{BB962C8B-B14F-4D97-AF65-F5344CB8AC3E}">
        <p14:creationId xmlns:p14="http://schemas.microsoft.com/office/powerpoint/2010/main" val="111927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Point of Care Ultrasound Process Flow</a:t>
            </a:r>
            <a:endParaRPr lang="en-US" b="1" dirty="0">
              <a:solidFill>
                <a:srgbClr val="FFC000"/>
              </a:solidFill>
            </a:endParaRPr>
          </a:p>
        </p:txBody>
      </p:sp>
      <p:sp>
        <p:nvSpPr>
          <p:cNvPr id="37" name="Rounded Rectangle 36"/>
          <p:cNvSpPr/>
          <p:nvPr/>
        </p:nvSpPr>
        <p:spPr bwMode="auto">
          <a:xfrm>
            <a:off x="5460751" y="4131941"/>
            <a:ext cx="1541931" cy="228451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38" name="Rectangle 37"/>
          <p:cNvSpPr/>
          <p:nvPr/>
        </p:nvSpPr>
        <p:spPr bwMode="auto">
          <a:xfrm>
            <a:off x="5640435" y="5525878"/>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39" name="TextBox 38"/>
          <p:cNvSpPr txBox="1"/>
          <p:nvPr/>
        </p:nvSpPr>
        <p:spPr>
          <a:xfrm>
            <a:off x="5640435" y="5524330"/>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40" name="TextBox 39"/>
          <p:cNvSpPr txBox="1"/>
          <p:nvPr/>
        </p:nvSpPr>
        <p:spPr>
          <a:xfrm>
            <a:off x="5579470" y="5795734"/>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Archive</a:t>
            </a:r>
            <a:endParaRPr lang="en-US" sz="400" b="1" dirty="0" smtClean="0">
              <a:solidFill>
                <a:srgbClr val="000000"/>
              </a:solidFill>
              <a:latin typeface="Arial" charset="0"/>
              <a:ea typeface="ＭＳ Ｐゴシック" pitchFamily="-80" charset="-128"/>
            </a:endParaRPr>
          </a:p>
        </p:txBody>
      </p:sp>
      <p:sp>
        <p:nvSpPr>
          <p:cNvPr id="41" name="TextBox 40"/>
          <p:cNvSpPr txBox="1"/>
          <p:nvPr/>
        </p:nvSpPr>
        <p:spPr>
          <a:xfrm>
            <a:off x="5892223" y="5089530"/>
            <a:ext cx="74921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VNA</a:t>
            </a:r>
            <a:endParaRPr lang="en-US" dirty="0">
              <a:solidFill>
                <a:srgbClr val="000000"/>
              </a:solidFill>
              <a:latin typeface="Arial" charset="0"/>
              <a:ea typeface="ＭＳ Ｐゴシック" pitchFamily="-80" charset="-128"/>
            </a:endParaRPr>
          </a:p>
        </p:txBody>
      </p:sp>
      <p:cxnSp>
        <p:nvCxnSpPr>
          <p:cNvPr id="42" name="Straight Arrow Connector 41"/>
          <p:cNvCxnSpPr/>
          <p:nvPr/>
        </p:nvCxnSpPr>
        <p:spPr bwMode="auto">
          <a:xfrm flipV="1">
            <a:off x="2859024" y="3464700"/>
            <a:ext cx="1" cy="1208543"/>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43" name="Straight Arrow Connector 42"/>
          <p:cNvCxnSpPr/>
          <p:nvPr/>
        </p:nvCxnSpPr>
        <p:spPr bwMode="auto">
          <a:xfrm>
            <a:off x="3777981" y="5770551"/>
            <a:ext cx="1682770" cy="0"/>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44" name="Straight Arrow Connector 43"/>
          <p:cNvCxnSpPr/>
          <p:nvPr/>
        </p:nvCxnSpPr>
        <p:spPr bwMode="auto">
          <a:xfrm flipH="1">
            <a:off x="6231587" y="3464700"/>
            <a:ext cx="1" cy="667241"/>
          </a:xfrm>
          <a:prstGeom prst="straightConnector1">
            <a:avLst/>
          </a:prstGeom>
          <a:solidFill>
            <a:srgbClr val="129A83"/>
          </a:solidFill>
          <a:ln w="63500" cap="flat" cmpd="sng" algn="ctr">
            <a:solidFill>
              <a:srgbClr val="BA0000"/>
            </a:solidFill>
            <a:prstDash val="solid"/>
            <a:round/>
            <a:headEnd type="arrow" w="med" len="med"/>
            <a:tailEnd type="none"/>
          </a:ln>
          <a:effectLst/>
        </p:spPr>
      </p:cxnSp>
      <p:sp>
        <p:nvSpPr>
          <p:cNvPr id="45" name="Rectangle 44"/>
          <p:cNvSpPr/>
          <p:nvPr/>
        </p:nvSpPr>
        <p:spPr bwMode="auto">
          <a:xfrm>
            <a:off x="5639833" y="4284858"/>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46" name="TextBox 45"/>
          <p:cNvSpPr txBox="1"/>
          <p:nvPr/>
        </p:nvSpPr>
        <p:spPr>
          <a:xfrm>
            <a:off x="5639833" y="4283310"/>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47" name="TextBox 46"/>
          <p:cNvSpPr txBox="1"/>
          <p:nvPr/>
        </p:nvSpPr>
        <p:spPr>
          <a:xfrm>
            <a:off x="5570159" y="4546005"/>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Manager</a:t>
            </a:r>
          </a:p>
        </p:txBody>
      </p:sp>
      <p:sp>
        <p:nvSpPr>
          <p:cNvPr id="48" name="TextBox 47"/>
          <p:cNvSpPr txBox="1"/>
          <p:nvPr/>
        </p:nvSpPr>
        <p:spPr>
          <a:xfrm>
            <a:off x="372275" y="1718533"/>
            <a:ext cx="540802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2060"/>
                </a:solidFill>
                <a:latin typeface="Arial" charset="0"/>
                <a:ea typeface="ＭＳ Ｐゴシック" pitchFamily="-80" charset="-128"/>
              </a:rPr>
              <a:t>One of Several Real World Options</a:t>
            </a:r>
          </a:p>
        </p:txBody>
      </p:sp>
      <p:sp>
        <p:nvSpPr>
          <p:cNvPr id="49" name="Rounded Rectangle 48"/>
          <p:cNvSpPr/>
          <p:nvPr/>
        </p:nvSpPr>
        <p:spPr bwMode="auto">
          <a:xfrm>
            <a:off x="1954264" y="2387324"/>
            <a:ext cx="5048418" cy="1053456"/>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50" name="Rectangle 49"/>
          <p:cNvSpPr/>
          <p:nvPr/>
        </p:nvSpPr>
        <p:spPr bwMode="auto">
          <a:xfrm>
            <a:off x="2201626" y="2605293"/>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51" name="TextBox 50"/>
          <p:cNvSpPr txBox="1"/>
          <p:nvPr/>
        </p:nvSpPr>
        <p:spPr>
          <a:xfrm>
            <a:off x="2201626" y="2603745"/>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52" name="TextBox 51"/>
          <p:cNvSpPr txBox="1"/>
          <p:nvPr/>
        </p:nvSpPr>
        <p:spPr>
          <a:xfrm>
            <a:off x="2184206" y="2822895"/>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Encounter</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Manager</a:t>
            </a:r>
            <a:endParaRPr lang="en-US" sz="400" b="1" dirty="0" smtClean="0">
              <a:solidFill>
                <a:srgbClr val="000000"/>
              </a:solidFill>
              <a:latin typeface="Arial" charset="0"/>
              <a:ea typeface="ＭＳ Ｐゴシック" pitchFamily="-80" charset="-128"/>
            </a:endParaRPr>
          </a:p>
        </p:txBody>
      </p:sp>
      <p:sp>
        <p:nvSpPr>
          <p:cNvPr id="53" name="Rectangle 52"/>
          <p:cNvSpPr/>
          <p:nvPr/>
        </p:nvSpPr>
        <p:spPr bwMode="auto">
          <a:xfrm>
            <a:off x="5640326" y="2591469"/>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54" name="TextBox 53"/>
          <p:cNvSpPr txBox="1"/>
          <p:nvPr/>
        </p:nvSpPr>
        <p:spPr>
          <a:xfrm>
            <a:off x="5640326" y="2589921"/>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55" name="TextBox 54"/>
          <p:cNvSpPr txBox="1"/>
          <p:nvPr/>
        </p:nvSpPr>
        <p:spPr>
          <a:xfrm>
            <a:off x="5622906" y="2809071"/>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Results</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Aggregator</a:t>
            </a:r>
            <a:endParaRPr lang="en-US" sz="400" b="1" dirty="0" smtClean="0">
              <a:solidFill>
                <a:srgbClr val="000000"/>
              </a:solidFill>
              <a:latin typeface="Arial" charset="0"/>
              <a:ea typeface="ＭＳ Ｐゴシック" pitchFamily="-80" charset="-128"/>
            </a:endParaRPr>
          </a:p>
        </p:txBody>
      </p:sp>
      <p:sp>
        <p:nvSpPr>
          <p:cNvPr id="56" name="TextBox 55"/>
          <p:cNvSpPr txBox="1"/>
          <p:nvPr/>
        </p:nvSpPr>
        <p:spPr>
          <a:xfrm>
            <a:off x="4091673" y="2690740"/>
            <a:ext cx="901484"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EMR</a:t>
            </a:r>
            <a:endParaRPr lang="en-US" dirty="0">
              <a:solidFill>
                <a:srgbClr val="000000"/>
              </a:solidFill>
              <a:latin typeface="Arial" charset="0"/>
              <a:ea typeface="ＭＳ Ｐゴシック" pitchFamily="-80" charset="-128"/>
            </a:endParaRPr>
          </a:p>
        </p:txBody>
      </p:sp>
      <p:sp>
        <p:nvSpPr>
          <p:cNvPr id="57" name="TextBox 56"/>
          <p:cNvSpPr txBox="1"/>
          <p:nvPr/>
        </p:nvSpPr>
        <p:spPr>
          <a:xfrm>
            <a:off x="3704729" y="5462660"/>
            <a:ext cx="1657955" cy="615553"/>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Store Images</a:t>
            </a:r>
          </a:p>
          <a:p>
            <a:pPr algn="ctr" fontAlgn="base">
              <a:spcBef>
                <a:spcPct val="0"/>
              </a:spcBef>
              <a:spcAft>
                <a:spcPct val="0"/>
              </a:spcAft>
              <a:defRPr/>
            </a:pPr>
            <a:endParaRPr lang="en-US" sz="600" dirty="0" smtClean="0">
              <a:solidFill>
                <a:srgbClr val="000000"/>
              </a:solidFill>
              <a:latin typeface="Arial" charset="0"/>
              <a:ea typeface="ＭＳ Ｐゴシック" pitchFamily="-80" charset="-128"/>
            </a:endParaRP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a:t>
            </a:r>
          </a:p>
        </p:txBody>
      </p:sp>
      <p:sp>
        <p:nvSpPr>
          <p:cNvPr id="58" name="TextBox 57"/>
          <p:cNvSpPr txBox="1"/>
          <p:nvPr/>
        </p:nvSpPr>
        <p:spPr>
          <a:xfrm>
            <a:off x="6247215" y="3464700"/>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Notify Imaging Result</a:t>
            </a:r>
          </a:p>
          <a:p>
            <a:pPr algn="ctr" fontAlgn="base">
              <a:spcBef>
                <a:spcPct val="0"/>
              </a:spcBef>
              <a:spcAft>
                <a:spcPct val="0"/>
              </a:spcAft>
              <a:defRPr/>
            </a:pPr>
            <a:r>
              <a:rPr lang="en-US" sz="1400" dirty="0">
                <a:solidFill>
                  <a:srgbClr val="000000"/>
                </a:solidFill>
                <a:latin typeface="Arial" charset="0"/>
                <a:ea typeface="ＭＳ Ｐゴシック" pitchFamily="-80" charset="-128"/>
              </a:rPr>
              <a:t> </a:t>
            </a:r>
            <a:r>
              <a:rPr lang="en-US" sz="1400" dirty="0" smtClean="0">
                <a:solidFill>
                  <a:srgbClr val="000000"/>
                </a:solidFill>
                <a:latin typeface="Arial" charset="0"/>
                <a:ea typeface="ＭＳ Ｐゴシック" pitchFamily="-80" charset="-128"/>
              </a:rPr>
              <a:t>       (HL7)</a:t>
            </a:r>
          </a:p>
        </p:txBody>
      </p:sp>
      <p:sp>
        <p:nvSpPr>
          <p:cNvPr id="59" name="TextBox 58"/>
          <p:cNvSpPr txBox="1"/>
          <p:nvPr/>
        </p:nvSpPr>
        <p:spPr>
          <a:xfrm>
            <a:off x="2802517" y="3693356"/>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Get Imaging</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Context</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a:t>
            </a:r>
          </a:p>
        </p:txBody>
      </p:sp>
      <p:sp>
        <p:nvSpPr>
          <p:cNvPr id="60" name="Rounded Rectangle 59"/>
          <p:cNvSpPr/>
          <p:nvPr/>
        </p:nvSpPr>
        <p:spPr bwMode="auto">
          <a:xfrm>
            <a:off x="2090509" y="4692146"/>
            <a:ext cx="1671991" cy="1767834"/>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61" name="Rectangle 60"/>
          <p:cNvSpPr/>
          <p:nvPr/>
        </p:nvSpPr>
        <p:spPr bwMode="auto">
          <a:xfrm>
            <a:off x="2330079" y="5521160"/>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62" name="TextBox 61"/>
          <p:cNvSpPr txBox="1"/>
          <p:nvPr/>
        </p:nvSpPr>
        <p:spPr>
          <a:xfrm>
            <a:off x="2330079" y="5519612"/>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63" name="TextBox 62"/>
          <p:cNvSpPr txBox="1"/>
          <p:nvPr/>
        </p:nvSpPr>
        <p:spPr>
          <a:xfrm>
            <a:off x="2312659" y="5738762"/>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Acquisition</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Modality</a:t>
            </a:r>
            <a:endParaRPr lang="en-US" sz="400" b="1" dirty="0" smtClean="0">
              <a:solidFill>
                <a:srgbClr val="000000"/>
              </a:solidFill>
              <a:latin typeface="Arial" charset="0"/>
              <a:ea typeface="ＭＳ Ｐゴシック" pitchFamily="-80" charset="-128"/>
            </a:endParaRPr>
          </a:p>
        </p:txBody>
      </p:sp>
      <p:sp>
        <p:nvSpPr>
          <p:cNvPr id="64" name="TextBox 63"/>
          <p:cNvSpPr txBox="1"/>
          <p:nvPr/>
        </p:nvSpPr>
        <p:spPr>
          <a:xfrm>
            <a:off x="2067772" y="4697744"/>
            <a:ext cx="1747447" cy="76944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Ultrasound</a:t>
            </a:r>
          </a:p>
          <a:p>
            <a:pPr algn="ctr" fontAlgn="base">
              <a:spcBef>
                <a:spcPct val="0"/>
              </a:spcBef>
              <a:spcAft>
                <a:spcPct val="0"/>
              </a:spcAft>
              <a:defRPr/>
            </a:pPr>
            <a:r>
              <a:rPr lang="en-US" sz="800" dirty="0">
                <a:solidFill>
                  <a:srgbClr val="000000"/>
                </a:solidFill>
                <a:latin typeface="Arial" charset="0"/>
                <a:ea typeface="ＭＳ Ｐゴシック" pitchFamily="-80" charset="-128"/>
              </a:rPr>
              <a:t>o</a:t>
            </a:r>
            <a:r>
              <a:rPr lang="en-US" sz="800" dirty="0" smtClean="0">
                <a:solidFill>
                  <a:srgbClr val="000000"/>
                </a:solidFill>
                <a:latin typeface="Arial" charset="0"/>
                <a:ea typeface="ＭＳ Ｐゴシック" pitchFamily="-80" charset="-128"/>
              </a:rPr>
              <a:t>r</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Digital Capture</a:t>
            </a:r>
            <a:endParaRPr lang="en-US" dirty="0">
              <a:solidFill>
                <a:srgbClr val="000000"/>
              </a:solidFill>
              <a:latin typeface="Arial" charset="0"/>
              <a:ea typeface="ＭＳ Ｐゴシック" pitchFamily="-80" charset="-128"/>
            </a:endParaRPr>
          </a:p>
        </p:txBody>
      </p:sp>
    </p:spTree>
    <p:extLst>
      <p:ext uri="{BB962C8B-B14F-4D97-AF65-F5344CB8AC3E}">
        <p14:creationId xmlns:p14="http://schemas.microsoft.com/office/powerpoint/2010/main" val="289861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Point of Care Ultrasound Process Flow</a:t>
            </a:r>
            <a:endParaRPr lang="en-US" b="1" dirty="0">
              <a:solidFill>
                <a:srgbClr val="FFC000"/>
              </a:solidFill>
            </a:endParaRPr>
          </a:p>
        </p:txBody>
      </p:sp>
      <p:sp>
        <p:nvSpPr>
          <p:cNvPr id="35" name="Rounded Rectangle 34"/>
          <p:cNvSpPr/>
          <p:nvPr/>
        </p:nvSpPr>
        <p:spPr bwMode="auto">
          <a:xfrm>
            <a:off x="5341635" y="2214643"/>
            <a:ext cx="1687381" cy="150467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36" name="Rectangle 35"/>
          <p:cNvSpPr/>
          <p:nvPr/>
        </p:nvSpPr>
        <p:spPr bwMode="auto">
          <a:xfrm>
            <a:off x="5603907" y="2829291"/>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65" name="TextBox 64"/>
          <p:cNvSpPr txBox="1"/>
          <p:nvPr/>
        </p:nvSpPr>
        <p:spPr>
          <a:xfrm>
            <a:off x="5603907" y="2827743"/>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66" name="TextBox 65"/>
          <p:cNvSpPr txBox="1"/>
          <p:nvPr/>
        </p:nvSpPr>
        <p:spPr>
          <a:xfrm>
            <a:off x="5586487" y="3046893"/>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Results</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Aggregator</a:t>
            </a:r>
            <a:endParaRPr lang="en-US" sz="400" b="1" dirty="0" smtClean="0">
              <a:solidFill>
                <a:srgbClr val="000000"/>
              </a:solidFill>
              <a:latin typeface="Arial" charset="0"/>
              <a:ea typeface="ＭＳ Ｐゴシック" pitchFamily="-80" charset="-128"/>
            </a:endParaRPr>
          </a:p>
        </p:txBody>
      </p:sp>
      <p:sp>
        <p:nvSpPr>
          <p:cNvPr id="67" name="TextBox 66"/>
          <p:cNvSpPr txBox="1"/>
          <p:nvPr/>
        </p:nvSpPr>
        <p:spPr>
          <a:xfrm>
            <a:off x="5815709" y="2304566"/>
            <a:ext cx="901484"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EMR</a:t>
            </a:r>
            <a:endParaRPr lang="en-US" dirty="0">
              <a:solidFill>
                <a:srgbClr val="000000"/>
              </a:solidFill>
              <a:latin typeface="Arial" charset="0"/>
              <a:ea typeface="ＭＳ Ｐゴシック" pitchFamily="-80" charset="-128"/>
            </a:endParaRPr>
          </a:p>
        </p:txBody>
      </p:sp>
      <p:sp>
        <p:nvSpPr>
          <p:cNvPr id="68" name="Rounded Rectangle 67"/>
          <p:cNvSpPr/>
          <p:nvPr/>
        </p:nvSpPr>
        <p:spPr bwMode="auto">
          <a:xfrm>
            <a:off x="2069570" y="4963319"/>
            <a:ext cx="1671991" cy="1767834"/>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69" name="Rectangle 68"/>
          <p:cNvSpPr/>
          <p:nvPr/>
        </p:nvSpPr>
        <p:spPr bwMode="auto">
          <a:xfrm>
            <a:off x="2309140" y="5792333"/>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70" name="TextBox 69"/>
          <p:cNvSpPr txBox="1"/>
          <p:nvPr/>
        </p:nvSpPr>
        <p:spPr>
          <a:xfrm>
            <a:off x="2309140" y="5790785"/>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71" name="TextBox 70"/>
          <p:cNvSpPr txBox="1"/>
          <p:nvPr/>
        </p:nvSpPr>
        <p:spPr>
          <a:xfrm>
            <a:off x="2291720" y="6009935"/>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Acquisition</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Modality</a:t>
            </a:r>
            <a:endParaRPr lang="en-US" sz="400" b="1" dirty="0" smtClean="0">
              <a:solidFill>
                <a:srgbClr val="000000"/>
              </a:solidFill>
              <a:latin typeface="Arial" charset="0"/>
              <a:ea typeface="ＭＳ Ｐゴシック" pitchFamily="-80" charset="-128"/>
            </a:endParaRPr>
          </a:p>
        </p:txBody>
      </p:sp>
      <p:sp>
        <p:nvSpPr>
          <p:cNvPr id="72" name="TextBox 71"/>
          <p:cNvSpPr txBox="1"/>
          <p:nvPr/>
        </p:nvSpPr>
        <p:spPr>
          <a:xfrm>
            <a:off x="2046833" y="4968917"/>
            <a:ext cx="1747447" cy="76944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Ultrasound</a:t>
            </a:r>
          </a:p>
          <a:p>
            <a:pPr algn="ctr" fontAlgn="base">
              <a:spcBef>
                <a:spcPct val="0"/>
              </a:spcBef>
              <a:spcAft>
                <a:spcPct val="0"/>
              </a:spcAft>
              <a:defRPr/>
            </a:pPr>
            <a:r>
              <a:rPr lang="en-US" sz="800" dirty="0">
                <a:solidFill>
                  <a:srgbClr val="000000"/>
                </a:solidFill>
                <a:latin typeface="Arial" charset="0"/>
                <a:ea typeface="ＭＳ Ｐゴシック" pitchFamily="-80" charset="-128"/>
              </a:rPr>
              <a:t>o</a:t>
            </a:r>
            <a:r>
              <a:rPr lang="en-US" sz="800" dirty="0" smtClean="0">
                <a:solidFill>
                  <a:srgbClr val="000000"/>
                </a:solidFill>
                <a:latin typeface="Arial" charset="0"/>
                <a:ea typeface="ＭＳ Ｐゴシック" pitchFamily="-80" charset="-128"/>
              </a:rPr>
              <a:t>r</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Digital Capture</a:t>
            </a:r>
            <a:endParaRPr lang="en-US" dirty="0">
              <a:solidFill>
                <a:srgbClr val="000000"/>
              </a:solidFill>
              <a:latin typeface="Arial" charset="0"/>
              <a:ea typeface="ＭＳ Ｐゴシック" pitchFamily="-80" charset="-128"/>
            </a:endParaRPr>
          </a:p>
        </p:txBody>
      </p:sp>
      <p:sp>
        <p:nvSpPr>
          <p:cNvPr id="73" name="Rounded Rectangle 72"/>
          <p:cNvSpPr/>
          <p:nvPr/>
        </p:nvSpPr>
        <p:spPr bwMode="auto">
          <a:xfrm>
            <a:off x="5424332" y="4422017"/>
            <a:ext cx="1541931" cy="228451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74" name="Rectangle 73"/>
          <p:cNvSpPr/>
          <p:nvPr/>
        </p:nvSpPr>
        <p:spPr bwMode="auto">
          <a:xfrm>
            <a:off x="5604016" y="5815954"/>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75" name="TextBox 74"/>
          <p:cNvSpPr txBox="1"/>
          <p:nvPr/>
        </p:nvSpPr>
        <p:spPr>
          <a:xfrm>
            <a:off x="5604016" y="5814406"/>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76" name="TextBox 75"/>
          <p:cNvSpPr txBox="1"/>
          <p:nvPr/>
        </p:nvSpPr>
        <p:spPr>
          <a:xfrm>
            <a:off x="5543051" y="6085810"/>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Archive</a:t>
            </a:r>
            <a:endParaRPr lang="en-US" sz="400" b="1" dirty="0" smtClean="0">
              <a:solidFill>
                <a:srgbClr val="000000"/>
              </a:solidFill>
              <a:latin typeface="Arial" charset="0"/>
              <a:ea typeface="ＭＳ Ｐゴシック" pitchFamily="-80" charset="-128"/>
            </a:endParaRPr>
          </a:p>
        </p:txBody>
      </p:sp>
      <p:sp>
        <p:nvSpPr>
          <p:cNvPr id="77" name="TextBox 76"/>
          <p:cNvSpPr txBox="1"/>
          <p:nvPr/>
        </p:nvSpPr>
        <p:spPr>
          <a:xfrm>
            <a:off x="5855804" y="5379606"/>
            <a:ext cx="74921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VNA</a:t>
            </a:r>
            <a:endParaRPr lang="en-US" dirty="0">
              <a:solidFill>
                <a:srgbClr val="000000"/>
              </a:solidFill>
              <a:latin typeface="Arial" charset="0"/>
              <a:ea typeface="ＭＳ Ｐゴシック" pitchFamily="-80" charset="-128"/>
            </a:endParaRPr>
          </a:p>
        </p:txBody>
      </p:sp>
      <p:cxnSp>
        <p:nvCxnSpPr>
          <p:cNvPr id="78" name="Straight Arrow Connector 77"/>
          <p:cNvCxnSpPr/>
          <p:nvPr/>
        </p:nvCxnSpPr>
        <p:spPr bwMode="auto">
          <a:xfrm flipV="1">
            <a:off x="2822605" y="3754776"/>
            <a:ext cx="1" cy="1208543"/>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79" name="Straight Arrow Connector 78"/>
          <p:cNvCxnSpPr/>
          <p:nvPr/>
        </p:nvCxnSpPr>
        <p:spPr bwMode="auto">
          <a:xfrm>
            <a:off x="3741562" y="6060627"/>
            <a:ext cx="1682770" cy="0"/>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80" name="Straight Arrow Connector 79"/>
          <p:cNvCxnSpPr/>
          <p:nvPr/>
        </p:nvCxnSpPr>
        <p:spPr bwMode="auto">
          <a:xfrm flipH="1">
            <a:off x="6195168" y="3754776"/>
            <a:ext cx="1" cy="667241"/>
          </a:xfrm>
          <a:prstGeom prst="straightConnector1">
            <a:avLst/>
          </a:prstGeom>
          <a:solidFill>
            <a:srgbClr val="129A83"/>
          </a:solidFill>
          <a:ln w="63500" cap="flat" cmpd="sng" algn="ctr">
            <a:solidFill>
              <a:srgbClr val="BA0000"/>
            </a:solidFill>
            <a:prstDash val="solid"/>
            <a:round/>
            <a:headEnd type="arrow" w="med" len="med"/>
            <a:tailEnd type="none"/>
          </a:ln>
          <a:effectLst/>
        </p:spPr>
      </p:cxnSp>
      <p:sp>
        <p:nvSpPr>
          <p:cNvPr id="81" name="TextBox 80"/>
          <p:cNvSpPr txBox="1"/>
          <p:nvPr/>
        </p:nvSpPr>
        <p:spPr>
          <a:xfrm>
            <a:off x="3624765" y="5761445"/>
            <a:ext cx="1657955" cy="615553"/>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Store Images</a:t>
            </a:r>
          </a:p>
          <a:p>
            <a:pPr algn="ctr" fontAlgn="base">
              <a:spcBef>
                <a:spcPct val="0"/>
              </a:spcBef>
              <a:spcAft>
                <a:spcPct val="0"/>
              </a:spcAft>
              <a:defRPr/>
            </a:pPr>
            <a:endParaRPr lang="en-US" sz="600" dirty="0" smtClean="0">
              <a:solidFill>
                <a:srgbClr val="000000"/>
              </a:solidFill>
              <a:latin typeface="Arial" charset="0"/>
              <a:ea typeface="ＭＳ Ｐゴシック" pitchFamily="-80" charset="-128"/>
            </a:endParaRP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a:t>
            </a:r>
          </a:p>
        </p:txBody>
      </p:sp>
      <p:sp>
        <p:nvSpPr>
          <p:cNvPr id="82" name="TextBox 81"/>
          <p:cNvSpPr txBox="1"/>
          <p:nvPr/>
        </p:nvSpPr>
        <p:spPr>
          <a:xfrm>
            <a:off x="4750333" y="3719064"/>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Notify Imaging Result</a:t>
            </a:r>
          </a:p>
          <a:p>
            <a:pPr algn="ctr" fontAlgn="base">
              <a:spcBef>
                <a:spcPct val="0"/>
              </a:spcBef>
              <a:spcAft>
                <a:spcPct val="0"/>
              </a:spcAft>
              <a:defRPr/>
            </a:pPr>
            <a:r>
              <a:rPr lang="en-US" sz="1400" dirty="0">
                <a:solidFill>
                  <a:srgbClr val="000000"/>
                </a:solidFill>
                <a:latin typeface="Arial" charset="0"/>
                <a:ea typeface="ＭＳ Ｐゴシック" pitchFamily="-80" charset="-128"/>
              </a:rPr>
              <a:t> </a:t>
            </a:r>
            <a:r>
              <a:rPr lang="en-US" sz="1400" dirty="0" smtClean="0">
                <a:solidFill>
                  <a:srgbClr val="000000"/>
                </a:solidFill>
                <a:latin typeface="Arial" charset="0"/>
                <a:ea typeface="ＭＳ Ｐゴシック" pitchFamily="-80" charset="-128"/>
              </a:rPr>
              <a:t>            (HL7)</a:t>
            </a:r>
          </a:p>
        </p:txBody>
      </p:sp>
      <p:sp>
        <p:nvSpPr>
          <p:cNvPr id="83" name="Rectangle 82"/>
          <p:cNvSpPr/>
          <p:nvPr/>
        </p:nvSpPr>
        <p:spPr bwMode="auto">
          <a:xfrm>
            <a:off x="5603414" y="4574934"/>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84" name="TextBox 83"/>
          <p:cNvSpPr txBox="1"/>
          <p:nvPr/>
        </p:nvSpPr>
        <p:spPr>
          <a:xfrm>
            <a:off x="5603414" y="4573386"/>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85" name="TextBox 84"/>
          <p:cNvSpPr txBox="1"/>
          <p:nvPr/>
        </p:nvSpPr>
        <p:spPr>
          <a:xfrm>
            <a:off x="5533740" y="4836081"/>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Manager</a:t>
            </a:r>
          </a:p>
        </p:txBody>
      </p:sp>
      <p:sp>
        <p:nvSpPr>
          <p:cNvPr id="86" name="TextBox 85"/>
          <p:cNvSpPr txBox="1"/>
          <p:nvPr/>
        </p:nvSpPr>
        <p:spPr>
          <a:xfrm>
            <a:off x="558908" y="1694862"/>
            <a:ext cx="540802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2060"/>
                </a:solidFill>
                <a:latin typeface="Arial" charset="0"/>
                <a:ea typeface="ＭＳ Ｐゴシック" pitchFamily="-80" charset="-128"/>
              </a:rPr>
              <a:t>Another of Several Real World Options</a:t>
            </a:r>
          </a:p>
        </p:txBody>
      </p:sp>
      <p:sp>
        <p:nvSpPr>
          <p:cNvPr id="87" name="TextBox 86"/>
          <p:cNvSpPr txBox="1"/>
          <p:nvPr/>
        </p:nvSpPr>
        <p:spPr>
          <a:xfrm>
            <a:off x="1330874" y="3721066"/>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Get Imaging</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Context</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a:t>
            </a:r>
          </a:p>
        </p:txBody>
      </p:sp>
      <p:sp>
        <p:nvSpPr>
          <p:cNvPr id="88" name="Rounded Rectangle 87"/>
          <p:cNvSpPr/>
          <p:nvPr/>
        </p:nvSpPr>
        <p:spPr bwMode="auto">
          <a:xfrm>
            <a:off x="1917845" y="2226185"/>
            <a:ext cx="1687381" cy="150467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89" name="Rectangle 88"/>
          <p:cNvSpPr/>
          <p:nvPr/>
        </p:nvSpPr>
        <p:spPr bwMode="auto">
          <a:xfrm>
            <a:off x="2165207" y="2895369"/>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90" name="TextBox 89"/>
          <p:cNvSpPr txBox="1"/>
          <p:nvPr/>
        </p:nvSpPr>
        <p:spPr>
          <a:xfrm>
            <a:off x="2165207" y="2893821"/>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91" name="TextBox 90"/>
          <p:cNvSpPr txBox="1"/>
          <p:nvPr/>
        </p:nvSpPr>
        <p:spPr>
          <a:xfrm>
            <a:off x="2147787" y="3112971"/>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Encounter</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Manager</a:t>
            </a:r>
            <a:endParaRPr lang="en-US" sz="400" b="1" dirty="0" smtClean="0">
              <a:solidFill>
                <a:srgbClr val="000000"/>
              </a:solidFill>
              <a:latin typeface="Arial" charset="0"/>
              <a:ea typeface="ＭＳ Ｐゴシック" pitchFamily="-80" charset="-128"/>
            </a:endParaRPr>
          </a:p>
        </p:txBody>
      </p:sp>
      <p:sp>
        <p:nvSpPr>
          <p:cNvPr id="92" name="TextBox 91"/>
          <p:cNvSpPr txBox="1"/>
          <p:nvPr/>
        </p:nvSpPr>
        <p:spPr>
          <a:xfrm>
            <a:off x="1944550" y="2213114"/>
            <a:ext cx="1639337" cy="64633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Information</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System</a:t>
            </a:r>
            <a:endParaRPr lang="en-US" dirty="0">
              <a:solidFill>
                <a:srgbClr val="000000"/>
              </a:solidFill>
              <a:latin typeface="Arial" charset="0"/>
              <a:ea typeface="ＭＳ Ｐゴシック" pitchFamily="-80" charset="-128"/>
            </a:endParaRPr>
          </a:p>
        </p:txBody>
      </p:sp>
      <p:cxnSp>
        <p:nvCxnSpPr>
          <p:cNvPr id="93" name="Straight Arrow Connector 92"/>
          <p:cNvCxnSpPr/>
          <p:nvPr/>
        </p:nvCxnSpPr>
        <p:spPr bwMode="auto">
          <a:xfrm>
            <a:off x="3605226" y="3574636"/>
            <a:ext cx="1915545" cy="899543"/>
          </a:xfrm>
          <a:prstGeom prst="straightConnector1">
            <a:avLst/>
          </a:prstGeom>
          <a:solidFill>
            <a:srgbClr val="129A83"/>
          </a:solidFill>
          <a:ln w="63500" cap="flat" cmpd="sng" algn="ctr">
            <a:solidFill>
              <a:srgbClr val="BA0000"/>
            </a:solidFill>
            <a:prstDash val="dash"/>
            <a:round/>
            <a:headEnd type="arrow" w="med" len="med"/>
            <a:tailEnd type="none"/>
          </a:ln>
          <a:effectLst/>
        </p:spPr>
      </p:cxnSp>
      <p:cxnSp>
        <p:nvCxnSpPr>
          <p:cNvPr id="94" name="Straight Connector 93"/>
          <p:cNvCxnSpPr/>
          <p:nvPr/>
        </p:nvCxnSpPr>
        <p:spPr bwMode="auto">
          <a:xfrm>
            <a:off x="3624765" y="2976936"/>
            <a:ext cx="1690743" cy="0"/>
          </a:xfrm>
          <a:prstGeom prst="line">
            <a:avLst/>
          </a:prstGeom>
          <a:solidFill>
            <a:srgbClr val="129A83"/>
          </a:solidFill>
          <a:ln w="63500" cap="flat" cmpd="sng" algn="ctr">
            <a:solidFill>
              <a:srgbClr val="BA0000"/>
            </a:solidFill>
            <a:prstDash val="solid"/>
            <a:round/>
            <a:headEnd type="none" w="med" len="med"/>
            <a:tailEnd type="none" w="med" len="med"/>
          </a:ln>
          <a:effectLst/>
        </p:spPr>
      </p:cxnSp>
    </p:spTree>
    <p:extLst>
      <p:ext uri="{BB962C8B-B14F-4D97-AF65-F5344CB8AC3E}">
        <p14:creationId xmlns:p14="http://schemas.microsoft.com/office/powerpoint/2010/main" val="2591491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Lightweight Modality Flow</a:t>
            </a:r>
            <a:endParaRPr lang="en-US" b="1" dirty="0">
              <a:solidFill>
                <a:srgbClr val="FFC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8" y="2121885"/>
            <a:ext cx="8950828" cy="396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525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Lightweight Modality Flow</a:t>
            </a:r>
            <a:endParaRPr lang="en-US" b="1" dirty="0">
              <a:solidFill>
                <a:srgbClr val="FFC000"/>
              </a:solidFill>
            </a:endParaRPr>
          </a:p>
        </p:txBody>
      </p:sp>
      <p:sp>
        <p:nvSpPr>
          <p:cNvPr id="8" name="Rounded Rectangle 7"/>
          <p:cNvSpPr/>
          <p:nvPr/>
        </p:nvSpPr>
        <p:spPr bwMode="auto">
          <a:xfrm>
            <a:off x="2070530" y="4815521"/>
            <a:ext cx="1671991" cy="1767834"/>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10" name="TextBox 9"/>
          <p:cNvSpPr txBox="1"/>
          <p:nvPr/>
        </p:nvSpPr>
        <p:spPr>
          <a:xfrm>
            <a:off x="1984423" y="4929755"/>
            <a:ext cx="1822480" cy="64633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Photo Capture</a:t>
            </a:r>
          </a:p>
          <a:p>
            <a:pPr algn="ctr" fontAlgn="base">
              <a:spcBef>
                <a:spcPct val="0"/>
              </a:spcBef>
              <a:spcAft>
                <a:spcPct val="0"/>
              </a:spcAft>
              <a:defRPr/>
            </a:pPr>
            <a:endParaRPr lang="en-US" dirty="0">
              <a:solidFill>
                <a:srgbClr val="000000"/>
              </a:solidFill>
              <a:latin typeface="Arial" charset="0"/>
              <a:ea typeface="ＭＳ Ｐゴシック" pitchFamily="-80" charset="-128"/>
            </a:endParaRPr>
          </a:p>
        </p:txBody>
      </p:sp>
      <p:sp>
        <p:nvSpPr>
          <p:cNvPr id="11" name="Rounded Rectangle 10"/>
          <p:cNvSpPr/>
          <p:nvPr/>
        </p:nvSpPr>
        <p:spPr bwMode="auto">
          <a:xfrm>
            <a:off x="5425292" y="4274219"/>
            <a:ext cx="1541931" cy="228451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12" name="Rectangle 11"/>
          <p:cNvSpPr/>
          <p:nvPr/>
        </p:nvSpPr>
        <p:spPr bwMode="auto">
          <a:xfrm>
            <a:off x="5604976" y="5668156"/>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13" name="TextBox 12"/>
          <p:cNvSpPr txBox="1"/>
          <p:nvPr/>
        </p:nvSpPr>
        <p:spPr>
          <a:xfrm>
            <a:off x="5604976" y="5666608"/>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14" name="TextBox 13"/>
          <p:cNvSpPr txBox="1"/>
          <p:nvPr/>
        </p:nvSpPr>
        <p:spPr>
          <a:xfrm>
            <a:off x="5544011" y="5938012"/>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Archive</a:t>
            </a:r>
            <a:endParaRPr lang="en-US" sz="400" b="1" dirty="0" smtClean="0">
              <a:solidFill>
                <a:srgbClr val="000000"/>
              </a:solidFill>
              <a:latin typeface="Arial" charset="0"/>
              <a:ea typeface="ＭＳ Ｐゴシック" pitchFamily="-80" charset="-128"/>
            </a:endParaRPr>
          </a:p>
        </p:txBody>
      </p:sp>
      <p:sp>
        <p:nvSpPr>
          <p:cNvPr id="15" name="TextBox 14"/>
          <p:cNvSpPr txBox="1"/>
          <p:nvPr/>
        </p:nvSpPr>
        <p:spPr>
          <a:xfrm>
            <a:off x="5856764" y="5231808"/>
            <a:ext cx="74921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VNA</a:t>
            </a:r>
            <a:endParaRPr lang="en-US" dirty="0">
              <a:solidFill>
                <a:srgbClr val="000000"/>
              </a:solidFill>
              <a:latin typeface="Arial" charset="0"/>
              <a:ea typeface="ＭＳ Ｐゴシック" pitchFamily="-80" charset="-128"/>
            </a:endParaRPr>
          </a:p>
        </p:txBody>
      </p:sp>
      <p:cxnSp>
        <p:nvCxnSpPr>
          <p:cNvPr id="16" name="Straight Arrow Connector 15"/>
          <p:cNvCxnSpPr/>
          <p:nvPr/>
        </p:nvCxnSpPr>
        <p:spPr bwMode="auto">
          <a:xfrm flipV="1">
            <a:off x="2823565" y="3606978"/>
            <a:ext cx="1" cy="1208543"/>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17" name="Straight Arrow Connector 16"/>
          <p:cNvCxnSpPr/>
          <p:nvPr/>
        </p:nvCxnSpPr>
        <p:spPr bwMode="auto">
          <a:xfrm>
            <a:off x="3742522" y="5912829"/>
            <a:ext cx="1682770" cy="0"/>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18" name="Straight Arrow Connector 17"/>
          <p:cNvCxnSpPr/>
          <p:nvPr/>
        </p:nvCxnSpPr>
        <p:spPr bwMode="auto">
          <a:xfrm flipH="1">
            <a:off x="6196128" y="3606978"/>
            <a:ext cx="1" cy="667241"/>
          </a:xfrm>
          <a:prstGeom prst="straightConnector1">
            <a:avLst/>
          </a:prstGeom>
          <a:solidFill>
            <a:srgbClr val="129A83"/>
          </a:solidFill>
          <a:ln w="63500" cap="flat" cmpd="sng" algn="ctr">
            <a:solidFill>
              <a:srgbClr val="BA0000"/>
            </a:solidFill>
            <a:prstDash val="solid"/>
            <a:round/>
            <a:headEnd type="arrow" w="med" len="med"/>
            <a:tailEnd type="none"/>
          </a:ln>
          <a:effectLst/>
        </p:spPr>
      </p:cxnSp>
      <p:sp>
        <p:nvSpPr>
          <p:cNvPr id="19" name="Rectangle 18"/>
          <p:cNvSpPr/>
          <p:nvPr/>
        </p:nvSpPr>
        <p:spPr bwMode="auto">
          <a:xfrm>
            <a:off x="5604374" y="4427136"/>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20" name="TextBox 19"/>
          <p:cNvSpPr txBox="1"/>
          <p:nvPr/>
        </p:nvSpPr>
        <p:spPr>
          <a:xfrm>
            <a:off x="5604374" y="4425588"/>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21" name="TextBox 20"/>
          <p:cNvSpPr txBox="1"/>
          <p:nvPr/>
        </p:nvSpPr>
        <p:spPr>
          <a:xfrm>
            <a:off x="5534700" y="4688283"/>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Manager</a:t>
            </a:r>
          </a:p>
        </p:txBody>
      </p:sp>
      <p:sp>
        <p:nvSpPr>
          <p:cNvPr id="22" name="TextBox 21"/>
          <p:cNvSpPr txBox="1"/>
          <p:nvPr/>
        </p:nvSpPr>
        <p:spPr>
          <a:xfrm>
            <a:off x="672494" y="1772136"/>
            <a:ext cx="540802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2060"/>
                </a:solidFill>
                <a:latin typeface="Arial" charset="0"/>
                <a:ea typeface="ＭＳ Ｐゴシック" pitchFamily="-80" charset="-128"/>
              </a:rPr>
              <a:t>One of Several Real World Options</a:t>
            </a:r>
            <a:endParaRPr lang="en-US" dirty="0">
              <a:solidFill>
                <a:srgbClr val="002060"/>
              </a:solidFill>
              <a:latin typeface="Arial" charset="0"/>
              <a:ea typeface="ＭＳ Ｐゴシック" pitchFamily="-80" charset="-128"/>
            </a:endParaRPr>
          </a:p>
        </p:txBody>
      </p:sp>
      <p:sp>
        <p:nvSpPr>
          <p:cNvPr id="23" name="Rounded Rectangle 22"/>
          <p:cNvSpPr/>
          <p:nvPr/>
        </p:nvSpPr>
        <p:spPr bwMode="auto">
          <a:xfrm>
            <a:off x="1918805" y="2529602"/>
            <a:ext cx="5048418" cy="1053456"/>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24" name="Rectangle 23"/>
          <p:cNvSpPr/>
          <p:nvPr/>
        </p:nvSpPr>
        <p:spPr bwMode="auto">
          <a:xfrm>
            <a:off x="2166167" y="2747571"/>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25" name="TextBox 24"/>
          <p:cNvSpPr txBox="1"/>
          <p:nvPr/>
        </p:nvSpPr>
        <p:spPr>
          <a:xfrm>
            <a:off x="2166167" y="2746023"/>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26" name="TextBox 25"/>
          <p:cNvSpPr txBox="1"/>
          <p:nvPr/>
        </p:nvSpPr>
        <p:spPr>
          <a:xfrm>
            <a:off x="2148747" y="2965173"/>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Encounter</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Manager</a:t>
            </a:r>
            <a:endParaRPr lang="en-US" sz="400" b="1" dirty="0" smtClean="0">
              <a:solidFill>
                <a:srgbClr val="000000"/>
              </a:solidFill>
              <a:latin typeface="Arial" charset="0"/>
              <a:ea typeface="ＭＳ Ｐゴシック" pitchFamily="-80" charset="-128"/>
            </a:endParaRPr>
          </a:p>
        </p:txBody>
      </p:sp>
      <p:sp>
        <p:nvSpPr>
          <p:cNvPr id="27" name="Rectangle 26"/>
          <p:cNvSpPr/>
          <p:nvPr/>
        </p:nvSpPr>
        <p:spPr bwMode="auto">
          <a:xfrm>
            <a:off x="5604867" y="2733747"/>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28" name="TextBox 27"/>
          <p:cNvSpPr txBox="1"/>
          <p:nvPr/>
        </p:nvSpPr>
        <p:spPr>
          <a:xfrm>
            <a:off x="5604867" y="2732199"/>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29" name="TextBox 28"/>
          <p:cNvSpPr txBox="1"/>
          <p:nvPr/>
        </p:nvSpPr>
        <p:spPr>
          <a:xfrm>
            <a:off x="5587447" y="2951349"/>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Results</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Aggregator</a:t>
            </a:r>
            <a:endParaRPr lang="en-US" sz="400" b="1" dirty="0" smtClean="0">
              <a:solidFill>
                <a:srgbClr val="000000"/>
              </a:solidFill>
              <a:latin typeface="Arial" charset="0"/>
              <a:ea typeface="ＭＳ Ｐゴシック" pitchFamily="-80" charset="-128"/>
            </a:endParaRPr>
          </a:p>
        </p:txBody>
      </p:sp>
      <p:sp>
        <p:nvSpPr>
          <p:cNvPr id="30" name="TextBox 29"/>
          <p:cNvSpPr txBox="1"/>
          <p:nvPr/>
        </p:nvSpPr>
        <p:spPr>
          <a:xfrm>
            <a:off x="4056214" y="2833018"/>
            <a:ext cx="901484"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EMR</a:t>
            </a:r>
            <a:endParaRPr lang="en-US" dirty="0">
              <a:solidFill>
                <a:srgbClr val="000000"/>
              </a:solidFill>
              <a:latin typeface="Arial" charset="0"/>
              <a:ea typeface="ＭＳ Ｐゴシック" pitchFamily="-80" charset="-128"/>
            </a:endParaRPr>
          </a:p>
        </p:txBody>
      </p:sp>
      <p:sp>
        <p:nvSpPr>
          <p:cNvPr id="31" name="TextBox 30"/>
          <p:cNvSpPr txBox="1"/>
          <p:nvPr/>
        </p:nvSpPr>
        <p:spPr>
          <a:xfrm>
            <a:off x="3669270" y="5604938"/>
            <a:ext cx="1657955" cy="615553"/>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Store Images</a:t>
            </a:r>
          </a:p>
          <a:p>
            <a:pPr algn="ctr" fontAlgn="base">
              <a:spcBef>
                <a:spcPct val="0"/>
              </a:spcBef>
              <a:spcAft>
                <a:spcPct val="0"/>
              </a:spcAft>
              <a:defRPr/>
            </a:pPr>
            <a:endParaRPr lang="en-US" sz="600" dirty="0" smtClean="0">
              <a:solidFill>
                <a:srgbClr val="000000"/>
              </a:solidFill>
              <a:latin typeface="Arial" charset="0"/>
              <a:ea typeface="ＭＳ Ｐゴシック" pitchFamily="-80" charset="-128"/>
            </a:endParaRP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(DICOMweb)</a:t>
            </a:r>
          </a:p>
        </p:txBody>
      </p:sp>
      <p:sp>
        <p:nvSpPr>
          <p:cNvPr id="32" name="TextBox 31"/>
          <p:cNvSpPr txBox="1"/>
          <p:nvPr/>
        </p:nvSpPr>
        <p:spPr>
          <a:xfrm>
            <a:off x="6211756" y="3606978"/>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Notify Imaging Result</a:t>
            </a:r>
          </a:p>
          <a:p>
            <a:pPr algn="ctr" fontAlgn="base">
              <a:spcBef>
                <a:spcPct val="0"/>
              </a:spcBef>
              <a:spcAft>
                <a:spcPct val="0"/>
              </a:spcAft>
              <a:defRPr/>
            </a:pPr>
            <a:r>
              <a:rPr lang="en-US" sz="1400" dirty="0">
                <a:solidFill>
                  <a:srgbClr val="000000"/>
                </a:solidFill>
                <a:latin typeface="Arial" charset="0"/>
                <a:ea typeface="ＭＳ Ｐゴシック" pitchFamily="-80" charset="-128"/>
              </a:rPr>
              <a:t> </a:t>
            </a:r>
            <a:r>
              <a:rPr lang="en-US" sz="1400" dirty="0" smtClean="0">
                <a:solidFill>
                  <a:srgbClr val="000000"/>
                </a:solidFill>
                <a:latin typeface="Arial" charset="0"/>
                <a:ea typeface="ＭＳ Ｐゴシック" pitchFamily="-80" charset="-128"/>
              </a:rPr>
              <a:t>       (HL7)</a:t>
            </a:r>
          </a:p>
        </p:txBody>
      </p:sp>
      <p:sp>
        <p:nvSpPr>
          <p:cNvPr id="33" name="TextBox 32"/>
          <p:cNvSpPr txBox="1"/>
          <p:nvPr/>
        </p:nvSpPr>
        <p:spPr>
          <a:xfrm>
            <a:off x="1395729" y="3678061"/>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Get Imaging</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Context</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(DICOMweb)</a:t>
            </a:r>
          </a:p>
        </p:txBody>
      </p:sp>
      <p:sp>
        <p:nvSpPr>
          <p:cNvPr id="34" name="Rectangle 33"/>
          <p:cNvSpPr/>
          <p:nvPr/>
        </p:nvSpPr>
        <p:spPr bwMode="auto">
          <a:xfrm>
            <a:off x="2299709" y="5286828"/>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35" name="TextBox 34"/>
          <p:cNvSpPr txBox="1"/>
          <p:nvPr/>
        </p:nvSpPr>
        <p:spPr>
          <a:xfrm>
            <a:off x="2299709" y="5285280"/>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36" name="TextBox 35"/>
          <p:cNvSpPr txBox="1"/>
          <p:nvPr/>
        </p:nvSpPr>
        <p:spPr>
          <a:xfrm>
            <a:off x="2200615" y="5479221"/>
            <a:ext cx="1354112"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Light Weight</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Device</a:t>
            </a:r>
            <a:endParaRPr lang="en-US" sz="400" b="1" dirty="0" smtClean="0">
              <a:solidFill>
                <a:srgbClr val="000000"/>
              </a:solidFill>
              <a:latin typeface="Arial" charset="0"/>
              <a:ea typeface="ＭＳ Ｐゴシック" pitchFamily="-80" charset="-128"/>
            </a:endParaRPr>
          </a:p>
        </p:txBody>
      </p:sp>
      <p:pic>
        <p:nvPicPr>
          <p:cNvPr id="37" name="Picture 8" descr="https://encrypted-tbn0.gstatic.com/images?q=tbn:ANd9GcSXPooOkWkxMr3w4CTFU_Dqhh-peTvD4uQFA7GKZyC6GnmhZXpZ7AcYknF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892" y="5998570"/>
            <a:ext cx="828675" cy="53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3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3</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What </a:t>
            </a:r>
            <a:r>
              <a:rPr lang="en-US" sz="2400" u="sng" dirty="0"/>
              <a:t>is</a:t>
            </a:r>
            <a:r>
              <a:rPr lang="en-US" sz="2400" dirty="0"/>
              <a:t> Encounter-Based Imaging?</a:t>
            </a:r>
            <a:r>
              <a:rPr lang="en-US" sz="2400" dirty="0" smtClean="0"/>
              <a:t/>
            </a:r>
            <a:br>
              <a:rPr lang="en-US" sz="2400" dirty="0" smtClean="0"/>
            </a:br>
            <a:r>
              <a:rPr lang="en-US" dirty="0" smtClean="0"/>
              <a:t>	</a:t>
            </a:r>
            <a:endParaRPr lang="en-US"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2868" y="1853191"/>
            <a:ext cx="8578438" cy="453128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r>
              <a:rPr lang="en-US" dirty="0">
                <a:latin typeface="Arial" panose="020B0604020202020204" pitchFamily="34" charset="0"/>
                <a:cs typeface="Arial" panose="020B0604020202020204" pitchFamily="34" charset="0"/>
              </a:rPr>
              <a:t>EBI = imaging captured in the </a:t>
            </a:r>
            <a:r>
              <a:rPr lang="en-US" u="sng" dirty="0">
                <a:latin typeface="Arial" panose="020B0604020202020204" pitchFamily="34" charset="0"/>
                <a:cs typeface="Arial" panose="020B0604020202020204" pitchFamily="34" charset="0"/>
              </a:rPr>
              <a:t>context</a:t>
            </a:r>
            <a:r>
              <a:rPr lang="en-US" dirty="0">
                <a:latin typeface="Arial" panose="020B0604020202020204" pitchFamily="34" charset="0"/>
                <a:cs typeface="Arial" panose="020B0604020202020204" pitchFamily="34" charset="0"/>
              </a:rPr>
              <a:t> of an encounter </a:t>
            </a:r>
            <a:r>
              <a:rPr lang="en-US" dirty="0" smtClean="0">
                <a:latin typeface="Arial" panose="020B0604020202020204" pitchFamily="34" charset="0"/>
                <a:cs typeface="Arial" panose="020B0604020202020204" pitchFamily="34" charset="0"/>
              </a:rPr>
              <a:t>between a </a:t>
            </a:r>
            <a:r>
              <a:rPr lang="en-US" dirty="0">
                <a:latin typeface="Arial" panose="020B0604020202020204" pitchFamily="34" charset="0"/>
                <a:cs typeface="Arial" panose="020B0604020202020204" pitchFamily="34" charset="0"/>
              </a:rPr>
              <a:t>patient and a care-provider (typically without an imaging order)</a:t>
            </a:r>
          </a:p>
        </p:txBody>
      </p:sp>
      <p:sp>
        <p:nvSpPr>
          <p:cNvPr id="12" name="Oval 11"/>
          <p:cNvSpPr/>
          <p:nvPr/>
        </p:nvSpPr>
        <p:spPr>
          <a:xfrm>
            <a:off x="677097" y="2669713"/>
            <a:ext cx="3901958" cy="3543299"/>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b="1" dirty="0"/>
              <a:t>Order-based Imaging</a:t>
            </a:r>
          </a:p>
          <a:p>
            <a:pPr algn="ctr"/>
            <a:r>
              <a:rPr lang="en-US" dirty="0"/>
              <a:t>[CT, MR, PET, XA, MG, Echo]</a:t>
            </a:r>
          </a:p>
          <a:p>
            <a:pPr algn="ctr"/>
            <a:endParaRPr lang="en-US" dirty="0" smtClean="0"/>
          </a:p>
          <a:p>
            <a:pPr algn="ctr"/>
            <a:r>
              <a:rPr lang="en-US" sz="2000" dirty="0" smtClean="0"/>
              <a:t>(Radiology, Cardiology, etc.)</a:t>
            </a:r>
            <a:endParaRPr lang="en-US" sz="2000" dirty="0"/>
          </a:p>
        </p:txBody>
      </p:sp>
      <p:sp>
        <p:nvSpPr>
          <p:cNvPr id="13" name="Oval 12"/>
          <p:cNvSpPr/>
          <p:nvPr/>
        </p:nvSpPr>
        <p:spPr>
          <a:xfrm>
            <a:off x="4875272" y="2641201"/>
            <a:ext cx="3836159" cy="3450506"/>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endParaRPr lang="en-US" b="1" dirty="0" smtClean="0"/>
          </a:p>
          <a:p>
            <a:pPr algn="ctr"/>
            <a:endParaRPr lang="en-US" b="1" dirty="0" smtClean="0"/>
          </a:p>
          <a:p>
            <a:pPr algn="ctr"/>
            <a:r>
              <a:rPr lang="en-US" sz="2000" b="1" dirty="0"/>
              <a:t>Encounter-based Imaging</a:t>
            </a:r>
          </a:p>
          <a:p>
            <a:pPr algn="ctr"/>
            <a:r>
              <a:rPr lang="en-US" sz="1600" dirty="0" smtClean="0"/>
              <a:t>[Tablets, Cameras, Point of Care US]</a:t>
            </a:r>
            <a:endParaRPr lang="en-US" sz="1600" dirty="0"/>
          </a:p>
          <a:p>
            <a:pPr algn="ctr"/>
            <a:endParaRPr lang="en-US" sz="1600" dirty="0" smtClean="0"/>
          </a:p>
          <a:p>
            <a:pPr algn="ctr"/>
            <a:r>
              <a:rPr lang="en-US" sz="1600" dirty="0"/>
              <a:t>(Dermatology, Wound Care,</a:t>
            </a:r>
          </a:p>
          <a:p>
            <a:pPr algn="ctr"/>
            <a:r>
              <a:rPr lang="en-US" sz="1600" dirty="0"/>
              <a:t>Burn Unit, ER, </a:t>
            </a:r>
            <a:r>
              <a:rPr lang="en-US" sz="1600" dirty="0" smtClean="0"/>
              <a:t>Sports Medicine,</a:t>
            </a:r>
            <a:endParaRPr lang="en-US" sz="1600" dirty="0"/>
          </a:p>
          <a:p>
            <a:pPr algn="ctr"/>
            <a:r>
              <a:rPr lang="en-US" sz="1600" dirty="0"/>
              <a:t>etc., etc</a:t>
            </a:r>
            <a:r>
              <a:rPr lang="en-US" sz="1600" dirty="0" smtClean="0"/>
              <a:t>., etc.,</a:t>
            </a:r>
            <a:endParaRPr lang="en-US" sz="1600" dirty="0"/>
          </a:p>
          <a:p>
            <a:pPr algn="ctr"/>
            <a:r>
              <a:rPr lang="en-US" sz="1600" dirty="0"/>
              <a:t>etc.)</a:t>
            </a:r>
          </a:p>
        </p:txBody>
      </p:sp>
    </p:spTree>
    <p:extLst>
      <p:ext uri="{BB962C8B-B14F-4D97-AF65-F5344CB8AC3E}">
        <p14:creationId xmlns:p14="http://schemas.microsoft.com/office/powerpoint/2010/main" val="1261743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Separate Capture and Import Flow</a:t>
            </a:r>
            <a:endParaRPr lang="en-US" b="1" dirty="0">
              <a:solidFill>
                <a:srgbClr val="FFC000"/>
              </a:solidFill>
            </a:endParaRPr>
          </a:p>
        </p:txBody>
      </p:sp>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64" y="1939521"/>
            <a:ext cx="8686800" cy="484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561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67500" lnSpcReduction="200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Applying EBIW in the Real World</a:t>
            </a:r>
          </a:p>
          <a:p>
            <a:endParaRPr lang="en-US" sz="800" dirty="0" smtClean="0"/>
          </a:p>
          <a:p>
            <a:r>
              <a:rPr lang="en-US" sz="1100" dirty="0" smtClean="0"/>
              <a:t/>
            </a:r>
            <a:br>
              <a:rPr lang="en-US" sz="1100" dirty="0" smtClean="0"/>
            </a:br>
            <a:r>
              <a:rPr lang="en-US" b="1" dirty="0" smtClean="0">
                <a:solidFill>
                  <a:srgbClr val="FFC000"/>
                </a:solidFill>
              </a:rPr>
              <a:t>Separate Capture and Import Flow</a:t>
            </a:r>
            <a:endParaRPr lang="en-US" b="1" dirty="0">
              <a:solidFill>
                <a:srgbClr val="FFC000"/>
              </a:solidFill>
            </a:endParaRPr>
          </a:p>
        </p:txBody>
      </p:sp>
      <p:sp>
        <p:nvSpPr>
          <p:cNvPr id="8" name="Rounded Rectangle 7"/>
          <p:cNvSpPr/>
          <p:nvPr/>
        </p:nvSpPr>
        <p:spPr bwMode="auto">
          <a:xfrm>
            <a:off x="6557908" y="2206998"/>
            <a:ext cx="1687381" cy="150467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10" name="Rectangle 9"/>
          <p:cNvSpPr/>
          <p:nvPr/>
        </p:nvSpPr>
        <p:spPr bwMode="auto">
          <a:xfrm>
            <a:off x="6820180" y="2821646"/>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11" name="TextBox 10"/>
          <p:cNvSpPr txBox="1"/>
          <p:nvPr/>
        </p:nvSpPr>
        <p:spPr>
          <a:xfrm>
            <a:off x="6820180" y="2820098"/>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12" name="TextBox 11"/>
          <p:cNvSpPr txBox="1"/>
          <p:nvPr/>
        </p:nvSpPr>
        <p:spPr>
          <a:xfrm>
            <a:off x="6802760" y="3039248"/>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Results</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Aggregator</a:t>
            </a:r>
            <a:endParaRPr lang="en-US" sz="400" b="1" dirty="0" smtClean="0">
              <a:solidFill>
                <a:srgbClr val="000000"/>
              </a:solidFill>
              <a:latin typeface="Arial" charset="0"/>
              <a:ea typeface="ＭＳ Ｐゴシック" pitchFamily="-80" charset="-128"/>
            </a:endParaRPr>
          </a:p>
        </p:txBody>
      </p:sp>
      <p:sp>
        <p:nvSpPr>
          <p:cNvPr id="13" name="TextBox 12"/>
          <p:cNvSpPr txBox="1"/>
          <p:nvPr/>
        </p:nvSpPr>
        <p:spPr>
          <a:xfrm>
            <a:off x="7031982" y="2296921"/>
            <a:ext cx="901484"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EMR</a:t>
            </a:r>
            <a:endParaRPr lang="en-US" dirty="0">
              <a:solidFill>
                <a:srgbClr val="000000"/>
              </a:solidFill>
              <a:latin typeface="Arial" charset="0"/>
              <a:ea typeface="ＭＳ Ｐゴシック" pitchFamily="-80" charset="-128"/>
            </a:endParaRPr>
          </a:p>
        </p:txBody>
      </p:sp>
      <p:sp>
        <p:nvSpPr>
          <p:cNvPr id="14" name="Rounded Rectangle 13"/>
          <p:cNvSpPr/>
          <p:nvPr/>
        </p:nvSpPr>
        <p:spPr bwMode="auto">
          <a:xfrm>
            <a:off x="3285843" y="4955674"/>
            <a:ext cx="1671991" cy="1767834"/>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15" name="Rectangle 14"/>
          <p:cNvSpPr/>
          <p:nvPr/>
        </p:nvSpPr>
        <p:spPr bwMode="auto">
          <a:xfrm>
            <a:off x="3525413" y="5784688"/>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16" name="TextBox 15"/>
          <p:cNvSpPr txBox="1"/>
          <p:nvPr/>
        </p:nvSpPr>
        <p:spPr>
          <a:xfrm>
            <a:off x="3525413" y="5783140"/>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17" name="TextBox 16"/>
          <p:cNvSpPr txBox="1"/>
          <p:nvPr/>
        </p:nvSpPr>
        <p:spPr>
          <a:xfrm>
            <a:off x="3507993" y="6002290"/>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Lightweight</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Modality</a:t>
            </a:r>
            <a:endParaRPr lang="en-US" sz="400" b="1" dirty="0" smtClean="0">
              <a:solidFill>
                <a:srgbClr val="000000"/>
              </a:solidFill>
              <a:latin typeface="Arial" charset="0"/>
              <a:ea typeface="ＭＳ Ｐゴシック" pitchFamily="-80" charset="-128"/>
            </a:endParaRPr>
          </a:p>
        </p:txBody>
      </p:sp>
      <p:sp>
        <p:nvSpPr>
          <p:cNvPr id="18" name="TextBox 17"/>
          <p:cNvSpPr txBox="1"/>
          <p:nvPr/>
        </p:nvSpPr>
        <p:spPr>
          <a:xfrm>
            <a:off x="3263106" y="5015590"/>
            <a:ext cx="1747447" cy="64633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Image Import</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Software</a:t>
            </a:r>
            <a:endParaRPr lang="en-US" dirty="0">
              <a:solidFill>
                <a:srgbClr val="000000"/>
              </a:solidFill>
              <a:latin typeface="Arial" charset="0"/>
              <a:ea typeface="ＭＳ Ｐゴシック" pitchFamily="-80" charset="-128"/>
            </a:endParaRPr>
          </a:p>
        </p:txBody>
      </p:sp>
      <p:sp>
        <p:nvSpPr>
          <p:cNvPr id="19" name="Rounded Rectangle 18"/>
          <p:cNvSpPr/>
          <p:nvPr/>
        </p:nvSpPr>
        <p:spPr bwMode="auto">
          <a:xfrm>
            <a:off x="6640605" y="4414372"/>
            <a:ext cx="1541931" cy="228451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20" name="Rectangle 19"/>
          <p:cNvSpPr/>
          <p:nvPr/>
        </p:nvSpPr>
        <p:spPr bwMode="auto">
          <a:xfrm>
            <a:off x="6820289" y="5808309"/>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21" name="TextBox 20"/>
          <p:cNvSpPr txBox="1"/>
          <p:nvPr/>
        </p:nvSpPr>
        <p:spPr>
          <a:xfrm>
            <a:off x="6820289" y="5806761"/>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22" name="TextBox 21"/>
          <p:cNvSpPr txBox="1"/>
          <p:nvPr/>
        </p:nvSpPr>
        <p:spPr>
          <a:xfrm>
            <a:off x="6759324" y="6078165"/>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Archive</a:t>
            </a:r>
            <a:endParaRPr lang="en-US" sz="400" b="1" dirty="0" smtClean="0">
              <a:solidFill>
                <a:srgbClr val="000000"/>
              </a:solidFill>
              <a:latin typeface="Arial" charset="0"/>
              <a:ea typeface="ＭＳ Ｐゴシック" pitchFamily="-80" charset="-128"/>
            </a:endParaRPr>
          </a:p>
        </p:txBody>
      </p:sp>
      <p:sp>
        <p:nvSpPr>
          <p:cNvPr id="23" name="TextBox 22"/>
          <p:cNvSpPr txBox="1"/>
          <p:nvPr/>
        </p:nvSpPr>
        <p:spPr>
          <a:xfrm>
            <a:off x="7072077" y="5371961"/>
            <a:ext cx="74921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0000"/>
                </a:solidFill>
                <a:latin typeface="Arial" charset="0"/>
                <a:ea typeface="ＭＳ Ｐゴシック" pitchFamily="-80" charset="-128"/>
              </a:rPr>
              <a:t>VNA</a:t>
            </a:r>
            <a:endParaRPr lang="en-US" dirty="0">
              <a:solidFill>
                <a:srgbClr val="000000"/>
              </a:solidFill>
              <a:latin typeface="Arial" charset="0"/>
              <a:ea typeface="ＭＳ Ｐゴシック" pitchFamily="-80" charset="-128"/>
            </a:endParaRPr>
          </a:p>
        </p:txBody>
      </p:sp>
      <p:cxnSp>
        <p:nvCxnSpPr>
          <p:cNvPr id="24" name="Straight Arrow Connector 23"/>
          <p:cNvCxnSpPr/>
          <p:nvPr/>
        </p:nvCxnSpPr>
        <p:spPr bwMode="auto">
          <a:xfrm flipV="1">
            <a:off x="4038878" y="3747131"/>
            <a:ext cx="1" cy="1208543"/>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25" name="Straight Arrow Connector 24"/>
          <p:cNvCxnSpPr/>
          <p:nvPr/>
        </p:nvCxnSpPr>
        <p:spPr bwMode="auto">
          <a:xfrm>
            <a:off x="4957835" y="6052982"/>
            <a:ext cx="1682770" cy="0"/>
          </a:xfrm>
          <a:prstGeom prst="straightConnector1">
            <a:avLst/>
          </a:prstGeom>
          <a:solidFill>
            <a:srgbClr val="129A83"/>
          </a:solidFill>
          <a:ln w="63500" cap="flat" cmpd="sng" algn="ctr">
            <a:solidFill>
              <a:srgbClr val="BA0000"/>
            </a:solidFill>
            <a:prstDash val="solid"/>
            <a:round/>
            <a:headEnd type="none" w="med" len="med"/>
            <a:tailEnd type="arrow"/>
          </a:ln>
          <a:effectLst/>
        </p:spPr>
      </p:cxnSp>
      <p:cxnSp>
        <p:nvCxnSpPr>
          <p:cNvPr id="26" name="Straight Arrow Connector 25"/>
          <p:cNvCxnSpPr/>
          <p:nvPr/>
        </p:nvCxnSpPr>
        <p:spPr bwMode="auto">
          <a:xfrm flipH="1">
            <a:off x="7411441" y="3747131"/>
            <a:ext cx="1" cy="667241"/>
          </a:xfrm>
          <a:prstGeom prst="straightConnector1">
            <a:avLst/>
          </a:prstGeom>
          <a:solidFill>
            <a:srgbClr val="129A83"/>
          </a:solidFill>
          <a:ln w="63500" cap="flat" cmpd="sng" algn="ctr">
            <a:solidFill>
              <a:srgbClr val="BA0000"/>
            </a:solidFill>
            <a:prstDash val="solid"/>
            <a:round/>
            <a:headEnd type="arrow" w="med" len="med"/>
            <a:tailEnd type="none"/>
          </a:ln>
          <a:effectLst/>
        </p:spPr>
      </p:cxnSp>
      <p:sp>
        <p:nvSpPr>
          <p:cNvPr id="27" name="TextBox 26"/>
          <p:cNvSpPr txBox="1"/>
          <p:nvPr/>
        </p:nvSpPr>
        <p:spPr>
          <a:xfrm>
            <a:off x="4841038" y="5753800"/>
            <a:ext cx="1657955" cy="830997"/>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Store Images</a:t>
            </a:r>
          </a:p>
          <a:p>
            <a:pPr algn="ctr" fontAlgn="base">
              <a:spcBef>
                <a:spcPct val="0"/>
              </a:spcBef>
              <a:spcAft>
                <a:spcPct val="0"/>
              </a:spcAft>
              <a:defRPr/>
            </a:pPr>
            <a:endParaRPr lang="en-US" sz="600" dirty="0" smtClean="0">
              <a:solidFill>
                <a:srgbClr val="000000"/>
              </a:solidFill>
              <a:latin typeface="Arial" charset="0"/>
              <a:ea typeface="ＭＳ Ｐゴシック" pitchFamily="-80" charset="-128"/>
            </a:endParaRP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 or DICOMweb)</a:t>
            </a:r>
          </a:p>
        </p:txBody>
      </p:sp>
      <p:sp>
        <p:nvSpPr>
          <p:cNvPr id="28" name="TextBox 27"/>
          <p:cNvSpPr txBox="1"/>
          <p:nvPr/>
        </p:nvSpPr>
        <p:spPr>
          <a:xfrm>
            <a:off x="5966606" y="3711419"/>
            <a:ext cx="1540876" cy="738664"/>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Notify Imaging Result</a:t>
            </a:r>
          </a:p>
          <a:p>
            <a:pPr algn="ctr" fontAlgn="base">
              <a:spcBef>
                <a:spcPct val="0"/>
              </a:spcBef>
              <a:spcAft>
                <a:spcPct val="0"/>
              </a:spcAft>
              <a:defRPr/>
            </a:pPr>
            <a:r>
              <a:rPr lang="en-US" sz="1400" dirty="0">
                <a:solidFill>
                  <a:srgbClr val="000000"/>
                </a:solidFill>
                <a:latin typeface="Arial" charset="0"/>
                <a:ea typeface="ＭＳ Ｐゴシック" pitchFamily="-80" charset="-128"/>
              </a:rPr>
              <a:t> </a:t>
            </a:r>
            <a:r>
              <a:rPr lang="en-US" sz="1400" dirty="0" smtClean="0">
                <a:solidFill>
                  <a:srgbClr val="000000"/>
                </a:solidFill>
                <a:latin typeface="Arial" charset="0"/>
                <a:ea typeface="ＭＳ Ｐゴシック" pitchFamily="-80" charset="-128"/>
              </a:rPr>
              <a:t>            (HL7)</a:t>
            </a:r>
          </a:p>
        </p:txBody>
      </p:sp>
      <p:sp>
        <p:nvSpPr>
          <p:cNvPr id="29" name="Rectangle 28"/>
          <p:cNvSpPr/>
          <p:nvPr/>
        </p:nvSpPr>
        <p:spPr bwMode="auto">
          <a:xfrm>
            <a:off x="6819687" y="4567289"/>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30" name="TextBox 29"/>
          <p:cNvSpPr txBox="1"/>
          <p:nvPr/>
        </p:nvSpPr>
        <p:spPr>
          <a:xfrm>
            <a:off x="6819687" y="4565741"/>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31" name="TextBox 30"/>
          <p:cNvSpPr txBox="1"/>
          <p:nvPr/>
        </p:nvSpPr>
        <p:spPr>
          <a:xfrm>
            <a:off x="6750013" y="4828436"/>
            <a:ext cx="1354112" cy="276999"/>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Image Manager</a:t>
            </a:r>
          </a:p>
        </p:txBody>
      </p:sp>
      <p:sp>
        <p:nvSpPr>
          <p:cNvPr id="32" name="TextBox 31"/>
          <p:cNvSpPr txBox="1"/>
          <p:nvPr/>
        </p:nvSpPr>
        <p:spPr>
          <a:xfrm>
            <a:off x="575737" y="1690886"/>
            <a:ext cx="5408023" cy="369332"/>
          </a:xfrm>
          <a:prstGeom prst="rect">
            <a:avLst/>
          </a:prstGeom>
          <a:noFill/>
        </p:spPr>
        <p:txBody>
          <a:bodyPr wrap="square" rtlCol="0">
            <a:spAutoFit/>
          </a:bodyPr>
          <a:lstStyle/>
          <a:p>
            <a:pPr fontAlgn="base">
              <a:spcBef>
                <a:spcPct val="0"/>
              </a:spcBef>
              <a:spcAft>
                <a:spcPct val="0"/>
              </a:spcAft>
              <a:defRPr/>
            </a:pPr>
            <a:r>
              <a:rPr lang="en-US" dirty="0" smtClean="0">
                <a:solidFill>
                  <a:srgbClr val="002060"/>
                </a:solidFill>
                <a:latin typeface="Arial" charset="0"/>
                <a:ea typeface="ＭＳ Ｐゴシック" pitchFamily="-80" charset="-128"/>
              </a:rPr>
              <a:t>One of Several Real World Options</a:t>
            </a:r>
            <a:endParaRPr lang="en-US" dirty="0">
              <a:solidFill>
                <a:srgbClr val="002060"/>
              </a:solidFill>
              <a:latin typeface="Arial" charset="0"/>
              <a:ea typeface="ＭＳ Ｐゴシック" pitchFamily="-80" charset="-128"/>
            </a:endParaRPr>
          </a:p>
        </p:txBody>
      </p:sp>
      <p:sp>
        <p:nvSpPr>
          <p:cNvPr id="33" name="TextBox 32"/>
          <p:cNvSpPr txBox="1"/>
          <p:nvPr/>
        </p:nvSpPr>
        <p:spPr>
          <a:xfrm>
            <a:off x="2384193" y="3713421"/>
            <a:ext cx="2018696" cy="954107"/>
          </a:xfrm>
          <a:prstGeom prst="rect">
            <a:avLst/>
          </a:prstGeom>
          <a:noFill/>
        </p:spPr>
        <p:txBody>
          <a:bodyPr wrap="square" rtlCol="0">
            <a:spAutoFit/>
          </a:bodyPr>
          <a:lstStyle/>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Get Imaging</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Context</a:t>
            </a:r>
          </a:p>
          <a:p>
            <a:pPr algn="ctr" fontAlgn="base">
              <a:spcBef>
                <a:spcPct val="0"/>
              </a:spcBef>
              <a:spcAft>
                <a:spcPct val="0"/>
              </a:spcAft>
              <a:defRPr/>
            </a:pPr>
            <a:r>
              <a:rPr lang="en-US" sz="1400" dirty="0" smtClean="0">
                <a:solidFill>
                  <a:srgbClr val="000000"/>
                </a:solidFill>
                <a:latin typeface="Arial" charset="0"/>
                <a:ea typeface="ＭＳ Ｐゴシック" pitchFamily="-80" charset="-128"/>
              </a:rPr>
              <a:t>(DICOM or DICOMweb)</a:t>
            </a:r>
          </a:p>
        </p:txBody>
      </p:sp>
      <p:sp>
        <p:nvSpPr>
          <p:cNvPr id="34" name="Rounded Rectangle 33"/>
          <p:cNvSpPr/>
          <p:nvPr/>
        </p:nvSpPr>
        <p:spPr bwMode="auto">
          <a:xfrm>
            <a:off x="3134118" y="2218540"/>
            <a:ext cx="1687381" cy="1504671"/>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35" name="Rectangle 34"/>
          <p:cNvSpPr/>
          <p:nvPr/>
        </p:nvSpPr>
        <p:spPr bwMode="auto">
          <a:xfrm>
            <a:off x="3381480" y="2887724"/>
            <a:ext cx="1201783" cy="705394"/>
          </a:xfrm>
          <a:prstGeom prst="rect">
            <a:avLst/>
          </a:prstGeom>
          <a:solidFill>
            <a:srgbClr val="FFFF00">
              <a:alpha val="12000"/>
            </a:srgbClr>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Times New Roman" pitchFamily="18" charset="0"/>
              <a:ea typeface="ＭＳ Ｐゴシック" pitchFamily="-80" charset="-128"/>
            </a:endParaRPr>
          </a:p>
        </p:txBody>
      </p:sp>
      <p:sp>
        <p:nvSpPr>
          <p:cNvPr id="36" name="TextBox 35"/>
          <p:cNvSpPr txBox="1"/>
          <p:nvPr/>
        </p:nvSpPr>
        <p:spPr>
          <a:xfrm>
            <a:off x="3381480" y="2886176"/>
            <a:ext cx="1201783" cy="246221"/>
          </a:xfrm>
          <a:prstGeom prst="rect">
            <a:avLst/>
          </a:prstGeom>
          <a:noFill/>
        </p:spPr>
        <p:txBody>
          <a:bodyPr wrap="square" rtlCol="0">
            <a:spAutoFit/>
          </a:bodyPr>
          <a:lstStyle/>
          <a:p>
            <a:pPr fontAlgn="base">
              <a:spcBef>
                <a:spcPct val="0"/>
              </a:spcBef>
              <a:spcAft>
                <a:spcPct val="0"/>
              </a:spcAft>
              <a:defRPr/>
            </a:pPr>
            <a:r>
              <a:rPr lang="en-US" sz="1000" u="sng" dirty="0" smtClean="0">
                <a:solidFill>
                  <a:srgbClr val="000000"/>
                </a:solidFill>
                <a:latin typeface="Arial" charset="0"/>
                <a:ea typeface="ＭＳ Ｐゴシック" pitchFamily="-80" charset="-128"/>
              </a:rPr>
              <a:t>Actor Role:</a:t>
            </a:r>
          </a:p>
        </p:txBody>
      </p:sp>
      <p:sp>
        <p:nvSpPr>
          <p:cNvPr id="37" name="TextBox 36"/>
          <p:cNvSpPr txBox="1"/>
          <p:nvPr/>
        </p:nvSpPr>
        <p:spPr>
          <a:xfrm>
            <a:off x="3364060" y="3105326"/>
            <a:ext cx="1201783" cy="461665"/>
          </a:xfrm>
          <a:prstGeom prst="rect">
            <a:avLst/>
          </a:prstGeom>
          <a:noFill/>
        </p:spPr>
        <p:txBody>
          <a:bodyPr wrap="square" rtlCol="0">
            <a:spAutoFit/>
          </a:bodyPr>
          <a:lstStyle/>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Encounter</a:t>
            </a:r>
          </a:p>
          <a:p>
            <a:pPr algn="ctr" fontAlgn="base">
              <a:spcBef>
                <a:spcPct val="0"/>
              </a:spcBef>
              <a:spcAft>
                <a:spcPct val="0"/>
              </a:spcAft>
              <a:defRPr/>
            </a:pPr>
            <a:r>
              <a:rPr lang="en-US" sz="1200" b="1" dirty="0" smtClean="0">
                <a:solidFill>
                  <a:srgbClr val="000000"/>
                </a:solidFill>
                <a:latin typeface="Arial" charset="0"/>
                <a:ea typeface="ＭＳ Ｐゴシック" pitchFamily="-80" charset="-128"/>
              </a:rPr>
              <a:t>Manager</a:t>
            </a:r>
            <a:endParaRPr lang="en-US" sz="400" b="1" dirty="0" smtClean="0">
              <a:solidFill>
                <a:srgbClr val="000000"/>
              </a:solidFill>
              <a:latin typeface="Arial" charset="0"/>
              <a:ea typeface="ＭＳ Ｐゴシック" pitchFamily="-80" charset="-128"/>
            </a:endParaRPr>
          </a:p>
        </p:txBody>
      </p:sp>
      <p:sp>
        <p:nvSpPr>
          <p:cNvPr id="38" name="TextBox 37"/>
          <p:cNvSpPr txBox="1"/>
          <p:nvPr/>
        </p:nvSpPr>
        <p:spPr>
          <a:xfrm>
            <a:off x="3160823" y="2205469"/>
            <a:ext cx="1639337" cy="64633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Information</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System</a:t>
            </a:r>
            <a:endParaRPr lang="en-US" dirty="0">
              <a:solidFill>
                <a:srgbClr val="000000"/>
              </a:solidFill>
              <a:latin typeface="Arial" charset="0"/>
              <a:ea typeface="ＭＳ Ｐゴシック" pitchFamily="-80" charset="-128"/>
            </a:endParaRPr>
          </a:p>
        </p:txBody>
      </p:sp>
      <p:cxnSp>
        <p:nvCxnSpPr>
          <p:cNvPr id="40" name="Straight Arrow Connector 39"/>
          <p:cNvCxnSpPr/>
          <p:nvPr/>
        </p:nvCxnSpPr>
        <p:spPr bwMode="auto">
          <a:xfrm>
            <a:off x="4821499" y="3566991"/>
            <a:ext cx="1915545" cy="899543"/>
          </a:xfrm>
          <a:prstGeom prst="straightConnector1">
            <a:avLst/>
          </a:prstGeom>
          <a:solidFill>
            <a:srgbClr val="129A83"/>
          </a:solidFill>
          <a:ln w="63500" cap="flat" cmpd="sng" algn="ctr">
            <a:solidFill>
              <a:srgbClr val="BA0000"/>
            </a:solidFill>
            <a:prstDash val="dash"/>
            <a:round/>
            <a:headEnd type="arrow" w="med" len="med"/>
            <a:tailEnd type="none"/>
          </a:ln>
          <a:effectLst/>
        </p:spPr>
      </p:cxnSp>
      <p:cxnSp>
        <p:nvCxnSpPr>
          <p:cNvPr id="41" name="Straight Connector 40"/>
          <p:cNvCxnSpPr/>
          <p:nvPr/>
        </p:nvCxnSpPr>
        <p:spPr bwMode="auto">
          <a:xfrm>
            <a:off x="4841038" y="2969291"/>
            <a:ext cx="1690743" cy="0"/>
          </a:xfrm>
          <a:prstGeom prst="line">
            <a:avLst/>
          </a:prstGeom>
          <a:solidFill>
            <a:srgbClr val="129A83"/>
          </a:solidFill>
          <a:ln w="63500" cap="flat" cmpd="sng" algn="ctr">
            <a:solidFill>
              <a:srgbClr val="BA0000"/>
            </a:solidFill>
            <a:prstDash val="solid"/>
            <a:round/>
            <a:headEnd type="none" w="med" len="med"/>
            <a:tailEnd type="none" w="med" len="med"/>
          </a:ln>
          <a:effectLst/>
        </p:spPr>
      </p:cxnSp>
      <p:sp>
        <p:nvSpPr>
          <p:cNvPr id="42" name="Rounded Rectangle 41"/>
          <p:cNvSpPr/>
          <p:nvPr/>
        </p:nvSpPr>
        <p:spPr bwMode="auto">
          <a:xfrm>
            <a:off x="632253" y="5371961"/>
            <a:ext cx="1671991" cy="1185024"/>
          </a:xfrm>
          <a:prstGeom prst="roundRect">
            <a:avLst/>
          </a:prstGeom>
          <a:solidFill>
            <a:srgbClr val="129A83"/>
          </a:solidFill>
          <a:ln w="63500" cap="flat" cmpd="sng" algn="ctr">
            <a:solidFill>
              <a:srgbClr val="BA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ＭＳ Ｐゴシック" pitchFamily="-80" charset="-128"/>
            </a:endParaRPr>
          </a:p>
        </p:txBody>
      </p:sp>
      <p:sp>
        <p:nvSpPr>
          <p:cNvPr id="43" name="TextBox 42"/>
          <p:cNvSpPr txBox="1"/>
          <p:nvPr/>
        </p:nvSpPr>
        <p:spPr>
          <a:xfrm>
            <a:off x="760002" y="5351985"/>
            <a:ext cx="1380280" cy="646331"/>
          </a:xfrm>
          <a:prstGeom prst="rect">
            <a:avLst/>
          </a:prstGeom>
          <a:noFill/>
        </p:spPr>
        <p:txBody>
          <a:bodyPr wrap="square" rtlCol="0">
            <a:spAutoFit/>
          </a:bodyPr>
          <a:lstStyle/>
          <a:p>
            <a:pPr algn="ctr" fontAlgn="base">
              <a:spcBef>
                <a:spcPct val="0"/>
              </a:spcBef>
              <a:spcAft>
                <a:spcPct val="0"/>
              </a:spcAft>
              <a:defRPr/>
            </a:pPr>
            <a:r>
              <a:rPr lang="en-US" dirty="0" smtClean="0">
                <a:solidFill>
                  <a:srgbClr val="000000"/>
                </a:solidFill>
                <a:latin typeface="Arial" charset="0"/>
                <a:ea typeface="ＭＳ Ｐゴシック" pitchFamily="-80" charset="-128"/>
              </a:rPr>
              <a:t>External</a:t>
            </a:r>
          </a:p>
          <a:p>
            <a:pPr algn="ctr" fontAlgn="base">
              <a:spcBef>
                <a:spcPct val="0"/>
              </a:spcBef>
              <a:spcAft>
                <a:spcPct val="0"/>
              </a:spcAft>
              <a:defRPr/>
            </a:pPr>
            <a:r>
              <a:rPr lang="en-US" dirty="0" smtClean="0">
                <a:solidFill>
                  <a:srgbClr val="000000"/>
                </a:solidFill>
                <a:latin typeface="Arial" charset="0"/>
                <a:ea typeface="ＭＳ Ｐゴシック" pitchFamily="-80" charset="-128"/>
              </a:rPr>
              <a:t>Camera</a:t>
            </a:r>
          </a:p>
        </p:txBody>
      </p:sp>
      <p:cxnSp>
        <p:nvCxnSpPr>
          <p:cNvPr id="44" name="Straight Arrow Connector 43"/>
          <p:cNvCxnSpPr/>
          <p:nvPr/>
        </p:nvCxnSpPr>
        <p:spPr bwMode="auto">
          <a:xfrm>
            <a:off x="2283348" y="6102682"/>
            <a:ext cx="1002495" cy="5245"/>
          </a:xfrm>
          <a:prstGeom prst="straightConnector1">
            <a:avLst/>
          </a:prstGeom>
          <a:solidFill>
            <a:srgbClr val="129A83"/>
          </a:solidFill>
          <a:ln w="63500" cap="flat" cmpd="sng" algn="ctr">
            <a:solidFill>
              <a:srgbClr val="BA0000"/>
            </a:solidFill>
            <a:prstDash val="solid"/>
            <a:round/>
            <a:headEnd type="none" w="med" len="med"/>
            <a:tailEnd type="arrow"/>
          </a:ln>
          <a:effectLst/>
        </p:spPr>
      </p:cxnSp>
      <p:sp>
        <p:nvSpPr>
          <p:cNvPr id="45" name="TextBox 44"/>
          <p:cNvSpPr txBox="1"/>
          <p:nvPr/>
        </p:nvSpPr>
        <p:spPr>
          <a:xfrm>
            <a:off x="2277856" y="5771270"/>
            <a:ext cx="958251" cy="615553"/>
          </a:xfrm>
          <a:prstGeom prst="rect">
            <a:avLst/>
          </a:prstGeom>
          <a:noFill/>
        </p:spPr>
        <p:txBody>
          <a:bodyPr wrap="square" rtlCol="0">
            <a:spAutoFit/>
          </a:bodyPr>
          <a:lstStyle/>
          <a:p>
            <a:pPr fontAlgn="base">
              <a:spcBef>
                <a:spcPct val="0"/>
              </a:spcBef>
              <a:spcAft>
                <a:spcPct val="0"/>
              </a:spcAft>
              <a:defRPr/>
            </a:pPr>
            <a:r>
              <a:rPr lang="en-US" sz="1400" dirty="0" smtClean="0">
                <a:solidFill>
                  <a:srgbClr val="000000"/>
                </a:solidFill>
                <a:latin typeface="Arial" charset="0"/>
                <a:ea typeface="ＭＳ Ｐゴシック" pitchFamily="-80" charset="-128"/>
              </a:rPr>
              <a:t>Transfer</a:t>
            </a:r>
          </a:p>
          <a:p>
            <a:pPr fontAlgn="base">
              <a:spcBef>
                <a:spcPct val="0"/>
              </a:spcBef>
              <a:spcAft>
                <a:spcPct val="0"/>
              </a:spcAft>
              <a:defRPr/>
            </a:pPr>
            <a:endParaRPr lang="en-US" sz="600" dirty="0" smtClean="0">
              <a:solidFill>
                <a:srgbClr val="000000"/>
              </a:solidFill>
              <a:latin typeface="Arial" charset="0"/>
              <a:ea typeface="ＭＳ Ｐゴシック" pitchFamily="-80" charset="-128"/>
            </a:endParaRPr>
          </a:p>
          <a:p>
            <a:pPr fontAlgn="base">
              <a:spcBef>
                <a:spcPct val="0"/>
              </a:spcBef>
              <a:spcAft>
                <a:spcPct val="0"/>
              </a:spcAft>
              <a:defRPr/>
            </a:pPr>
            <a:r>
              <a:rPr lang="en-US" sz="1400" dirty="0" smtClean="0">
                <a:solidFill>
                  <a:srgbClr val="000000"/>
                </a:solidFill>
                <a:latin typeface="Arial" charset="0"/>
                <a:ea typeface="ＭＳ Ｐゴシック" pitchFamily="-80" charset="-128"/>
              </a:rPr>
              <a:t>Photos</a:t>
            </a:r>
            <a:endParaRPr lang="en-US" sz="1400" dirty="0">
              <a:solidFill>
                <a:srgbClr val="000000"/>
              </a:solidFill>
              <a:latin typeface="Arial" charset="0"/>
              <a:ea typeface="ＭＳ Ｐゴシック" pitchFamily="-80" charset="-128"/>
            </a:endParaRPr>
          </a:p>
        </p:txBody>
      </p:sp>
      <p:pic>
        <p:nvPicPr>
          <p:cNvPr id="4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92" y="5955018"/>
            <a:ext cx="359436" cy="55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47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764"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64461"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Image Acquisition</a:t>
            </a:r>
          </a:p>
          <a:p>
            <a:endParaRPr lang="en-US" sz="600" dirty="0" smtClean="0"/>
          </a:p>
          <a:p>
            <a:r>
              <a:rPr lang="en-US" sz="2000" dirty="0" smtClean="0"/>
              <a:t>   IHE Encounters-based Imaging Workflow</a:t>
            </a:r>
            <a:endParaRPr lang="en-US" sz="2000" dirty="0"/>
          </a:p>
        </p:txBody>
      </p:sp>
      <p:sp>
        <p:nvSpPr>
          <p:cNvPr id="7" name="Rectangle 6"/>
          <p:cNvSpPr/>
          <p:nvPr/>
        </p:nvSpPr>
        <p:spPr>
          <a:xfrm>
            <a:off x="269421" y="158585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764"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3">
            <a:extLst>
              <a:ext uri="{FF2B5EF4-FFF2-40B4-BE49-F238E27FC236}">
                <a16:creationId xmlns:a16="http://schemas.microsoft.com/office/drawing/2014/main" xmlns="" id="{3F83BE7A-4B25-403F-A7B3-95959A3FF800}"/>
              </a:ext>
            </a:extLst>
          </p:cNvPr>
          <p:cNvSpPr>
            <a:spLocks noGrp="1"/>
          </p:cNvSpPr>
          <p:nvPr>
            <p:ph sz="half" idx="4294967295"/>
          </p:nvPr>
        </p:nvSpPr>
        <p:spPr>
          <a:xfrm>
            <a:off x="466176" y="1839560"/>
            <a:ext cx="7157046" cy="1378554"/>
          </a:xfrm>
          <a:prstGeom prst="rect">
            <a:avLst/>
          </a:prstGeom>
        </p:spPr>
        <p:txBody>
          <a:bodyPr>
            <a:normAutofit/>
          </a:bodyPr>
          <a:lstStyle/>
          <a:p>
            <a:r>
              <a:rPr lang="en-US" sz="1400" dirty="0" smtClean="0">
                <a:latin typeface="Arial" panose="020B0604020202020204" pitchFamily="34" charset="0"/>
                <a:cs typeface="Arial" panose="020B0604020202020204" pitchFamily="34" charset="0"/>
              </a:rPr>
              <a:t>An IHE </a:t>
            </a:r>
            <a:r>
              <a:rPr lang="en-US" sz="1400" i="1" dirty="0" smtClean="0">
                <a:latin typeface="Arial" panose="020B0604020202020204" pitchFamily="34" charset="0"/>
                <a:cs typeface="Arial" panose="020B0604020202020204" pitchFamily="34" charset="0"/>
              </a:rPr>
              <a:t>“standards-based”</a:t>
            </a:r>
            <a:r>
              <a:rPr lang="en-US" sz="1400" dirty="0" smtClean="0">
                <a:latin typeface="Arial" panose="020B0604020202020204" pitchFamily="34" charset="0"/>
                <a:cs typeface="Arial" panose="020B0604020202020204" pitchFamily="34" charset="0"/>
              </a:rPr>
              <a:t> approach that addresses workflow for:</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Non-order’s based imaging for</a:t>
            </a:r>
          </a:p>
          <a:p>
            <a:pPr lvl="1"/>
            <a:r>
              <a:rPr lang="en-US" sz="1200" dirty="0" smtClean="0">
                <a:latin typeface="Arial" panose="020B0604020202020204" pitchFamily="34" charset="0"/>
                <a:cs typeface="Arial" panose="020B0604020202020204" pitchFamily="34" charset="0"/>
              </a:rPr>
              <a:t>Bedside Ultrasound </a:t>
            </a:r>
          </a:p>
          <a:p>
            <a:pPr lvl="1"/>
            <a:r>
              <a:rPr lang="en-US" sz="1200" dirty="0" smtClean="0">
                <a:latin typeface="Arial" panose="020B0604020202020204" pitchFamily="34" charset="0"/>
                <a:cs typeface="Arial" panose="020B0604020202020204" pitchFamily="34" charset="0"/>
              </a:rPr>
              <a:t>Camera-based Acquisition (Lightweight Devices)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008" y="3189604"/>
            <a:ext cx="3491161" cy="312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57" y="3255003"/>
            <a:ext cx="3563680" cy="316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4660" y="6266121"/>
            <a:ext cx="1119963" cy="31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74683" y="6202691"/>
            <a:ext cx="1119963" cy="31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16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764"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64461"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white"/>
                </a:solidFill>
              </a:rPr>
              <a:t>Enterprise Imaging</a:t>
            </a:r>
          </a:p>
          <a:p>
            <a:endParaRPr lang="en-US" sz="600" dirty="0" smtClean="0">
              <a:solidFill>
                <a:prstClr val="white"/>
              </a:solidFill>
            </a:endParaRPr>
          </a:p>
          <a:p>
            <a:r>
              <a:rPr lang="en-US" sz="2000" dirty="0" smtClean="0">
                <a:solidFill>
                  <a:prstClr val="white"/>
                </a:solidFill>
              </a:rPr>
              <a:t>    Example: Mature VNA Implementation</a:t>
            </a:r>
            <a:endParaRPr lang="en-US" sz="2000" dirty="0">
              <a:solidFill>
                <a:prstClr val="white"/>
              </a:solidFill>
            </a:endParaRPr>
          </a:p>
        </p:txBody>
      </p:sp>
      <p:sp>
        <p:nvSpPr>
          <p:cNvPr id="7" name="Rectangle 6"/>
          <p:cNvSpPr/>
          <p:nvPr/>
        </p:nvSpPr>
        <p:spPr>
          <a:xfrm>
            <a:off x="269421" y="158585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41764"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533400" y="3498433"/>
            <a:ext cx="8062086" cy="533400"/>
          </a:xfrm>
          <a:prstGeom prst="rect">
            <a:avLst/>
          </a:prstGeom>
          <a:solidFill>
            <a:schemeClr val="accent1">
              <a:lumMod val="50000"/>
              <a:alpha val="5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12" name="Rectangle 111"/>
          <p:cNvSpPr/>
          <p:nvPr/>
        </p:nvSpPr>
        <p:spPr>
          <a:xfrm>
            <a:off x="533400" y="4031833"/>
            <a:ext cx="8062086"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DICOM and Web Services</a:t>
            </a:r>
            <a:endParaRPr lang="en-US" sz="1400" dirty="0">
              <a:solidFill>
                <a:prstClr val="white"/>
              </a:solidFill>
            </a:endParaRPr>
          </a:p>
        </p:txBody>
      </p:sp>
      <p:sp>
        <p:nvSpPr>
          <p:cNvPr id="113" name="Rectangle 112"/>
          <p:cNvSpPr/>
          <p:nvPr/>
        </p:nvSpPr>
        <p:spPr>
          <a:xfrm>
            <a:off x="533400" y="3193633"/>
            <a:ext cx="8062086"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DICOM, HL7 </a:t>
            </a:r>
            <a:r>
              <a:rPr lang="en-US" sz="1400" dirty="0">
                <a:solidFill>
                  <a:prstClr val="white"/>
                </a:solidFill>
              </a:rPr>
              <a:t>and Web Services</a:t>
            </a:r>
          </a:p>
        </p:txBody>
      </p:sp>
      <p:cxnSp>
        <p:nvCxnSpPr>
          <p:cNvPr id="114" name="Straight Connector 113"/>
          <p:cNvCxnSpPr/>
          <p:nvPr/>
        </p:nvCxnSpPr>
        <p:spPr>
          <a:xfrm>
            <a:off x="536378"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rot="16200000">
            <a:off x="-223793" y="5074947"/>
            <a:ext cx="1752600" cy="307777"/>
          </a:xfrm>
          <a:prstGeom prst="rect">
            <a:avLst/>
          </a:prstGeom>
          <a:noFill/>
        </p:spPr>
        <p:txBody>
          <a:bodyPr wrap="square" rtlCol="0">
            <a:spAutoFit/>
          </a:bodyPr>
          <a:lstStyle/>
          <a:p>
            <a:pPr algn="r"/>
            <a:r>
              <a:rPr lang="en-US" sz="1400" dirty="0" smtClean="0">
                <a:solidFill>
                  <a:prstClr val="black"/>
                </a:solidFill>
              </a:rPr>
              <a:t>Radiology  </a:t>
            </a:r>
            <a:endParaRPr lang="en-US" sz="1400" dirty="0">
              <a:solidFill>
                <a:prstClr val="black"/>
              </a:solidFill>
            </a:endParaRPr>
          </a:p>
        </p:txBody>
      </p:sp>
      <p:cxnSp>
        <p:nvCxnSpPr>
          <p:cNvPr id="116" name="Straight Connector 115"/>
          <p:cNvCxnSpPr/>
          <p:nvPr/>
        </p:nvCxnSpPr>
        <p:spPr>
          <a:xfrm>
            <a:off x="76200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6200000">
            <a:off x="15736" y="5059045"/>
            <a:ext cx="1752600" cy="307777"/>
          </a:xfrm>
          <a:prstGeom prst="rect">
            <a:avLst/>
          </a:prstGeom>
          <a:noFill/>
        </p:spPr>
        <p:txBody>
          <a:bodyPr wrap="square" rtlCol="0">
            <a:spAutoFit/>
          </a:bodyPr>
          <a:lstStyle/>
          <a:p>
            <a:pPr algn="r"/>
            <a:r>
              <a:rPr lang="en-US" sz="1400" dirty="0" smtClean="0">
                <a:solidFill>
                  <a:prstClr val="black"/>
                </a:solidFill>
              </a:rPr>
              <a:t>Cardiology  </a:t>
            </a:r>
            <a:endParaRPr lang="en-US" sz="1400" dirty="0">
              <a:solidFill>
                <a:prstClr val="black"/>
              </a:solidFill>
            </a:endParaRPr>
          </a:p>
        </p:txBody>
      </p:sp>
      <p:cxnSp>
        <p:nvCxnSpPr>
          <p:cNvPr id="118" name="Straight Connector 117"/>
          <p:cNvCxnSpPr/>
          <p:nvPr/>
        </p:nvCxnSpPr>
        <p:spPr>
          <a:xfrm>
            <a:off x="1011143"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244336" y="5059045"/>
            <a:ext cx="1752600" cy="307777"/>
          </a:xfrm>
          <a:prstGeom prst="rect">
            <a:avLst/>
          </a:prstGeom>
          <a:noFill/>
        </p:spPr>
        <p:txBody>
          <a:bodyPr wrap="square" rtlCol="0">
            <a:spAutoFit/>
          </a:bodyPr>
          <a:lstStyle/>
          <a:p>
            <a:pPr algn="r"/>
            <a:r>
              <a:rPr lang="en-US" sz="1400" dirty="0" smtClean="0">
                <a:solidFill>
                  <a:prstClr val="black"/>
                </a:solidFill>
              </a:rPr>
              <a:t>OB/Gyn  </a:t>
            </a:r>
            <a:endParaRPr lang="en-US" sz="1400" dirty="0">
              <a:solidFill>
                <a:prstClr val="black"/>
              </a:solidFill>
            </a:endParaRPr>
          </a:p>
        </p:txBody>
      </p:sp>
      <p:cxnSp>
        <p:nvCxnSpPr>
          <p:cNvPr id="120" name="Straight Connector 119"/>
          <p:cNvCxnSpPr/>
          <p:nvPr/>
        </p:nvCxnSpPr>
        <p:spPr>
          <a:xfrm>
            <a:off x="1243053"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rot="16200000">
            <a:off x="290469" y="5244821"/>
            <a:ext cx="2124153" cy="307777"/>
          </a:xfrm>
          <a:prstGeom prst="rect">
            <a:avLst/>
          </a:prstGeom>
          <a:noFill/>
        </p:spPr>
        <p:txBody>
          <a:bodyPr wrap="square" rtlCol="0">
            <a:spAutoFit/>
          </a:bodyPr>
          <a:lstStyle/>
          <a:p>
            <a:pPr algn="r"/>
            <a:r>
              <a:rPr lang="en-US" sz="1400" dirty="0" smtClean="0">
                <a:solidFill>
                  <a:prstClr val="black"/>
                </a:solidFill>
              </a:rPr>
              <a:t>Dental &amp; Oral Surgery  </a:t>
            </a:r>
            <a:endParaRPr lang="en-US" sz="1400" dirty="0">
              <a:solidFill>
                <a:prstClr val="black"/>
              </a:solidFill>
            </a:endParaRPr>
          </a:p>
        </p:txBody>
      </p:sp>
      <p:cxnSp>
        <p:nvCxnSpPr>
          <p:cNvPr id="122" name="Straight Connector 121"/>
          <p:cNvCxnSpPr/>
          <p:nvPr/>
        </p:nvCxnSpPr>
        <p:spPr>
          <a:xfrm>
            <a:off x="1484245"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rot="16200000">
            <a:off x="725389" y="5059045"/>
            <a:ext cx="1752600" cy="307777"/>
          </a:xfrm>
          <a:prstGeom prst="rect">
            <a:avLst/>
          </a:prstGeom>
          <a:noFill/>
        </p:spPr>
        <p:txBody>
          <a:bodyPr wrap="square" rtlCol="0">
            <a:spAutoFit/>
          </a:bodyPr>
          <a:lstStyle/>
          <a:p>
            <a:pPr algn="r"/>
            <a:r>
              <a:rPr lang="en-US" sz="1400" dirty="0" smtClean="0">
                <a:solidFill>
                  <a:prstClr val="black"/>
                </a:solidFill>
              </a:rPr>
              <a:t>Ophthalmology  </a:t>
            </a:r>
            <a:endParaRPr lang="en-US" sz="1400" dirty="0">
              <a:solidFill>
                <a:prstClr val="black"/>
              </a:solidFill>
            </a:endParaRPr>
          </a:p>
        </p:txBody>
      </p:sp>
      <p:cxnSp>
        <p:nvCxnSpPr>
          <p:cNvPr id="124" name="Straight Connector 123"/>
          <p:cNvCxnSpPr/>
          <p:nvPr/>
        </p:nvCxnSpPr>
        <p:spPr>
          <a:xfrm>
            <a:off x="17366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6200000">
            <a:off x="953989" y="5059045"/>
            <a:ext cx="1752600" cy="307777"/>
          </a:xfrm>
          <a:prstGeom prst="rect">
            <a:avLst/>
          </a:prstGeom>
          <a:noFill/>
        </p:spPr>
        <p:txBody>
          <a:bodyPr wrap="square" rtlCol="0">
            <a:spAutoFit/>
          </a:bodyPr>
          <a:lstStyle/>
          <a:p>
            <a:pPr algn="r"/>
            <a:r>
              <a:rPr lang="en-US" sz="1400" dirty="0" smtClean="0">
                <a:solidFill>
                  <a:prstClr val="black"/>
                </a:solidFill>
              </a:rPr>
              <a:t>Orthopedics </a:t>
            </a:r>
            <a:endParaRPr lang="en-US" sz="1400" dirty="0">
              <a:solidFill>
                <a:prstClr val="black"/>
              </a:solidFill>
            </a:endParaRPr>
          </a:p>
        </p:txBody>
      </p:sp>
      <p:cxnSp>
        <p:nvCxnSpPr>
          <p:cNvPr id="126" name="Straight Connector 125"/>
          <p:cNvCxnSpPr/>
          <p:nvPr/>
        </p:nvCxnSpPr>
        <p:spPr>
          <a:xfrm>
            <a:off x="19652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98491" y="5059045"/>
            <a:ext cx="1752600" cy="307777"/>
          </a:xfrm>
          <a:prstGeom prst="rect">
            <a:avLst/>
          </a:prstGeom>
          <a:noFill/>
        </p:spPr>
        <p:txBody>
          <a:bodyPr wrap="square" rtlCol="0">
            <a:spAutoFit/>
          </a:bodyPr>
          <a:lstStyle/>
          <a:p>
            <a:pPr algn="r"/>
            <a:r>
              <a:rPr lang="en-US" sz="1400" dirty="0" smtClean="0">
                <a:solidFill>
                  <a:prstClr val="black"/>
                </a:solidFill>
              </a:rPr>
              <a:t>Radiation Oncology </a:t>
            </a:r>
            <a:endParaRPr lang="en-US" sz="1400" dirty="0">
              <a:solidFill>
                <a:prstClr val="black"/>
              </a:solidFill>
            </a:endParaRPr>
          </a:p>
        </p:txBody>
      </p:sp>
      <p:cxnSp>
        <p:nvCxnSpPr>
          <p:cNvPr id="128" name="Straight Connector 127"/>
          <p:cNvCxnSpPr/>
          <p:nvPr/>
        </p:nvCxnSpPr>
        <p:spPr>
          <a:xfrm>
            <a:off x="2201849"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16200000">
            <a:off x="1427091" y="5059045"/>
            <a:ext cx="1752600" cy="307777"/>
          </a:xfrm>
          <a:prstGeom prst="rect">
            <a:avLst/>
          </a:prstGeom>
          <a:noFill/>
        </p:spPr>
        <p:txBody>
          <a:bodyPr wrap="square" rtlCol="0">
            <a:spAutoFit/>
          </a:bodyPr>
          <a:lstStyle/>
          <a:p>
            <a:pPr algn="r"/>
            <a:r>
              <a:rPr lang="en-US" sz="1400" dirty="0" smtClean="0">
                <a:solidFill>
                  <a:prstClr val="black"/>
                </a:solidFill>
              </a:rPr>
              <a:t>Urology </a:t>
            </a:r>
            <a:endParaRPr lang="en-US" sz="1400" dirty="0">
              <a:solidFill>
                <a:prstClr val="black"/>
              </a:solidFill>
            </a:endParaRPr>
          </a:p>
        </p:txBody>
      </p:sp>
      <p:cxnSp>
        <p:nvCxnSpPr>
          <p:cNvPr id="130" name="Straight Connector 129"/>
          <p:cNvCxnSpPr/>
          <p:nvPr/>
        </p:nvCxnSpPr>
        <p:spPr>
          <a:xfrm>
            <a:off x="24224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16200000">
            <a:off x="1655691" y="5059045"/>
            <a:ext cx="1752600" cy="307777"/>
          </a:xfrm>
          <a:prstGeom prst="rect">
            <a:avLst/>
          </a:prstGeom>
          <a:noFill/>
        </p:spPr>
        <p:txBody>
          <a:bodyPr wrap="square" rtlCol="0">
            <a:spAutoFit/>
          </a:bodyPr>
          <a:lstStyle/>
          <a:p>
            <a:pPr algn="r"/>
            <a:r>
              <a:rPr lang="en-US" sz="1400" dirty="0" smtClean="0">
                <a:solidFill>
                  <a:prstClr val="black"/>
                </a:solidFill>
              </a:rPr>
              <a:t>Vascular Medicine </a:t>
            </a:r>
            <a:endParaRPr lang="en-US" sz="1400" dirty="0">
              <a:solidFill>
                <a:prstClr val="black"/>
              </a:solidFill>
            </a:endParaRPr>
          </a:p>
        </p:txBody>
      </p:sp>
      <p:cxnSp>
        <p:nvCxnSpPr>
          <p:cNvPr id="132" name="Straight Connector 131"/>
          <p:cNvCxnSpPr/>
          <p:nvPr/>
        </p:nvCxnSpPr>
        <p:spPr>
          <a:xfrm>
            <a:off x="2643147"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rot="16200000">
            <a:off x="1860438" y="5059045"/>
            <a:ext cx="1752600" cy="307777"/>
          </a:xfrm>
          <a:prstGeom prst="rect">
            <a:avLst/>
          </a:prstGeom>
          <a:noFill/>
        </p:spPr>
        <p:txBody>
          <a:bodyPr wrap="square" rtlCol="0">
            <a:spAutoFit/>
          </a:bodyPr>
          <a:lstStyle/>
          <a:p>
            <a:pPr algn="r"/>
            <a:r>
              <a:rPr lang="en-US" sz="1400" dirty="0" smtClean="0">
                <a:solidFill>
                  <a:prstClr val="black"/>
                </a:solidFill>
              </a:rPr>
              <a:t>Neurology</a:t>
            </a:r>
            <a:endParaRPr lang="en-US" sz="1400" dirty="0">
              <a:solidFill>
                <a:prstClr val="black"/>
              </a:solidFill>
            </a:endParaRPr>
          </a:p>
        </p:txBody>
      </p:sp>
      <p:cxnSp>
        <p:nvCxnSpPr>
          <p:cNvPr id="134" name="Straight Connector 133"/>
          <p:cNvCxnSpPr/>
          <p:nvPr/>
        </p:nvCxnSpPr>
        <p:spPr>
          <a:xfrm>
            <a:off x="28796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rot="16200000">
            <a:off x="2109581" y="5059045"/>
            <a:ext cx="1752600" cy="307777"/>
          </a:xfrm>
          <a:prstGeom prst="rect">
            <a:avLst/>
          </a:prstGeom>
          <a:noFill/>
        </p:spPr>
        <p:txBody>
          <a:bodyPr wrap="square" rtlCol="0">
            <a:spAutoFit/>
          </a:bodyPr>
          <a:lstStyle/>
          <a:p>
            <a:pPr algn="r"/>
            <a:r>
              <a:rPr lang="en-US" sz="1400" dirty="0" smtClean="0">
                <a:solidFill>
                  <a:prstClr val="black"/>
                </a:solidFill>
              </a:rPr>
              <a:t>PMR </a:t>
            </a:r>
            <a:endParaRPr lang="en-US" sz="1400" dirty="0">
              <a:solidFill>
                <a:prstClr val="black"/>
              </a:solidFill>
            </a:endParaRPr>
          </a:p>
        </p:txBody>
      </p:sp>
      <p:cxnSp>
        <p:nvCxnSpPr>
          <p:cNvPr id="136" name="Straight Connector 135"/>
          <p:cNvCxnSpPr/>
          <p:nvPr/>
        </p:nvCxnSpPr>
        <p:spPr>
          <a:xfrm>
            <a:off x="31208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rot="16200000">
            <a:off x="2354083" y="5059045"/>
            <a:ext cx="1752600" cy="307777"/>
          </a:xfrm>
          <a:prstGeom prst="rect">
            <a:avLst/>
          </a:prstGeom>
          <a:noFill/>
        </p:spPr>
        <p:txBody>
          <a:bodyPr wrap="square" rtlCol="0">
            <a:spAutoFit/>
          </a:bodyPr>
          <a:lstStyle/>
          <a:p>
            <a:pPr algn="r"/>
            <a:r>
              <a:rPr lang="en-US" sz="1400" dirty="0" smtClean="0">
                <a:solidFill>
                  <a:prstClr val="black"/>
                </a:solidFill>
              </a:rPr>
              <a:t>Sports Medicine</a:t>
            </a:r>
            <a:endParaRPr lang="en-US" sz="1400" dirty="0">
              <a:solidFill>
                <a:prstClr val="black"/>
              </a:solidFill>
            </a:endParaRPr>
          </a:p>
        </p:txBody>
      </p:sp>
      <p:cxnSp>
        <p:nvCxnSpPr>
          <p:cNvPr id="138" name="Straight Connector 137"/>
          <p:cNvCxnSpPr/>
          <p:nvPr/>
        </p:nvCxnSpPr>
        <p:spPr>
          <a:xfrm>
            <a:off x="3357441"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rot="16200000">
            <a:off x="2582683" y="5059045"/>
            <a:ext cx="1752600" cy="307777"/>
          </a:xfrm>
          <a:prstGeom prst="rect">
            <a:avLst/>
          </a:prstGeom>
          <a:noFill/>
        </p:spPr>
        <p:txBody>
          <a:bodyPr wrap="square" rtlCol="0">
            <a:spAutoFit/>
          </a:bodyPr>
          <a:lstStyle/>
          <a:p>
            <a:pPr algn="r"/>
            <a:r>
              <a:rPr lang="en-US" sz="1400" dirty="0" smtClean="0">
                <a:solidFill>
                  <a:prstClr val="black"/>
                </a:solidFill>
              </a:rPr>
              <a:t>Pain Medicine </a:t>
            </a:r>
            <a:endParaRPr lang="en-US" sz="1400" dirty="0">
              <a:solidFill>
                <a:prstClr val="black"/>
              </a:solidFill>
            </a:endParaRPr>
          </a:p>
        </p:txBody>
      </p:sp>
      <p:cxnSp>
        <p:nvCxnSpPr>
          <p:cNvPr id="140" name="Straight Connector 139"/>
          <p:cNvCxnSpPr/>
          <p:nvPr/>
        </p:nvCxnSpPr>
        <p:spPr>
          <a:xfrm>
            <a:off x="35780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rot="16200000">
            <a:off x="2811283" y="5059045"/>
            <a:ext cx="1752600" cy="307777"/>
          </a:xfrm>
          <a:prstGeom prst="rect">
            <a:avLst/>
          </a:prstGeom>
          <a:noFill/>
        </p:spPr>
        <p:txBody>
          <a:bodyPr wrap="square" rtlCol="0">
            <a:spAutoFit/>
          </a:bodyPr>
          <a:lstStyle/>
          <a:p>
            <a:pPr algn="r"/>
            <a:r>
              <a:rPr lang="en-US" sz="1400" dirty="0" smtClean="0">
                <a:solidFill>
                  <a:prstClr val="black"/>
                </a:solidFill>
              </a:rPr>
              <a:t>Infusion Therapy </a:t>
            </a:r>
            <a:endParaRPr lang="en-US" sz="1400" dirty="0">
              <a:solidFill>
                <a:prstClr val="black"/>
              </a:solidFill>
            </a:endParaRPr>
          </a:p>
        </p:txBody>
      </p:sp>
      <p:cxnSp>
        <p:nvCxnSpPr>
          <p:cNvPr id="142" name="Straight Connector 141"/>
          <p:cNvCxnSpPr/>
          <p:nvPr/>
        </p:nvCxnSpPr>
        <p:spPr>
          <a:xfrm>
            <a:off x="3798739"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16200000">
            <a:off x="2772733" y="5302341"/>
            <a:ext cx="2239194" cy="307777"/>
          </a:xfrm>
          <a:prstGeom prst="rect">
            <a:avLst/>
          </a:prstGeom>
          <a:noFill/>
        </p:spPr>
        <p:txBody>
          <a:bodyPr wrap="square" rtlCol="0">
            <a:spAutoFit/>
          </a:bodyPr>
          <a:lstStyle/>
          <a:p>
            <a:pPr algn="r"/>
            <a:r>
              <a:rPr lang="en-US" sz="1400" dirty="0" smtClean="0">
                <a:solidFill>
                  <a:prstClr val="black"/>
                </a:solidFill>
              </a:rPr>
              <a:t>Pulmonary/Bronchoscopy  </a:t>
            </a:r>
            <a:endParaRPr lang="en-US" sz="1400" dirty="0">
              <a:solidFill>
                <a:prstClr val="black"/>
              </a:solidFill>
            </a:endParaRPr>
          </a:p>
        </p:txBody>
      </p:sp>
      <p:cxnSp>
        <p:nvCxnSpPr>
          <p:cNvPr id="144" name="Straight Connector 143"/>
          <p:cNvCxnSpPr/>
          <p:nvPr/>
        </p:nvCxnSpPr>
        <p:spPr>
          <a:xfrm>
            <a:off x="40352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3276766" y="5059046"/>
            <a:ext cx="1752600" cy="307777"/>
          </a:xfrm>
          <a:prstGeom prst="rect">
            <a:avLst/>
          </a:prstGeom>
          <a:noFill/>
        </p:spPr>
        <p:txBody>
          <a:bodyPr wrap="square" rtlCol="0">
            <a:spAutoFit/>
          </a:bodyPr>
          <a:lstStyle/>
          <a:p>
            <a:pPr algn="r"/>
            <a:r>
              <a:rPr lang="en-US" sz="1400" dirty="0" smtClean="0">
                <a:solidFill>
                  <a:prstClr val="black"/>
                </a:solidFill>
              </a:rPr>
              <a:t>Anesthesiology </a:t>
            </a:r>
            <a:endParaRPr lang="en-US" sz="1400" dirty="0">
              <a:solidFill>
                <a:prstClr val="black"/>
              </a:solidFill>
            </a:endParaRPr>
          </a:p>
        </p:txBody>
      </p:sp>
      <p:cxnSp>
        <p:nvCxnSpPr>
          <p:cNvPr id="146" name="Straight Connector 145"/>
          <p:cNvCxnSpPr/>
          <p:nvPr/>
        </p:nvCxnSpPr>
        <p:spPr>
          <a:xfrm>
            <a:off x="4264222"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6200000">
            <a:off x="3246167" y="5302342"/>
            <a:ext cx="2239194" cy="307777"/>
          </a:xfrm>
          <a:prstGeom prst="rect">
            <a:avLst/>
          </a:prstGeom>
          <a:noFill/>
        </p:spPr>
        <p:txBody>
          <a:bodyPr wrap="square" rtlCol="0">
            <a:spAutoFit/>
          </a:bodyPr>
          <a:lstStyle/>
          <a:p>
            <a:pPr algn="r"/>
            <a:r>
              <a:rPr lang="en-US" sz="1400" dirty="0" smtClean="0">
                <a:solidFill>
                  <a:prstClr val="black"/>
                </a:solidFill>
              </a:rPr>
              <a:t>Critical Care  </a:t>
            </a:r>
            <a:endParaRPr lang="en-US" sz="1400" dirty="0">
              <a:solidFill>
                <a:prstClr val="black"/>
              </a:solidFill>
            </a:endParaRPr>
          </a:p>
        </p:txBody>
      </p:sp>
      <p:cxnSp>
        <p:nvCxnSpPr>
          <p:cNvPr id="148" name="Straight Connector 147"/>
          <p:cNvCxnSpPr/>
          <p:nvPr/>
        </p:nvCxnSpPr>
        <p:spPr>
          <a:xfrm>
            <a:off x="4484871"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16200000">
            <a:off x="3386094" y="5370141"/>
            <a:ext cx="2438398" cy="307777"/>
          </a:xfrm>
          <a:prstGeom prst="rect">
            <a:avLst/>
          </a:prstGeom>
          <a:noFill/>
        </p:spPr>
        <p:txBody>
          <a:bodyPr wrap="square" rtlCol="0">
            <a:spAutoFit/>
          </a:bodyPr>
          <a:lstStyle/>
          <a:p>
            <a:pPr algn="r"/>
            <a:r>
              <a:rPr lang="en-US" sz="1400" dirty="0" smtClean="0">
                <a:solidFill>
                  <a:prstClr val="black"/>
                </a:solidFill>
              </a:rPr>
              <a:t>Hospital Internal Medicine </a:t>
            </a:r>
            <a:endParaRPr lang="en-US" sz="1400" dirty="0">
              <a:solidFill>
                <a:prstClr val="black"/>
              </a:solidFill>
            </a:endParaRPr>
          </a:p>
        </p:txBody>
      </p:sp>
      <p:cxnSp>
        <p:nvCxnSpPr>
          <p:cNvPr id="150" name="Straight Connector 149"/>
          <p:cNvCxnSpPr/>
          <p:nvPr/>
        </p:nvCxnSpPr>
        <p:spPr>
          <a:xfrm>
            <a:off x="4740302"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rot="16200000">
            <a:off x="3787717" y="5244823"/>
            <a:ext cx="2124155" cy="307777"/>
          </a:xfrm>
          <a:prstGeom prst="rect">
            <a:avLst/>
          </a:prstGeom>
          <a:noFill/>
        </p:spPr>
        <p:txBody>
          <a:bodyPr wrap="square" rtlCol="0">
            <a:spAutoFit/>
          </a:bodyPr>
          <a:lstStyle/>
          <a:p>
            <a:pPr algn="r"/>
            <a:r>
              <a:rPr lang="en-US" sz="1400" dirty="0" smtClean="0">
                <a:solidFill>
                  <a:prstClr val="black"/>
                </a:solidFill>
              </a:rPr>
              <a:t>Emergency Department</a:t>
            </a:r>
            <a:endParaRPr lang="en-US" sz="1400" dirty="0">
              <a:solidFill>
                <a:prstClr val="black"/>
              </a:solidFill>
            </a:endParaRPr>
          </a:p>
        </p:txBody>
      </p:sp>
      <p:cxnSp>
        <p:nvCxnSpPr>
          <p:cNvPr id="152" name="Straight Connector 151"/>
          <p:cNvCxnSpPr/>
          <p:nvPr/>
        </p:nvCxnSpPr>
        <p:spPr>
          <a:xfrm>
            <a:off x="4976853"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984804" y="4336633"/>
            <a:ext cx="1174804" cy="3810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DICOM Digital </a:t>
            </a:r>
          </a:p>
          <a:p>
            <a:pPr algn="ctr"/>
            <a:r>
              <a:rPr lang="en-US" sz="1000" dirty="0" smtClean="0">
                <a:solidFill>
                  <a:prstClr val="white"/>
                </a:solidFill>
              </a:rPr>
              <a:t>Capture Devices</a:t>
            </a:r>
            <a:endParaRPr lang="en-US" sz="1000" dirty="0">
              <a:solidFill>
                <a:prstClr val="white"/>
              </a:solidFill>
            </a:endParaRPr>
          </a:p>
        </p:txBody>
      </p:sp>
      <p:sp>
        <p:nvSpPr>
          <p:cNvPr id="154" name="TextBox 153"/>
          <p:cNvSpPr txBox="1"/>
          <p:nvPr/>
        </p:nvSpPr>
        <p:spPr>
          <a:xfrm rot="16200000">
            <a:off x="3971390" y="5672648"/>
            <a:ext cx="2239194" cy="307777"/>
          </a:xfrm>
          <a:prstGeom prst="rect">
            <a:avLst/>
          </a:prstGeom>
          <a:noFill/>
        </p:spPr>
        <p:txBody>
          <a:bodyPr wrap="square" rtlCol="0">
            <a:spAutoFit/>
          </a:bodyPr>
          <a:lstStyle/>
          <a:p>
            <a:pPr algn="r"/>
            <a:r>
              <a:rPr lang="en-US" sz="1400" dirty="0" smtClean="0">
                <a:solidFill>
                  <a:prstClr val="black"/>
                </a:solidFill>
              </a:rPr>
              <a:t>Operating Rooms  </a:t>
            </a:r>
            <a:endParaRPr lang="en-US" sz="1400" dirty="0">
              <a:solidFill>
                <a:prstClr val="black"/>
              </a:solidFill>
            </a:endParaRPr>
          </a:p>
        </p:txBody>
      </p:sp>
      <p:cxnSp>
        <p:nvCxnSpPr>
          <p:cNvPr id="155" name="Straight Connector 154"/>
          <p:cNvCxnSpPr/>
          <p:nvPr/>
        </p:nvCxnSpPr>
        <p:spPr>
          <a:xfrm>
            <a:off x="5218045" y="4717634"/>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rot="16200000">
            <a:off x="4459521" y="5440047"/>
            <a:ext cx="1752600" cy="307777"/>
          </a:xfrm>
          <a:prstGeom prst="rect">
            <a:avLst/>
          </a:prstGeom>
          <a:noFill/>
        </p:spPr>
        <p:txBody>
          <a:bodyPr wrap="square" rtlCol="0">
            <a:spAutoFit/>
          </a:bodyPr>
          <a:lstStyle/>
          <a:p>
            <a:pPr algn="r"/>
            <a:r>
              <a:rPr lang="en-US" sz="1400" dirty="0" smtClean="0">
                <a:solidFill>
                  <a:prstClr val="black"/>
                </a:solidFill>
              </a:rPr>
              <a:t>GI Scopes </a:t>
            </a:r>
            <a:endParaRPr lang="en-US" sz="1400" dirty="0">
              <a:solidFill>
                <a:prstClr val="black"/>
              </a:solidFill>
            </a:endParaRPr>
          </a:p>
        </p:txBody>
      </p:sp>
      <p:sp>
        <p:nvSpPr>
          <p:cNvPr id="157" name="TextBox 156"/>
          <p:cNvSpPr txBox="1"/>
          <p:nvPr/>
        </p:nvSpPr>
        <p:spPr>
          <a:xfrm rot="16200000">
            <a:off x="4671223" y="5686259"/>
            <a:ext cx="2239194" cy="307777"/>
          </a:xfrm>
          <a:prstGeom prst="rect">
            <a:avLst/>
          </a:prstGeom>
          <a:noFill/>
        </p:spPr>
        <p:txBody>
          <a:bodyPr wrap="square" rtlCol="0">
            <a:spAutoFit/>
          </a:bodyPr>
          <a:lstStyle/>
          <a:p>
            <a:pPr algn="r"/>
            <a:r>
              <a:rPr lang="en-US" sz="1400" dirty="0" smtClean="0">
                <a:solidFill>
                  <a:prstClr val="black"/>
                </a:solidFill>
              </a:rPr>
              <a:t>ENT Scopes</a:t>
            </a:r>
            <a:endParaRPr lang="en-US" sz="1400" dirty="0">
              <a:solidFill>
                <a:prstClr val="black"/>
              </a:solidFill>
            </a:endParaRPr>
          </a:p>
        </p:txBody>
      </p:sp>
      <p:sp>
        <p:nvSpPr>
          <p:cNvPr id="158" name="TextBox 157"/>
          <p:cNvSpPr txBox="1"/>
          <p:nvPr/>
        </p:nvSpPr>
        <p:spPr>
          <a:xfrm rot="16200000">
            <a:off x="4970472" y="5625824"/>
            <a:ext cx="2124155" cy="307777"/>
          </a:xfrm>
          <a:prstGeom prst="rect">
            <a:avLst/>
          </a:prstGeom>
          <a:noFill/>
        </p:spPr>
        <p:txBody>
          <a:bodyPr wrap="square" rtlCol="0">
            <a:spAutoFit/>
          </a:bodyPr>
          <a:lstStyle/>
          <a:p>
            <a:pPr algn="r"/>
            <a:r>
              <a:rPr lang="en-US" sz="1400" dirty="0" smtClean="0">
                <a:solidFill>
                  <a:prstClr val="black"/>
                </a:solidFill>
              </a:rPr>
              <a:t>Others….</a:t>
            </a:r>
            <a:endParaRPr lang="en-US" sz="1400" dirty="0">
              <a:solidFill>
                <a:prstClr val="black"/>
              </a:solidFill>
            </a:endParaRPr>
          </a:p>
        </p:txBody>
      </p:sp>
      <p:cxnSp>
        <p:nvCxnSpPr>
          <p:cNvPr id="159" name="Straight Connector 158"/>
          <p:cNvCxnSpPr/>
          <p:nvPr/>
        </p:nvCxnSpPr>
        <p:spPr>
          <a:xfrm>
            <a:off x="5449955"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78555"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3431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172200" y="4717633"/>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6159608" y="4336633"/>
            <a:ext cx="1174804" cy="3810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DICOM Wrap</a:t>
            </a:r>
          </a:p>
          <a:p>
            <a:pPr algn="ctr"/>
            <a:r>
              <a:rPr lang="en-US" sz="1000" dirty="0" smtClean="0">
                <a:solidFill>
                  <a:prstClr val="white"/>
                </a:solidFill>
              </a:rPr>
              <a:t>Import Services</a:t>
            </a:r>
            <a:endParaRPr lang="en-US" sz="1000" dirty="0">
              <a:solidFill>
                <a:prstClr val="white"/>
              </a:solidFill>
            </a:endParaRPr>
          </a:p>
        </p:txBody>
      </p:sp>
      <p:sp>
        <p:nvSpPr>
          <p:cNvPr id="164" name="TextBox 163"/>
          <p:cNvSpPr txBox="1"/>
          <p:nvPr/>
        </p:nvSpPr>
        <p:spPr>
          <a:xfrm rot="16200000">
            <a:off x="5154145" y="5635636"/>
            <a:ext cx="2239194" cy="307777"/>
          </a:xfrm>
          <a:prstGeom prst="rect">
            <a:avLst/>
          </a:prstGeom>
          <a:noFill/>
        </p:spPr>
        <p:txBody>
          <a:bodyPr wrap="square" rtlCol="0">
            <a:spAutoFit/>
          </a:bodyPr>
          <a:lstStyle/>
          <a:p>
            <a:pPr algn="r"/>
            <a:r>
              <a:rPr lang="en-US" sz="1400" dirty="0" smtClean="0">
                <a:solidFill>
                  <a:prstClr val="black"/>
                </a:solidFill>
              </a:rPr>
              <a:t>Medical Photo Import</a:t>
            </a:r>
            <a:endParaRPr lang="en-US" sz="1400" dirty="0">
              <a:solidFill>
                <a:prstClr val="black"/>
              </a:solidFill>
            </a:endParaRPr>
          </a:p>
        </p:txBody>
      </p:sp>
      <p:cxnSp>
        <p:nvCxnSpPr>
          <p:cNvPr id="165" name="Straight Connector 164"/>
          <p:cNvCxnSpPr/>
          <p:nvPr/>
        </p:nvCxnSpPr>
        <p:spPr>
          <a:xfrm>
            <a:off x="6384898" y="4717634"/>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rot="16200000">
            <a:off x="5626374" y="5416194"/>
            <a:ext cx="1752600" cy="307777"/>
          </a:xfrm>
          <a:prstGeom prst="rect">
            <a:avLst/>
          </a:prstGeom>
          <a:noFill/>
        </p:spPr>
        <p:txBody>
          <a:bodyPr wrap="square" rtlCol="0">
            <a:spAutoFit/>
          </a:bodyPr>
          <a:lstStyle/>
          <a:p>
            <a:pPr algn="r"/>
            <a:r>
              <a:rPr lang="en-US" sz="1400" dirty="0" smtClean="0">
                <a:solidFill>
                  <a:prstClr val="black"/>
                </a:solidFill>
              </a:rPr>
              <a:t>Video Clip Import</a:t>
            </a:r>
            <a:endParaRPr lang="en-US" sz="1400" dirty="0">
              <a:solidFill>
                <a:prstClr val="black"/>
              </a:solidFill>
            </a:endParaRPr>
          </a:p>
        </p:txBody>
      </p:sp>
      <p:sp>
        <p:nvSpPr>
          <p:cNvPr id="167" name="TextBox 166"/>
          <p:cNvSpPr txBox="1"/>
          <p:nvPr/>
        </p:nvSpPr>
        <p:spPr>
          <a:xfrm rot="16200000">
            <a:off x="5844918" y="5656608"/>
            <a:ext cx="2239194" cy="307777"/>
          </a:xfrm>
          <a:prstGeom prst="rect">
            <a:avLst/>
          </a:prstGeom>
          <a:noFill/>
        </p:spPr>
        <p:txBody>
          <a:bodyPr wrap="square" rtlCol="0">
            <a:spAutoFit/>
          </a:bodyPr>
          <a:lstStyle/>
          <a:p>
            <a:pPr algn="r"/>
            <a:r>
              <a:rPr lang="en-US" sz="1400" dirty="0" smtClean="0">
                <a:solidFill>
                  <a:prstClr val="black"/>
                </a:solidFill>
              </a:rPr>
              <a:t>Import API</a:t>
            </a:r>
            <a:endParaRPr lang="en-US" sz="1400" dirty="0">
              <a:solidFill>
                <a:prstClr val="black"/>
              </a:solidFill>
            </a:endParaRPr>
          </a:p>
        </p:txBody>
      </p:sp>
      <p:sp>
        <p:nvSpPr>
          <p:cNvPr id="168" name="TextBox 167"/>
          <p:cNvSpPr txBox="1"/>
          <p:nvPr/>
        </p:nvSpPr>
        <p:spPr>
          <a:xfrm rot="16200000">
            <a:off x="5503792" y="5753780"/>
            <a:ext cx="2438398" cy="307777"/>
          </a:xfrm>
          <a:prstGeom prst="rect">
            <a:avLst/>
          </a:prstGeom>
          <a:noFill/>
        </p:spPr>
        <p:txBody>
          <a:bodyPr wrap="square" rtlCol="0">
            <a:spAutoFit/>
          </a:bodyPr>
          <a:lstStyle/>
          <a:p>
            <a:pPr algn="r"/>
            <a:r>
              <a:rPr lang="en-US" sz="1400" dirty="0" smtClean="0">
                <a:solidFill>
                  <a:prstClr val="black"/>
                </a:solidFill>
              </a:rPr>
              <a:t>Mayo Photo App</a:t>
            </a:r>
            <a:endParaRPr lang="en-US" sz="1400" dirty="0">
              <a:solidFill>
                <a:prstClr val="black"/>
              </a:solidFill>
            </a:endParaRPr>
          </a:p>
        </p:txBody>
      </p:sp>
      <p:sp>
        <p:nvSpPr>
          <p:cNvPr id="169" name="TextBox 168"/>
          <p:cNvSpPr txBox="1"/>
          <p:nvPr/>
        </p:nvSpPr>
        <p:spPr>
          <a:xfrm rot="16200000">
            <a:off x="6137325" y="5617873"/>
            <a:ext cx="2124155" cy="307777"/>
          </a:xfrm>
          <a:prstGeom prst="rect">
            <a:avLst/>
          </a:prstGeom>
          <a:noFill/>
        </p:spPr>
        <p:txBody>
          <a:bodyPr wrap="square" rtlCol="0">
            <a:spAutoFit/>
          </a:bodyPr>
          <a:lstStyle/>
          <a:p>
            <a:pPr algn="r"/>
            <a:r>
              <a:rPr lang="en-US" sz="1400" dirty="0" smtClean="0">
                <a:solidFill>
                  <a:prstClr val="black"/>
                </a:solidFill>
              </a:rPr>
              <a:t>Others….</a:t>
            </a:r>
            <a:endParaRPr lang="en-US" sz="1400" dirty="0">
              <a:solidFill>
                <a:prstClr val="black"/>
              </a:solidFill>
            </a:endParaRPr>
          </a:p>
        </p:txBody>
      </p:sp>
      <p:cxnSp>
        <p:nvCxnSpPr>
          <p:cNvPr id="170" name="Straight Connector 169"/>
          <p:cNvCxnSpPr/>
          <p:nvPr/>
        </p:nvCxnSpPr>
        <p:spPr>
          <a:xfrm>
            <a:off x="661680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84540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01171"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331102" y="4717633"/>
            <a:ext cx="0" cy="1743155"/>
          </a:xfrm>
          <a:prstGeom prst="line">
            <a:avLst/>
          </a:prstGeom>
        </p:spPr>
        <p:style>
          <a:lnRef idx="1">
            <a:schemeClr val="accent1"/>
          </a:lnRef>
          <a:fillRef idx="0">
            <a:schemeClr val="accent1"/>
          </a:fillRef>
          <a:effectRef idx="0">
            <a:schemeClr val="accent1"/>
          </a:effectRef>
          <a:fontRef idx="minor">
            <a:schemeClr val="tx1"/>
          </a:fontRef>
        </p:style>
      </p:cxnSp>
      <p:pic>
        <p:nvPicPr>
          <p:cNvPr id="17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076816"/>
            <a:ext cx="204515" cy="38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Rectangle 174"/>
          <p:cNvSpPr/>
          <p:nvPr/>
        </p:nvSpPr>
        <p:spPr>
          <a:xfrm>
            <a:off x="7337252" y="4336633"/>
            <a:ext cx="623820" cy="6858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Outside Images</a:t>
            </a:r>
          </a:p>
          <a:p>
            <a:pPr algn="ctr"/>
            <a:r>
              <a:rPr lang="en-US" sz="1000" dirty="0" smtClean="0">
                <a:solidFill>
                  <a:prstClr val="white"/>
                </a:solidFill>
              </a:rPr>
              <a:t>Import</a:t>
            </a:r>
          </a:p>
          <a:p>
            <a:pPr algn="ctr"/>
            <a:r>
              <a:rPr lang="en-US" sz="1000" dirty="0" smtClean="0">
                <a:solidFill>
                  <a:prstClr val="white"/>
                </a:solidFill>
              </a:rPr>
              <a:t>Service </a:t>
            </a:r>
          </a:p>
        </p:txBody>
      </p:sp>
      <p:cxnSp>
        <p:nvCxnSpPr>
          <p:cNvPr id="176" name="Straight Connector 175"/>
          <p:cNvCxnSpPr/>
          <p:nvPr/>
        </p:nvCxnSpPr>
        <p:spPr>
          <a:xfrm>
            <a:off x="7336977" y="4717633"/>
            <a:ext cx="0" cy="174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642052" y="5026589"/>
            <a:ext cx="0" cy="1434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37252"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61966"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962585" y="4336633"/>
            <a:ext cx="623820" cy="6858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Mayo</a:t>
            </a:r>
          </a:p>
          <a:p>
            <a:pPr algn="ctr"/>
            <a:r>
              <a:rPr lang="en-US" sz="1000" dirty="0" smtClean="0">
                <a:solidFill>
                  <a:prstClr val="white"/>
                </a:solidFill>
              </a:rPr>
              <a:t>Images</a:t>
            </a:r>
          </a:p>
          <a:p>
            <a:pPr algn="ctr"/>
            <a:r>
              <a:rPr lang="en-US" sz="1000" dirty="0" smtClean="0">
                <a:solidFill>
                  <a:prstClr val="white"/>
                </a:solidFill>
              </a:rPr>
              <a:t>Export</a:t>
            </a:r>
          </a:p>
          <a:p>
            <a:pPr algn="ctr"/>
            <a:r>
              <a:rPr lang="en-US" sz="1000" dirty="0" smtClean="0">
                <a:solidFill>
                  <a:prstClr val="white"/>
                </a:solidFill>
              </a:rPr>
              <a:t>Service </a:t>
            </a:r>
          </a:p>
        </p:txBody>
      </p:sp>
      <p:cxnSp>
        <p:nvCxnSpPr>
          <p:cNvPr id="181" name="Straight Connector 180"/>
          <p:cNvCxnSpPr/>
          <p:nvPr/>
        </p:nvCxnSpPr>
        <p:spPr>
          <a:xfrm>
            <a:off x="8305181" y="5026590"/>
            <a:ext cx="0" cy="1434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595486"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164249"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84804"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622193" y="3514335"/>
            <a:ext cx="3530874" cy="738664"/>
          </a:xfrm>
          <a:prstGeom prst="rect">
            <a:avLst/>
          </a:prstGeom>
          <a:noFill/>
        </p:spPr>
        <p:txBody>
          <a:bodyPr wrap="square" rtlCol="0">
            <a:spAutoFit/>
          </a:bodyPr>
          <a:lstStyle/>
          <a:p>
            <a:r>
              <a:rPr lang="en-US" sz="1400" dirty="0" smtClean="0">
                <a:solidFill>
                  <a:prstClr val="white"/>
                </a:solidFill>
              </a:rPr>
              <a:t>Interface Engine Services</a:t>
            </a:r>
          </a:p>
          <a:p>
            <a:r>
              <a:rPr lang="en-US" sz="1400" dirty="0" smtClean="0">
                <a:solidFill>
                  <a:prstClr val="white"/>
                </a:solidFill>
              </a:rPr>
              <a:t>Patient Imaging Registry</a:t>
            </a:r>
          </a:p>
          <a:p>
            <a:endParaRPr lang="en-US" sz="1400" dirty="0">
              <a:solidFill>
                <a:prstClr val="white"/>
              </a:solidFill>
            </a:endParaRPr>
          </a:p>
        </p:txBody>
      </p:sp>
      <p:sp>
        <p:nvSpPr>
          <p:cNvPr id="186" name="TextBox 185"/>
          <p:cNvSpPr txBox="1"/>
          <p:nvPr/>
        </p:nvSpPr>
        <p:spPr>
          <a:xfrm>
            <a:off x="3582889" y="3624003"/>
            <a:ext cx="2208311" cy="307777"/>
          </a:xfrm>
          <a:prstGeom prst="rect">
            <a:avLst/>
          </a:prstGeom>
          <a:noFill/>
        </p:spPr>
        <p:txBody>
          <a:bodyPr wrap="square" rtlCol="0">
            <a:spAutoFit/>
          </a:bodyPr>
          <a:lstStyle/>
          <a:p>
            <a:pPr algn="ctr"/>
            <a:r>
              <a:rPr lang="en-US" sz="1400" dirty="0" smtClean="0">
                <a:solidFill>
                  <a:prstClr val="white"/>
                </a:solidFill>
              </a:rPr>
              <a:t>Vendor Neutral Archive</a:t>
            </a:r>
          </a:p>
        </p:txBody>
      </p:sp>
      <p:sp>
        <p:nvSpPr>
          <p:cNvPr id="187" name="TextBox 186"/>
          <p:cNvSpPr txBox="1"/>
          <p:nvPr/>
        </p:nvSpPr>
        <p:spPr>
          <a:xfrm>
            <a:off x="6496428" y="3503074"/>
            <a:ext cx="2266572" cy="800219"/>
          </a:xfrm>
          <a:prstGeom prst="rect">
            <a:avLst/>
          </a:prstGeom>
          <a:noFill/>
        </p:spPr>
        <p:txBody>
          <a:bodyPr wrap="square" rtlCol="0">
            <a:spAutoFit/>
          </a:bodyPr>
          <a:lstStyle/>
          <a:p>
            <a:r>
              <a:rPr lang="en-US" sz="1400" dirty="0" smtClean="0">
                <a:solidFill>
                  <a:prstClr val="white"/>
                </a:solidFill>
              </a:rPr>
              <a:t>Clinical Image Viewing</a:t>
            </a:r>
            <a:endParaRPr lang="en-US" sz="1400" dirty="0">
              <a:solidFill>
                <a:prstClr val="white"/>
              </a:solidFill>
            </a:endParaRPr>
          </a:p>
          <a:p>
            <a:r>
              <a:rPr lang="en-US" sz="1400" dirty="0" smtClean="0">
                <a:solidFill>
                  <a:prstClr val="white"/>
                </a:solidFill>
              </a:rPr>
              <a:t>Image Routing Services</a:t>
            </a:r>
            <a:endParaRPr lang="en-US" sz="1400" dirty="0">
              <a:solidFill>
                <a:prstClr val="white"/>
              </a:solidFill>
            </a:endParaRPr>
          </a:p>
          <a:p>
            <a:endParaRPr lang="en-US" dirty="0">
              <a:solidFill>
                <a:prstClr val="black"/>
              </a:solidFill>
            </a:endParaRPr>
          </a:p>
        </p:txBody>
      </p:sp>
      <p:sp>
        <p:nvSpPr>
          <p:cNvPr id="188" name="Rounded Rectangle 187"/>
          <p:cNvSpPr/>
          <p:nvPr/>
        </p:nvSpPr>
        <p:spPr>
          <a:xfrm>
            <a:off x="485694" y="1838110"/>
            <a:ext cx="8153400" cy="990600"/>
          </a:xfrm>
          <a:prstGeom prst="roundRect">
            <a:avLst/>
          </a:prstGeom>
          <a:solidFill>
            <a:srgbClr val="044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F81BD">
                  <a:lumMod val="50000"/>
                </a:srgbClr>
              </a:solidFill>
            </a:endParaRPr>
          </a:p>
        </p:txBody>
      </p:sp>
      <p:sp>
        <p:nvSpPr>
          <p:cNvPr id="189" name="TextBox 188"/>
          <p:cNvSpPr txBox="1"/>
          <p:nvPr/>
        </p:nvSpPr>
        <p:spPr>
          <a:xfrm>
            <a:off x="3223612" y="1925978"/>
            <a:ext cx="2491388" cy="369332"/>
          </a:xfrm>
          <a:prstGeom prst="rect">
            <a:avLst/>
          </a:prstGeom>
          <a:noFill/>
        </p:spPr>
        <p:txBody>
          <a:bodyPr wrap="none" rtlCol="0">
            <a:spAutoFit/>
          </a:bodyPr>
          <a:lstStyle/>
          <a:p>
            <a:r>
              <a:rPr lang="en-US" dirty="0" smtClean="0">
                <a:solidFill>
                  <a:prstClr val="white"/>
                </a:solidFill>
              </a:rPr>
              <a:t>Electronic Health Record</a:t>
            </a:r>
            <a:endParaRPr lang="en-US" dirty="0">
              <a:solidFill>
                <a:prstClr val="white"/>
              </a:solidFill>
            </a:endParaRPr>
          </a:p>
        </p:txBody>
      </p:sp>
      <p:sp>
        <p:nvSpPr>
          <p:cNvPr id="190" name="Rounded Rectangle 189"/>
          <p:cNvSpPr/>
          <p:nvPr/>
        </p:nvSpPr>
        <p:spPr>
          <a:xfrm>
            <a:off x="5864181" y="2378759"/>
            <a:ext cx="80288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1" name="TextBox 190"/>
          <p:cNvSpPr txBox="1"/>
          <p:nvPr/>
        </p:nvSpPr>
        <p:spPr>
          <a:xfrm>
            <a:off x="5916254" y="2362858"/>
            <a:ext cx="750810"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Desktop</a:t>
            </a:r>
            <a:endParaRPr lang="en-US" sz="1200" dirty="0">
              <a:solidFill>
                <a:prstClr val="white"/>
              </a:solidFill>
            </a:endParaRPr>
          </a:p>
        </p:txBody>
      </p:sp>
      <p:sp>
        <p:nvSpPr>
          <p:cNvPr id="192" name="Rounded Rectangle 191"/>
          <p:cNvSpPr/>
          <p:nvPr/>
        </p:nvSpPr>
        <p:spPr>
          <a:xfrm>
            <a:off x="6725412" y="2375976"/>
            <a:ext cx="735659"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TextBox 192"/>
          <p:cNvSpPr txBox="1"/>
          <p:nvPr/>
        </p:nvSpPr>
        <p:spPr>
          <a:xfrm>
            <a:off x="6722924" y="2363560"/>
            <a:ext cx="730293"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Mobile</a:t>
            </a:r>
            <a:endParaRPr lang="en-US" sz="1200" dirty="0">
              <a:solidFill>
                <a:prstClr val="white"/>
              </a:solidFill>
            </a:endParaRPr>
          </a:p>
        </p:txBody>
      </p:sp>
      <p:sp>
        <p:nvSpPr>
          <p:cNvPr id="194" name="Rounded Rectangle 193"/>
          <p:cNvSpPr/>
          <p:nvPr/>
        </p:nvSpPr>
        <p:spPr>
          <a:xfrm>
            <a:off x="7513143" y="2379461"/>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TextBox 194"/>
          <p:cNvSpPr txBox="1"/>
          <p:nvPr/>
        </p:nvSpPr>
        <p:spPr>
          <a:xfrm>
            <a:off x="7799285" y="2379462"/>
            <a:ext cx="712683" cy="461665"/>
          </a:xfrm>
          <a:prstGeom prst="rect">
            <a:avLst/>
          </a:prstGeom>
          <a:noFill/>
        </p:spPr>
        <p:txBody>
          <a:bodyPr wrap="square" rtlCol="0">
            <a:spAutoFit/>
          </a:bodyPr>
          <a:lstStyle/>
          <a:p>
            <a:pPr algn="ctr"/>
            <a:r>
              <a:rPr lang="en-US" sz="1200" dirty="0" smtClean="0">
                <a:solidFill>
                  <a:prstClr val="white"/>
                </a:solidFill>
              </a:rPr>
              <a:t>Patient</a:t>
            </a:r>
          </a:p>
          <a:p>
            <a:pPr algn="ctr"/>
            <a:r>
              <a:rPr lang="en-US" sz="1200" dirty="0" smtClean="0">
                <a:solidFill>
                  <a:prstClr val="white"/>
                </a:solidFill>
              </a:rPr>
              <a:t>Portal</a:t>
            </a:r>
            <a:endParaRPr lang="en-US" sz="1200" dirty="0">
              <a:solidFill>
                <a:prstClr val="white"/>
              </a:solidFill>
            </a:endParaRPr>
          </a:p>
        </p:txBody>
      </p:sp>
      <p:pic>
        <p:nvPicPr>
          <p:cNvPr id="196" name="Picture 2" descr="http://www.rochestergeneral.org/~/media/Images/Imported/gedownload/two%20women%20mycare%20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515" y="2393405"/>
            <a:ext cx="268428" cy="401876"/>
          </a:xfrm>
          <a:prstGeom prst="rect">
            <a:avLst/>
          </a:prstGeom>
          <a:noFill/>
          <a:extLst>
            <a:ext uri="{909E8E84-426E-40DD-AFC4-6F175D3DCCD1}">
              <a14:hiddenFill xmlns:a14="http://schemas.microsoft.com/office/drawing/2010/main">
                <a:solidFill>
                  <a:srgbClr val="FFFFFF"/>
                </a:solidFill>
              </a14:hiddenFill>
            </a:ext>
          </a:extLst>
        </p:spPr>
      </p:pic>
      <p:sp>
        <p:nvSpPr>
          <p:cNvPr id="197" name="Rounded Rectangle 196"/>
          <p:cNvSpPr/>
          <p:nvPr/>
        </p:nvSpPr>
        <p:spPr>
          <a:xfrm>
            <a:off x="530839" y="2372153"/>
            <a:ext cx="1103071"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8" name="TextBox 197"/>
          <p:cNvSpPr txBox="1"/>
          <p:nvPr/>
        </p:nvSpPr>
        <p:spPr>
          <a:xfrm>
            <a:off x="461932" y="2347658"/>
            <a:ext cx="1214223" cy="461665"/>
          </a:xfrm>
          <a:prstGeom prst="rect">
            <a:avLst/>
          </a:prstGeom>
          <a:noFill/>
        </p:spPr>
        <p:txBody>
          <a:bodyPr wrap="square" rtlCol="0">
            <a:spAutoFit/>
          </a:bodyPr>
          <a:lstStyle/>
          <a:p>
            <a:pPr algn="ctr"/>
            <a:r>
              <a:rPr lang="en-US" sz="1200" dirty="0" smtClean="0">
                <a:solidFill>
                  <a:prstClr val="white"/>
                </a:solidFill>
              </a:rPr>
              <a:t>Registration</a:t>
            </a:r>
          </a:p>
          <a:p>
            <a:pPr algn="ctr"/>
            <a:r>
              <a:rPr lang="en-US" sz="1200" dirty="0" smtClean="0">
                <a:solidFill>
                  <a:prstClr val="white"/>
                </a:solidFill>
              </a:rPr>
              <a:t>Master Data</a:t>
            </a:r>
            <a:endParaRPr lang="en-US" sz="1200" dirty="0">
              <a:solidFill>
                <a:prstClr val="white"/>
              </a:solidFill>
            </a:endParaRPr>
          </a:p>
        </p:txBody>
      </p:sp>
      <p:sp>
        <p:nvSpPr>
          <p:cNvPr id="199" name="Rounded Rectangle 198"/>
          <p:cNvSpPr/>
          <p:nvPr/>
        </p:nvSpPr>
        <p:spPr>
          <a:xfrm>
            <a:off x="1697034" y="2372329"/>
            <a:ext cx="1662148"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TextBox 199"/>
          <p:cNvSpPr txBox="1"/>
          <p:nvPr/>
        </p:nvSpPr>
        <p:spPr>
          <a:xfrm>
            <a:off x="1709945" y="2355609"/>
            <a:ext cx="1565240" cy="461665"/>
          </a:xfrm>
          <a:prstGeom prst="rect">
            <a:avLst/>
          </a:prstGeom>
          <a:noFill/>
        </p:spPr>
        <p:txBody>
          <a:bodyPr wrap="square" rtlCol="0">
            <a:spAutoFit/>
          </a:bodyPr>
          <a:lstStyle/>
          <a:p>
            <a:pPr algn="ctr"/>
            <a:r>
              <a:rPr lang="en-US" sz="1200" dirty="0" smtClean="0">
                <a:solidFill>
                  <a:prstClr val="white"/>
                </a:solidFill>
              </a:rPr>
              <a:t>Orders</a:t>
            </a:r>
          </a:p>
          <a:p>
            <a:pPr algn="ctr"/>
            <a:r>
              <a:rPr lang="en-US" sz="1200" dirty="0" smtClean="0">
                <a:solidFill>
                  <a:prstClr val="white"/>
                </a:solidFill>
              </a:rPr>
              <a:t>Results Management</a:t>
            </a:r>
            <a:endParaRPr lang="en-US" sz="1200" dirty="0">
              <a:solidFill>
                <a:prstClr val="white"/>
              </a:solidFill>
            </a:endParaRPr>
          </a:p>
        </p:txBody>
      </p:sp>
      <p:sp>
        <p:nvSpPr>
          <p:cNvPr id="201" name="Rounded Rectangle 200"/>
          <p:cNvSpPr/>
          <p:nvPr/>
        </p:nvSpPr>
        <p:spPr>
          <a:xfrm>
            <a:off x="4631350" y="2371510"/>
            <a:ext cx="117253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TextBox 201"/>
          <p:cNvSpPr txBox="1"/>
          <p:nvPr/>
        </p:nvSpPr>
        <p:spPr>
          <a:xfrm>
            <a:off x="4606456" y="2355609"/>
            <a:ext cx="1185499" cy="461665"/>
          </a:xfrm>
          <a:prstGeom prst="rect">
            <a:avLst/>
          </a:prstGeom>
          <a:noFill/>
        </p:spPr>
        <p:txBody>
          <a:bodyPr wrap="square" rtlCol="0">
            <a:spAutoFit/>
          </a:bodyPr>
          <a:lstStyle/>
          <a:p>
            <a:pPr algn="ctr"/>
            <a:r>
              <a:rPr lang="en-US" sz="1200" dirty="0" smtClean="0">
                <a:solidFill>
                  <a:prstClr val="white"/>
                </a:solidFill>
              </a:rPr>
              <a:t>Acquire/Store</a:t>
            </a:r>
          </a:p>
          <a:p>
            <a:pPr algn="ctr"/>
            <a:r>
              <a:rPr lang="en-US" sz="1200" dirty="0" smtClean="0">
                <a:solidFill>
                  <a:prstClr val="white"/>
                </a:solidFill>
              </a:rPr>
              <a:t>Photos/Videos</a:t>
            </a:r>
            <a:endParaRPr lang="en-US" sz="1200" dirty="0">
              <a:solidFill>
                <a:prstClr val="white"/>
              </a:solidFill>
            </a:endParaRPr>
          </a:p>
        </p:txBody>
      </p:sp>
      <p:sp>
        <p:nvSpPr>
          <p:cNvPr id="203" name="Rounded Rectangle 202"/>
          <p:cNvSpPr/>
          <p:nvPr/>
        </p:nvSpPr>
        <p:spPr>
          <a:xfrm>
            <a:off x="3402969" y="2368024"/>
            <a:ext cx="117253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TextBox 203"/>
          <p:cNvSpPr txBox="1"/>
          <p:nvPr/>
        </p:nvSpPr>
        <p:spPr>
          <a:xfrm>
            <a:off x="3378075" y="2352123"/>
            <a:ext cx="1185499" cy="461665"/>
          </a:xfrm>
          <a:prstGeom prst="rect">
            <a:avLst/>
          </a:prstGeom>
          <a:noFill/>
        </p:spPr>
        <p:txBody>
          <a:bodyPr wrap="square" rtlCol="0">
            <a:spAutoFit/>
          </a:bodyPr>
          <a:lstStyle/>
          <a:p>
            <a:pPr algn="ctr"/>
            <a:r>
              <a:rPr lang="en-US" sz="1200" dirty="0" smtClean="0">
                <a:solidFill>
                  <a:prstClr val="white"/>
                </a:solidFill>
              </a:rPr>
              <a:t>Worklist</a:t>
            </a:r>
          </a:p>
          <a:p>
            <a:pPr algn="ctr"/>
            <a:r>
              <a:rPr lang="en-US" sz="1200" dirty="0" smtClean="0">
                <a:solidFill>
                  <a:prstClr val="white"/>
                </a:solidFill>
              </a:rPr>
              <a:t>Services</a:t>
            </a:r>
            <a:endParaRPr lang="en-US" sz="1200" dirty="0">
              <a:solidFill>
                <a:prstClr val="white"/>
              </a:solidFill>
            </a:endParaRPr>
          </a:p>
        </p:txBody>
      </p:sp>
      <p:sp>
        <p:nvSpPr>
          <p:cNvPr id="205" name="Rounded Rectangle 204"/>
          <p:cNvSpPr/>
          <p:nvPr/>
        </p:nvSpPr>
        <p:spPr>
          <a:xfrm>
            <a:off x="3733800" y="2843677"/>
            <a:ext cx="1621382" cy="349956"/>
          </a:xfrm>
          <a:prstGeom prst="round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TextBox 205"/>
          <p:cNvSpPr txBox="1"/>
          <p:nvPr/>
        </p:nvSpPr>
        <p:spPr>
          <a:xfrm>
            <a:off x="4043809" y="2840700"/>
            <a:ext cx="1165671" cy="307777"/>
          </a:xfrm>
          <a:prstGeom prst="rect">
            <a:avLst/>
          </a:prstGeom>
          <a:noFill/>
        </p:spPr>
        <p:txBody>
          <a:bodyPr wrap="square" rtlCol="0">
            <a:spAutoFit/>
          </a:bodyPr>
          <a:lstStyle/>
          <a:p>
            <a:r>
              <a:rPr lang="en-US" sz="1400" dirty="0" smtClean="0">
                <a:solidFill>
                  <a:srgbClr val="15A8E5">
                    <a:lumMod val="50000"/>
                  </a:srgbClr>
                </a:solidFill>
              </a:rPr>
              <a:t>Integration</a:t>
            </a:r>
            <a:endParaRPr lang="en-US" sz="1400" dirty="0">
              <a:solidFill>
                <a:srgbClr val="15A8E5">
                  <a:lumMod val="50000"/>
                </a:srgbClr>
              </a:solidFill>
            </a:endParaRPr>
          </a:p>
        </p:txBody>
      </p:sp>
      <p:sp>
        <p:nvSpPr>
          <p:cNvPr id="207" name="Rounded Rectangle 206"/>
          <p:cNvSpPr/>
          <p:nvPr/>
        </p:nvSpPr>
        <p:spPr>
          <a:xfrm>
            <a:off x="522888" y="6460787"/>
            <a:ext cx="3512402" cy="254124"/>
          </a:xfrm>
          <a:prstGeom prst="round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D3D3D"/>
                </a:solidFill>
              </a:rPr>
              <a:t>Orders-based</a:t>
            </a:r>
            <a:endParaRPr lang="en-US" sz="1200" dirty="0">
              <a:solidFill>
                <a:srgbClr val="3D3D3D"/>
              </a:solidFill>
            </a:endParaRPr>
          </a:p>
        </p:txBody>
      </p:sp>
      <p:sp>
        <p:nvSpPr>
          <p:cNvPr id="208" name="Rounded Rectangle 207"/>
          <p:cNvSpPr/>
          <p:nvPr/>
        </p:nvSpPr>
        <p:spPr>
          <a:xfrm>
            <a:off x="4038599" y="6462458"/>
            <a:ext cx="3918788" cy="252454"/>
          </a:xfrm>
          <a:prstGeom prst="roundRect">
            <a:avLst/>
          </a:prstGeom>
          <a:solidFill>
            <a:schemeClr val="accent3">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D3D3D"/>
                </a:solidFill>
              </a:rPr>
              <a:t>Encounters-based</a:t>
            </a:r>
            <a:endParaRPr lang="en-US" sz="1200" dirty="0">
              <a:solidFill>
                <a:srgbClr val="3D3D3D"/>
              </a:solidFill>
            </a:endParaRPr>
          </a:p>
        </p:txBody>
      </p:sp>
      <p:sp>
        <p:nvSpPr>
          <p:cNvPr id="209" name="TextBox 208"/>
          <p:cNvSpPr txBox="1"/>
          <p:nvPr/>
        </p:nvSpPr>
        <p:spPr>
          <a:xfrm rot="16200000">
            <a:off x="6357381" y="6020798"/>
            <a:ext cx="2286000" cy="338555"/>
          </a:xfrm>
          <a:prstGeom prst="rect">
            <a:avLst/>
          </a:prstGeom>
          <a:noFill/>
        </p:spPr>
        <p:txBody>
          <a:bodyPr wrap="square" rtlCol="0">
            <a:spAutoFit/>
          </a:bodyPr>
          <a:lstStyle/>
          <a:p>
            <a:pPr algn="r"/>
            <a:r>
              <a:rPr lang="en-US" sz="1400" dirty="0" smtClean="0">
                <a:solidFill>
                  <a:prstClr val="black"/>
                </a:solidFill>
              </a:rPr>
              <a:t>CD/DVD Import</a:t>
            </a:r>
            <a:endParaRPr lang="en-US" sz="1400" dirty="0">
              <a:solidFill>
                <a:prstClr val="black"/>
              </a:solidFill>
            </a:endParaRPr>
          </a:p>
        </p:txBody>
      </p:sp>
      <p:sp>
        <p:nvSpPr>
          <p:cNvPr id="210" name="TextBox 209"/>
          <p:cNvSpPr txBox="1"/>
          <p:nvPr/>
        </p:nvSpPr>
        <p:spPr>
          <a:xfrm rot="16200000">
            <a:off x="6660499" y="6019497"/>
            <a:ext cx="2286000" cy="307777"/>
          </a:xfrm>
          <a:prstGeom prst="rect">
            <a:avLst/>
          </a:prstGeom>
          <a:noFill/>
        </p:spPr>
        <p:txBody>
          <a:bodyPr wrap="square" rtlCol="0">
            <a:spAutoFit/>
          </a:bodyPr>
          <a:lstStyle/>
          <a:p>
            <a:pPr algn="r"/>
            <a:r>
              <a:rPr lang="en-US" sz="1400" dirty="0" smtClean="0">
                <a:solidFill>
                  <a:prstClr val="black"/>
                </a:solidFill>
              </a:rPr>
              <a:t>Electronic Import</a:t>
            </a:r>
            <a:endParaRPr lang="en-US" sz="1400" dirty="0">
              <a:solidFill>
                <a:prstClr val="black"/>
              </a:solidFill>
            </a:endParaRPr>
          </a:p>
        </p:txBody>
      </p:sp>
      <p:sp>
        <p:nvSpPr>
          <p:cNvPr id="211" name="TextBox 210"/>
          <p:cNvSpPr txBox="1"/>
          <p:nvPr/>
        </p:nvSpPr>
        <p:spPr>
          <a:xfrm rot="16200000">
            <a:off x="7286461" y="6052878"/>
            <a:ext cx="2286000" cy="307777"/>
          </a:xfrm>
          <a:prstGeom prst="rect">
            <a:avLst/>
          </a:prstGeom>
          <a:noFill/>
        </p:spPr>
        <p:txBody>
          <a:bodyPr wrap="square" rtlCol="0">
            <a:spAutoFit/>
          </a:bodyPr>
          <a:lstStyle/>
          <a:p>
            <a:pPr algn="r"/>
            <a:r>
              <a:rPr lang="en-US" sz="1400" dirty="0" smtClean="0">
                <a:solidFill>
                  <a:prstClr val="black"/>
                </a:solidFill>
              </a:rPr>
              <a:t>Burn CD/DVD</a:t>
            </a:r>
            <a:endParaRPr lang="en-US" sz="1400" dirty="0">
              <a:solidFill>
                <a:prstClr val="black"/>
              </a:solidFill>
            </a:endParaRPr>
          </a:p>
        </p:txBody>
      </p:sp>
      <p:sp>
        <p:nvSpPr>
          <p:cNvPr id="212" name="TextBox 211"/>
          <p:cNvSpPr txBox="1"/>
          <p:nvPr/>
        </p:nvSpPr>
        <p:spPr>
          <a:xfrm rot="16200000">
            <a:off x="7029035" y="6036186"/>
            <a:ext cx="2286000" cy="307777"/>
          </a:xfrm>
          <a:prstGeom prst="rect">
            <a:avLst/>
          </a:prstGeom>
          <a:noFill/>
        </p:spPr>
        <p:txBody>
          <a:bodyPr wrap="square" rtlCol="0">
            <a:spAutoFit/>
          </a:bodyPr>
          <a:lstStyle/>
          <a:p>
            <a:pPr algn="r"/>
            <a:r>
              <a:rPr lang="en-US" sz="1400" dirty="0" smtClean="0">
                <a:solidFill>
                  <a:prstClr val="black"/>
                </a:solidFill>
              </a:rPr>
              <a:t>Electronic Export</a:t>
            </a:r>
            <a:endParaRPr lang="en-US" sz="1400" dirty="0">
              <a:solidFill>
                <a:prstClr val="black"/>
              </a:solidFill>
            </a:endParaRPr>
          </a:p>
        </p:txBody>
      </p:sp>
      <p:sp>
        <p:nvSpPr>
          <p:cNvPr id="213" name="TextBox 212"/>
          <p:cNvSpPr txBox="1"/>
          <p:nvPr/>
        </p:nvSpPr>
        <p:spPr>
          <a:xfrm rot="16200000">
            <a:off x="4336939" y="5772425"/>
            <a:ext cx="2438398" cy="307777"/>
          </a:xfrm>
          <a:prstGeom prst="rect">
            <a:avLst/>
          </a:prstGeom>
          <a:noFill/>
        </p:spPr>
        <p:txBody>
          <a:bodyPr wrap="square" rtlCol="0">
            <a:spAutoFit/>
          </a:bodyPr>
          <a:lstStyle/>
          <a:p>
            <a:pPr algn="r"/>
            <a:r>
              <a:rPr lang="en-US" sz="1400" dirty="0" smtClean="0">
                <a:solidFill>
                  <a:prstClr val="black"/>
                </a:solidFill>
              </a:rPr>
              <a:t>Stress Echo Videos</a:t>
            </a:r>
            <a:endParaRPr lang="en-US" sz="1400" dirty="0">
              <a:solidFill>
                <a:prstClr val="black"/>
              </a:solidFill>
            </a:endParaRPr>
          </a:p>
        </p:txBody>
      </p:sp>
      <p:sp>
        <p:nvSpPr>
          <p:cNvPr id="2" name="TextBox 1"/>
          <p:cNvSpPr txBox="1"/>
          <p:nvPr/>
        </p:nvSpPr>
        <p:spPr>
          <a:xfrm>
            <a:off x="489849" y="2808540"/>
            <a:ext cx="3313468" cy="369332"/>
          </a:xfrm>
          <a:prstGeom prst="rect">
            <a:avLst/>
          </a:prstGeom>
          <a:noFill/>
        </p:spPr>
        <p:txBody>
          <a:bodyPr wrap="square" rtlCol="0">
            <a:spAutoFit/>
          </a:bodyPr>
          <a:lstStyle/>
          <a:p>
            <a:r>
              <a:rPr lang="en-US" b="1" dirty="0">
                <a:solidFill>
                  <a:srgbClr val="1A3260">
                    <a:lumMod val="60000"/>
                    <a:lumOff val="40000"/>
                  </a:srgbClr>
                </a:solidFill>
              </a:rPr>
              <a:t>Bedside Ultrasound </a:t>
            </a:r>
            <a:r>
              <a:rPr lang="en-US" b="1" dirty="0" smtClean="0">
                <a:solidFill>
                  <a:srgbClr val="1A3260">
                    <a:lumMod val="60000"/>
                    <a:lumOff val="40000"/>
                  </a:srgbClr>
                </a:solidFill>
              </a:rPr>
              <a:t>Devices</a:t>
            </a:r>
            <a:endParaRPr lang="en-US" dirty="0">
              <a:solidFill>
                <a:prstClr val="black"/>
              </a:solidFill>
            </a:endParaRPr>
          </a:p>
        </p:txBody>
      </p:sp>
      <p:sp>
        <p:nvSpPr>
          <p:cNvPr id="4" name="Rectangle 3"/>
          <p:cNvSpPr/>
          <p:nvPr/>
        </p:nvSpPr>
        <p:spPr>
          <a:xfrm>
            <a:off x="4043809" y="1661430"/>
            <a:ext cx="3913578" cy="5053481"/>
          </a:xfrm>
          <a:prstGeom prst="rect">
            <a:avLst/>
          </a:prstGeom>
          <a:solidFill>
            <a:srgbClr val="C00000">
              <a:alpha val="16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35290" y="4336632"/>
            <a:ext cx="968393" cy="2378279"/>
          </a:xfrm>
          <a:prstGeom prst="roundRect">
            <a:avLst/>
          </a:prstGeom>
          <a:solidFill>
            <a:srgbClr val="FFC0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5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 name="TextBox 2047"/>
          <p:cNvSpPr txBox="1"/>
          <p:nvPr/>
        </p:nvSpPr>
        <p:spPr>
          <a:xfrm>
            <a:off x="683859" y="122460"/>
            <a:ext cx="8042334" cy="707886"/>
          </a:xfrm>
          <a:prstGeom prst="rect">
            <a:avLst/>
          </a:prstGeom>
          <a:noFill/>
        </p:spPr>
        <p:txBody>
          <a:bodyPr wrap="square" rtlCol="0">
            <a:spAutoFit/>
          </a:bodyPr>
          <a:lstStyle/>
          <a:p>
            <a:r>
              <a:rPr lang="en-US" dirty="0" smtClean="0">
                <a:solidFill>
                  <a:srgbClr val="1A3260">
                    <a:lumMod val="60000"/>
                    <a:lumOff val="40000"/>
                  </a:srgbClr>
                </a:solidFill>
              </a:rPr>
              <a:t>Example: Encounters-based Image Acquisition Workflow/Data flow with a VNA</a:t>
            </a:r>
          </a:p>
          <a:p>
            <a:endParaRPr lang="en-US" sz="400" dirty="0" smtClean="0">
              <a:solidFill>
                <a:prstClr val="black"/>
              </a:solidFill>
            </a:endParaRPr>
          </a:p>
          <a:p>
            <a:r>
              <a:rPr lang="en-US" dirty="0" smtClean="0">
                <a:solidFill>
                  <a:prstClr val="black"/>
                </a:solidFill>
              </a:rPr>
              <a:t>                     </a:t>
            </a:r>
            <a:r>
              <a:rPr lang="en-US" b="1" dirty="0" smtClean="0">
                <a:solidFill>
                  <a:srgbClr val="1A3260">
                    <a:lumMod val="60000"/>
                    <a:lumOff val="40000"/>
                  </a:srgbClr>
                </a:solidFill>
              </a:rPr>
              <a:t>Bedside Ultrasound Devices (speak DICOM)</a:t>
            </a:r>
            <a:endParaRPr lang="en-US" b="1" dirty="0">
              <a:solidFill>
                <a:srgbClr val="1A3260">
                  <a:lumMod val="60000"/>
                  <a:lumOff val="40000"/>
                </a:srgbClr>
              </a:solidFill>
            </a:endParaRPr>
          </a:p>
        </p:txBody>
      </p:sp>
      <p:sp>
        <p:nvSpPr>
          <p:cNvPr id="111" name="Rounded Rectangle 110"/>
          <p:cNvSpPr/>
          <p:nvPr/>
        </p:nvSpPr>
        <p:spPr>
          <a:xfrm>
            <a:off x="192607" y="849088"/>
            <a:ext cx="8153400" cy="990600"/>
          </a:xfrm>
          <a:prstGeom prst="roundRect">
            <a:avLst/>
          </a:prstGeom>
          <a:solidFill>
            <a:srgbClr val="044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F81BD">
                  <a:lumMod val="50000"/>
                </a:srgbClr>
              </a:solidFill>
            </a:endParaRPr>
          </a:p>
        </p:txBody>
      </p:sp>
      <p:sp>
        <p:nvSpPr>
          <p:cNvPr id="112" name="TextBox 111"/>
          <p:cNvSpPr txBox="1"/>
          <p:nvPr/>
        </p:nvSpPr>
        <p:spPr>
          <a:xfrm>
            <a:off x="2995190" y="849088"/>
            <a:ext cx="2491388" cy="369332"/>
          </a:xfrm>
          <a:prstGeom prst="rect">
            <a:avLst/>
          </a:prstGeom>
          <a:noFill/>
        </p:spPr>
        <p:txBody>
          <a:bodyPr wrap="none" rtlCol="0">
            <a:spAutoFit/>
          </a:bodyPr>
          <a:lstStyle/>
          <a:p>
            <a:r>
              <a:rPr lang="en-US" dirty="0" smtClean="0">
                <a:solidFill>
                  <a:prstClr val="white"/>
                </a:solidFill>
              </a:rPr>
              <a:t>Electronic Health Record</a:t>
            </a:r>
            <a:endParaRPr lang="en-US" dirty="0">
              <a:solidFill>
                <a:prstClr val="white"/>
              </a:solidFill>
            </a:endParaRPr>
          </a:p>
        </p:txBody>
      </p:sp>
      <p:sp>
        <p:nvSpPr>
          <p:cNvPr id="113" name="Rounded Rectangle 112"/>
          <p:cNvSpPr/>
          <p:nvPr/>
        </p:nvSpPr>
        <p:spPr>
          <a:xfrm>
            <a:off x="981523" y="2141826"/>
            <a:ext cx="2854573" cy="352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3</a:t>
            </a:r>
            <a:r>
              <a:rPr lang="en-US" sz="1200" baseline="30000" dirty="0" smtClean="0">
                <a:solidFill>
                  <a:prstClr val="white"/>
                </a:solidFill>
              </a:rPr>
              <a:t>rd</a:t>
            </a:r>
            <a:r>
              <a:rPr lang="en-US" sz="1200" dirty="0" smtClean="0">
                <a:solidFill>
                  <a:prstClr val="white"/>
                </a:solidFill>
              </a:rPr>
              <a:t> Party Modality Worklist Server</a:t>
            </a:r>
          </a:p>
          <a:p>
            <a:pPr algn="ctr"/>
            <a:endParaRPr lang="en-US" sz="1200" dirty="0">
              <a:solidFill>
                <a:prstClr val="white"/>
              </a:solidFill>
            </a:endParaRPr>
          </a:p>
        </p:txBody>
      </p:sp>
      <p:cxnSp>
        <p:nvCxnSpPr>
          <p:cNvPr id="114" name="Straight Arrow Connector 113"/>
          <p:cNvCxnSpPr/>
          <p:nvPr/>
        </p:nvCxnSpPr>
        <p:spPr>
          <a:xfrm>
            <a:off x="1187980" y="2502649"/>
            <a:ext cx="0" cy="34252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1908948" y="2498966"/>
            <a:ext cx="0" cy="342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635780" y="2494274"/>
            <a:ext cx="0" cy="34252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397780" y="2498966"/>
            <a:ext cx="0" cy="34252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1187980" y="3729937"/>
            <a:ext cx="0" cy="34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1899418" y="3724927"/>
            <a:ext cx="0" cy="34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2635780" y="3724927"/>
            <a:ext cx="0" cy="34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3397780" y="3724927"/>
            <a:ext cx="0" cy="342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259712" y="3699289"/>
            <a:ext cx="558166" cy="400110"/>
          </a:xfrm>
          <a:prstGeom prst="rect">
            <a:avLst/>
          </a:prstGeom>
          <a:noFill/>
        </p:spPr>
        <p:txBody>
          <a:bodyPr wrap="none" rtlCol="0">
            <a:spAutoFit/>
          </a:bodyPr>
          <a:lstStyle/>
          <a:p>
            <a:r>
              <a:rPr lang="en-US" sz="1000" dirty="0" smtClean="0">
                <a:solidFill>
                  <a:srgbClr val="4F81BD">
                    <a:lumMod val="50000"/>
                  </a:srgbClr>
                </a:solidFill>
              </a:rPr>
              <a:t>DICOM</a:t>
            </a:r>
          </a:p>
          <a:p>
            <a:r>
              <a:rPr lang="en-US" sz="1000" dirty="0" smtClean="0">
                <a:solidFill>
                  <a:srgbClr val="4F81BD">
                    <a:lumMod val="50000"/>
                  </a:srgbClr>
                </a:solidFill>
              </a:rPr>
              <a:t>Images</a:t>
            </a:r>
            <a:endParaRPr lang="en-US" sz="1000" dirty="0">
              <a:solidFill>
                <a:srgbClr val="4F81BD">
                  <a:lumMod val="50000"/>
                </a:srgbClr>
              </a:solidFill>
            </a:endParaRPr>
          </a:p>
        </p:txBody>
      </p:sp>
      <p:sp>
        <p:nvSpPr>
          <p:cNvPr id="123" name="TextBox 122"/>
          <p:cNvSpPr txBox="1"/>
          <p:nvPr/>
        </p:nvSpPr>
        <p:spPr>
          <a:xfrm>
            <a:off x="2004620" y="3699289"/>
            <a:ext cx="558166" cy="400110"/>
          </a:xfrm>
          <a:prstGeom prst="rect">
            <a:avLst/>
          </a:prstGeom>
          <a:noFill/>
        </p:spPr>
        <p:txBody>
          <a:bodyPr wrap="none" rtlCol="0">
            <a:spAutoFit/>
          </a:bodyPr>
          <a:lstStyle/>
          <a:p>
            <a:r>
              <a:rPr lang="en-US" sz="1000" dirty="0" smtClean="0">
                <a:solidFill>
                  <a:srgbClr val="4F81BD">
                    <a:lumMod val="50000"/>
                  </a:srgbClr>
                </a:solidFill>
              </a:rPr>
              <a:t>DICOM</a:t>
            </a:r>
          </a:p>
          <a:p>
            <a:r>
              <a:rPr lang="en-US" sz="1000" dirty="0" smtClean="0">
                <a:solidFill>
                  <a:srgbClr val="4F81BD">
                    <a:lumMod val="50000"/>
                  </a:srgbClr>
                </a:solidFill>
              </a:rPr>
              <a:t>Images</a:t>
            </a:r>
            <a:endParaRPr lang="en-US" sz="1000" dirty="0">
              <a:solidFill>
                <a:srgbClr val="4F81BD">
                  <a:lumMod val="50000"/>
                </a:srgbClr>
              </a:solidFill>
            </a:endParaRPr>
          </a:p>
        </p:txBody>
      </p:sp>
      <p:sp>
        <p:nvSpPr>
          <p:cNvPr id="124" name="TextBox 123"/>
          <p:cNvSpPr txBox="1"/>
          <p:nvPr/>
        </p:nvSpPr>
        <p:spPr>
          <a:xfrm>
            <a:off x="2746164" y="3700003"/>
            <a:ext cx="558166" cy="400110"/>
          </a:xfrm>
          <a:prstGeom prst="rect">
            <a:avLst/>
          </a:prstGeom>
          <a:noFill/>
        </p:spPr>
        <p:txBody>
          <a:bodyPr wrap="none" rtlCol="0">
            <a:spAutoFit/>
          </a:bodyPr>
          <a:lstStyle/>
          <a:p>
            <a:r>
              <a:rPr lang="en-US" sz="1000" dirty="0" smtClean="0">
                <a:solidFill>
                  <a:srgbClr val="4F81BD">
                    <a:lumMod val="50000"/>
                  </a:srgbClr>
                </a:solidFill>
              </a:rPr>
              <a:t>DICOM</a:t>
            </a:r>
          </a:p>
          <a:p>
            <a:r>
              <a:rPr lang="en-US" sz="1000" dirty="0" smtClean="0">
                <a:solidFill>
                  <a:srgbClr val="4F81BD">
                    <a:lumMod val="50000"/>
                  </a:srgbClr>
                </a:solidFill>
              </a:rPr>
              <a:t>Images</a:t>
            </a:r>
            <a:endParaRPr lang="en-US" sz="1000" dirty="0">
              <a:solidFill>
                <a:srgbClr val="4F81BD">
                  <a:lumMod val="50000"/>
                </a:srgbClr>
              </a:solidFill>
            </a:endParaRPr>
          </a:p>
        </p:txBody>
      </p:sp>
      <p:sp>
        <p:nvSpPr>
          <p:cNvPr id="125" name="TextBox 124"/>
          <p:cNvSpPr txBox="1"/>
          <p:nvPr/>
        </p:nvSpPr>
        <p:spPr>
          <a:xfrm>
            <a:off x="1526346" y="2525488"/>
            <a:ext cx="1524440" cy="246221"/>
          </a:xfrm>
          <a:prstGeom prst="rect">
            <a:avLst/>
          </a:prstGeom>
          <a:noFill/>
        </p:spPr>
        <p:txBody>
          <a:bodyPr wrap="square" rtlCol="0">
            <a:spAutoFit/>
          </a:bodyPr>
          <a:lstStyle/>
          <a:p>
            <a:r>
              <a:rPr lang="en-US" sz="1000" dirty="0" smtClean="0">
                <a:solidFill>
                  <a:srgbClr val="4F81BD">
                    <a:lumMod val="50000"/>
                  </a:srgbClr>
                </a:solidFill>
              </a:rPr>
              <a:t>Modality Worklist Query</a:t>
            </a:r>
            <a:endParaRPr lang="en-US" sz="1000" dirty="0">
              <a:solidFill>
                <a:srgbClr val="4F81BD">
                  <a:lumMod val="50000"/>
                </a:srgbClr>
              </a:solidFill>
            </a:endParaRPr>
          </a:p>
        </p:txBody>
      </p:sp>
      <p:sp>
        <p:nvSpPr>
          <p:cNvPr id="126" name="Rounded Rectangle 125"/>
          <p:cNvSpPr/>
          <p:nvPr/>
        </p:nvSpPr>
        <p:spPr>
          <a:xfrm>
            <a:off x="981523" y="4078033"/>
            <a:ext cx="2833632" cy="352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Gateway</a:t>
            </a:r>
          </a:p>
          <a:p>
            <a:pPr algn="ctr"/>
            <a:endParaRPr lang="en-US" sz="1200" dirty="0">
              <a:solidFill>
                <a:prstClr val="white"/>
              </a:solidFill>
            </a:endParaRPr>
          </a:p>
        </p:txBody>
      </p:sp>
      <p:pic>
        <p:nvPicPr>
          <p:cNvPr id="127" name="Picture 10" descr="https://encrypted-tbn3.gstatic.com/images?q=tbn:ANd9GcQhf-q-kWZcwwHpKhiizzOWBX2yR0ygCpfEnU4TXOe3lxIjfB2T8D2991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335" y="2241565"/>
            <a:ext cx="1209612" cy="699309"/>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p:cNvSpPr txBox="1"/>
          <p:nvPr/>
        </p:nvSpPr>
        <p:spPr>
          <a:xfrm>
            <a:off x="4322493" y="2925312"/>
            <a:ext cx="3405427" cy="246221"/>
          </a:xfrm>
          <a:prstGeom prst="rect">
            <a:avLst/>
          </a:prstGeom>
          <a:noFill/>
        </p:spPr>
        <p:txBody>
          <a:bodyPr wrap="square" rtlCol="0">
            <a:spAutoFit/>
          </a:bodyPr>
          <a:lstStyle/>
          <a:p>
            <a:pPr algn="ctr"/>
            <a:r>
              <a:rPr lang="en-US" sz="1000" dirty="0" smtClean="0">
                <a:solidFill>
                  <a:srgbClr val="4F81BD">
                    <a:lumMod val="50000"/>
                  </a:srgbClr>
                </a:solidFill>
              </a:rPr>
              <a:t>Enterprise Clinical Image Viewer Optimized Environments</a:t>
            </a:r>
            <a:endParaRPr lang="en-US" sz="1000" b="1" dirty="0">
              <a:solidFill>
                <a:srgbClr val="4F81BD">
                  <a:lumMod val="50000"/>
                </a:srgbClr>
              </a:solidFill>
            </a:endParaRPr>
          </a:p>
        </p:txBody>
      </p:sp>
      <p:sp>
        <p:nvSpPr>
          <p:cNvPr id="129" name="Rounded Rectangle 128"/>
          <p:cNvSpPr/>
          <p:nvPr/>
        </p:nvSpPr>
        <p:spPr>
          <a:xfrm>
            <a:off x="192607" y="5188354"/>
            <a:ext cx="8153399" cy="46133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kern="0" dirty="0" smtClean="0">
                <a:solidFill>
                  <a:prstClr val="white"/>
                </a:solidFill>
                <a:latin typeface="Calibri"/>
              </a:rPr>
              <a:t>Vendor Neutral Archive</a:t>
            </a:r>
          </a:p>
        </p:txBody>
      </p:sp>
      <p:sp>
        <p:nvSpPr>
          <p:cNvPr id="130" name="Rounded Rectangle 129"/>
          <p:cNvSpPr/>
          <p:nvPr/>
        </p:nvSpPr>
        <p:spPr>
          <a:xfrm>
            <a:off x="4343578" y="1397688"/>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TextBox 130"/>
          <p:cNvSpPr txBox="1"/>
          <p:nvPr/>
        </p:nvSpPr>
        <p:spPr>
          <a:xfrm>
            <a:off x="4432850" y="1397689"/>
            <a:ext cx="885498"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Desktop</a:t>
            </a:r>
            <a:endParaRPr lang="en-US" sz="1200" dirty="0">
              <a:solidFill>
                <a:prstClr val="white"/>
              </a:solidFill>
            </a:endParaRPr>
          </a:p>
        </p:txBody>
      </p:sp>
      <p:cxnSp>
        <p:nvCxnSpPr>
          <p:cNvPr id="132" name="Straight Arrow Connector 131"/>
          <p:cNvCxnSpPr/>
          <p:nvPr/>
        </p:nvCxnSpPr>
        <p:spPr>
          <a:xfrm>
            <a:off x="2363819" y="4429879"/>
            <a:ext cx="0" cy="734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451320" y="2962490"/>
            <a:ext cx="0" cy="2225816"/>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3809916" y="4249594"/>
            <a:ext cx="49214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306871" y="2964360"/>
            <a:ext cx="0" cy="128192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327931" y="4667039"/>
            <a:ext cx="720069" cy="553998"/>
          </a:xfrm>
          <a:prstGeom prst="rect">
            <a:avLst/>
          </a:prstGeom>
          <a:noFill/>
        </p:spPr>
        <p:txBody>
          <a:bodyPr wrap="none" rtlCol="0">
            <a:spAutoFit/>
          </a:bodyPr>
          <a:lstStyle/>
          <a:p>
            <a:r>
              <a:rPr lang="en-US" sz="1000" dirty="0" smtClean="0">
                <a:solidFill>
                  <a:srgbClr val="4F81BD">
                    <a:lumMod val="50000"/>
                  </a:srgbClr>
                </a:solidFill>
              </a:rPr>
              <a:t>DICOM</a:t>
            </a:r>
          </a:p>
          <a:p>
            <a:r>
              <a:rPr lang="en-US" sz="1000" dirty="0" smtClean="0">
                <a:solidFill>
                  <a:srgbClr val="4F81BD">
                    <a:lumMod val="50000"/>
                  </a:srgbClr>
                </a:solidFill>
              </a:rPr>
              <a:t>Images</a:t>
            </a:r>
          </a:p>
          <a:p>
            <a:r>
              <a:rPr lang="en-US" sz="1000" dirty="0" smtClean="0">
                <a:solidFill>
                  <a:srgbClr val="4F81BD">
                    <a:lumMod val="50000"/>
                  </a:srgbClr>
                </a:solidFill>
              </a:rPr>
              <a:t>with Acc #</a:t>
            </a:r>
            <a:endParaRPr lang="en-US" sz="1000" dirty="0">
              <a:solidFill>
                <a:srgbClr val="4F81BD">
                  <a:lumMod val="50000"/>
                </a:srgbClr>
              </a:solidFill>
            </a:endParaRPr>
          </a:p>
        </p:txBody>
      </p:sp>
      <p:sp>
        <p:nvSpPr>
          <p:cNvPr id="137" name="TextBox 136"/>
          <p:cNvSpPr txBox="1"/>
          <p:nvPr/>
        </p:nvSpPr>
        <p:spPr>
          <a:xfrm>
            <a:off x="3810000" y="3595386"/>
            <a:ext cx="558166" cy="707886"/>
          </a:xfrm>
          <a:prstGeom prst="rect">
            <a:avLst/>
          </a:prstGeom>
          <a:noFill/>
        </p:spPr>
        <p:txBody>
          <a:bodyPr wrap="none" rtlCol="0">
            <a:spAutoFit/>
          </a:bodyPr>
          <a:lstStyle/>
          <a:p>
            <a:r>
              <a:rPr lang="en-US" sz="1000" dirty="0" smtClean="0">
                <a:solidFill>
                  <a:srgbClr val="4F81BD">
                    <a:lumMod val="50000"/>
                  </a:srgbClr>
                </a:solidFill>
              </a:rPr>
              <a:t>DICOM</a:t>
            </a:r>
          </a:p>
          <a:p>
            <a:r>
              <a:rPr lang="en-US" sz="1000" dirty="0" smtClean="0">
                <a:solidFill>
                  <a:srgbClr val="4F81BD">
                    <a:lumMod val="50000"/>
                  </a:srgbClr>
                </a:solidFill>
              </a:rPr>
              <a:t>Images</a:t>
            </a:r>
          </a:p>
          <a:p>
            <a:r>
              <a:rPr lang="en-US" sz="1000" dirty="0" smtClean="0">
                <a:solidFill>
                  <a:srgbClr val="4F81BD">
                    <a:lumMod val="50000"/>
                  </a:srgbClr>
                </a:solidFill>
              </a:rPr>
              <a:t>With</a:t>
            </a:r>
          </a:p>
          <a:p>
            <a:r>
              <a:rPr lang="en-US" sz="1000" dirty="0" smtClean="0">
                <a:solidFill>
                  <a:srgbClr val="4F81BD">
                    <a:lumMod val="50000"/>
                  </a:srgbClr>
                </a:solidFill>
              </a:rPr>
              <a:t>Acc #</a:t>
            </a:r>
            <a:endParaRPr lang="en-US" sz="1000" dirty="0">
              <a:solidFill>
                <a:srgbClr val="4F81BD">
                  <a:lumMod val="50000"/>
                </a:srgbClr>
              </a:solidFill>
            </a:endParaRPr>
          </a:p>
        </p:txBody>
      </p:sp>
      <p:pic>
        <p:nvPicPr>
          <p:cNvPr id="138" name="Picture 8" descr="https://encrypted-tbn0.gstatic.com/images?q=tbn:ANd9GcSXPooOkWkxMr3w4CTFU_Dqhh-peTvD4uQFA7GKZyC6GnmhZXpZ7AcYknF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986" y="2268395"/>
            <a:ext cx="1023984" cy="659902"/>
          </a:xfrm>
          <a:prstGeom prst="rect">
            <a:avLst/>
          </a:prstGeom>
          <a:noFill/>
          <a:extLst>
            <a:ext uri="{909E8E84-426E-40DD-AFC4-6F175D3DCCD1}">
              <a14:hiddenFill xmlns:a14="http://schemas.microsoft.com/office/drawing/2010/main">
                <a:solidFill>
                  <a:srgbClr val="FFFFFF"/>
                </a:solidFill>
              </a14:hiddenFill>
            </a:ext>
          </a:extLst>
        </p:spPr>
      </p:pic>
      <p:sp>
        <p:nvSpPr>
          <p:cNvPr id="139" name="Rounded Rectangle 138"/>
          <p:cNvSpPr/>
          <p:nvPr/>
        </p:nvSpPr>
        <p:spPr>
          <a:xfrm>
            <a:off x="5490163" y="1398390"/>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0" name="TextBox 139"/>
          <p:cNvSpPr txBox="1"/>
          <p:nvPr/>
        </p:nvSpPr>
        <p:spPr>
          <a:xfrm>
            <a:off x="5579435" y="1398391"/>
            <a:ext cx="885498"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Mobile</a:t>
            </a:r>
            <a:endParaRPr lang="en-US" sz="1200" dirty="0">
              <a:solidFill>
                <a:prstClr val="white"/>
              </a:solidFill>
            </a:endParaRPr>
          </a:p>
        </p:txBody>
      </p:sp>
      <p:sp>
        <p:nvSpPr>
          <p:cNvPr id="141" name="Rounded Rectangle 140"/>
          <p:cNvSpPr/>
          <p:nvPr/>
        </p:nvSpPr>
        <p:spPr>
          <a:xfrm>
            <a:off x="6633163" y="1398390"/>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2" name="TextBox 141"/>
          <p:cNvSpPr txBox="1"/>
          <p:nvPr/>
        </p:nvSpPr>
        <p:spPr>
          <a:xfrm>
            <a:off x="6919305" y="1398391"/>
            <a:ext cx="712683" cy="461665"/>
          </a:xfrm>
          <a:prstGeom prst="rect">
            <a:avLst/>
          </a:prstGeom>
          <a:noFill/>
        </p:spPr>
        <p:txBody>
          <a:bodyPr wrap="square" rtlCol="0">
            <a:spAutoFit/>
          </a:bodyPr>
          <a:lstStyle/>
          <a:p>
            <a:pPr algn="ctr"/>
            <a:r>
              <a:rPr lang="en-US" sz="1200" dirty="0" smtClean="0">
                <a:solidFill>
                  <a:prstClr val="white"/>
                </a:solidFill>
              </a:rPr>
              <a:t>Patient</a:t>
            </a:r>
          </a:p>
          <a:p>
            <a:pPr algn="ctr"/>
            <a:r>
              <a:rPr lang="en-US" sz="1200" dirty="0" smtClean="0">
                <a:solidFill>
                  <a:prstClr val="white"/>
                </a:solidFill>
              </a:rPr>
              <a:t>Portal</a:t>
            </a:r>
            <a:endParaRPr lang="en-US" sz="1200" dirty="0">
              <a:solidFill>
                <a:prstClr val="white"/>
              </a:solidFill>
            </a:endParaRPr>
          </a:p>
        </p:txBody>
      </p:sp>
      <p:pic>
        <p:nvPicPr>
          <p:cNvPr id="1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0340" y="2300448"/>
            <a:ext cx="1053206" cy="62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 name="Picture 2" descr="http://www.rochestergeneral.org/~/media/Images/Imported/gedownload/two%20women%20mycare%20co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6535" y="1412334"/>
            <a:ext cx="268428" cy="401876"/>
          </a:xfrm>
          <a:prstGeom prst="rect">
            <a:avLst/>
          </a:prstGeom>
          <a:noFill/>
          <a:extLst>
            <a:ext uri="{909E8E84-426E-40DD-AFC4-6F175D3DCCD1}">
              <a14:hiddenFill xmlns:a14="http://schemas.microsoft.com/office/drawing/2010/main">
                <a:solidFill>
                  <a:srgbClr val="FFFFFF"/>
                </a:solidFill>
              </a14:hiddenFill>
            </a:ext>
          </a:extLst>
        </p:spPr>
      </p:pic>
      <p:sp>
        <p:nvSpPr>
          <p:cNvPr id="145" name="Rounded Rectangle 144"/>
          <p:cNvSpPr/>
          <p:nvPr/>
        </p:nvSpPr>
        <p:spPr>
          <a:xfrm>
            <a:off x="4200800" y="2241565"/>
            <a:ext cx="3603320" cy="699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6" name="Rounded Rectangle 145"/>
          <p:cNvSpPr/>
          <p:nvPr/>
        </p:nvSpPr>
        <p:spPr>
          <a:xfrm>
            <a:off x="6324778" y="3744688"/>
            <a:ext cx="2022534" cy="9117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Institutional Image Management System</a:t>
            </a:r>
          </a:p>
          <a:p>
            <a:pPr algn="ctr"/>
            <a:r>
              <a:rPr lang="en-US" sz="1200" dirty="0" smtClean="0">
                <a:solidFill>
                  <a:prstClr val="white"/>
                </a:solidFill>
              </a:rPr>
              <a:t>(IIMS) </a:t>
            </a:r>
          </a:p>
          <a:p>
            <a:pPr algn="ctr"/>
            <a:endParaRPr lang="en-US" sz="600" dirty="0" smtClean="0">
              <a:solidFill>
                <a:prstClr val="white"/>
              </a:solidFill>
            </a:endParaRPr>
          </a:p>
          <a:p>
            <a:pPr algn="ctr"/>
            <a:r>
              <a:rPr lang="en-US" sz="1200" dirty="0" smtClean="0">
                <a:solidFill>
                  <a:prstClr val="white"/>
                </a:solidFill>
              </a:rPr>
              <a:t>(Patient Imaging Registry)</a:t>
            </a:r>
          </a:p>
          <a:p>
            <a:pPr algn="ctr"/>
            <a:endParaRPr lang="en-US" sz="1200" dirty="0">
              <a:solidFill>
                <a:prstClr val="white"/>
              </a:solidFill>
            </a:endParaRPr>
          </a:p>
        </p:txBody>
      </p:sp>
      <p:sp>
        <p:nvSpPr>
          <p:cNvPr id="147" name="TextBox 146"/>
          <p:cNvSpPr txBox="1"/>
          <p:nvPr/>
        </p:nvSpPr>
        <p:spPr>
          <a:xfrm>
            <a:off x="7977325" y="1911192"/>
            <a:ext cx="930124" cy="1785104"/>
          </a:xfrm>
          <a:prstGeom prst="rect">
            <a:avLst/>
          </a:prstGeom>
          <a:noFill/>
        </p:spPr>
        <p:txBody>
          <a:bodyPr wrap="square" rtlCol="0">
            <a:spAutoFit/>
          </a:bodyPr>
          <a:lstStyle/>
          <a:p>
            <a:r>
              <a:rPr lang="en-US" sz="1000" dirty="0" smtClean="0">
                <a:solidFill>
                  <a:srgbClr val="4F81BD">
                    <a:lumMod val="50000"/>
                  </a:srgbClr>
                </a:solidFill>
              </a:rPr>
              <a:t>Create</a:t>
            </a:r>
          </a:p>
          <a:p>
            <a:r>
              <a:rPr lang="en-US" sz="1000" dirty="0" smtClean="0">
                <a:solidFill>
                  <a:srgbClr val="4F81BD">
                    <a:lumMod val="50000"/>
                  </a:srgbClr>
                </a:solidFill>
              </a:rPr>
              <a:t>and Result</a:t>
            </a:r>
          </a:p>
          <a:p>
            <a:r>
              <a:rPr lang="en-US" sz="1000" dirty="0" smtClean="0">
                <a:solidFill>
                  <a:srgbClr val="4F81BD">
                    <a:lumMod val="50000"/>
                  </a:srgbClr>
                </a:solidFill>
              </a:rPr>
              <a:t>Order</a:t>
            </a:r>
          </a:p>
          <a:p>
            <a:r>
              <a:rPr lang="en-US" sz="1000" dirty="0" smtClean="0">
                <a:solidFill>
                  <a:srgbClr val="4F81BD">
                    <a:lumMod val="50000"/>
                  </a:srgbClr>
                </a:solidFill>
              </a:rPr>
              <a:t>For</a:t>
            </a:r>
          </a:p>
          <a:p>
            <a:r>
              <a:rPr lang="en-US" sz="1000" dirty="0" smtClean="0">
                <a:solidFill>
                  <a:srgbClr val="4F81BD">
                    <a:lumMod val="50000"/>
                  </a:srgbClr>
                </a:solidFill>
              </a:rPr>
              <a:t>Imaging</a:t>
            </a:r>
          </a:p>
          <a:p>
            <a:r>
              <a:rPr lang="en-US" sz="1000" dirty="0" smtClean="0">
                <a:solidFill>
                  <a:srgbClr val="4F81BD">
                    <a:lumMod val="50000"/>
                  </a:srgbClr>
                </a:solidFill>
              </a:rPr>
              <a:t>Using</a:t>
            </a:r>
          </a:p>
          <a:p>
            <a:r>
              <a:rPr lang="en-US" sz="1000" dirty="0" smtClean="0">
                <a:solidFill>
                  <a:srgbClr val="4F81BD">
                    <a:lumMod val="50000"/>
                  </a:srgbClr>
                </a:solidFill>
              </a:rPr>
              <a:t>Known</a:t>
            </a:r>
          </a:p>
          <a:p>
            <a:r>
              <a:rPr lang="en-US" sz="1000" dirty="0" smtClean="0">
                <a:solidFill>
                  <a:srgbClr val="4F81BD">
                    <a:lumMod val="50000"/>
                  </a:srgbClr>
                </a:solidFill>
              </a:rPr>
              <a:t>Accession #,</a:t>
            </a:r>
          </a:p>
          <a:p>
            <a:r>
              <a:rPr lang="en-US" sz="1000" dirty="0" smtClean="0">
                <a:solidFill>
                  <a:srgbClr val="4F81BD">
                    <a:lumMod val="50000"/>
                  </a:srgbClr>
                </a:solidFill>
              </a:rPr>
              <a:t>Department,</a:t>
            </a:r>
          </a:p>
          <a:p>
            <a:r>
              <a:rPr lang="en-US" sz="1000" dirty="0" smtClean="0">
                <a:solidFill>
                  <a:srgbClr val="4F81BD">
                    <a:lumMod val="50000"/>
                  </a:srgbClr>
                </a:solidFill>
              </a:rPr>
              <a:t>PHI,</a:t>
            </a:r>
          </a:p>
          <a:p>
            <a:r>
              <a:rPr lang="en-US" sz="1000" dirty="0" smtClean="0">
                <a:solidFill>
                  <a:srgbClr val="4F81BD">
                    <a:lumMod val="50000"/>
                  </a:srgbClr>
                </a:solidFill>
              </a:rPr>
              <a:t>etc.</a:t>
            </a:r>
          </a:p>
        </p:txBody>
      </p:sp>
      <p:cxnSp>
        <p:nvCxnSpPr>
          <p:cNvPr id="148" name="Straight Arrow Connector 147"/>
          <p:cNvCxnSpPr/>
          <p:nvPr/>
        </p:nvCxnSpPr>
        <p:spPr>
          <a:xfrm flipV="1">
            <a:off x="8001178" y="1855590"/>
            <a:ext cx="0" cy="1882299"/>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7909076" y="51924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6</a:t>
            </a:r>
          </a:p>
        </p:txBody>
      </p:sp>
      <p:cxnSp>
        <p:nvCxnSpPr>
          <p:cNvPr id="150" name="Straight Arrow Connector 149"/>
          <p:cNvCxnSpPr/>
          <p:nvPr/>
        </p:nvCxnSpPr>
        <p:spPr>
          <a:xfrm flipV="1">
            <a:off x="8001178" y="4651796"/>
            <a:ext cx="0" cy="5452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a:off x="1106638" y="4062937"/>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52" name="Oval 151"/>
          <p:cNvSpPr/>
          <p:nvPr/>
        </p:nvSpPr>
        <p:spPr>
          <a:xfrm>
            <a:off x="1808073" y="4062937"/>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53" name="Oval 152"/>
          <p:cNvSpPr/>
          <p:nvPr/>
        </p:nvSpPr>
        <p:spPr>
          <a:xfrm>
            <a:off x="2546649" y="406176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54" name="Oval 153"/>
          <p:cNvSpPr/>
          <p:nvPr/>
        </p:nvSpPr>
        <p:spPr>
          <a:xfrm>
            <a:off x="3316972" y="406176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55" name="Oval 154"/>
          <p:cNvSpPr/>
          <p:nvPr/>
        </p:nvSpPr>
        <p:spPr>
          <a:xfrm>
            <a:off x="2272536" y="45828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4</a:t>
            </a:r>
          </a:p>
        </p:txBody>
      </p:sp>
      <p:sp>
        <p:nvSpPr>
          <p:cNvPr id="156" name="Oval 155"/>
          <p:cNvSpPr/>
          <p:nvPr/>
        </p:nvSpPr>
        <p:spPr>
          <a:xfrm>
            <a:off x="4220635" y="3126820"/>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4</a:t>
            </a:r>
          </a:p>
        </p:txBody>
      </p:sp>
      <p:cxnSp>
        <p:nvCxnSpPr>
          <p:cNvPr id="157" name="Straight Arrow Connector 156"/>
          <p:cNvCxnSpPr/>
          <p:nvPr/>
        </p:nvCxnSpPr>
        <p:spPr>
          <a:xfrm flipH="1">
            <a:off x="4876977" y="1850278"/>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8600" y="5341966"/>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5</a:t>
            </a:r>
          </a:p>
        </p:txBody>
      </p:sp>
      <p:sp>
        <p:nvSpPr>
          <p:cNvPr id="159" name="TextBox 158"/>
          <p:cNvSpPr txBox="1"/>
          <p:nvPr/>
        </p:nvSpPr>
        <p:spPr>
          <a:xfrm>
            <a:off x="357147" y="5300492"/>
            <a:ext cx="2715619" cy="246221"/>
          </a:xfrm>
          <a:prstGeom prst="rect">
            <a:avLst/>
          </a:prstGeom>
          <a:noFill/>
        </p:spPr>
        <p:txBody>
          <a:bodyPr wrap="square" rtlCol="0">
            <a:spAutoFit/>
          </a:bodyPr>
          <a:lstStyle/>
          <a:p>
            <a:r>
              <a:rPr lang="en-US" sz="1000" dirty="0" smtClean="0">
                <a:solidFill>
                  <a:prstClr val="white"/>
                </a:solidFill>
              </a:rPr>
              <a:t>Validate Images Against Patient Registration</a:t>
            </a:r>
            <a:endParaRPr lang="en-US" sz="1000" dirty="0">
              <a:solidFill>
                <a:prstClr val="white"/>
              </a:solidFill>
            </a:endParaRPr>
          </a:p>
        </p:txBody>
      </p:sp>
      <p:sp>
        <p:nvSpPr>
          <p:cNvPr id="160" name="Oval 159"/>
          <p:cNvSpPr/>
          <p:nvPr/>
        </p:nvSpPr>
        <p:spPr>
          <a:xfrm>
            <a:off x="7924978" y="37446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6</a:t>
            </a:r>
          </a:p>
        </p:txBody>
      </p:sp>
      <p:sp>
        <p:nvSpPr>
          <p:cNvPr id="161" name="Oval 160"/>
          <p:cNvSpPr/>
          <p:nvPr/>
        </p:nvSpPr>
        <p:spPr>
          <a:xfrm>
            <a:off x="4784876" y="180324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62" name="Straight Arrow Connector 161"/>
          <p:cNvCxnSpPr/>
          <p:nvPr/>
        </p:nvCxnSpPr>
        <p:spPr>
          <a:xfrm flipH="1">
            <a:off x="6049434" y="1831066"/>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5957333" y="178403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64" name="Straight Arrow Connector 163"/>
          <p:cNvCxnSpPr/>
          <p:nvPr/>
        </p:nvCxnSpPr>
        <p:spPr>
          <a:xfrm flipH="1">
            <a:off x="7162977" y="1839017"/>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a:off x="7070876" y="1791982"/>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66" name="Straight Arrow Connector 165"/>
          <p:cNvCxnSpPr/>
          <p:nvPr/>
        </p:nvCxnSpPr>
        <p:spPr>
          <a:xfrm flipH="1">
            <a:off x="7620178" y="2945572"/>
            <a:ext cx="1" cy="799116"/>
          </a:xfrm>
          <a:prstGeom prst="straightConnector1">
            <a:avLst/>
          </a:prstGeom>
          <a:ln w="25400">
            <a:solidFill>
              <a:srgbClr val="044848"/>
            </a:solidFill>
            <a:tailEnd type="non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4837223" y="1950614"/>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68" name="TextBox 167"/>
          <p:cNvSpPr txBox="1"/>
          <p:nvPr/>
        </p:nvSpPr>
        <p:spPr>
          <a:xfrm>
            <a:off x="5992366" y="1931790"/>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69" name="TextBox 168"/>
          <p:cNvSpPr txBox="1"/>
          <p:nvPr/>
        </p:nvSpPr>
        <p:spPr>
          <a:xfrm>
            <a:off x="7102680" y="1947692"/>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70" name="Rounded Rectangle 169"/>
          <p:cNvSpPr/>
          <p:nvPr/>
        </p:nvSpPr>
        <p:spPr>
          <a:xfrm>
            <a:off x="890737" y="2865418"/>
            <a:ext cx="609600" cy="842495"/>
          </a:xfrm>
          <a:prstGeom prst="round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71" name="TextBox 170"/>
          <p:cNvSpPr txBox="1"/>
          <p:nvPr/>
        </p:nvSpPr>
        <p:spPr>
          <a:xfrm>
            <a:off x="816002" y="2906488"/>
            <a:ext cx="762000" cy="215444"/>
          </a:xfrm>
          <a:prstGeom prst="rect">
            <a:avLst/>
          </a:prstGeom>
          <a:noFill/>
        </p:spPr>
        <p:txBody>
          <a:bodyPr wrap="square" rtlCol="0">
            <a:spAutoFit/>
          </a:bodyPr>
          <a:lstStyle/>
          <a:p>
            <a:pPr algn="ctr"/>
            <a:r>
              <a:rPr lang="en-US" sz="800" dirty="0" smtClean="0">
                <a:solidFill>
                  <a:prstClr val="black"/>
                </a:solidFill>
              </a:rPr>
              <a:t>Anes</a:t>
            </a:r>
            <a:r>
              <a:rPr lang="en-US" sz="800" dirty="0">
                <a:solidFill>
                  <a:prstClr val="black"/>
                </a:solidFill>
              </a:rPr>
              <a:t>.</a:t>
            </a:r>
            <a:endParaRPr lang="en-US" sz="800" dirty="0" smtClean="0">
              <a:solidFill>
                <a:prstClr val="black"/>
              </a:solidFill>
            </a:endParaRPr>
          </a:p>
        </p:txBody>
      </p:sp>
      <p:sp>
        <p:nvSpPr>
          <p:cNvPr id="172" name="Rounded Rectangle 171"/>
          <p:cNvSpPr/>
          <p:nvPr/>
        </p:nvSpPr>
        <p:spPr>
          <a:xfrm>
            <a:off x="1575906" y="2873900"/>
            <a:ext cx="678243" cy="842495"/>
          </a:xfrm>
          <a:prstGeom prst="roundRect">
            <a:avLst/>
          </a:prstGeom>
          <a:solidFill>
            <a:schemeClr val="accent6">
              <a:lumMod val="5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73" name="TextBox 172"/>
          <p:cNvSpPr txBox="1"/>
          <p:nvPr/>
        </p:nvSpPr>
        <p:spPr>
          <a:xfrm>
            <a:off x="1492780" y="2873886"/>
            <a:ext cx="838200" cy="338554"/>
          </a:xfrm>
          <a:prstGeom prst="rect">
            <a:avLst/>
          </a:prstGeom>
          <a:noFill/>
        </p:spPr>
        <p:txBody>
          <a:bodyPr wrap="square" rtlCol="0">
            <a:spAutoFit/>
          </a:bodyPr>
          <a:lstStyle/>
          <a:p>
            <a:pPr algn="ctr"/>
            <a:r>
              <a:rPr lang="en-US" sz="800" dirty="0" smtClean="0">
                <a:solidFill>
                  <a:prstClr val="black"/>
                </a:solidFill>
              </a:rPr>
              <a:t>Sports Medicine</a:t>
            </a:r>
            <a:endParaRPr lang="en-US" sz="1000" dirty="0">
              <a:solidFill>
                <a:prstClr val="black"/>
              </a:solidFill>
            </a:endParaRPr>
          </a:p>
        </p:txBody>
      </p:sp>
      <p:sp>
        <p:nvSpPr>
          <p:cNvPr id="174" name="Rounded Rectangle 173"/>
          <p:cNvSpPr/>
          <p:nvPr/>
        </p:nvSpPr>
        <p:spPr>
          <a:xfrm>
            <a:off x="2329362" y="2878195"/>
            <a:ext cx="678243" cy="842495"/>
          </a:xfrm>
          <a:prstGeom prst="roundRect">
            <a:avLst/>
          </a:prstGeom>
          <a:solidFill>
            <a:schemeClr val="accent4">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75" name="TextBox 174"/>
          <p:cNvSpPr txBox="1"/>
          <p:nvPr/>
        </p:nvSpPr>
        <p:spPr>
          <a:xfrm>
            <a:off x="2433876" y="2886132"/>
            <a:ext cx="632812" cy="338554"/>
          </a:xfrm>
          <a:prstGeom prst="rect">
            <a:avLst/>
          </a:prstGeom>
          <a:noFill/>
        </p:spPr>
        <p:txBody>
          <a:bodyPr wrap="square" rtlCol="0">
            <a:spAutoFit/>
          </a:bodyPr>
          <a:lstStyle/>
          <a:p>
            <a:r>
              <a:rPr lang="en-US" sz="800" dirty="0" smtClean="0">
                <a:solidFill>
                  <a:prstClr val="black"/>
                </a:solidFill>
              </a:rPr>
              <a:t>Critical</a:t>
            </a:r>
          </a:p>
          <a:p>
            <a:r>
              <a:rPr lang="en-US" sz="800" dirty="0" smtClean="0">
                <a:solidFill>
                  <a:prstClr val="black"/>
                </a:solidFill>
              </a:rPr>
              <a:t> Care</a:t>
            </a:r>
            <a:endParaRPr lang="en-US" sz="1000" dirty="0">
              <a:solidFill>
                <a:prstClr val="black"/>
              </a:solidFill>
            </a:endParaRPr>
          </a:p>
        </p:txBody>
      </p:sp>
      <p:sp>
        <p:nvSpPr>
          <p:cNvPr id="176" name="Rounded Rectangle 175"/>
          <p:cNvSpPr/>
          <p:nvPr/>
        </p:nvSpPr>
        <p:spPr>
          <a:xfrm>
            <a:off x="3091992" y="2886741"/>
            <a:ext cx="678243" cy="842495"/>
          </a:xfrm>
          <a:prstGeom prst="roundRect">
            <a:avLst/>
          </a:prstGeom>
          <a:solidFill>
            <a:schemeClr val="accent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pic>
        <p:nvPicPr>
          <p:cNvPr id="17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0782" y="3282350"/>
            <a:ext cx="501083" cy="3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8" name="Straight Arrow Connector 177"/>
          <p:cNvCxnSpPr/>
          <p:nvPr/>
        </p:nvCxnSpPr>
        <p:spPr>
          <a:xfrm>
            <a:off x="3778374" y="4354289"/>
            <a:ext cx="2546404" cy="0"/>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4419600" y="3946125"/>
            <a:ext cx="2312123" cy="646331"/>
          </a:xfrm>
          <a:prstGeom prst="rect">
            <a:avLst/>
          </a:prstGeom>
          <a:noFill/>
        </p:spPr>
        <p:txBody>
          <a:bodyPr wrap="square" rtlCol="0">
            <a:spAutoFit/>
          </a:bodyPr>
          <a:lstStyle/>
          <a:p>
            <a:r>
              <a:rPr lang="en-US" sz="1000" dirty="0" smtClean="0">
                <a:solidFill>
                  <a:srgbClr val="4F81BD">
                    <a:lumMod val="50000"/>
                  </a:srgbClr>
                </a:solidFill>
              </a:rPr>
              <a:t>Notify Exam In Progress </a:t>
            </a:r>
            <a:r>
              <a:rPr lang="en-US" sz="1000" dirty="0" smtClean="0">
                <a:solidFill>
                  <a:srgbClr val="4F81BD">
                    <a:lumMod val="50000"/>
                  </a:srgbClr>
                </a:solidFill>
                <a:sym typeface="Wingdings" panose="05000000000000000000" pitchFamily="2" charset="2"/>
              </a:rPr>
              <a:t></a:t>
            </a:r>
          </a:p>
          <a:p>
            <a:r>
              <a:rPr lang="en-US" sz="1000" dirty="0" smtClean="0">
                <a:solidFill>
                  <a:srgbClr val="4F81BD">
                    <a:lumMod val="50000"/>
                  </a:srgbClr>
                </a:solidFill>
                <a:sym typeface="Wingdings" panose="05000000000000000000" pitchFamily="2" charset="2"/>
              </a:rPr>
              <a:t>(PHI, Dept., Modality, Study UID…)</a:t>
            </a:r>
          </a:p>
          <a:p>
            <a:endParaRPr lang="en-US" sz="600" dirty="0" smtClean="0">
              <a:solidFill>
                <a:srgbClr val="4F81BD">
                  <a:lumMod val="50000"/>
                </a:srgbClr>
              </a:solidFill>
            </a:endParaRPr>
          </a:p>
          <a:p>
            <a:r>
              <a:rPr lang="en-US" sz="1000" dirty="0" smtClean="0">
                <a:solidFill>
                  <a:srgbClr val="4F81BD">
                    <a:lumMod val="50000"/>
                  </a:srgbClr>
                </a:solidFill>
                <a:sym typeface="Wingdings" panose="05000000000000000000" pitchFamily="2" charset="2"/>
              </a:rPr>
              <a:t>            </a:t>
            </a:r>
            <a:r>
              <a:rPr lang="en-US" sz="1000" dirty="0" smtClean="0">
                <a:solidFill>
                  <a:srgbClr val="4F81BD">
                    <a:lumMod val="50000"/>
                  </a:srgbClr>
                </a:solidFill>
              </a:rPr>
              <a:t>Get Accession #</a:t>
            </a:r>
            <a:endParaRPr lang="en-US" sz="1000" dirty="0">
              <a:solidFill>
                <a:srgbClr val="4F81BD">
                  <a:lumMod val="50000"/>
                </a:srgbClr>
              </a:solidFill>
            </a:endParaRPr>
          </a:p>
        </p:txBody>
      </p:sp>
      <p:sp>
        <p:nvSpPr>
          <p:cNvPr id="180" name="Oval 179"/>
          <p:cNvSpPr/>
          <p:nvPr/>
        </p:nvSpPr>
        <p:spPr>
          <a:xfrm>
            <a:off x="5912759" y="3977929"/>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3</a:t>
            </a:r>
            <a:endParaRPr lang="en-US" sz="1200" kern="0" dirty="0" smtClean="0">
              <a:solidFill>
                <a:prstClr val="white"/>
              </a:solidFill>
            </a:endParaRPr>
          </a:p>
        </p:txBody>
      </p:sp>
      <p:cxnSp>
        <p:nvCxnSpPr>
          <p:cNvPr id="181" name="Straight Arrow Connector 180"/>
          <p:cNvCxnSpPr/>
          <p:nvPr/>
        </p:nvCxnSpPr>
        <p:spPr>
          <a:xfrm>
            <a:off x="2346298" y="1831066"/>
            <a:ext cx="0" cy="32943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42947" y="1914169"/>
            <a:ext cx="2742527" cy="246221"/>
          </a:xfrm>
          <a:prstGeom prst="rect">
            <a:avLst/>
          </a:prstGeom>
          <a:noFill/>
        </p:spPr>
        <p:txBody>
          <a:bodyPr wrap="square" rtlCol="0">
            <a:spAutoFit/>
          </a:bodyPr>
          <a:lstStyle/>
          <a:p>
            <a:pPr algn="ctr"/>
            <a:r>
              <a:rPr lang="en-US" sz="1000" dirty="0" smtClean="0">
                <a:solidFill>
                  <a:srgbClr val="4F81BD">
                    <a:lumMod val="50000"/>
                  </a:srgbClr>
                </a:solidFill>
              </a:rPr>
              <a:t>Get Patient Demographic Information</a:t>
            </a:r>
            <a:endParaRPr lang="en-US" sz="1000" dirty="0">
              <a:solidFill>
                <a:srgbClr val="4F81BD">
                  <a:lumMod val="50000"/>
                </a:srgbClr>
              </a:solidFill>
            </a:endParaRPr>
          </a:p>
        </p:txBody>
      </p:sp>
      <p:sp>
        <p:nvSpPr>
          <p:cNvPr id="183" name="Rounded Rectangle 182"/>
          <p:cNvSpPr/>
          <p:nvPr/>
        </p:nvSpPr>
        <p:spPr>
          <a:xfrm>
            <a:off x="260860" y="1382488"/>
            <a:ext cx="2970130"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 name="TextBox 183"/>
          <p:cNvSpPr txBox="1"/>
          <p:nvPr/>
        </p:nvSpPr>
        <p:spPr>
          <a:xfrm>
            <a:off x="268811" y="1362121"/>
            <a:ext cx="2908192" cy="461665"/>
          </a:xfrm>
          <a:prstGeom prst="rect">
            <a:avLst/>
          </a:prstGeom>
          <a:noFill/>
        </p:spPr>
        <p:txBody>
          <a:bodyPr wrap="square" rtlCol="0">
            <a:spAutoFit/>
          </a:bodyPr>
          <a:lstStyle/>
          <a:p>
            <a:pPr algn="ctr"/>
            <a:r>
              <a:rPr lang="en-US" sz="1200" dirty="0" smtClean="0">
                <a:solidFill>
                  <a:prstClr val="white"/>
                </a:solidFill>
              </a:rPr>
              <a:t>Patient Registration</a:t>
            </a:r>
          </a:p>
          <a:p>
            <a:pPr algn="ctr"/>
            <a:r>
              <a:rPr lang="en-US" sz="1200" dirty="0" smtClean="0">
                <a:solidFill>
                  <a:prstClr val="white"/>
                </a:solidFill>
              </a:rPr>
              <a:t>Master Data Management</a:t>
            </a:r>
            <a:endParaRPr lang="en-US" sz="1200" dirty="0">
              <a:solidFill>
                <a:prstClr val="white"/>
              </a:solidFill>
            </a:endParaRPr>
          </a:p>
        </p:txBody>
      </p:sp>
      <p:sp>
        <p:nvSpPr>
          <p:cNvPr id="185" name="Oval 184"/>
          <p:cNvSpPr/>
          <p:nvPr/>
        </p:nvSpPr>
        <p:spPr>
          <a:xfrm>
            <a:off x="2250611" y="178804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pic>
        <p:nvPicPr>
          <p:cNvPr id="18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6839" y="3262637"/>
            <a:ext cx="571262" cy="35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7" name="TextBox 186"/>
          <p:cNvSpPr txBox="1"/>
          <p:nvPr/>
        </p:nvSpPr>
        <p:spPr>
          <a:xfrm>
            <a:off x="3032098" y="2870043"/>
            <a:ext cx="838200" cy="369332"/>
          </a:xfrm>
          <a:prstGeom prst="rect">
            <a:avLst/>
          </a:prstGeom>
          <a:noFill/>
        </p:spPr>
        <p:txBody>
          <a:bodyPr wrap="square" rtlCol="0">
            <a:spAutoFit/>
          </a:bodyPr>
          <a:lstStyle/>
          <a:p>
            <a:r>
              <a:rPr lang="en-US" sz="800" dirty="0" smtClean="0">
                <a:solidFill>
                  <a:prstClr val="black"/>
                </a:solidFill>
              </a:rPr>
              <a:t> </a:t>
            </a:r>
            <a:r>
              <a:rPr lang="en-US" sz="1000" dirty="0" smtClean="0">
                <a:solidFill>
                  <a:prstClr val="black"/>
                </a:solidFill>
              </a:rPr>
              <a:t> </a:t>
            </a:r>
            <a:r>
              <a:rPr lang="en-US" sz="800" dirty="0" smtClean="0">
                <a:solidFill>
                  <a:prstClr val="black"/>
                </a:solidFill>
              </a:rPr>
              <a:t>Pulmonary</a:t>
            </a:r>
          </a:p>
          <a:p>
            <a:r>
              <a:rPr lang="en-US" sz="800" dirty="0" smtClean="0">
                <a:solidFill>
                  <a:prstClr val="black"/>
                </a:solidFill>
              </a:rPr>
              <a:t>Bronchoscopy</a:t>
            </a:r>
          </a:p>
        </p:txBody>
      </p:sp>
      <p:pic>
        <p:nvPicPr>
          <p:cNvPr id="188"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8057" y="3216263"/>
            <a:ext cx="380999" cy="46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170" y="3281340"/>
            <a:ext cx="568176" cy="33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5866" y="2564272"/>
            <a:ext cx="415120" cy="54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1" name="Straight Connector 190"/>
          <p:cNvCxnSpPr/>
          <p:nvPr/>
        </p:nvCxnSpPr>
        <p:spPr>
          <a:xfrm>
            <a:off x="688586" y="2824109"/>
            <a:ext cx="2687867"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1099043" y="2743775"/>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93" name="Oval 192"/>
          <p:cNvSpPr/>
          <p:nvPr/>
        </p:nvSpPr>
        <p:spPr>
          <a:xfrm>
            <a:off x="1824598" y="2743775"/>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94" name="Oval 193"/>
          <p:cNvSpPr/>
          <p:nvPr/>
        </p:nvSpPr>
        <p:spPr>
          <a:xfrm>
            <a:off x="2541982" y="275850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95" name="Oval 194"/>
          <p:cNvSpPr/>
          <p:nvPr/>
        </p:nvSpPr>
        <p:spPr>
          <a:xfrm>
            <a:off x="3311190" y="275850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96" name="TextBox 195"/>
          <p:cNvSpPr txBox="1"/>
          <p:nvPr/>
        </p:nvSpPr>
        <p:spPr>
          <a:xfrm>
            <a:off x="304800" y="2982688"/>
            <a:ext cx="1069586" cy="369332"/>
          </a:xfrm>
          <a:prstGeom prst="rect">
            <a:avLst/>
          </a:prstGeom>
          <a:noFill/>
        </p:spPr>
        <p:txBody>
          <a:bodyPr wrap="square" rtlCol="0">
            <a:spAutoFit/>
          </a:bodyPr>
          <a:lstStyle/>
          <a:p>
            <a:r>
              <a:rPr lang="en-US" sz="900" dirty="0" smtClean="0">
                <a:solidFill>
                  <a:srgbClr val="4F81BD">
                    <a:lumMod val="50000"/>
                  </a:srgbClr>
                </a:solidFill>
              </a:rPr>
              <a:t>barcode</a:t>
            </a:r>
          </a:p>
          <a:p>
            <a:r>
              <a:rPr lang="en-US" sz="900" dirty="0" smtClean="0">
                <a:solidFill>
                  <a:srgbClr val="4F81BD">
                    <a:lumMod val="50000"/>
                  </a:srgbClr>
                </a:solidFill>
              </a:rPr>
              <a:t>PID</a:t>
            </a:r>
            <a:endParaRPr lang="en-US" sz="900" dirty="0">
              <a:solidFill>
                <a:srgbClr val="4F81BD">
                  <a:lumMod val="50000"/>
                </a:srgbClr>
              </a:solidFill>
            </a:endParaRPr>
          </a:p>
        </p:txBody>
      </p:sp>
      <p:cxnSp>
        <p:nvCxnSpPr>
          <p:cNvPr id="197" name="Straight Arrow Connector 196"/>
          <p:cNvCxnSpPr/>
          <p:nvPr/>
        </p:nvCxnSpPr>
        <p:spPr>
          <a:xfrm>
            <a:off x="320702" y="1784031"/>
            <a:ext cx="0" cy="3408457"/>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rot="16200000">
            <a:off x="4213259" y="4592555"/>
            <a:ext cx="620683" cy="553998"/>
          </a:xfrm>
          <a:prstGeom prst="rect">
            <a:avLst/>
          </a:prstGeom>
          <a:noFill/>
        </p:spPr>
        <p:txBody>
          <a:bodyPr wrap="none" rtlCol="0">
            <a:spAutoFit/>
          </a:bodyPr>
          <a:lstStyle/>
          <a:p>
            <a:pPr algn="ctr"/>
            <a:r>
              <a:rPr lang="en-US" sz="1000" dirty="0" smtClean="0">
                <a:solidFill>
                  <a:srgbClr val="4F81BD">
                    <a:lumMod val="50000"/>
                  </a:srgbClr>
                </a:solidFill>
              </a:rPr>
              <a:t>Retrieve</a:t>
            </a:r>
          </a:p>
          <a:p>
            <a:pPr algn="ctr"/>
            <a:r>
              <a:rPr lang="en-US" sz="1000" dirty="0" smtClean="0">
                <a:solidFill>
                  <a:srgbClr val="4F81BD">
                    <a:lumMod val="50000"/>
                  </a:srgbClr>
                </a:solidFill>
              </a:rPr>
              <a:t> Prior </a:t>
            </a:r>
          </a:p>
          <a:p>
            <a:pPr algn="ctr"/>
            <a:r>
              <a:rPr lang="en-US" sz="1000" dirty="0" smtClean="0">
                <a:solidFill>
                  <a:srgbClr val="4F81BD">
                    <a:lumMod val="50000"/>
                  </a:srgbClr>
                </a:solidFill>
              </a:rPr>
              <a:t>Images</a:t>
            </a:r>
            <a:endParaRPr lang="en-US" sz="1000" dirty="0">
              <a:solidFill>
                <a:srgbClr val="4F81BD">
                  <a:lumMod val="50000"/>
                </a:srgbClr>
              </a:solidFill>
            </a:endParaRPr>
          </a:p>
        </p:txBody>
      </p:sp>
      <p:sp>
        <p:nvSpPr>
          <p:cNvPr id="199" name="Oval 198"/>
          <p:cNvSpPr/>
          <p:nvPr/>
        </p:nvSpPr>
        <p:spPr>
          <a:xfrm>
            <a:off x="3815155" y="3286665"/>
            <a:ext cx="55143" cy="45719"/>
          </a:xfrm>
          <a:prstGeom prst="ellipse">
            <a:avLst/>
          </a:prstGeom>
          <a:solidFill>
            <a:srgbClr val="C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Oval 199"/>
          <p:cNvSpPr/>
          <p:nvPr/>
        </p:nvSpPr>
        <p:spPr>
          <a:xfrm>
            <a:off x="3911898" y="3287488"/>
            <a:ext cx="55143" cy="45719"/>
          </a:xfrm>
          <a:prstGeom prst="ellipse">
            <a:avLst/>
          </a:prstGeom>
          <a:solidFill>
            <a:srgbClr val="C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4008641" y="3287488"/>
            <a:ext cx="55143" cy="45719"/>
          </a:xfrm>
          <a:prstGeom prst="ellipse">
            <a:avLst/>
          </a:prstGeom>
          <a:solidFill>
            <a:srgbClr val="C0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3598265" y="42780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3</a:t>
            </a:r>
            <a:endParaRPr lang="en-US" sz="1200" kern="0" dirty="0" smtClean="0">
              <a:solidFill>
                <a:prstClr val="white"/>
              </a:solidFill>
            </a:endParaRPr>
          </a:p>
        </p:txBody>
      </p:sp>
      <p:sp>
        <p:nvSpPr>
          <p:cNvPr id="203" name="Oval 202"/>
          <p:cNvSpPr/>
          <p:nvPr/>
        </p:nvSpPr>
        <p:spPr>
          <a:xfrm>
            <a:off x="594661" y="315894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204" name="TextBox 203"/>
          <p:cNvSpPr txBox="1"/>
          <p:nvPr/>
        </p:nvSpPr>
        <p:spPr>
          <a:xfrm>
            <a:off x="8105872" y="4643186"/>
            <a:ext cx="930124" cy="707886"/>
          </a:xfrm>
          <a:prstGeom prst="rect">
            <a:avLst/>
          </a:prstGeom>
          <a:noFill/>
        </p:spPr>
        <p:txBody>
          <a:bodyPr wrap="square" rtlCol="0">
            <a:spAutoFit/>
          </a:bodyPr>
          <a:lstStyle/>
          <a:p>
            <a:r>
              <a:rPr lang="en-US" sz="1000" dirty="0" smtClean="0">
                <a:solidFill>
                  <a:srgbClr val="4F81BD">
                    <a:lumMod val="50000"/>
                  </a:srgbClr>
                </a:solidFill>
              </a:rPr>
              <a:t>Notify IIMS </a:t>
            </a:r>
          </a:p>
          <a:p>
            <a:r>
              <a:rPr lang="en-US" sz="1000" dirty="0" smtClean="0">
                <a:solidFill>
                  <a:srgbClr val="4F81BD">
                    <a:lumMod val="50000"/>
                  </a:srgbClr>
                </a:solidFill>
              </a:rPr>
              <a:t>that images are available       </a:t>
            </a:r>
          </a:p>
          <a:p>
            <a:r>
              <a:rPr lang="en-US" sz="1000" dirty="0">
                <a:solidFill>
                  <a:srgbClr val="4F81BD">
                    <a:lumMod val="50000"/>
                  </a:srgbClr>
                </a:solidFill>
              </a:rPr>
              <a:t> </a:t>
            </a:r>
            <a:r>
              <a:rPr lang="en-US" sz="1000" dirty="0" smtClean="0">
                <a:solidFill>
                  <a:srgbClr val="4F81BD">
                    <a:lumMod val="50000"/>
                  </a:srgbClr>
                </a:solidFill>
              </a:rPr>
              <a:t>     (ORU)</a:t>
            </a: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9331" y="5649688"/>
            <a:ext cx="524500" cy="115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 name="TextBox 207"/>
          <p:cNvSpPr txBox="1"/>
          <p:nvPr/>
        </p:nvSpPr>
        <p:spPr>
          <a:xfrm>
            <a:off x="2077889" y="5690520"/>
            <a:ext cx="1590952" cy="276999"/>
          </a:xfrm>
          <a:prstGeom prst="rect">
            <a:avLst/>
          </a:prstGeom>
          <a:noFill/>
        </p:spPr>
        <p:txBody>
          <a:bodyPr wrap="square" rtlCol="0">
            <a:spAutoFit/>
          </a:bodyPr>
          <a:lstStyle/>
          <a:p>
            <a:r>
              <a:rPr lang="en-US" sz="1200" dirty="0" smtClean="0">
                <a:solidFill>
                  <a:prstClr val="black"/>
                </a:solidFill>
              </a:rPr>
              <a:t>Logical Storage Pools</a:t>
            </a:r>
            <a:endParaRPr lang="en-US" sz="1200" dirty="0">
              <a:solidFill>
                <a:prstClr val="black"/>
              </a:solidFill>
            </a:endParaRPr>
          </a:p>
        </p:txBody>
      </p:sp>
      <p:sp>
        <p:nvSpPr>
          <p:cNvPr id="209" name="Right Arrow 208"/>
          <p:cNvSpPr/>
          <p:nvPr/>
        </p:nvSpPr>
        <p:spPr>
          <a:xfrm>
            <a:off x="3546481" y="5763997"/>
            <a:ext cx="289710" cy="122464"/>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6818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764"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64461"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white"/>
                </a:solidFill>
              </a:rPr>
              <a:t>Enterprise Imaging</a:t>
            </a:r>
          </a:p>
          <a:p>
            <a:endParaRPr lang="en-US" sz="600" dirty="0" smtClean="0">
              <a:solidFill>
                <a:prstClr val="white"/>
              </a:solidFill>
            </a:endParaRPr>
          </a:p>
          <a:p>
            <a:r>
              <a:rPr lang="en-US" sz="2000" dirty="0" smtClean="0">
                <a:solidFill>
                  <a:prstClr val="white"/>
                </a:solidFill>
              </a:rPr>
              <a:t>    Example: Mature VNA Implementation</a:t>
            </a:r>
            <a:endParaRPr lang="en-US" sz="2000" dirty="0">
              <a:solidFill>
                <a:prstClr val="white"/>
              </a:solidFill>
            </a:endParaRPr>
          </a:p>
        </p:txBody>
      </p:sp>
      <p:sp>
        <p:nvSpPr>
          <p:cNvPr id="7" name="Rectangle 6"/>
          <p:cNvSpPr/>
          <p:nvPr/>
        </p:nvSpPr>
        <p:spPr>
          <a:xfrm>
            <a:off x="269421" y="158585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441764"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533400" y="3498433"/>
            <a:ext cx="8062086" cy="533400"/>
          </a:xfrm>
          <a:prstGeom prst="rect">
            <a:avLst/>
          </a:prstGeom>
          <a:solidFill>
            <a:schemeClr val="accent1">
              <a:lumMod val="50000"/>
              <a:alpha val="5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12" name="Rectangle 111"/>
          <p:cNvSpPr/>
          <p:nvPr/>
        </p:nvSpPr>
        <p:spPr>
          <a:xfrm>
            <a:off x="533400" y="4031833"/>
            <a:ext cx="8062086"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DICOM and Web Services</a:t>
            </a:r>
            <a:endParaRPr lang="en-US" sz="1400" dirty="0">
              <a:solidFill>
                <a:prstClr val="white"/>
              </a:solidFill>
            </a:endParaRPr>
          </a:p>
        </p:txBody>
      </p:sp>
      <p:sp>
        <p:nvSpPr>
          <p:cNvPr id="113" name="Rectangle 112"/>
          <p:cNvSpPr/>
          <p:nvPr/>
        </p:nvSpPr>
        <p:spPr>
          <a:xfrm>
            <a:off x="533400" y="3193633"/>
            <a:ext cx="8062086" cy="304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DICOM, HL7 </a:t>
            </a:r>
            <a:r>
              <a:rPr lang="en-US" sz="1400" dirty="0">
                <a:solidFill>
                  <a:prstClr val="white"/>
                </a:solidFill>
              </a:rPr>
              <a:t>and Web Services</a:t>
            </a:r>
          </a:p>
        </p:txBody>
      </p:sp>
      <p:cxnSp>
        <p:nvCxnSpPr>
          <p:cNvPr id="114" name="Straight Connector 113"/>
          <p:cNvCxnSpPr/>
          <p:nvPr/>
        </p:nvCxnSpPr>
        <p:spPr>
          <a:xfrm>
            <a:off x="536378"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rot="16200000">
            <a:off x="-223793" y="5074947"/>
            <a:ext cx="1752600" cy="307777"/>
          </a:xfrm>
          <a:prstGeom prst="rect">
            <a:avLst/>
          </a:prstGeom>
          <a:noFill/>
        </p:spPr>
        <p:txBody>
          <a:bodyPr wrap="square" rtlCol="0">
            <a:spAutoFit/>
          </a:bodyPr>
          <a:lstStyle/>
          <a:p>
            <a:pPr algn="r"/>
            <a:r>
              <a:rPr lang="en-US" sz="1400" dirty="0" smtClean="0">
                <a:solidFill>
                  <a:prstClr val="black"/>
                </a:solidFill>
              </a:rPr>
              <a:t>Radiology  </a:t>
            </a:r>
            <a:endParaRPr lang="en-US" sz="1400" dirty="0">
              <a:solidFill>
                <a:prstClr val="black"/>
              </a:solidFill>
            </a:endParaRPr>
          </a:p>
        </p:txBody>
      </p:sp>
      <p:cxnSp>
        <p:nvCxnSpPr>
          <p:cNvPr id="116" name="Straight Connector 115"/>
          <p:cNvCxnSpPr/>
          <p:nvPr/>
        </p:nvCxnSpPr>
        <p:spPr>
          <a:xfrm>
            <a:off x="76200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rot="16200000">
            <a:off x="15736" y="5059045"/>
            <a:ext cx="1752600" cy="307777"/>
          </a:xfrm>
          <a:prstGeom prst="rect">
            <a:avLst/>
          </a:prstGeom>
          <a:noFill/>
        </p:spPr>
        <p:txBody>
          <a:bodyPr wrap="square" rtlCol="0">
            <a:spAutoFit/>
          </a:bodyPr>
          <a:lstStyle/>
          <a:p>
            <a:pPr algn="r"/>
            <a:r>
              <a:rPr lang="en-US" sz="1400" dirty="0" smtClean="0">
                <a:solidFill>
                  <a:prstClr val="black"/>
                </a:solidFill>
              </a:rPr>
              <a:t>Cardiology  </a:t>
            </a:r>
            <a:endParaRPr lang="en-US" sz="1400" dirty="0">
              <a:solidFill>
                <a:prstClr val="black"/>
              </a:solidFill>
            </a:endParaRPr>
          </a:p>
        </p:txBody>
      </p:sp>
      <p:cxnSp>
        <p:nvCxnSpPr>
          <p:cNvPr id="118" name="Straight Connector 117"/>
          <p:cNvCxnSpPr/>
          <p:nvPr/>
        </p:nvCxnSpPr>
        <p:spPr>
          <a:xfrm>
            <a:off x="1011143"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244336" y="5059045"/>
            <a:ext cx="1752600" cy="307777"/>
          </a:xfrm>
          <a:prstGeom prst="rect">
            <a:avLst/>
          </a:prstGeom>
          <a:noFill/>
        </p:spPr>
        <p:txBody>
          <a:bodyPr wrap="square" rtlCol="0">
            <a:spAutoFit/>
          </a:bodyPr>
          <a:lstStyle/>
          <a:p>
            <a:pPr algn="r"/>
            <a:r>
              <a:rPr lang="en-US" sz="1400" dirty="0" smtClean="0">
                <a:solidFill>
                  <a:prstClr val="black"/>
                </a:solidFill>
              </a:rPr>
              <a:t>OB/Gyn  </a:t>
            </a:r>
            <a:endParaRPr lang="en-US" sz="1400" dirty="0">
              <a:solidFill>
                <a:prstClr val="black"/>
              </a:solidFill>
            </a:endParaRPr>
          </a:p>
        </p:txBody>
      </p:sp>
      <p:cxnSp>
        <p:nvCxnSpPr>
          <p:cNvPr id="120" name="Straight Connector 119"/>
          <p:cNvCxnSpPr/>
          <p:nvPr/>
        </p:nvCxnSpPr>
        <p:spPr>
          <a:xfrm>
            <a:off x="1243053"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rot="16200000">
            <a:off x="290469" y="5244821"/>
            <a:ext cx="2124153" cy="307777"/>
          </a:xfrm>
          <a:prstGeom prst="rect">
            <a:avLst/>
          </a:prstGeom>
          <a:noFill/>
        </p:spPr>
        <p:txBody>
          <a:bodyPr wrap="square" rtlCol="0">
            <a:spAutoFit/>
          </a:bodyPr>
          <a:lstStyle/>
          <a:p>
            <a:pPr algn="r"/>
            <a:r>
              <a:rPr lang="en-US" sz="1400" dirty="0" smtClean="0">
                <a:solidFill>
                  <a:prstClr val="black"/>
                </a:solidFill>
              </a:rPr>
              <a:t>Dental &amp; Oral Surgery  </a:t>
            </a:r>
            <a:endParaRPr lang="en-US" sz="1400" dirty="0">
              <a:solidFill>
                <a:prstClr val="black"/>
              </a:solidFill>
            </a:endParaRPr>
          </a:p>
        </p:txBody>
      </p:sp>
      <p:cxnSp>
        <p:nvCxnSpPr>
          <p:cNvPr id="122" name="Straight Connector 121"/>
          <p:cNvCxnSpPr/>
          <p:nvPr/>
        </p:nvCxnSpPr>
        <p:spPr>
          <a:xfrm>
            <a:off x="1484245"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rot="16200000">
            <a:off x="725389" y="5059045"/>
            <a:ext cx="1752600" cy="307777"/>
          </a:xfrm>
          <a:prstGeom prst="rect">
            <a:avLst/>
          </a:prstGeom>
          <a:noFill/>
        </p:spPr>
        <p:txBody>
          <a:bodyPr wrap="square" rtlCol="0">
            <a:spAutoFit/>
          </a:bodyPr>
          <a:lstStyle/>
          <a:p>
            <a:pPr algn="r"/>
            <a:r>
              <a:rPr lang="en-US" sz="1400" dirty="0" smtClean="0">
                <a:solidFill>
                  <a:prstClr val="black"/>
                </a:solidFill>
              </a:rPr>
              <a:t>Ophthalmology  </a:t>
            </a:r>
            <a:endParaRPr lang="en-US" sz="1400" dirty="0">
              <a:solidFill>
                <a:prstClr val="black"/>
              </a:solidFill>
            </a:endParaRPr>
          </a:p>
        </p:txBody>
      </p:sp>
      <p:cxnSp>
        <p:nvCxnSpPr>
          <p:cNvPr id="124" name="Straight Connector 123"/>
          <p:cNvCxnSpPr/>
          <p:nvPr/>
        </p:nvCxnSpPr>
        <p:spPr>
          <a:xfrm>
            <a:off x="17366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6200000">
            <a:off x="953989" y="5059045"/>
            <a:ext cx="1752600" cy="307777"/>
          </a:xfrm>
          <a:prstGeom prst="rect">
            <a:avLst/>
          </a:prstGeom>
          <a:noFill/>
        </p:spPr>
        <p:txBody>
          <a:bodyPr wrap="square" rtlCol="0">
            <a:spAutoFit/>
          </a:bodyPr>
          <a:lstStyle/>
          <a:p>
            <a:pPr algn="r"/>
            <a:r>
              <a:rPr lang="en-US" sz="1400" dirty="0" smtClean="0">
                <a:solidFill>
                  <a:prstClr val="black"/>
                </a:solidFill>
              </a:rPr>
              <a:t>Orthopedics </a:t>
            </a:r>
            <a:endParaRPr lang="en-US" sz="1400" dirty="0">
              <a:solidFill>
                <a:prstClr val="black"/>
              </a:solidFill>
            </a:endParaRPr>
          </a:p>
        </p:txBody>
      </p:sp>
      <p:cxnSp>
        <p:nvCxnSpPr>
          <p:cNvPr id="126" name="Straight Connector 125"/>
          <p:cNvCxnSpPr/>
          <p:nvPr/>
        </p:nvCxnSpPr>
        <p:spPr>
          <a:xfrm>
            <a:off x="19652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rot="16200000">
            <a:off x="1198491" y="5059045"/>
            <a:ext cx="1752600" cy="307777"/>
          </a:xfrm>
          <a:prstGeom prst="rect">
            <a:avLst/>
          </a:prstGeom>
          <a:noFill/>
        </p:spPr>
        <p:txBody>
          <a:bodyPr wrap="square" rtlCol="0">
            <a:spAutoFit/>
          </a:bodyPr>
          <a:lstStyle/>
          <a:p>
            <a:pPr algn="r"/>
            <a:r>
              <a:rPr lang="en-US" sz="1400" dirty="0" smtClean="0">
                <a:solidFill>
                  <a:prstClr val="black"/>
                </a:solidFill>
              </a:rPr>
              <a:t>Radiation Oncology </a:t>
            </a:r>
            <a:endParaRPr lang="en-US" sz="1400" dirty="0">
              <a:solidFill>
                <a:prstClr val="black"/>
              </a:solidFill>
            </a:endParaRPr>
          </a:p>
        </p:txBody>
      </p:sp>
      <p:cxnSp>
        <p:nvCxnSpPr>
          <p:cNvPr id="128" name="Straight Connector 127"/>
          <p:cNvCxnSpPr/>
          <p:nvPr/>
        </p:nvCxnSpPr>
        <p:spPr>
          <a:xfrm>
            <a:off x="2201849"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16200000">
            <a:off x="1427091" y="5059045"/>
            <a:ext cx="1752600" cy="307777"/>
          </a:xfrm>
          <a:prstGeom prst="rect">
            <a:avLst/>
          </a:prstGeom>
          <a:noFill/>
        </p:spPr>
        <p:txBody>
          <a:bodyPr wrap="square" rtlCol="0">
            <a:spAutoFit/>
          </a:bodyPr>
          <a:lstStyle/>
          <a:p>
            <a:pPr algn="r"/>
            <a:r>
              <a:rPr lang="en-US" sz="1400" dirty="0" smtClean="0">
                <a:solidFill>
                  <a:prstClr val="black"/>
                </a:solidFill>
              </a:rPr>
              <a:t>Urology </a:t>
            </a:r>
            <a:endParaRPr lang="en-US" sz="1400" dirty="0">
              <a:solidFill>
                <a:prstClr val="black"/>
              </a:solidFill>
            </a:endParaRPr>
          </a:p>
        </p:txBody>
      </p:sp>
      <p:cxnSp>
        <p:nvCxnSpPr>
          <p:cNvPr id="130" name="Straight Connector 129"/>
          <p:cNvCxnSpPr/>
          <p:nvPr/>
        </p:nvCxnSpPr>
        <p:spPr>
          <a:xfrm>
            <a:off x="24224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16200000">
            <a:off x="1655691" y="5059045"/>
            <a:ext cx="1752600" cy="307777"/>
          </a:xfrm>
          <a:prstGeom prst="rect">
            <a:avLst/>
          </a:prstGeom>
          <a:noFill/>
        </p:spPr>
        <p:txBody>
          <a:bodyPr wrap="square" rtlCol="0">
            <a:spAutoFit/>
          </a:bodyPr>
          <a:lstStyle/>
          <a:p>
            <a:pPr algn="r"/>
            <a:r>
              <a:rPr lang="en-US" sz="1400" dirty="0" smtClean="0">
                <a:solidFill>
                  <a:prstClr val="black"/>
                </a:solidFill>
              </a:rPr>
              <a:t>Vascular Medicine </a:t>
            </a:r>
            <a:endParaRPr lang="en-US" sz="1400" dirty="0">
              <a:solidFill>
                <a:prstClr val="black"/>
              </a:solidFill>
            </a:endParaRPr>
          </a:p>
        </p:txBody>
      </p:sp>
      <p:cxnSp>
        <p:nvCxnSpPr>
          <p:cNvPr id="132" name="Straight Connector 131"/>
          <p:cNvCxnSpPr/>
          <p:nvPr/>
        </p:nvCxnSpPr>
        <p:spPr>
          <a:xfrm>
            <a:off x="2643147"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rot="16200000">
            <a:off x="1860438" y="5059045"/>
            <a:ext cx="1752600" cy="307777"/>
          </a:xfrm>
          <a:prstGeom prst="rect">
            <a:avLst/>
          </a:prstGeom>
          <a:noFill/>
        </p:spPr>
        <p:txBody>
          <a:bodyPr wrap="square" rtlCol="0">
            <a:spAutoFit/>
          </a:bodyPr>
          <a:lstStyle/>
          <a:p>
            <a:pPr algn="r"/>
            <a:r>
              <a:rPr lang="en-US" sz="1400" dirty="0" smtClean="0">
                <a:solidFill>
                  <a:prstClr val="black"/>
                </a:solidFill>
              </a:rPr>
              <a:t>Neurology</a:t>
            </a:r>
            <a:endParaRPr lang="en-US" sz="1400" dirty="0">
              <a:solidFill>
                <a:prstClr val="black"/>
              </a:solidFill>
            </a:endParaRPr>
          </a:p>
        </p:txBody>
      </p:sp>
      <p:cxnSp>
        <p:nvCxnSpPr>
          <p:cNvPr id="134" name="Straight Connector 133"/>
          <p:cNvCxnSpPr/>
          <p:nvPr/>
        </p:nvCxnSpPr>
        <p:spPr>
          <a:xfrm>
            <a:off x="2879698"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rot="16200000">
            <a:off x="2109581" y="5059045"/>
            <a:ext cx="1752600" cy="307777"/>
          </a:xfrm>
          <a:prstGeom prst="rect">
            <a:avLst/>
          </a:prstGeom>
          <a:noFill/>
        </p:spPr>
        <p:txBody>
          <a:bodyPr wrap="square" rtlCol="0">
            <a:spAutoFit/>
          </a:bodyPr>
          <a:lstStyle/>
          <a:p>
            <a:pPr algn="r"/>
            <a:r>
              <a:rPr lang="en-US" sz="1400" dirty="0" smtClean="0">
                <a:solidFill>
                  <a:prstClr val="black"/>
                </a:solidFill>
              </a:rPr>
              <a:t>PMR </a:t>
            </a:r>
            <a:endParaRPr lang="en-US" sz="1400" dirty="0">
              <a:solidFill>
                <a:prstClr val="black"/>
              </a:solidFill>
            </a:endParaRPr>
          </a:p>
        </p:txBody>
      </p:sp>
      <p:cxnSp>
        <p:nvCxnSpPr>
          <p:cNvPr id="136" name="Straight Connector 135"/>
          <p:cNvCxnSpPr/>
          <p:nvPr/>
        </p:nvCxnSpPr>
        <p:spPr>
          <a:xfrm>
            <a:off x="31208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rot="16200000">
            <a:off x="2354083" y="5059045"/>
            <a:ext cx="1752600" cy="307777"/>
          </a:xfrm>
          <a:prstGeom prst="rect">
            <a:avLst/>
          </a:prstGeom>
          <a:noFill/>
        </p:spPr>
        <p:txBody>
          <a:bodyPr wrap="square" rtlCol="0">
            <a:spAutoFit/>
          </a:bodyPr>
          <a:lstStyle/>
          <a:p>
            <a:pPr algn="r"/>
            <a:r>
              <a:rPr lang="en-US" sz="1400" dirty="0" smtClean="0">
                <a:solidFill>
                  <a:prstClr val="black"/>
                </a:solidFill>
              </a:rPr>
              <a:t>Sports Medicine</a:t>
            </a:r>
            <a:endParaRPr lang="en-US" sz="1400" dirty="0">
              <a:solidFill>
                <a:prstClr val="black"/>
              </a:solidFill>
            </a:endParaRPr>
          </a:p>
        </p:txBody>
      </p:sp>
      <p:cxnSp>
        <p:nvCxnSpPr>
          <p:cNvPr id="138" name="Straight Connector 137"/>
          <p:cNvCxnSpPr/>
          <p:nvPr/>
        </p:nvCxnSpPr>
        <p:spPr>
          <a:xfrm>
            <a:off x="3357441"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rot="16200000">
            <a:off x="2582683" y="5059045"/>
            <a:ext cx="1752600" cy="307777"/>
          </a:xfrm>
          <a:prstGeom prst="rect">
            <a:avLst/>
          </a:prstGeom>
          <a:noFill/>
        </p:spPr>
        <p:txBody>
          <a:bodyPr wrap="square" rtlCol="0">
            <a:spAutoFit/>
          </a:bodyPr>
          <a:lstStyle/>
          <a:p>
            <a:pPr algn="r"/>
            <a:r>
              <a:rPr lang="en-US" sz="1400" dirty="0" smtClean="0">
                <a:solidFill>
                  <a:prstClr val="black"/>
                </a:solidFill>
              </a:rPr>
              <a:t>Pain Medicine </a:t>
            </a:r>
            <a:endParaRPr lang="en-US" sz="1400" dirty="0">
              <a:solidFill>
                <a:prstClr val="black"/>
              </a:solidFill>
            </a:endParaRPr>
          </a:p>
        </p:txBody>
      </p:sp>
      <p:cxnSp>
        <p:nvCxnSpPr>
          <p:cNvPr id="140" name="Straight Connector 139"/>
          <p:cNvCxnSpPr/>
          <p:nvPr/>
        </p:nvCxnSpPr>
        <p:spPr>
          <a:xfrm>
            <a:off x="35780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rot="16200000">
            <a:off x="2811283" y="5059045"/>
            <a:ext cx="1752600" cy="307777"/>
          </a:xfrm>
          <a:prstGeom prst="rect">
            <a:avLst/>
          </a:prstGeom>
          <a:noFill/>
        </p:spPr>
        <p:txBody>
          <a:bodyPr wrap="square" rtlCol="0">
            <a:spAutoFit/>
          </a:bodyPr>
          <a:lstStyle/>
          <a:p>
            <a:pPr algn="r"/>
            <a:r>
              <a:rPr lang="en-US" sz="1400" dirty="0" smtClean="0">
                <a:solidFill>
                  <a:prstClr val="black"/>
                </a:solidFill>
              </a:rPr>
              <a:t>Infusion Therapy </a:t>
            </a:r>
            <a:endParaRPr lang="en-US" sz="1400" dirty="0">
              <a:solidFill>
                <a:prstClr val="black"/>
              </a:solidFill>
            </a:endParaRPr>
          </a:p>
        </p:txBody>
      </p:sp>
      <p:cxnSp>
        <p:nvCxnSpPr>
          <p:cNvPr id="142" name="Straight Connector 141"/>
          <p:cNvCxnSpPr/>
          <p:nvPr/>
        </p:nvCxnSpPr>
        <p:spPr>
          <a:xfrm>
            <a:off x="3798739"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16200000">
            <a:off x="2772733" y="5302341"/>
            <a:ext cx="2239194" cy="307777"/>
          </a:xfrm>
          <a:prstGeom prst="rect">
            <a:avLst/>
          </a:prstGeom>
          <a:noFill/>
        </p:spPr>
        <p:txBody>
          <a:bodyPr wrap="square" rtlCol="0">
            <a:spAutoFit/>
          </a:bodyPr>
          <a:lstStyle/>
          <a:p>
            <a:pPr algn="r"/>
            <a:r>
              <a:rPr lang="en-US" sz="1400" dirty="0" smtClean="0">
                <a:solidFill>
                  <a:prstClr val="black"/>
                </a:solidFill>
              </a:rPr>
              <a:t>Pulmonary/Bronchoscopy  </a:t>
            </a:r>
            <a:endParaRPr lang="en-US" sz="1400" dirty="0">
              <a:solidFill>
                <a:prstClr val="black"/>
              </a:solidFill>
            </a:endParaRPr>
          </a:p>
        </p:txBody>
      </p:sp>
      <p:cxnSp>
        <p:nvCxnSpPr>
          <p:cNvPr id="144" name="Straight Connector 143"/>
          <p:cNvCxnSpPr/>
          <p:nvPr/>
        </p:nvCxnSpPr>
        <p:spPr>
          <a:xfrm>
            <a:off x="4035290" y="4336633"/>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3276766" y="5059046"/>
            <a:ext cx="1752600" cy="307777"/>
          </a:xfrm>
          <a:prstGeom prst="rect">
            <a:avLst/>
          </a:prstGeom>
          <a:noFill/>
        </p:spPr>
        <p:txBody>
          <a:bodyPr wrap="square" rtlCol="0">
            <a:spAutoFit/>
          </a:bodyPr>
          <a:lstStyle/>
          <a:p>
            <a:pPr algn="r"/>
            <a:r>
              <a:rPr lang="en-US" sz="1400" dirty="0" smtClean="0">
                <a:solidFill>
                  <a:prstClr val="black"/>
                </a:solidFill>
              </a:rPr>
              <a:t>Anesthesiology </a:t>
            </a:r>
            <a:endParaRPr lang="en-US" sz="1400" dirty="0">
              <a:solidFill>
                <a:prstClr val="black"/>
              </a:solidFill>
            </a:endParaRPr>
          </a:p>
        </p:txBody>
      </p:sp>
      <p:cxnSp>
        <p:nvCxnSpPr>
          <p:cNvPr id="146" name="Straight Connector 145"/>
          <p:cNvCxnSpPr/>
          <p:nvPr/>
        </p:nvCxnSpPr>
        <p:spPr>
          <a:xfrm>
            <a:off x="4264222"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6200000">
            <a:off x="3246167" y="5302342"/>
            <a:ext cx="2239194" cy="307777"/>
          </a:xfrm>
          <a:prstGeom prst="rect">
            <a:avLst/>
          </a:prstGeom>
          <a:noFill/>
        </p:spPr>
        <p:txBody>
          <a:bodyPr wrap="square" rtlCol="0">
            <a:spAutoFit/>
          </a:bodyPr>
          <a:lstStyle/>
          <a:p>
            <a:pPr algn="r"/>
            <a:r>
              <a:rPr lang="en-US" sz="1400" dirty="0" smtClean="0">
                <a:solidFill>
                  <a:prstClr val="black"/>
                </a:solidFill>
              </a:rPr>
              <a:t>Critical Care  </a:t>
            </a:r>
            <a:endParaRPr lang="en-US" sz="1400" dirty="0">
              <a:solidFill>
                <a:prstClr val="black"/>
              </a:solidFill>
            </a:endParaRPr>
          </a:p>
        </p:txBody>
      </p:sp>
      <p:cxnSp>
        <p:nvCxnSpPr>
          <p:cNvPr id="148" name="Straight Connector 147"/>
          <p:cNvCxnSpPr/>
          <p:nvPr/>
        </p:nvCxnSpPr>
        <p:spPr>
          <a:xfrm>
            <a:off x="4484871"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16200000">
            <a:off x="3386094" y="5370141"/>
            <a:ext cx="2438398" cy="307777"/>
          </a:xfrm>
          <a:prstGeom prst="rect">
            <a:avLst/>
          </a:prstGeom>
          <a:noFill/>
        </p:spPr>
        <p:txBody>
          <a:bodyPr wrap="square" rtlCol="0">
            <a:spAutoFit/>
          </a:bodyPr>
          <a:lstStyle/>
          <a:p>
            <a:pPr algn="r"/>
            <a:r>
              <a:rPr lang="en-US" sz="1400" dirty="0" smtClean="0">
                <a:solidFill>
                  <a:prstClr val="black"/>
                </a:solidFill>
              </a:rPr>
              <a:t>Hospital Internal Medicine </a:t>
            </a:r>
            <a:endParaRPr lang="en-US" sz="1400" dirty="0">
              <a:solidFill>
                <a:prstClr val="black"/>
              </a:solidFill>
            </a:endParaRPr>
          </a:p>
        </p:txBody>
      </p:sp>
      <p:cxnSp>
        <p:nvCxnSpPr>
          <p:cNvPr id="150" name="Straight Connector 149"/>
          <p:cNvCxnSpPr/>
          <p:nvPr/>
        </p:nvCxnSpPr>
        <p:spPr>
          <a:xfrm>
            <a:off x="4740302"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rot="16200000">
            <a:off x="3787717" y="5244823"/>
            <a:ext cx="2124155" cy="307777"/>
          </a:xfrm>
          <a:prstGeom prst="rect">
            <a:avLst/>
          </a:prstGeom>
          <a:noFill/>
        </p:spPr>
        <p:txBody>
          <a:bodyPr wrap="square" rtlCol="0">
            <a:spAutoFit/>
          </a:bodyPr>
          <a:lstStyle/>
          <a:p>
            <a:pPr algn="r"/>
            <a:r>
              <a:rPr lang="en-US" sz="1400" dirty="0" smtClean="0">
                <a:solidFill>
                  <a:prstClr val="black"/>
                </a:solidFill>
              </a:rPr>
              <a:t>Emergency Department</a:t>
            </a:r>
            <a:endParaRPr lang="en-US" sz="1400" dirty="0">
              <a:solidFill>
                <a:prstClr val="black"/>
              </a:solidFill>
            </a:endParaRPr>
          </a:p>
        </p:txBody>
      </p:sp>
      <p:cxnSp>
        <p:nvCxnSpPr>
          <p:cNvPr id="152" name="Straight Connector 151"/>
          <p:cNvCxnSpPr/>
          <p:nvPr/>
        </p:nvCxnSpPr>
        <p:spPr>
          <a:xfrm>
            <a:off x="4976853" y="4336634"/>
            <a:ext cx="0" cy="2124155"/>
          </a:xfrm>
          <a:prstGeom prst="line">
            <a:avLst/>
          </a:prstGeom>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984804" y="4336633"/>
            <a:ext cx="1174804" cy="3810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DICOM Digital </a:t>
            </a:r>
          </a:p>
          <a:p>
            <a:pPr algn="ctr"/>
            <a:r>
              <a:rPr lang="en-US" sz="1000" dirty="0" smtClean="0">
                <a:solidFill>
                  <a:prstClr val="white"/>
                </a:solidFill>
              </a:rPr>
              <a:t>Capture Devices</a:t>
            </a:r>
            <a:endParaRPr lang="en-US" sz="1000" dirty="0">
              <a:solidFill>
                <a:prstClr val="white"/>
              </a:solidFill>
            </a:endParaRPr>
          </a:p>
        </p:txBody>
      </p:sp>
      <p:sp>
        <p:nvSpPr>
          <p:cNvPr id="154" name="TextBox 153"/>
          <p:cNvSpPr txBox="1"/>
          <p:nvPr/>
        </p:nvSpPr>
        <p:spPr>
          <a:xfrm rot="16200000">
            <a:off x="3971390" y="5672648"/>
            <a:ext cx="2239194" cy="307777"/>
          </a:xfrm>
          <a:prstGeom prst="rect">
            <a:avLst/>
          </a:prstGeom>
          <a:noFill/>
        </p:spPr>
        <p:txBody>
          <a:bodyPr wrap="square" rtlCol="0">
            <a:spAutoFit/>
          </a:bodyPr>
          <a:lstStyle/>
          <a:p>
            <a:pPr algn="r"/>
            <a:r>
              <a:rPr lang="en-US" sz="1400" dirty="0" smtClean="0">
                <a:solidFill>
                  <a:prstClr val="black"/>
                </a:solidFill>
              </a:rPr>
              <a:t>Operating Rooms  </a:t>
            </a:r>
            <a:endParaRPr lang="en-US" sz="1400" dirty="0">
              <a:solidFill>
                <a:prstClr val="black"/>
              </a:solidFill>
            </a:endParaRPr>
          </a:p>
        </p:txBody>
      </p:sp>
      <p:cxnSp>
        <p:nvCxnSpPr>
          <p:cNvPr id="155" name="Straight Connector 154"/>
          <p:cNvCxnSpPr/>
          <p:nvPr/>
        </p:nvCxnSpPr>
        <p:spPr>
          <a:xfrm>
            <a:off x="5218045" y="4717634"/>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rot="16200000">
            <a:off x="4459521" y="5440047"/>
            <a:ext cx="1752600" cy="307777"/>
          </a:xfrm>
          <a:prstGeom prst="rect">
            <a:avLst/>
          </a:prstGeom>
          <a:noFill/>
        </p:spPr>
        <p:txBody>
          <a:bodyPr wrap="square" rtlCol="0">
            <a:spAutoFit/>
          </a:bodyPr>
          <a:lstStyle/>
          <a:p>
            <a:pPr algn="r"/>
            <a:r>
              <a:rPr lang="en-US" sz="1400" dirty="0" smtClean="0">
                <a:solidFill>
                  <a:prstClr val="black"/>
                </a:solidFill>
              </a:rPr>
              <a:t>GI Scopes </a:t>
            </a:r>
            <a:endParaRPr lang="en-US" sz="1400" dirty="0">
              <a:solidFill>
                <a:prstClr val="black"/>
              </a:solidFill>
            </a:endParaRPr>
          </a:p>
        </p:txBody>
      </p:sp>
      <p:sp>
        <p:nvSpPr>
          <p:cNvPr id="157" name="TextBox 156"/>
          <p:cNvSpPr txBox="1"/>
          <p:nvPr/>
        </p:nvSpPr>
        <p:spPr>
          <a:xfrm rot="16200000">
            <a:off x="4671223" y="5686259"/>
            <a:ext cx="2239194" cy="307777"/>
          </a:xfrm>
          <a:prstGeom prst="rect">
            <a:avLst/>
          </a:prstGeom>
          <a:noFill/>
        </p:spPr>
        <p:txBody>
          <a:bodyPr wrap="square" rtlCol="0">
            <a:spAutoFit/>
          </a:bodyPr>
          <a:lstStyle/>
          <a:p>
            <a:pPr algn="r"/>
            <a:r>
              <a:rPr lang="en-US" sz="1400" dirty="0" smtClean="0">
                <a:solidFill>
                  <a:prstClr val="black"/>
                </a:solidFill>
              </a:rPr>
              <a:t>ENT Scopes</a:t>
            </a:r>
            <a:endParaRPr lang="en-US" sz="1400" dirty="0">
              <a:solidFill>
                <a:prstClr val="black"/>
              </a:solidFill>
            </a:endParaRPr>
          </a:p>
        </p:txBody>
      </p:sp>
      <p:sp>
        <p:nvSpPr>
          <p:cNvPr id="158" name="TextBox 157"/>
          <p:cNvSpPr txBox="1"/>
          <p:nvPr/>
        </p:nvSpPr>
        <p:spPr>
          <a:xfrm rot="16200000">
            <a:off x="4970472" y="5625824"/>
            <a:ext cx="2124155" cy="307777"/>
          </a:xfrm>
          <a:prstGeom prst="rect">
            <a:avLst/>
          </a:prstGeom>
          <a:noFill/>
        </p:spPr>
        <p:txBody>
          <a:bodyPr wrap="square" rtlCol="0">
            <a:spAutoFit/>
          </a:bodyPr>
          <a:lstStyle/>
          <a:p>
            <a:pPr algn="r"/>
            <a:r>
              <a:rPr lang="en-US" sz="1400" dirty="0" smtClean="0">
                <a:solidFill>
                  <a:prstClr val="black"/>
                </a:solidFill>
              </a:rPr>
              <a:t>Others….</a:t>
            </a:r>
            <a:endParaRPr lang="en-US" sz="1400" dirty="0">
              <a:solidFill>
                <a:prstClr val="black"/>
              </a:solidFill>
            </a:endParaRPr>
          </a:p>
        </p:txBody>
      </p:sp>
      <p:cxnSp>
        <p:nvCxnSpPr>
          <p:cNvPr id="159" name="Straight Connector 158"/>
          <p:cNvCxnSpPr/>
          <p:nvPr/>
        </p:nvCxnSpPr>
        <p:spPr>
          <a:xfrm>
            <a:off x="5449955"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678555"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3431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172200" y="4717633"/>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6159608" y="4336633"/>
            <a:ext cx="1174804" cy="3810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DICOM Wrap</a:t>
            </a:r>
          </a:p>
          <a:p>
            <a:pPr algn="ctr"/>
            <a:r>
              <a:rPr lang="en-US" sz="1000" dirty="0" smtClean="0">
                <a:solidFill>
                  <a:prstClr val="white"/>
                </a:solidFill>
              </a:rPr>
              <a:t>Import Services</a:t>
            </a:r>
            <a:endParaRPr lang="en-US" sz="1000" dirty="0">
              <a:solidFill>
                <a:prstClr val="white"/>
              </a:solidFill>
            </a:endParaRPr>
          </a:p>
        </p:txBody>
      </p:sp>
      <p:sp>
        <p:nvSpPr>
          <p:cNvPr id="164" name="TextBox 163"/>
          <p:cNvSpPr txBox="1"/>
          <p:nvPr/>
        </p:nvSpPr>
        <p:spPr>
          <a:xfrm rot="16200000">
            <a:off x="5154145" y="5635636"/>
            <a:ext cx="2239194" cy="307777"/>
          </a:xfrm>
          <a:prstGeom prst="rect">
            <a:avLst/>
          </a:prstGeom>
          <a:noFill/>
        </p:spPr>
        <p:txBody>
          <a:bodyPr wrap="square" rtlCol="0">
            <a:spAutoFit/>
          </a:bodyPr>
          <a:lstStyle/>
          <a:p>
            <a:pPr algn="r"/>
            <a:r>
              <a:rPr lang="en-US" sz="1400" dirty="0" smtClean="0">
                <a:solidFill>
                  <a:prstClr val="black"/>
                </a:solidFill>
              </a:rPr>
              <a:t>Medical Photo Import</a:t>
            </a:r>
            <a:endParaRPr lang="en-US" sz="1400" dirty="0">
              <a:solidFill>
                <a:prstClr val="black"/>
              </a:solidFill>
            </a:endParaRPr>
          </a:p>
        </p:txBody>
      </p:sp>
      <p:cxnSp>
        <p:nvCxnSpPr>
          <p:cNvPr id="165" name="Straight Connector 164"/>
          <p:cNvCxnSpPr/>
          <p:nvPr/>
        </p:nvCxnSpPr>
        <p:spPr>
          <a:xfrm>
            <a:off x="6384898" y="4717634"/>
            <a:ext cx="0" cy="1743155"/>
          </a:xfrm>
          <a:prstGeom prst="line">
            <a:avLst/>
          </a:prstGeom>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rot="16200000">
            <a:off x="5626374" y="5416194"/>
            <a:ext cx="1752600" cy="307777"/>
          </a:xfrm>
          <a:prstGeom prst="rect">
            <a:avLst/>
          </a:prstGeom>
          <a:noFill/>
        </p:spPr>
        <p:txBody>
          <a:bodyPr wrap="square" rtlCol="0">
            <a:spAutoFit/>
          </a:bodyPr>
          <a:lstStyle/>
          <a:p>
            <a:pPr algn="r"/>
            <a:r>
              <a:rPr lang="en-US" sz="1400" dirty="0" smtClean="0">
                <a:solidFill>
                  <a:prstClr val="black"/>
                </a:solidFill>
              </a:rPr>
              <a:t>Video Clip Import</a:t>
            </a:r>
            <a:endParaRPr lang="en-US" sz="1400" dirty="0">
              <a:solidFill>
                <a:prstClr val="black"/>
              </a:solidFill>
            </a:endParaRPr>
          </a:p>
        </p:txBody>
      </p:sp>
      <p:sp>
        <p:nvSpPr>
          <p:cNvPr id="167" name="TextBox 166"/>
          <p:cNvSpPr txBox="1"/>
          <p:nvPr/>
        </p:nvSpPr>
        <p:spPr>
          <a:xfrm rot="16200000">
            <a:off x="5844918" y="5656608"/>
            <a:ext cx="2239194" cy="307777"/>
          </a:xfrm>
          <a:prstGeom prst="rect">
            <a:avLst/>
          </a:prstGeom>
          <a:noFill/>
        </p:spPr>
        <p:txBody>
          <a:bodyPr wrap="square" rtlCol="0">
            <a:spAutoFit/>
          </a:bodyPr>
          <a:lstStyle/>
          <a:p>
            <a:pPr algn="r"/>
            <a:r>
              <a:rPr lang="en-US" sz="1400" dirty="0" smtClean="0">
                <a:solidFill>
                  <a:prstClr val="black"/>
                </a:solidFill>
              </a:rPr>
              <a:t>Import API</a:t>
            </a:r>
            <a:endParaRPr lang="en-US" sz="1400" dirty="0">
              <a:solidFill>
                <a:prstClr val="black"/>
              </a:solidFill>
            </a:endParaRPr>
          </a:p>
        </p:txBody>
      </p:sp>
      <p:sp>
        <p:nvSpPr>
          <p:cNvPr id="168" name="TextBox 167"/>
          <p:cNvSpPr txBox="1"/>
          <p:nvPr/>
        </p:nvSpPr>
        <p:spPr>
          <a:xfrm rot="16200000">
            <a:off x="5503792" y="5753780"/>
            <a:ext cx="2438398" cy="307777"/>
          </a:xfrm>
          <a:prstGeom prst="rect">
            <a:avLst/>
          </a:prstGeom>
          <a:noFill/>
        </p:spPr>
        <p:txBody>
          <a:bodyPr wrap="square" rtlCol="0">
            <a:spAutoFit/>
          </a:bodyPr>
          <a:lstStyle/>
          <a:p>
            <a:pPr algn="r"/>
            <a:r>
              <a:rPr lang="en-US" sz="1400" dirty="0" smtClean="0">
                <a:solidFill>
                  <a:prstClr val="black"/>
                </a:solidFill>
              </a:rPr>
              <a:t>Mayo Photo App</a:t>
            </a:r>
            <a:endParaRPr lang="en-US" sz="1400" dirty="0">
              <a:solidFill>
                <a:prstClr val="black"/>
              </a:solidFill>
            </a:endParaRPr>
          </a:p>
        </p:txBody>
      </p:sp>
      <p:sp>
        <p:nvSpPr>
          <p:cNvPr id="169" name="TextBox 168"/>
          <p:cNvSpPr txBox="1"/>
          <p:nvPr/>
        </p:nvSpPr>
        <p:spPr>
          <a:xfrm rot="16200000">
            <a:off x="6137325" y="5617873"/>
            <a:ext cx="2124155" cy="307777"/>
          </a:xfrm>
          <a:prstGeom prst="rect">
            <a:avLst/>
          </a:prstGeom>
          <a:noFill/>
        </p:spPr>
        <p:txBody>
          <a:bodyPr wrap="square" rtlCol="0">
            <a:spAutoFit/>
          </a:bodyPr>
          <a:lstStyle/>
          <a:p>
            <a:pPr algn="r"/>
            <a:r>
              <a:rPr lang="en-US" sz="1400" dirty="0" smtClean="0">
                <a:solidFill>
                  <a:prstClr val="black"/>
                </a:solidFill>
              </a:rPr>
              <a:t>Others….</a:t>
            </a:r>
            <a:endParaRPr lang="en-US" sz="1400" dirty="0">
              <a:solidFill>
                <a:prstClr val="black"/>
              </a:solidFill>
            </a:endParaRPr>
          </a:p>
        </p:txBody>
      </p:sp>
      <p:cxnSp>
        <p:nvCxnSpPr>
          <p:cNvPr id="170" name="Straight Connector 169"/>
          <p:cNvCxnSpPr/>
          <p:nvPr/>
        </p:nvCxnSpPr>
        <p:spPr>
          <a:xfrm>
            <a:off x="661680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845408"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01171" y="4717633"/>
            <a:ext cx="0" cy="1743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331102" y="4717633"/>
            <a:ext cx="0" cy="1743155"/>
          </a:xfrm>
          <a:prstGeom prst="line">
            <a:avLst/>
          </a:prstGeom>
        </p:spPr>
        <p:style>
          <a:lnRef idx="1">
            <a:schemeClr val="accent1"/>
          </a:lnRef>
          <a:fillRef idx="0">
            <a:schemeClr val="accent1"/>
          </a:fillRef>
          <a:effectRef idx="0">
            <a:schemeClr val="accent1"/>
          </a:effectRef>
          <a:fontRef idx="minor">
            <a:schemeClr val="tx1"/>
          </a:fontRef>
        </p:style>
      </p:cxnSp>
      <p:pic>
        <p:nvPicPr>
          <p:cNvPr id="17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076816"/>
            <a:ext cx="204515" cy="383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Rectangle 174"/>
          <p:cNvSpPr/>
          <p:nvPr/>
        </p:nvSpPr>
        <p:spPr>
          <a:xfrm>
            <a:off x="7337252" y="4336633"/>
            <a:ext cx="623820" cy="6858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Outside Images</a:t>
            </a:r>
          </a:p>
          <a:p>
            <a:pPr algn="ctr"/>
            <a:r>
              <a:rPr lang="en-US" sz="1000" dirty="0" smtClean="0">
                <a:solidFill>
                  <a:prstClr val="white"/>
                </a:solidFill>
              </a:rPr>
              <a:t>Import</a:t>
            </a:r>
          </a:p>
          <a:p>
            <a:pPr algn="ctr"/>
            <a:r>
              <a:rPr lang="en-US" sz="1000" dirty="0" smtClean="0">
                <a:solidFill>
                  <a:prstClr val="white"/>
                </a:solidFill>
              </a:rPr>
              <a:t>Service </a:t>
            </a:r>
          </a:p>
        </p:txBody>
      </p:sp>
      <p:cxnSp>
        <p:nvCxnSpPr>
          <p:cNvPr id="176" name="Straight Connector 175"/>
          <p:cNvCxnSpPr/>
          <p:nvPr/>
        </p:nvCxnSpPr>
        <p:spPr>
          <a:xfrm>
            <a:off x="7336977" y="4717633"/>
            <a:ext cx="0" cy="1743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642052" y="5026589"/>
            <a:ext cx="0" cy="1434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37252"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961966"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962585" y="4336633"/>
            <a:ext cx="623820" cy="685800"/>
          </a:xfrm>
          <a:prstGeom prst="rect">
            <a:avLst/>
          </a:prstGeom>
          <a:solidFill>
            <a:schemeClr val="accent1">
              <a:lumMod val="5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Mayo</a:t>
            </a:r>
          </a:p>
          <a:p>
            <a:pPr algn="ctr"/>
            <a:r>
              <a:rPr lang="en-US" sz="1000" dirty="0" smtClean="0">
                <a:solidFill>
                  <a:prstClr val="white"/>
                </a:solidFill>
              </a:rPr>
              <a:t>Images</a:t>
            </a:r>
          </a:p>
          <a:p>
            <a:pPr algn="ctr"/>
            <a:r>
              <a:rPr lang="en-US" sz="1000" dirty="0" smtClean="0">
                <a:solidFill>
                  <a:prstClr val="white"/>
                </a:solidFill>
              </a:rPr>
              <a:t>Export</a:t>
            </a:r>
          </a:p>
          <a:p>
            <a:pPr algn="ctr"/>
            <a:r>
              <a:rPr lang="en-US" sz="1000" dirty="0" smtClean="0">
                <a:solidFill>
                  <a:prstClr val="white"/>
                </a:solidFill>
              </a:rPr>
              <a:t>Service </a:t>
            </a:r>
          </a:p>
        </p:txBody>
      </p:sp>
      <p:cxnSp>
        <p:nvCxnSpPr>
          <p:cNvPr id="181" name="Straight Connector 180"/>
          <p:cNvCxnSpPr/>
          <p:nvPr/>
        </p:nvCxnSpPr>
        <p:spPr>
          <a:xfrm>
            <a:off x="8305181" y="5026590"/>
            <a:ext cx="0" cy="1434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595486"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164249"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84804" y="4336633"/>
            <a:ext cx="0" cy="212415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622193" y="3514335"/>
            <a:ext cx="3530874" cy="738664"/>
          </a:xfrm>
          <a:prstGeom prst="rect">
            <a:avLst/>
          </a:prstGeom>
          <a:noFill/>
        </p:spPr>
        <p:txBody>
          <a:bodyPr wrap="square" rtlCol="0">
            <a:spAutoFit/>
          </a:bodyPr>
          <a:lstStyle/>
          <a:p>
            <a:r>
              <a:rPr lang="en-US" sz="1400" dirty="0" smtClean="0">
                <a:solidFill>
                  <a:prstClr val="white"/>
                </a:solidFill>
              </a:rPr>
              <a:t>Interface Engine Services</a:t>
            </a:r>
          </a:p>
          <a:p>
            <a:r>
              <a:rPr lang="en-US" sz="1400" dirty="0" smtClean="0">
                <a:solidFill>
                  <a:prstClr val="white"/>
                </a:solidFill>
              </a:rPr>
              <a:t>Patient Imaging Registry</a:t>
            </a:r>
          </a:p>
          <a:p>
            <a:endParaRPr lang="en-US" sz="1400" dirty="0">
              <a:solidFill>
                <a:prstClr val="white"/>
              </a:solidFill>
            </a:endParaRPr>
          </a:p>
        </p:txBody>
      </p:sp>
      <p:sp>
        <p:nvSpPr>
          <p:cNvPr id="186" name="TextBox 185"/>
          <p:cNvSpPr txBox="1"/>
          <p:nvPr/>
        </p:nvSpPr>
        <p:spPr>
          <a:xfrm>
            <a:off x="3582889" y="3624003"/>
            <a:ext cx="2208311" cy="307777"/>
          </a:xfrm>
          <a:prstGeom prst="rect">
            <a:avLst/>
          </a:prstGeom>
          <a:noFill/>
        </p:spPr>
        <p:txBody>
          <a:bodyPr wrap="square" rtlCol="0">
            <a:spAutoFit/>
          </a:bodyPr>
          <a:lstStyle/>
          <a:p>
            <a:pPr algn="ctr"/>
            <a:r>
              <a:rPr lang="en-US" sz="1400" dirty="0" smtClean="0">
                <a:solidFill>
                  <a:prstClr val="white"/>
                </a:solidFill>
              </a:rPr>
              <a:t>Vendor Neutral Archive</a:t>
            </a:r>
          </a:p>
        </p:txBody>
      </p:sp>
      <p:sp>
        <p:nvSpPr>
          <p:cNvPr id="187" name="TextBox 186"/>
          <p:cNvSpPr txBox="1"/>
          <p:nvPr/>
        </p:nvSpPr>
        <p:spPr>
          <a:xfrm>
            <a:off x="6496428" y="3503074"/>
            <a:ext cx="2266572" cy="800219"/>
          </a:xfrm>
          <a:prstGeom prst="rect">
            <a:avLst/>
          </a:prstGeom>
          <a:noFill/>
        </p:spPr>
        <p:txBody>
          <a:bodyPr wrap="square" rtlCol="0">
            <a:spAutoFit/>
          </a:bodyPr>
          <a:lstStyle/>
          <a:p>
            <a:r>
              <a:rPr lang="en-US" sz="1400" dirty="0" smtClean="0">
                <a:solidFill>
                  <a:prstClr val="white"/>
                </a:solidFill>
              </a:rPr>
              <a:t>Clinical Image Viewing</a:t>
            </a:r>
            <a:endParaRPr lang="en-US" sz="1400" dirty="0">
              <a:solidFill>
                <a:prstClr val="white"/>
              </a:solidFill>
            </a:endParaRPr>
          </a:p>
          <a:p>
            <a:r>
              <a:rPr lang="en-US" sz="1400" dirty="0" smtClean="0">
                <a:solidFill>
                  <a:prstClr val="white"/>
                </a:solidFill>
              </a:rPr>
              <a:t>Image Routing Services</a:t>
            </a:r>
            <a:endParaRPr lang="en-US" sz="1400" dirty="0">
              <a:solidFill>
                <a:prstClr val="white"/>
              </a:solidFill>
            </a:endParaRPr>
          </a:p>
          <a:p>
            <a:endParaRPr lang="en-US" dirty="0">
              <a:solidFill>
                <a:prstClr val="black"/>
              </a:solidFill>
            </a:endParaRPr>
          </a:p>
        </p:txBody>
      </p:sp>
      <p:sp>
        <p:nvSpPr>
          <p:cNvPr id="188" name="Rounded Rectangle 187"/>
          <p:cNvSpPr/>
          <p:nvPr/>
        </p:nvSpPr>
        <p:spPr>
          <a:xfrm>
            <a:off x="485694" y="1838110"/>
            <a:ext cx="8153400" cy="990600"/>
          </a:xfrm>
          <a:prstGeom prst="roundRect">
            <a:avLst/>
          </a:prstGeom>
          <a:solidFill>
            <a:srgbClr val="044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F81BD">
                  <a:lumMod val="50000"/>
                </a:srgbClr>
              </a:solidFill>
            </a:endParaRPr>
          </a:p>
        </p:txBody>
      </p:sp>
      <p:sp>
        <p:nvSpPr>
          <p:cNvPr id="189" name="TextBox 188"/>
          <p:cNvSpPr txBox="1"/>
          <p:nvPr/>
        </p:nvSpPr>
        <p:spPr>
          <a:xfrm>
            <a:off x="3223612" y="1925978"/>
            <a:ext cx="2491388" cy="369332"/>
          </a:xfrm>
          <a:prstGeom prst="rect">
            <a:avLst/>
          </a:prstGeom>
          <a:noFill/>
        </p:spPr>
        <p:txBody>
          <a:bodyPr wrap="none" rtlCol="0">
            <a:spAutoFit/>
          </a:bodyPr>
          <a:lstStyle/>
          <a:p>
            <a:r>
              <a:rPr lang="en-US" dirty="0" smtClean="0">
                <a:solidFill>
                  <a:prstClr val="white"/>
                </a:solidFill>
              </a:rPr>
              <a:t>Electronic Health Record</a:t>
            </a:r>
            <a:endParaRPr lang="en-US" dirty="0">
              <a:solidFill>
                <a:prstClr val="white"/>
              </a:solidFill>
            </a:endParaRPr>
          </a:p>
        </p:txBody>
      </p:sp>
      <p:sp>
        <p:nvSpPr>
          <p:cNvPr id="190" name="Rounded Rectangle 189"/>
          <p:cNvSpPr/>
          <p:nvPr/>
        </p:nvSpPr>
        <p:spPr>
          <a:xfrm>
            <a:off x="5864181" y="2378759"/>
            <a:ext cx="80288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1" name="TextBox 190"/>
          <p:cNvSpPr txBox="1"/>
          <p:nvPr/>
        </p:nvSpPr>
        <p:spPr>
          <a:xfrm>
            <a:off x="5916254" y="2362858"/>
            <a:ext cx="750810"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Desktop</a:t>
            </a:r>
            <a:endParaRPr lang="en-US" sz="1200" dirty="0">
              <a:solidFill>
                <a:prstClr val="white"/>
              </a:solidFill>
            </a:endParaRPr>
          </a:p>
        </p:txBody>
      </p:sp>
      <p:sp>
        <p:nvSpPr>
          <p:cNvPr id="192" name="Rounded Rectangle 191"/>
          <p:cNvSpPr/>
          <p:nvPr/>
        </p:nvSpPr>
        <p:spPr>
          <a:xfrm>
            <a:off x="6725412" y="2375976"/>
            <a:ext cx="735659"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TextBox 192"/>
          <p:cNvSpPr txBox="1"/>
          <p:nvPr/>
        </p:nvSpPr>
        <p:spPr>
          <a:xfrm>
            <a:off x="6722924" y="2363560"/>
            <a:ext cx="730293"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Mobile</a:t>
            </a:r>
            <a:endParaRPr lang="en-US" sz="1200" dirty="0">
              <a:solidFill>
                <a:prstClr val="white"/>
              </a:solidFill>
            </a:endParaRPr>
          </a:p>
        </p:txBody>
      </p:sp>
      <p:sp>
        <p:nvSpPr>
          <p:cNvPr id="194" name="Rounded Rectangle 193"/>
          <p:cNvSpPr/>
          <p:nvPr/>
        </p:nvSpPr>
        <p:spPr>
          <a:xfrm>
            <a:off x="7513143" y="2379461"/>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TextBox 194"/>
          <p:cNvSpPr txBox="1"/>
          <p:nvPr/>
        </p:nvSpPr>
        <p:spPr>
          <a:xfrm>
            <a:off x="7799285" y="2379462"/>
            <a:ext cx="712683" cy="461665"/>
          </a:xfrm>
          <a:prstGeom prst="rect">
            <a:avLst/>
          </a:prstGeom>
          <a:noFill/>
        </p:spPr>
        <p:txBody>
          <a:bodyPr wrap="square" rtlCol="0">
            <a:spAutoFit/>
          </a:bodyPr>
          <a:lstStyle/>
          <a:p>
            <a:pPr algn="ctr"/>
            <a:r>
              <a:rPr lang="en-US" sz="1200" dirty="0" smtClean="0">
                <a:solidFill>
                  <a:prstClr val="white"/>
                </a:solidFill>
              </a:rPr>
              <a:t>Patient</a:t>
            </a:r>
          </a:p>
          <a:p>
            <a:pPr algn="ctr"/>
            <a:r>
              <a:rPr lang="en-US" sz="1200" dirty="0" smtClean="0">
                <a:solidFill>
                  <a:prstClr val="white"/>
                </a:solidFill>
              </a:rPr>
              <a:t>Portal</a:t>
            </a:r>
            <a:endParaRPr lang="en-US" sz="1200" dirty="0">
              <a:solidFill>
                <a:prstClr val="white"/>
              </a:solidFill>
            </a:endParaRPr>
          </a:p>
        </p:txBody>
      </p:sp>
      <p:pic>
        <p:nvPicPr>
          <p:cNvPr id="196" name="Picture 2" descr="http://www.rochestergeneral.org/~/media/Images/Imported/gedownload/two%20women%20mycare%20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515" y="2393405"/>
            <a:ext cx="268428" cy="401876"/>
          </a:xfrm>
          <a:prstGeom prst="rect">
            <a:avLst/>
          </a:prstGeom>
          <a:noFill/>
          <a:extLst>
            <a:ext uri="{909E8E84-426E-40DD-AFC4-6F175D3DCCD1}">
              <a14:hiddenFill xmlns:a14="http://schemas.microsoft.com/office/drawing/2010/main">
                <a:solidFill>
                  <a:srgbClr val="FFFFFF"/>
                </a:solidFill>
              </a14:hiddenFill>
            </a:ext>
          </a:extLst>
        </p:spPr>
      </p:pic>
      <p:sp>
        <p:nvSpPr>
          <p:cNvPr id="197" name="Rounded Rectangle 196"/>
          <p:cNvSpPr/>
          <p:nvPr/>
        </p:nvSpPr>
        <p:spPr>
          <a:xfrm>
            <a:off x="530839" y="2372153"/>
            <a:ext cx="1103071"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8" name="TextBox 197"/>
          <p:cNvSpPr txBox="1"/>
          <p:nvPr/>
        </p:nvSpPr>
        <p:spPr>
          <a:xfrm>
            <a:off x="461932" y="2347658"/>
            <a:ext cx="1214223" cy="461665"/>
          </a:xfrm>
          <a:prstGeom prst="rect">
            <a:avLst/>
          </a:prstGeom>
          <a:noFill/>
        </p:spPr>
        <p:txBody>
          <a:bodyPr wrap="square" rtlCol="0">
            <a:spAutoFit/>
          </a:bodyPr>
          <a:lstStyle/>
          <a:p>
            <a:pPr algn="ctr"/>
            <a:r>
              <a:rPr lang="en-US" sz="1200" dirty="0" smtClean="0">
                <a:solidFill>
                  <a:prstClr val="white"/>
                </a:solidFill>
              </a:rPr>
              <a:t>Registration</a:t>
            </a:r>
          </a:p>
          <a:p>
            <a:pPr algn="ctr"/>
            <a:r>
              <a:rPr lang="en-US" sz="1200" dirty="0" smtClean="0">
                <a:solidFill>
                  <a:prstClr val="white"/>
                </a:solidFill>
              </a:rPr>
              <a:t>Master Data</a:t>
            </a:r>
            <a:endParaRPr lang="en-US" sz="1200" dirty="0">
              <a:solidFill>
                <a:prstClr val="white"/>
              </a:solidFill>
            </a:endParaRPr>
          </a:p>
        </p:txBody>
      </p:sp>
      <p:sp>
        <p:nvSpPr>
          <p:cNvPr id="199" name="Rounded Rectangle 198"/>
          <p:cNvSpPr/>
          <p:nvPr/>
        </p:nvSpPr>
        <p:spPr>
          <a:xfrm>
            <a:off x="1697034" y="2372329"/>
            <a:ext cx="1662148"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TextBox 199"/>
          <p:cNvSpPr txBox="1"/>
          <p:nvPr/>
        </p:nvSpPr>
        <p:spPr>
          <a:xfrm>
            <a:off x="1709945" y="2355609"/>
            <a:ext cx="1565240" cy="461665"/>
          </a:xfrm>
          <a:prstGeom prst="rect">
            <a:avLst/>
          </a:prstGeom>
          <a:noFill/>
        </p:spPr>
        <p:txBody>
          <a:bodyPr wrap="square" rtlCol="0">
            <a:spAutoFit/>
          </a:bodyPr>
          <a:lstStyle/>
          <a:p>
            <a:pPr algn="ctr"/>
            <a:r>
              <a:rPr lang="en-US" sz="1200" dirty="0" smtClean="0">
                <a:solidFill>
                  <a:prstClr val="white"/>
                </a:solidFill>
              </a:rPr>
              <a:t>Orders</a:t>
            </a:r>
          </a:p>
          <a:p>
            <a:pPr algn="ctr"/>
            <a:r>
              <a:rPr lang="en-US" sz="1200" dirty="0" smtClean="0">
                <a:solidFill>
                  <a:prstClr val="white"/>
                </a:solidFill>
              </a:rPr>
              <a:t>Results Management</a:t>
            </a:r>
            <a:endParaRPr lang="en-US" sz="1200" dirty="0">
              <a:solidFill>
                <a:prstClr val="white"/>
              </a:solidFill>
            </a:endParaRPr>
          </a:p>
        </p:txBody>
      </p:sp>
      <p:sp>
        <p:nvSpPr>
          <p:cNvPr id="201" name="Rounded Rectangle 200"/>
          <p:cNvSpPr/>
          <p:nvPr/>
        </p:nvSpPr>
        <p:spPr>
          <a:xfrm>
            <a:off x="4631350" y="2371510"/>
            <a:ext cx="117253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TextBox 201"/>
          <p:cNvSpPr txBox="1"/>
          <p:nvPr/>
        </p:nvSpPr>
        <p:spPr>
          <a:xfrm>
            <a:off x="4606456" y="2355609"/>
            <a:ext cx="1185499" cy="461665"/>
          </a:xfrm>
          <a:prstGeom prst="rect">
            <a:avLst/>
          </a:prstGeom>
          <a:noFill/>
        </p:spPr>
        <p:txBody>
          <a:bodyPr wrap="square" rtlCol="0">
            <a:spAutoFit/>
          </a:bodyPr>
          <a:lstStyle/>
          <a:p>
            <a:pPr algn="ctr"/>
            <a:r>
              <a:rPr lang="en-US" sz="1200" dirty="0" smtClean="0">
                <a:solidFill>
                  <a:prstClr val="white"/>
                </a:solidFill>
              </a:rPr>
              <a:t>Acquire/Store</a:t>
            </a:r>
          </a:p>
          <a:p>
            <a:pPr algn="ctr"/>
            <a:r>
              <a:rPr lang="en-US" sz="1200" dirty="0" smtClean="0">
                <a:solidFill>
                  <a:prstClr val="white"/>
                </a:solidFill>
              </a:rPr>
              <a:t>Photos/Videos</a:t>
            </a:r>
            <a:endParaRPr lang="en-US" sz="1200" dirty="0">
              <a:solidFill>
                <a:prstClr val="white"/>
              </a:solidFill>
            </a:endParaRPr>
          </a:p>
        </p:txBody>
      </p:sp>
      <p:sp>
        <p:nvSpPr>
          <p:cNvPr id="203" name="Rounded Rectangle 202"/>
          <p:cNvSpPr/>
          <p:nvPr/>
        </p:nvSpPr>
        <p:spPr>
          <a:xfrm>
            <a:off x="3402969" y="2368024"/>
            <a:ext cx="1172533"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TextBox 203"/>
          <p:cNvSpPr txBox="1"/>
          <p:nvPr/>
        </p:nvSpPr>
        <p:spPr>
          <a:xfrm>
            <a:off x="3378075" y="2352123"/>
            <a:ext cx="1185499" cy="461665"/>
          </a:xfrm>
          <a:prstGeom prst="rect">
            <a:avLst/>
          </a:prstGeom>
          <a:noFill/>
        </p:spPr>
        <p:txBody>
          <a:bodyPr wrap="square" rtlCol="0">
            <a:spAutoFit/>
          </a:bodyPr>
          <a:lstStyle/>
          <a:p>
            <a:pPr algn="ctr"/>
            <a:r>
              <a:rPr lang="en-US" sz="1200" dirty="0" smtClean="0">
                <a:solidFill>
                  <a:prstClr val="white"/>
                </a:solidFill>
              </a:rPr>
              <a:t>Worklist</a:t>
            </a:r>
          </a:p>
          <a:p>
            <a:pPr algn="ctr"/>
            <a:r>
              <a:rPr lang="en-US" sz="1200" dirty="0" smtClean="0">
                <a:solidFill>
                  <a:prstClr val="white"/>
                </a:solidFill>
              </a:rPr>
              <a:t>Services</a:t>
            </a:r>
            <a:endParaRPr lang="en-US" sz="1200" dirty="0">
              <a:solidFill>
                <a:prstClr val="white"/>
              </a:solidFill>
            </a:endParaRPr>
          </a:p>
        </p:txBody>
      </p:sp>
      <p:sp>
        <p:nvSpPr>
          <p:cNvPr id="205" name="Rounded Rectangle 204"/>
          <p:cNvSpPr/>
          <p:nvPr/>
        </p:nvSpPr>
        <p:spPr>
          <a:xfrm>
            <a:off x="3733800" y="2843677"/>
            <a:ext cx="1621382" cy="349956"/>
          </a:xfrm>
          <a:prstGeom prst="roundRect">
            <a:avLst/>
          </a:prstGeom>
          <a:solidFill>
            <a:schemeClr val="accent4">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TextBox 205"/>
          <p:cNvSpPr txBox="1"/>
          <p:nvPr/>
        </p:nvSpPr>
        <p:spPr>
          <a:xfrm>
            <a:off x="4043809" y="2840700"/>
            <a:ext cx="1165671" cy="307777"/>
          </a:xfrm>
          <a:prstGeom prst="rect">
            <a:avLst/>
          </a:prstGeom>
          <a:noFill/>
        </p:spPr>
        <p:txBody>
          <a:bodyPr wrap="square" rtlCol="0">
            <a:spAutoFit/>
          </a:bodyPr>
          <a:lstStyle/>
          <a:p>
            <a:r>
              <a:rPr lang="en-US" sz="1400" dirty="0" smtClean="0">
                <a:solidFill>
                  <a:srgbClr val="15A8E5">
                    <a:lumMod val="50000"/>
                  </a:srgbClr>
                </a:solidFill>
              </a:rPr>
              <a:t>Integration</a:t>
            </a:r>
            <a:endParaRPr lang="en-US" sz="1400" dirty="0">
              <a:solidFill>
                <a:srgbClr val="15A8E5">
                  <a:lumMod val="50000"/>
                </a:srgbClr>
              </a:solidFill>
            </a:endParaRPr>
          </a:p>
        </p:txBody>
      </p:sp>
      <p:sp>
        <p:nvSpPr>
          <p:cNvPr id="207" name="Rounded Rectangle 206"/>
          <p:cNvSpPr/>
          <p:nvPr/>
        </p:nvSpPr>
        <p:spPr>
          <a:xfrm>
            <a:off x="522888" y="6460787"/>
            <a:ext cx="3512402" cy="254124"/>
          </a:xfrm>
          <a:prstGeom prst="round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D3D3D"/>
                </a:solidFill>
              </a:rPr>
              <a:t>Orders-based</a:t>
            </a:r>
            <a:endParaRPr lang="en-US" sz="1200" dirty="0">
              <a:solidFill>
                <a:srgbClr val="3D3D3D"/>
              </a:solidFill>
            </a:endParaRPr>
          </a:p>
        </p:txBody>
      </p:sp>
      <p:sp>
        <p:nvSpPr>
          <p:cNvPr id="208" name="Rounded Rectangle 207"/>
          <p:cNvSpPr/>
          <p:nvPr/>
        </p:nvSpPr>
        <p:spPr>
          <a:xfrm>
            <a:off x="4038599" y="6462458"/>
            <a:ext cx="3918788" cy="252454"/>
          </a:xfrm>
          <a:prstGeom prst="roundRect">
            <a:avLst/>
          </a:prstGeom>
          <a:solidFill>
            <a:schemeClr val="accent3">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3D3D3D"/>
                </a:solidFill>
              </a:rPr>
              <a:t>Encounters-based</a:t>
            </a:r>
            <a:endParaRPr lang="en-US" sz="1200" dirty="0">
              <a:solidFill>
                <a:srgbClr val="3D3D3D"/>
              </a:solidFill>
            </a:endParaRPr>
          </a:p>
        </p:txBody>
      </p:sp>
      <p:sp>
        <p:nvSpPr>
          <p:cNvPr id="209" name="TextBox 208"/>
          <p:cNvSpPr txBox="1"/>
          <p:nvPr/>
        </p:nvSpPr>
        <p:spPr>
          <a:xfrm rot="16200000">
            <a:off x="6357381" y="6020798"/>
            <a:ext cx="2286000" cy="338555"/>
          </a:xfrm>
          <a:prstGeom prst="rect">
            <a:avLst/>
          </a:prstGeom>
          <a:noFill/>
        </p:spPr>
        <p:txBody>
          <a:bodyPr wrap="square" rtlCol="0">
            <a:spAutoFit/>
          </a:bodyPr>
          <a:lstStyle/>
          <a:p>
            <a:pPr algn="r"/>
            <a:r>
              <a:rPr lang="en-US" sz="1400" dirty="0" smtClean="0">
                <a:solidFill>
                  <a:prstClr val="black"/>
                </a:solidFill>
              </a:rPr>
              <a:t>CD/DVD Import</a:t>
            </a:r>
            <a:endParaRPr lang="en-US" sz="1400" dirty="0">
              <a:solidFill>
                <a:prstClr val="black"/>
              </a:solidFill>
            </a:endParaRPr>
          </a:p>
        </p:txBody>
      </p:sp>
      <p:sp>
        <p:nvSpPr>
          <p:cNvPr id="210" name="TextBox 209"/>
          <p:cNvSpPr txBox="1"/>
          <p:nvPr/>
        </p:nvSpPr>
        <p:spPr>
          <a:xfrm rot="16200000">
            <a:off x="6660499" y="6019497"/>
            <a:ext cx="2286000" cy="307777"/>
          </a:xfrm>
          <a:prstGeom prst="rect">
            <a:avLst/>
          </a:prstGeom>
          <a:noFill/>
        </p:spPr>
        <p:txBody>
          <a:bodyPr wrap="square" rtlCol="0">
            <a:spAutoFit/>
          </a:bodyPr>
          <a:lstStyle/>
          <a:p>
            <a:pPr algn="r"/>
            <a:r>
              <a:rPr lang="en-US" sz="1400" dirty="0" smtClean="0">
                <a:solidFill>
                  <a:prstClr val="black"/>
                </a:solidFill>
              </a:rPr>
              <a:t>Electronic Import</a:t>
            </a:r>
            <a:endParaRPr lang="en-US" sz="1400" dirty="0">
              <a:solidFill>
                <a:prstClr val="black"/>
              </a:solidFill>
            </a:endParaRPr>
          </a:p>
        </p:txBody>
      </p:sp>
      <p:sp>
        <p:nvSpPr>
          <p:cNvPr id="211" name="TextBox 210"/>
          <p:cNvSpPr txBox="1"/>
          <p:nvPr/>
        </p:nvSpPr>
        <p:spPr>
          <a:xfrm rot="16200000">
            <a:off x="7286461" y="6052878"/>
            <a:ext cx="2286000" cy="307777"/>
          </a:xfrm>
          <a:prstGeom prst="rect">
            <a:avLst/>
          </a:prstGeom>
          <a:noFill/>
        </p:spPr>
        <p:txBody>
          <a:bodyPr wrap="square" rtlCol="0">
            <a:spAutoFit/>
          </a:bodyPr>
          <a:lstStyle/>
          <a:p>
            <a:pPr algn="r"/>
            <a:r>
              <a:rPr lang="en-US" sz="1400" dirty="0" smtClean="0">
                <a:solidFill>
                  <a:prstClr val="black"/>
                </a:solidFill>
              </a:rPr>
              <a:t>Burn CD/DVD</a:t>
            </a:r>
            <a:endParaRPr lang="en-US" sz="1400" dirty="0">
              <a:solidFill>
                <a:prstClr val="black"/>
              </a:solidFill>
            </a:endParaRPr>
          </a:p>
        </p:txBody>
      </p:sp>
      <p:sp>
        <p:nvSpPr>
          <p:cNvPr id="212" name="TextBox 211"/>
          <p:cNvSpPr txBox="1"/>
          <p:nvPr/>
        </p:nvSpPr>
        <p:spPr>
          <a:xfrm rot="16200000">
            <a:off x="7029035" y="6036186"/>
            <a:ext cx="2286000" cy="307777"/>
          </a:xfrm>
          <a:prstGeom prst="rect">
            <a:avLst/>
          </a:prstGeom>
          <a:noFill/>
        </p:spPr>
        <p:txBody>
          <a:bodyPr wrap="square" rtlCol="0">
            <a:spAutoFit/>
          </a:bodyPr>
          <a:lstStyle/>
          <a:p>
            <a:pPr algn="r"/>
            <a:r>
              <a:rPr lang="en-US" sz="1400" dirty="0" smtClean="0">
                <a:solidFill>
                  <a:prstClr val="black"/>
                </a:solidFill>
              </a:rPr>
              <a:t>Electronic Export</a:t>
            </a:r>
            <a:endParaRPr lang="en-US" sz="1400" dirty="0">
              <a:solidFill>
                <a:prstClr val="black"/>
              </a:solidFill>
            </a:endParaRPr>
          </a:p>
        </p:txBody>
      </p:sp>
      <p:sp>
        <p:nvSpPr>
          <p:cNvPr id="213" name="TextBox 212"/>
          <p:cNvSpPr txBox="1"/>
          <p:nvPr/>
        </p:nvSpPr>
        <p:spPr>
          <a:xfrm rot="16200000">
            <a:off x="4336939" y="5772425"/>
            <a:ext cx="2438398" cy="307777"/>
          </a:xfrm>
          <a:prstGeom prst="rect">
            <a:avLst/>
          </a:prstGeom>
          <a:noFill/>
        </p:spPr>
        <p:txBody>
          <a:bodyPr wrap="square" rtlCol="0">
            <a:spAutoFit/>
          </a:bodyPr>
          <a:lstStyle/>
          <a:p>
            <a:pPr algn="r"/>
            <a:r>
              <a:rPr lang="en-US" sz="1400" dirty="0" smtClean="0">
                <a:solidFill>
                  <a:prstClr val="black"/>
                </a:solidFill>
              </a:rPr>
              <a:t>Stress Echo Videos</a:t>
            </a:r>
            <a:endParaRPr lang="en-US" sz="1400" dirty="0">
              <a:solidFill>
                <a:prstClr val="black"/>
              </a:solidFill>
            </a:endParaRPr>
          </a:p>
        </p:txBody>
      </p:sp>
      <p:sp>
        <p:nvSpPr>
          <p:cNvPr id="2" name="TextBox 1"/>
          <p:cNvSpPr txBox="1"/>
          <p:nvPr/>
        </p:nvSpPr>
        <p:spPr>
          <a:xfrm>
            <a:off x="489849" y="2808540"/>
            <a:ext cx="3313468" cy="369332"/>
          </a:xfrm>
          <a:prstGeom prst="rect">
            <a:avLst/>
          </a:prstGeom>
          <a:noFill/>
        </p:spPr>
        <p:txBody>
          <a:bodyPr wrap="square" rtlCol="0">
            <a:spAutoFit/>
          </a:bodyPr>
          <a:lstStyle/>
          <a:p>
            <a:r>
              <a:rPr lang="en-US" b="1" dirty="0">
                <a:solidFill>
                  <a:srgbClr val="1A3260">
                    <a:lumMod val="60000"/>
                    <a:lumOff val="40000"/>
                  </a:srgbClr>
                </a:solidFill>
              </a:rPr>
              <a:t>Bedside Ultrasound </a:t>
            </a:r>
            <a:r>
              <a:rPr lang="en-US" b="1" dirty="0" smtClean="0">
                <a:solidFill>
                  <a:srgbClr val="1A3260">
                    <a:lumMod val="60000"/>
                    <a:lumOff val="40000"/>
                  </a:srgbClr>
                </a:solidFill>
              </a:rPr>
              <a:t>Devices</a:t>
            </a:r>
            <a:endParaRPr lang="en-US" dirty="0">
              <a:solidFill>
                <a:prstClr val="black"/>
              </a:solidFill>
            </a:endParaRPr>
          </a:p>
        </p:txBody>
      </p:sp>
      <p:sp>
        <p:nvSpPr>
          <p:cNvPr id="4" name="Rectangle 3"/>
          <p:cNvSpPr/>
          <p:nvPr/>
        </p:nvSpPr>
        <p:spPr>
          <a:xfrm>
            <a:off x="4043809" y="1661430"/>
            <a:ext cx="3913578" cy="5053481"/>
          </a:xfrm>
          <a:prstGeom prst="rect">
            <a:avLst/>
          </a:prstGeom>
          <a:solidFill>
            <a:srgbClr val="C00000">
              <a:alpha val="16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147446" y="4336632"/>
            <a:ext cx="968393" cy="2378279"/>
          </a:xfrm>
          <a:prstGeom prst="roundRect">
            <a:avLst/>
          </a:prstGeom>
          <a:solidFill>
            <a:srgbClr val="FFC0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7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 name="TextBox 2047"/>
          <p:cNvSpPr txBox="1"/>
          <p:nvPr/>
        </p:nvSpPr>
        <p:spPr>
          <a:xfrm>
            <a:off x="683859" y="73476"/>
            <a:ext cx="8042334" cy="707886"/>
          </a:xfrm>
          <a:prstGeom prst="rect">
            <a:avLst/>
          </a:prstGeom>
          <a:noFill/>
        </p:spPr>
        <p:txBody>
          <a:bodyPr wrap="square" rtlCol="0">
            <a:spAutoFit/>
          </a:bodyPr>
          <a:lstStyle/>
          <a:p>
            <a:r>
              <a:rPr lang="en-US" dirty="0" smtClean="0">
                <a:solidFill>
                  <a:srgbClr val="1A3260">
                    <a:lumMod val="60000"/>
                    <a:lumOff val="40000"/>
                  </a:srgbClr>
                </a:solidFill>
              </a:rPr>
              <a:t>Example: Encounters-based Image Acquisition Workflow/Data flow with a VNA</a:t>
            </a:r>
          </a:p>
          <a:p>
            <a:endParaRPr lang="en-US" sz="400" dirty="0" smtClean="0">
              <a:solidFill>
                <a:prstClr val="black"/>
              </a:solidFill>
            </a:endParaRPr>
          </a:p>
          <a:p>
            <a:r>
              <a:rPr lang="en-US" dirty="0" smtClean="0">
                <a:solidFill>
                  <a:prstClr val="black"/>
                </a:solidFill>
              </a:rPr>
              <a:t>       </a:t>
            </a:r>
            <a:r>
              <a:rPr lang="en-US" b="1" dirty="0" smtClean="0">
                <a:solidFill>
                  <a:srgbClr val="1A3260">
                    <a:lumMod val="60000"/>
                    <a:lumOff val="40000"/>
                  </a:srgbClr>
                </a:solidFill>
              </a:rPr>
              <a:t>Photography and Video Clip Acquisition and Import Services</a:t>
            </a:r>
            <a:endParaRPr lang="en-US" b="1" dirty="0">
              <a:solidFill>
                <a:srgbClr val="1A3260">
                  <a:lumMod val="60000"/>
                  <a:lumOff val="40000"/>
                </a:srgbClr>
              </a:solidFill>
            </a:endParaRPr>
          </a:p>
        </p:txBody>
      </p:sp>
      <p:sp>
        <p:nvSpPr>
          <p:cNvPr id="87" name="Rounded Rectangle 86"/>
          <p:cNvSpPr/>
          <p:nvPr/>
        </p:nvSpPr>
        <p:spPr>
          <a:xfrm>
            <a:off x="345007" y="938876"/>
            <a:ext cx="8153400" cy="990600"/>
          </a:xfrm>
          <a:prstGeom prst="roundRect">
            <a:avLst/>
          </a:prstGeom>
          <a:solidFill>
            <a:srgbClr val="044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F81BD">
                  <a:lumMod val="50000"/>
                </a:srgbClr>
              </a:solidFill>
            </a:endParaRPr>
          </a:p>
        </p:txBody>
      </p:sp>
      <p:sp>
        <p:nvSpPr>
          <p:cNvPr id="88" name="TextBox 87"/>
          <p:cNvSpPr txBox="1"/>
          <p:nvPr/>
        </p:nvSpPr>
        <p:spPr>
          <a:xfrm>
            <a:off x="3147590" y="938876"/>
            <a:ext cx="2491388" cy="369332"/>
          </a:xfrm>
          <a:prstGeom prst="rect">
            <a:avLst/>
          </a:prstGeom>
          <a:noFill/>
        </p:spPr>
        <p:txBody>
          <a:bodyPr wrap="none" rtlCol="0">
            <a:spAutoFit/>
          </a:bodyPr>
          <a:lstStyle/>
          <a:p>
            <a:r>
              <a:rPr lang="en-US" dirty="0" smtClean="0">
                <a:solidFill>
                  <a:prstClr val="white"/>
                </a:solidFill>
              </a:rPr>
              <a:t>Electronic Health Record</a:t>
            </a:r>
            <a:endParaRPr lang="en-US" dirty="0">
              <a:solidFill>
                <a:prstClr val="white"/>
              </a:solidFill>
            </a:endParaRPr>
          </a:p>
        </p:txBody>
      </p:sp>
      <p:pic>
        <p:nvPicPr>
          <p:cNvPr id="89" name="Picture 10" descr="https://encrypted-tbn3.gstatic.com/images?q=tbn:ANd9GcQhf-q-kWZcwwHpKhiizzOWBX2yR0ygCpfEnU4TXOe3lxIjfB2T8D2991m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35" y="2331353"/>
            <a:ext cx="1209612" cy="69930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4474893" y="3015100"/>
            <a:ext cx="3405427" cy="246221"/>
          </a:xfrm>
          <a:prstGeom prst="rect">
            <a:avLst/>
          </a:prstGeom>
          <a:noFill/>
        </p:spPr>
        <p:txBody>
          <a:bodyPr wrap="square" rtlCol="0">
            <a:spAutoFit/>
          </a:bodyPr>
          <a:lstStyle/>
          <a:p>
            <a:pPr algn="ctr"/>
            <a:r>
              <a:rPr lang="en-US" sz="1000" dirty="0" smtClean="0">
                <a:solidFill>
                  <a:srgbClr val="4F81BD">
                    <a:lumMod val="50000"/>
                  </a:srgbClr>
                </a:solidFill>
              </a:rPr>
              <a:t>Enterprise Clinical Image Viewer Optimized Environments</a:t>
            </a:r>
            <a:endParaRPr lang="en-US" sz="1000" b="1" dirty="0">
              <a:solidFill>
                <a:srgbClr val="4F81BD">
                  <a:lumMod val="50000"/>
                </a:srgbClr>
              </a:solidFill>
            </a:endParaRPr>
          </a:p>
        </p:txBody>
      </p:sp>
      <p:sp>
        <p:nvSpPr>
          <p:cNvPr id="91" name="Rounded Rectangle 90"/>
          <p:cNvSpPr/>
          <p:nvPr/>
        </p:nvSpPr>
        <p:spPr>
          <a:xfrm>
            <a:off x="345007" y="5278142"/>
            <a:ext cx="8153399" cy="46133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a:defRPr/>
            </a:pPr>
            <a:r>
              <a:rPr lang="en-US" kern="0" dirty="0" smtClean="0">
                <a:solidFill>
                  <a:prstClr val="white"/>
                </a:solidFill>
                <a:latin typeface="Calibri"/>
              </a:rPr>
              <a:t>Vendor Neutral Archive</a:t>
            </a:r>
          </a:p>
        </p:txBody>
      </p:sp>
      <p:sp>
        <p:nvSpPr>
          <p:cNvPr id="92" name="Rounded Rectangle 91"/>
          <p:cNvSpPr/>
          <p:nvPr/>
        </p:nvSpPr>
        <p:spPr>
          <a:xfrm>
            <a:off x="4495978" y="1487476"/>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TextBox 92"/>
          <p:cNvSpPr txBox="1"/>
          <p:nvPr/>
        </p:nvSpPr>
        <p:spPr>
          <a:xfrm>
            <a:off x="4585250" y="1487477"/>
            <a:ext cx="885498"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Desktop</a:t>
            </a:r>
            <a:endParaRPr lang="en-US" sz="1200" dirty="0">
              <a:solidFill>
                <a:prstClr val="white"/>
              </a:solidFill>
            </a:endParaRPr>
          </a:p>
        </p:txBody>
      </p:sp>
      <p:cxnSp>
        <p:nvCxnSpPr>
          <p:cNvPr id="94" name="Straight Arrow Connector 93"/>
          <p:cNvCxnSpPr/>
          <p:nvPr/>
        </p:nvCxnSpPr>
        <p:spPr>
          <a:xfrm>
            <a:off x="4603720" y="3052278"/>
            <a:ext cx="0" cy="2225816"/>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pic>
        <p:nvPicPr>
          <p:cNvPr id="95" name="Picture 8" descr="https://encrypted-tbn0.gstatic.com/images?q=tbn:ANd9GcSXPooOkWkxMr3w4CTFU_Dqhh-peTvD4uQFA7GKZyC6GnmhZXpZ7AcYknF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386" y="2358183"/>
            <a:ext cx="1023984" cy="659902"/>
          </a:xfrm>
          <a:prstGeom prst="rect">
            <a:avLst/>
          </a:prstGeom>
          <a:noFill/>
          <a:extLst>
            <a:ext uri="{909E8E84-426E-40DD-AFC4-6F175D3DCCD1}">
              <a14:hiddenFill xmlns:a14="http://schemas.microsoft.com/office/drawing/2010/main">
                <a:solidFill>
                  <a:srgbClr val="FFFFFF"/>
                </a:solidFill>
              </a14:hiddenFill>
            </a:ext>
          </a:extLst>
        </p:spPr>
      </p:pic>
      <p:sp>
        <p:nvSpPr>
          <p:cNvPr id="96" name="Rounded Rectangle 95"/>
          <p:cNvSpPr/>
          <p:nvPr/>
        </p:nvSpPr>
        <p:spPr>
          <a:xfrm>
            <a:off x="5642563" y="1488178"/>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p:nvPr/>
        </p:nvSpPr>
        <p:spPr>
          <a:xfrm>
            <a:off x="5731835" y="1488179"/>
            <a:ext cx="885498" cy="461665"/>
          </a:xfrm>
          <a:prstGeom prst="rect">
            <a:avLst/>
          </a:prstGeom>
          <a:noFill/>
        </p:spPr>
        <p:txBody>
          <a:bodyPr wrap="square" rtlCol="0">
            <a:spAutoFit/>
          </a:bodyPr>
          <a:lstStyle/>
          <a:p>
            <a:pPr algn="ctr"/>
            <a:r>
              <a:rPr lang="en-US" sz="1200" dirty="0" smtClean="0">
                <a:solidFill>
                  <a:prstClr val="white"/>
                </a:solidFill>
              </a:rPr>
              <a:t>EHR</a:t>
            </a:r>
          </a:p>
          <a:p>
            <a:pPr algn="ctr"/>
            <a:r>
              <a:rPr lang="en-US" sz="1200" dirty="0" smtClean="0">
                <a:solidFill>
                  <a:prstClr val="white"/>
                </a:solidFill>
              </a:rPr>
              <a:t>Mobile</a:t>
            </a:r>
            <a:endParaRPr lang="en-US" sz="1200" dirty="0">
              <a:solidFill>
                <a:prstClr val="white"/>
              </a:solidFill>
            </a:endParaRPr>
          </a:p>
        </p:txBody>
      </p:sp>
      <p:sp>
        <p:nvSpPr>
          <p:cNvPr id="98" name="Rounded Rectangle 97"/>
          <p:cNvSpPr/>
          <p:nvPr/>
        </p:nvSpPr>
        <p:spPr>
          <a:xfrm>
            <a:off x="6785563" y="1488178"/>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7071705" y="1488179"/>
            <a:ext cx="712683" cy="461665"/>
          </a:xfrm>
          <a:prstGeom prst="rect">
            <a:avLst/>
          </a:prstGeom>
          <a:noFill/>
        </p:spPr>
        <p:txBody>
          <a:bodyPr wrap="square" rtlCol="0">
            <a:spAutoFit/>
          </a:bodyPr>
          <a:lstStyle/>
          <a:p>
            <a:pPr algn="ctr"/>
            <a:r>
              <a:rPr lang="en-US" sz="1200" dirty="0" smtClean="0">
                <a:solidFill>
                  <a:prstClr val="white"/>
                </a:solidFill>
              </a:rPr>
              <a:t>Patient</a:t>
            </a:r>
          </a:p>
          <a:p>
            <a:pPr algn="ctr"/>
            <a:r>
              <a:rPr lang="en-US" sz="1200" dirty="0" smtClean="0">
                <a:solidFill>
                  <a:prstClr val="white"/>
                </a:solidFill>
              </a:rPr>
              <a:t>Portal</a:t>
            </a:r>
            <a:endParaRPr lang="en-US" sz="1200" dirty="0">
              <a:solidFill>
                <a:prstClr val="white"/>
              </a:solidFill>
            </a:endParaRPr>
          </a:p>
        </p:txBody>
      </p:sp>
      <p:pic>
        <p:nvPicPr>
          <p:cNvPr id="1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2740" y="2390236"/>
            <a:ext cx="1053206" cy="62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2" descr="http://www.rochestergeneral.org/~/media/Images/Imported/gedownload/two%20women%20mycare%20co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935" y="1502122"/>
            <a:ext cx="268428" cy="401876"/>
          </a:xfrm>
          <a:prstGeom prst="rect">
            <a:avLst/>
          </a:prstGeom>
          <a:noFill/>
          <a:extLst>
            <a:ext uri="{909E8E84-426E-40DD-AFC4-6F175D3DCCD1}">
              <a14:hiddenFill xmlns:a14="http://schemas.microsoft.com/office/drawing/2010/main">
                <a:solidFill>
                  <a:srgbClr val="FFFFFF"/>
                </a:solidFill>
              </a14:hiddenFill>
            </a:ext>
          </a:extLst>
        </p:spPr>
      </p:pic>
      <p:sp>
        <p:nvSpPr>
          <p:cNvPr id="113" name="Rounded Rectangle 112"/>
          <p:cNvSpPr/>
          <p:nvPr/>
        </p:nvSpPr>
        <p:spPr>
          <a:xfrm>
            <a:off x="4353200" y="2331353"/>
            <a:ext cx="3603320" cy="699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ounded Rectangle 113"/>
          <p:cNvSpPr/>
          <p:nvPr/>
        </p:nvSpPr>
        <p:spPr>
          <a:xfrm>
            <a:off x="6477178" y="3834476"/>
            <a:ext cx="2022534" cy="9117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Institutional Image Management System</a:t>
            </a:r>
          </a:p>
          <a:p>
            <a:pPr algn="ctr"/>
            <a:r>
              <a:rPr lang="en-US" sz="1200" dirty="0" smtClean="0">
                <a:solidFill>
                  <a:prstClr val="white"/>
                </a:solidFill>
              </a:rPr>
              <a:t>(IIMS) </a:t>
            </a:r>
          </a:p>
          <a:p>
            <a:pPr algn="ctr"/>
            <a:endParaRPr lang="en-US" sz="600" dirty="0" smtClean="0">
              <a:solidFill>
                <a:prstClr val="white"/>
              </a:solidFill>
            </a:endParaRPr>
          </a:p>
          <a:p>
            <a:pPr algn="ctr"/>
            <a:r>
              <a:rPr lang="en-US" sz="1200" dirty="0" smtClean="0">
                <a:solidFill>
                  <a:prstClr val="white"/>
                </a:solidFill>
              </a:rPr>
              <a:t>(Patient Imaging Registry)</a:t>
            </a:r>
          </a:p>
          <a:p>
            <a:pPr algn="ctr"/>
            <a:endParaRPr lang="en-US" sz="1200" dirty="0">
              <a:solidFill>
                <a:prstClr val="white"/>
              </a:solidFill>
            </a:endParaRPr>
          </a:p>
        </p:txBody>
      </p:sp>
      <p:sp>
        <p:nvSpPr>
          <p:cNvPr id="115" name="TextBox 114"/>
          <p:cNvSpPr txBox="1"/>
          <p:nvPr/>
        </p:nvSpPr>
        <p:spPr>
          <a:xfrm>
            <a:off x="8129725" y="2000980"/>
            <a:ext cx="930124" cy="1631216"/>
          </a:xfrm>
          <a:prstGeom prst="rect">
            <a:avLst/>
          </a:prstGeom>
          <a:noFill/>
        </p:spPr>
        <p:txBody>
          <a:bodyPr wrap="square" rtlCol="0">
            <a:spAutoFit/>
          </a:bodyPr>
          <a:lstStyle/>
          <a:p>
            <a:r>
              <a:rPr lang="en-US" sz="1000" dirty="0" smtClean="0">
                <a:solidFill>
                  <a:srgbClr val="4F81BD">
                    <a:lumMod val="50000"/>
                  </a:srgbClr>
                </a:solidFill>
              </a:rPr>
              <a:t>Create</a:t>
            </a:r>
          </a:p>
          <a:p>
            <a:r>
              <a:rPr lang="en-US" sz="1000" dirty="0" smtClean="0">
                <a:solidFill>
                  <a:srgbClr val="4F81BD">
                    <a:lumMod val="50000"/>
                  </a:srgbClr>
                </a:solidFill>
              </a:rPr>
              <a:t>Order</a:t>
            </a:r>
          </a:p>
          <a:p>
            <a:r>
              <a:rPr lang="en-US" sz="1000" dirty="0" smtClean="0">
                <a:solidFill>
                  <a:srgbClr val="4F81BD">
                    <a:lumMod val="50000"/>
                  </a:srgbClr>
                </a:solidFill>
              </a:rPr>
              <a:t>For</a:t>
            </a:r>
          </a:p>
          <a:p>
            <a:r>
              <a:rPr lang="en-US" sz="1000" dirty="0" smtClean="0">
                <a:solidFill>
                  <a:srgbClr val="4F81BD">
                    <a:lumMod val="50000"/>
                  </a:srgbClr>
                </a:solidFill>
              </a:rPr>
              <a:t>Imaging</a:t>
            </a:r>
          </a:p>
          <a:p>
            <a:r>
              <a:rPr lang="en-US" sz="1000" dirty="0" smtClean="0">
                <a:solidFill>
                  <a:srgbClr val="4F81BD">
                    <a:lumMod val="50000"/>
                  </a:srgbClr>
                </a:solidFill>
              </a:rPr>
              <a:t>Using</a:t>
            </a:r>
          </a:p>
          <a:p>
            <a:r>
              <a:rPr lang="en-US" sz="1000" dirty="0" smtClean="0">
                <a:solidFill>
                  <a:srgbClr val="4F81BD">
                    <a:lumMod val="50000"/>
                  </a:srgbClr>
                </a:solidFill>
              </a:rPr>
              <a:t>Known</a:t>
            </a:r>
          </a:p>
          <a:p>
            <a:r>
              <a:rPr lang="en-US" sz="1000" dirty="0" smtClean="0">
                <a:solidFill>
                  <a:srgbClr val="4F81BD">
                    <a:lumMod val="50000"/>
                  </a:srgbClr>
                </a:solidFill>
              </a:rPr>
              <a:t>Accession #,</a:t>
            </a:r>
          </a:p>
          <a:p>
            <a:r>
              <a:rPr lang="en-US" sz="1000" dirty="0" smtClean="0">
                <a:solidFill>
                  <a:srgbClr val="4F81BD">
                    <a:lumMod val="50000"/>
                  </a:srgbClr>
                </a:solidFill>
              </a:rPr>
              <a:t>Department,</a:t>
            </a:r>
          </a:p>
          <a:p>
            <a:r>
              <a:rPr lang="en-US" sz="1000" dirty="0" smtClean="0">
                <a:solidFill>
                  <a:srgbClr val="4F81BD">
                    <a:lumMod val="50000"/>
                  </a:srgbClr>
                </a:solidFill>
              </a:rPr>
              <a:t>PHI,</a:t>
            </a:r>
          </a:p>
          <a:p>
            <a:r>
              <a:rPr lang="en-US" sz="1000" dirty="0" smtClean="0">
                <a:solidFill>
                  <a:srgbClr val="4F81BD">
                    <a:lumMod val="50000"/>
                  </a:srgbClr>
                </a:solidFill>
              </a:rPr>
              <a:t>etc.</a:t>
            </a:r>
          </a:p>
        </p:txBody>
      </p:sp>
      <p:cxnSp>
        <p:nvCxnSpPr>
          <p:cNvPr id="116" name="Straight Arrow Connector 115"/>
          <p:cNvCxnSpPr/>
          <p:nvPr/>
        </p:nvCxnSpPr>
        <p:spPr>
          <a:xfrm flipV="1">
            <a:off x="8153578" y="1945378"/>
            <a:ext cx="0" cy="1882299"/>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8061476" y="5282276"/>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6</a:t>
            </a:r>
          </a:p>
        </p:txBody>
      </p:sp>
      <p:cxnSp>
        <p:nvCxnSpPr>
          <p:cNvPr id="118" name="Straight Arrow Connector 117"/>
          <p:cNvCxnSpPr/>
          <p:nvPr/>
        </p:nvCxnSpPr>
        <p:spPr>
          <a:xfrm flipV="1">
            <a:off x="8153578" y="4741584"/>
            <a:ext cx="0" cy="54523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5029377" y="1940066"/>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381000" y="5431754"/>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5</a:t>
            </a:r>
          </a:p>
        </p:txBody>
      </p:sp>
      <p:sp>
        <p:nvSpPr>
          <p:cNvPr id="121" name="TextBox 120"/>
          <p:cNvSpPr txBox="1"/>
          <p:nvPr/>
        </p:nvSpPr>
        <p:spPr>
          <a:xfrm>
            <a:off x="509547" y="5390280"/>
            <a:ext cx="2715619" cy="246221"/>
          </a:xfrm>
          <a:prstGeom prst="rect">
            <a:avLst/>
          </a:prstGeom>
          <a:noFill/>
        </p:spPr>
        <p:txBody>
          <a:bodyPr wrap="square" rtlCol="0">
            <a:spAutoFit/>
          </a:bodyPr>
          <a:lstStyle/>
          <a:p>
            <a:r>
              <a:rPr lang="en-US" sz="1000" dirty="0" smtClean="0">
                <a:solidFill>
                  <a:prstClr val="white"/>
                </a:solidFill>
              </a:rPr>
              <a:t>Validate Images Against Patient Registration</a:t>
            </a:r>
            <a:endParaRPr lang="en-US" sz="1000" dirty="0">
              <a:solidFill>
                <a:prstClr val="white"/>
              </a:solidFill>
            </a:endParaRPr>
          </a:p>
        </p:txBody>
      </p:sp>
      <p:sp>
        <p:nvSpPr>
          <p:cNvPr id="122" name="Oval 121"/>
          <p:cNvSpPr/>
          <p:nvPr/>
        </p:nvSpPr>
        <p:spPr>
          <a:xfrm>
            <a:off x="8077378" y="3834476"/>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6</a:t>
            </a:r>
          </a:p>
        </p:txBody>
      </p:sp>
      <p:sp>
        <p:nvSpPr>
          <p:cNvPr id="123" name="Oval 122"/>
          <p:cNvSpPr/>
          <p:nvPr/>
        </p:nvSpPr>
        <p:spPr>
          <a:xfrm>
            <a:off x="4937276" y="189303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24" name="Straight Arrow Connector 123"/>
          <p:cNvCxnSpPr/>
          <p:nvPr/>
        </p:nvCxnSpPr>
        <p:spPr>
          <a:xfrm flipH="1">
            <a:off x="6201834" y="1920854"/>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6109733" y="1873819"/>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26" name="Straight Arrow Connector 125"/>
          <p:cNvCxnSpPr/>
          <p:nvPr/>
        </p:nvCxnSpPr>
        <p:spPr>
          <a:xfrm flipH="1">
            <a:off x="7315377" y="1928805"/>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7223276" y="1881770"/>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7</a:t>
            </a:r>
            <a:endParaRPr lang="en-US" sz="1200" kern="0" dirty="0" smtClean="0">
              <a:solidFill>
                <a:prstClr val="white"/>
              </a:solidFill>
            </a:endParaRPr>
          </a:p>
        </p:txBody>
      </p:sp>
      <p:cxnSp>
        <p:nvCxnSpPr>
          <p:cNvPr id="128" name="Straight Arrow Connector 127"/>
          <p:cNvCxnSpPr/>
          <p:nvPr/>
        </p:nvCxnSpPr>
        <p:spPr>
          <a:xfrm flipH="1">
            <a:off x="7772578" y="3035360"/>
            <a:ext cx="1" cy="799116"/>
          </a:xfrm>
          <a:prstGeom prst="straightConnector1">
            <a:avLst/>
          </a:prstGeom>
          <a:ln w="25400">
            <a:solidFill>
              <a:srgbClr val="044848"/>
            </a:solidFill>
            <a:tailEnd type="non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989623" y="2040402"/>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30" name="TextBox 129"/>
          <p:cNvSpPr txBox="1"/>
          <p:nvPr/>
        </p:nvSpPr>
        <p:spPr>
          <a:xfrm>
            <a:off x="6144766" y="2021578"/>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31" name="TextBox 130"/>
          <p:cNvSpPr txBox="1"/>
          <p:nvPr/>
        </p:nvSpPr>
        <p:spPr>
          <a:xfrm>
            <a:off x="7255080" y="2037480"/>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132" name="TextBox 131"/>
          <p:cNvSpPr txBox="1"/>
          <p:nvPr/>
        </p:nvSpPr>
        <p:spPr>
          <a:xfrm>
            <a:off x="4552950" y="4199574"/>
            <a:ext cx="2312123" cy="646331"/>
          </a:xfrm>
          <a:prstGeom prst="rect">
            <a:avLst/>
          </a:prstGeom>
          <a:noFill/>
        </p:spPr>
        <p:txBody>
          <a:bodyPr wrap="square" rtlCol="0">
            <a:spAutoFit/>
          </a:bodyPr>
          <a:lstStyle/>
          <a:p>
            <a:r>
              <a:rPr lang="en-US" sz="1000" dirty="0" smtClean="0">
                <a:solidFill>
                  <a:srgbClr val="4F81BD">
                    <a:lumMod val="50000"/>
                  </a:srgbClr>
                </a:solidFill>
              </a:rPr>
              <a:t>Notify Photo Exam Info. </a:t>
            </a:r>
            <a:r>
              <a:rPr lang="en-US" sz="1000" dirty="0" smtClean="0">
                <a:solidFill>
                  <a:srgbClr val="4F81BD">
                    <a:lumMod val="50000"/>
                  </a:srgbClr>
                </a:solidFill>
                <a:sym typeface="Wingdings" panose="05000000000000000000" pitchFamily="2" charset="2"/>
              </a:rPr>
              <a:t></a:t>
            </a:r>
          </a:p>
          <a:p>
            <a:r>
              <a:rPr lang="en-US" sz="1000" dirty="0" smtClean="0">
                <a:solidFill>
                  <a:srgbClr val="4F81BD">
                    <a:lumMod val="50000"/>
                  </a:srgbClr>
                </a:solidFill>
                <a:sym typeface="Wingdings" panose="05000000000000000000" pitchFamily="2" charset="2"/>
              </a:rPr>
              <a:t>(PHI, Dept., Photo Classification, …)</a:t>
            </a:r>
          </a:p>
          <a:p>
            <a:endParaRPr lang="en-US" sz="600" dirty="0" smtClean="0">
              <a:solidFill>
                <a:srgbClr val="4F81BD">
                  <a:lumMod val="50000"/>
                </a:srgbClr>
              </a:solidFill>
            </a:endParaRPr>
          </a:p>
          <a:p>
            <a:r>
              <a:rPr lang="en-US" sz="1000" dirty="0" smtClean="0">
                <a:solidFill>
                  <a:srgbClr val="4F81BD">
                    <a:lumMod val="50000"/>
                  </a:srgbClr>
                </a:solidFill>
                <a:sym typeface="Wingdings" panose="05000000000000000000" pitchFamily="2" charset="2"/>
              </a:rPr>
              <a:t>            </a:t>
            </a:r>
            <a:r>
              <a:rPr lang="en-US" sz="1000" dirty="0" smtClean="0">
                <a:solidFill>
                  <a:srgbClr val="4F81BD">
                    <a:lumMod val="50000"/>
                  </a:srgbClr>
                </a:solidFill>
              </a:rPr>
              <a:t>Get Accession #</a:t>
            </a:r>
            <a:endParaRPr lang="en-US" sz="1000" dirty="0">
              <a:solidFill>
                <a:srgbClr val="4F81BD">
                  <a:lumMod val="50000"/>
                </a:srgbClr>
              </a:solidFill>
            </a:endParaRPr>
          </a:p>
        </p:txBody>
      </p:sp>
      <p:sp>
        <p:nvSpPr>
          <p:cNvPr id="133" name="TextBox 132"/>
          <p:cNvSpPr txBox="1"/>
          <p:nvPr/>
        </p:nvSpPr>
        <p:spPr>
          <a:xfrm rot="16200000">
            <a:off x="4365659" y="4682343"/>
            <a:ext cx="620683" cy="553998"/>
          </a:xfrm>
          <a:prstGeom prst="rect">
            <a:avLst/>
          </a:prstGeom>
          <a:noFill/>
        </p:spPr>
        <p:txBody>
          <a:bodyPr wrap="none" rtlCol="0">
            <a:spAutoFit/>
          </a:bodyPr>
          <a:lstStyle/>
          <a:p>
            <a:pPr algn="ctr"/>
            <a:r>
              <a:rPr lang="en-US" sz="1000" dirty="0" smtClean="0">
                <a:solidFill>
                  <a:srgbClr val="4F81BD">
                    <a:lumMod val="50000"/>
                  </a:srgbClr>
                </a:solidFill>
              </a:rPr>
              <a:t>Retrieve</a:t>
            </a:r>
          </a:p>
          <a:p>
            <a:pPr algn="ctr"/>
            <a:r>
              <a:rPr lang="en-US" sz="1000" dirty="0" smtClean="0">
                <a:solidFill>
                  <a:srgbClr val="4F81BD">
                    <a:lumMod val="50000"/>
                  </a:srgbClr>
                </a:solidFill>
              </a:rPr>
              <a:t> Prior </a:t>
            </a:r>
          </a:p>
          <a:p>
            <a:pPr algn="ctr"/>
            <a:r>
              <a:rPr lang="en-US" sz="1000" dirty="0" smtClean="0">
                <a:solidFill>
                  <a:srgbClr val="4F81BD">
                    <a:lumMod val="50000"/>
                  </a:srgbClr>
                </a:solidFill>
              </a:rPr>
              <a:t>Images</a:t>
            </a:r>
            <a:endParaRPr lang="en-US" sz="1000" dirty="0">
              <a:solidFill>
                <a:srgbClr val="4F81BD">
                  <a:lumMod val="50000"/>
                </a:srgbClr>
              </a:solidFill>
            </a:endParaRPr>
          </a:p>
        </p:txBody>
      </p:sp>
      <p:cxnSp>
        <p:nvCxnSpPr>
          <p:cNvPr id="134" name="Straight Arrow Connector 133"/>
          <p:cNvCxnSpPr/>
          <p:nvPr/>
        </p:nvCxnSpPr>
        <p:spPr>
          <a:xfrm>
            <a:off x="4114716" y="4491782"/>
            <a:ext cx="349939"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083174" y="4596477"/>
            <a:ext cx="2394004" cy="0"/>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4459271" y="3038722"/>
            <a:ext cx="5384" cy="1445109"/>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4373035" y="321660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4</a:t>
            </a:r>
          </a:p>
        </p:txBody>
      </p:sp>
      <p:sp>
        <p:nvSpPr>
          <p:cNvPr id="138" name="Oval 137"/>
          <p:cNvSpPr/>
          <p:nvPr/>
        </p:nvSpPr>
        <p:spPr>
          <a:xfrm>
            <a:off x="6019800" y="464851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3</a:t>
            </a:r>
            <a:endParaRPr lang="en-US" sz="1200" kern="0" dirty="0" smtClean="0">
              <a:solidFill>
                <a:prstClr val="white"/>
              </a:solidFill>
            </a:endParaRPr>
          </a:p>
        </p:txBody>
      </p:sp>
      <p:sp>
        <p:nvSpPr>
          <p:cNvPr id="139" name="Rounded Rectangle 138"/>
          <p:cNvSpPr/>
          <p:nvPr/>
        </p:nvSpPr>
        <p:spPr>
          <a:xfrm>
            <a:off x="990600" y="4320221"/>
            <a:ext cx="3129355" cy="352455"/>
          </a:xfrm>
          <a:prstGeom prst="roundRect">
            <a:avLst/>
          </a:prstGeom>
          <a:solidFill>
            <a:srgbClr val="0448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DICOM Encapsulation and Routing</a:t>
            </a:r>
          </a:p>
          <a:p>
            <a:pPr algn="ctr"/>
            <a:endParaRPr lang="en-US" sz="1200" dirty="0">
              <a:solidFill>
                <a:prstClr val="white"/>
              </a:solidFill>
            </a:endParaRPr>
          </a:p>
        </p:txBody>
      </p:sp>
      <p:cxnSp>
        <p:nvCxnSpPr>
          <p:cNvPr id="140" name="Straight Arrow Connector 139"/>
          <p:cNvCxnSpPr/>
          <p:nvPr/>
        </p:nvCxnSpPr>
        <p:spPr>
          <a:xfrm>
            <a:off x="2458943" y="4780793"/>
            <a:ext cx="0" cy="501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2422498" y="4736229"/>
            <a:ext cx="1010213" cy="553998"/>
          </a:xfrm>
          <a:prstGeom prst="rect">
            <a:avLst/>
          </a:prstGeom>
          <a:noFill/>
        </p:spPr>
        <p:txBody>
          <a:bodyPr wrap="none" rtlCol="0">
            <a:spAutoFit/>
          </a:bodyPr>
          <a:lstStyle/>
          <a:p>
            <a:r>
              <a:rPr lang="en-US" sz="1000" dirty="0" smtClean="0">
                <a:solidFill>
                  <a:srgbClr val="4F81BD">
                    <a:lumMod val="50000"/>
                  </a:srgbClr>
                </a:solidFill>
              </a:rPr>
              <a:t>DICOM Images</a:t>
            </a:r>
          </a:p>
          <a:p>
            <a:r>
              <a:rPr lang="en-US" sz="1000" dirty="0" smtClean="0">
                <a:solidFill>
                  <a:srgbClr val="4F81BD">
                    <a:lumMod val="50000"/>
                  </a:srgbClr>
                </a:solidFill>
              </a:rPr>
              <a:t>and Video Clips</a:t>
            </a:r>
          </a:p>
          <a:p>
            <a:r>
              <a:rPr lang="en-US" sz="1000" dirty="0" smtClean="0">
                <a:solidFill>
                  <a:srgbClr val="4F81BD">
                    <a:lumMod val="50000"/>
                  </a:srgbClr>
                </a:solidFill>
              </a:rPr>
              <a:t>with Acc #</a:t>
            </a:r>
            <a:endParaRPr lang="en-US" sz="1000" dirty="0">
              <a:solidFill>
                <a:srgbClr val="4F81BD">
                  <a:lumMod val="50000"/>
                </a:srgbClr>
              </a:solidFill>
            </a:endParaRPr>
          </a:p>
        </p:txBody>
      </p:sp>
      <p:sp>
        <p:nvSpPr>
          <p:cNvPr id="142" name="Oval 141"/>
          <p:cNvSpPr/>
          <p:nvPr/>
        </p:nvSpPr>
        <p:spPr>
          <a:xfrm>
            <a:off x="2362200" y="4672676"/>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4</a:t>
            </a:r>
          </a:p>
        </p:txBody>
      </p:sp>
      <p:pic>
        <p:nvPicPr>
          <p:cNvPr id="1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0600" y="2615276"/>
            <a:ext cx="609600" cy="114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Rounded Rectangle 143"/>
          <p:cNvSpPr/>
          <p:nvPr/>
        </p:nvSpPr>
        <p:spPr>
          <a:xfrm>
            <a:off x="2353123" y="2767676"/>
            <a:ext cx="1609277" cy="712120"/>
          </a:xfrm>
          <a:prstGeom prst="roundRect">
            <a:avLst/>
          </a:prstGeom>
          <a:solidFill>
            <a:srgbClr val="0448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white"/>
                </a:solidFill>
              </a:rPr>
              <a:t>Medical</a:t>
            </a:r>
          </a:p>
          <a:p>
            <a:pPr algn="ctr"/>
            <a:r>
              <a:rPr lang="en-US" sz="1000" dirty="0" smtClean="0">
                <a:solidFill>
                  <a:prstClr val="white"/>
                </a:solidFill>
              </a:rPr>
              <a:t> Photo/Video Import</a:t>
            </a:r>
          </a:p>
          <a:p>
            <a:pPr algn="ctr"/>
            <a:r>
              <a:rPr lang="en-US" sz="1000" dirty="0" smtClean="0">
                <a:solidFill>
                  <a:prstClr val="white"/>
                </a:solidFill>
              </a:rPr>
              <a:t>Application</a:t>
            </a:r>
          </a:p>
        </p:txBody>
      </p:sp>
      <p:pic>
        <p:nvPicPr>
          <p:cNvPr id="14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0684" y="3173462"/>
            <a:ext cx="217488" cy="33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3216" y="2843876"/>
            <a:ext cx="3524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7" name="Straight Connector 146"/>
          <p:cNvCxnSpPr>
            <a:stCxn id="146" idx="3"/>
          </p:cNvCxnSpPr>
          <p:nvPr/>
        </p:nvCxnSpPr>
        <p:spPr>
          <a:xfrm flipV="1">
            <a:off x="2245641" y="2972463"/>
            <a:ext cx="11655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178172" y="3267998"/>
            <a:ext cx="184028" cy="0"/>
          </a:xfrm>
          <a:prstGeom prst="line">
            <a:avLst/>
          </a:prstGeom>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549076" y="1978615"/>
            <a:ext cx="968535" cy="400110"/>
          </a:xfrm>
          <a:prstGeom prst="rect">
            <a:avLst/>
          </a:prstGeom>
          <a:noFill/>
        </p:spPr>
        <p:txBody>
          <a:bodyPr wrap="none" rtlCol="0">
            <a:spAutoFit/>
          </a:bodyPr>
          <a:lstStyle/>
          <a:p>
            <a:pPr algn="ctr"/>
            <a:r>
              <a:rPr lang="en-US" sz="1000" dirty="0" smtClean="0">
                <a:solidFill>
                  <a:srgbClr val="4F81BD">
                    <a:lumMod val="50000"/>
                  </a:srgbClr>
                </a:solidFill>
              </a:rPr>
              <a:t>Patient Lookup</a:t>
            </a:r>
          </a:p>
          <a:p>
            <a:pPr algn="ctr"/>
            <a:r>
              <a:rPr lang="en-US" sz="1000" dirty="0" smtClean="0">
                <a:solidFill>
                  <a:srgbClr val="4F81BD">
                    <a:lumMod val="50000"/>
                  </a:srgbClr>
                </a:solidFill>
              </a:rPr>
              <a:t> Web Service</a:t>
            </a:r>
            <a:endParaRPr lang="en-US" sz="1000" dirty="0">
              <a:solidFill>
                <a:srgbClr val="4F81BD">
                  <a:lumMod val="50000"/>
                </a:srgbClr>
              </a:solidFill>
            </a:endParaRPr>
          </a:p>
        </p:txBody>
      </p:sp>
      <p:cxnSp>
        <p:nvCxnSpPr>
          <p:cNvPr id="150" name="Straight Arrow Connector 149"/>
          <p:cNvCxnSpPr/>
          <p:nvPr/>
        </p:nvCxnSpPr>
        <p:spPr>
          <a:xfrm flipV="1">
            <a:off x="3778196" y="1905623"/>
            <a:ext cx="0" cy="863678"/>
          </a:xfrm>
          <a:prstGeom prst="straightConnector1">
            <a:avLst/>
          </a:prstGeom>
          <a:ln>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667001" y="1989781"/>
            <a:ext cx="1172116" cy="553998"/>
          </a:xfrm>
          <a:prstGeom prst="rect">
            <a:avLst/>
          </a:prstGeom>
          <a:noFill/>
        </p:spPr>
        <p:txBody>
          <a:bodyPr wrap="none" rtlCol="0">
            <a:spAutoFit/>
          </a:bodyPr>
          <a:lstStyle/>
          <a:p>
            <a:pPr algn="ctr"/>
            <a:r>
              <a:rPr lang="en-US" sz="1000" dirty="0" smtClean="0">
                <a:solidFill>
                  <a:srgbClr val="4F81BD">
                    <a:lumMod val="50000"/>
                  </a:srgbClr>
                </a:solidFill>
              </a:rPr>
              <a:t>Import EHR Photos</a:t>
            </a:r>
          </a:p>
          <a:p>
            <a:pPr algn="ctr"/>
            <a:r>
              <a:rPr lang="en-US" sz="1000" dirty="0" smtClean="0">
                <a:solidFill>
                  <a:srgbClr val="4F81BD">
                    <a:lumMod val="50000"/>
                  </a:srgbClr>
                </a:solidFill>
              </a:rPr>
              <a:t>Web Service</a:t>
            </a:r>
          </a:p>
          <a:p>
            <a:pPr algn="ctr"/>
            <a:r>
              <a:rPr lang="en-US" sz="1000" dirty="0" smtClean="0">
                <a:solidFill>
                  <a:srgbClr val="4F81BD">
                    <a:lumMod val="50000"/>
                  </a:srgbClr>
                </a:solidFill>
              </a:rPr>
              <a:t>(future)</a:t>
            </a:r>
            <a:endParaRPr lang="en-US" sz="1000" dirty="0">
              <a:solidFill>
                <a:srgbClr val="4F81BD">
                  <a:lumMod val="50000"/>
                </a:srgbClr>
              </a:solidFill>
            </a:endParaRPr>
          </a:p>
        </p:txBody>
      </p:sp>
      <p:cxnSp>
        <p:nvCxnSpPr>
          <p:cNvPr id="152" name="Straight Arrow Connector 151"/>
          <p:cNvCxnSpPr/>
          <p:nvPr/>
        </p:nvCxnSpPr>
        <p:spPr>
          <a:xfrm flipV="1">
            <a:off x="1447800" y="1781541"/>
            <a:ext cx="0" cy="833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3116249" y="3456492"/>
            <a:ext cx="0" cy="86367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43" idx="2"/>
          </p:cNvCxnSpPr>
          <p:nvPr/>
        </p:nvCxnSpPr>
        <p:spPr>
          <a:xfrm flipV="1">
            <a:off x="1295400" y="3759404"/>
            <a:ext cx="0" cy="540223"/>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272418" y="4118733"/>
            <a:ext cx="1890262" cy="246221"/>
          </a:xfrm>
          <a:prstGeom prst="rect">
            <a:avLst/>
          </a:prstGeom>
          <a:noFill/>
        </p:spPr>
        <p:txBody>
          <a:bodyPr wrap="none" rtlCol="0">
            <a:spAutoFit/>
          </a:bodyPr>
          <a:lstStyle/>
          <a:p>
            <a:pPr algn="ctr"/>
            <a:r>
              <a:rPr lang="en-US" sz="1000" dirty="0" smtClean="0">
                <a:solidFill>
                  <a:srgbClr val="4F81BD">
                    <a:lumMod val="50000"/>
                  </a:srgbClr>
                </a:solidFill>
              </a:rPr>
              <a:t>DICOM Encapsulate Web Service</a:t>
            </a:r>
            <a:endParaRPr lang="en-US" sz="1000" dirty="0">
              <a:solidFill>
                <a:srgbClr val="4F81BD">
                  <a:lumMod val="50000"/>
                </a:srgbClr>
              </a:solidFill>
            </a:endParaRPr>
          </a:p>
        </p:txBody>
      </p:sp>
      <p:sp>
        <p:nvSpPr>
          <p:cNvPr id="156" name="TextBox 155"/>
          <p:cNvSpPr txBox="1"/>
          <p:nvPr/>
        </p:nvSpPr>
        <p:spPr>
          <a:xfrm>
            <a:off x="3545885" y="3737678"/>
            <a:ext cx="1010213" cy="553998"/>
          </a:xfrm>
          <a:prstGeom prst="rect">
            <a:avLst/>
          </a:prstGeom>
          <a:noFill/>
        </p:spPr>
        <p:txBody>
          <a:bodyPr wrap="none" rtlCol="0">
            <a:spAutoFit/>
          </a:bodyPr>
          <a:lstStyle/>
          <a:p>
            <a:r>
              <a:rPr lang="en-US" sz="1000" dirty="0" smtClean="0">
                <a:solidFill>
                  <a:srgbClr val="4F81BD">
                    <a:lumMod val="50000"/>
                  </a:srgbClr>
                </a:solidFill>
              </a:rPr>
              <a:t>DICOM Images</a:t>
            </a:r>
          </a:p>
          <a:p>
            <a:r>
              <a:rPr lang="en-US" sz="1000" dirty="0" smtClean="0">
                <a:solidFill>
                  <a:srgbClr val="4F81BD">
                    <a:lumMod val="50000"/>
                  </a:srgbClr>
                </a:solidFill>
              </a:rPr>
              <a:t>and Video Clips</a:t>
            </a:r>
          </a:p>
          <a:p>
            <a:r>
              <a:rPr lang="en-US" sz="1000" dirty="0" smtClean="0">
                <a:solidFill>
                  <a:srgbClr val="4F81BD">
                    <a:lumMod val="50000"/>
                  </a:srgbClr>
                </a:solidFill>
              </a:rPr>
              <a:t>with Acc #</a:t>
            </a:r>
            <a:endParaRPr lang="en-US" sz="1000" dirty="0">
              <a:solidFill>
                <a:srgbClr val="4F81BD">
                  <a:lumMod val="50000"/>
                </a:srgbClr>
              </a:solidFill>
            </a:endParaRPr>
          </a:p>
        </p:txBody>
      </p:sp>
      <p:sp>
        <p:nvSpPr>
          <p:cNvPr id="157" name="TextBox 156"/>
          <p:cNvSpPr txBox="1"/>
          <p:nvPr/>
        </p:nvSpPr>
        <p:spPr>
          <a:xfrm>
            <a:off x="525803" y="3705929"/>
            <a:ext cx="1082348" cy="400110"/>
          </a:xfrm>
          <a:prstGeom prst="rect">
            <a:avLst/>
          </a:prstGeom>
          <a:noFill/>
        </p:spPr>
        <p:txBody>
          <a:bodyPr wrap="none" rtlCol="0">
            <a:spAutoFit/>
          </a:bodyPr>
          <a:lstStyle/>
          <a:p>
            <a:pPr algn="ctr"/>
            <a:r>
              <a:rPr lang="en-US" sz="1000" dirty="0" smtClean="0">
                <a:solidFill>
                  <a:srgbClr val="4F81BD">
                    <a:lumMod val="50000"/>
                  </a:srgbClr>
                </a:solidFill>
              </a:rPr>
              <a:t>Mobile</a:t>
            </a:r>
          </a:p>
          <a:p>
            <a:pPr algn="ctr"/>
            <a:r>
              <a:rPr lang="en-US" sz="1000" dirty="0" smtClean="0">
                <a:solidFill>
                  <a:srgbClr val="4F81BD">
                    <a:lumMod val="50000"/>
                  </a:srgbClr>
                </a:solidFill>
              </a:rPr>
              <a:t>Photo/Video App</a:t>
            </a:r>
            <a:endParaRPr lang="en-US" sz="1000" dirty="0">
              <a:solidFill>
                <a:srgbClr val="4F81BD">
                  <a:lumMod val="50000"/>
                </a:srgbClr>
              </a:solidFill>
            </a:endParaRPr>
          </a:p>
        </p:txBody>
      </p:sp>
      <p:sp>
        <p:nvSpPr>
          <p:cNvPr id="158" name="Rounded Rectangle 157"/>
          <p:cNvSpPr/>
          <p:nvPr/>
        </p:nvSpPr>
        <p:spPr>
          <a:xfrm>
            <a:off x="413260" y="1340243"/>
            <a:ext cx="2970130"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TextBox 158"/>
          <p:cNvSpPr txBox="1"/>
          <p:nvPr/>
        </p:nvSpPr>
        <p:spPr>
          <a:xfrm>
            <a:off x="421211" y="1319876"/>
            <a:ext cx="2908192" cy="461665"/>
          </a:xfrm>
          <a:prstGeom prst="rect">
            <a:avLst/>
          </a:prstGeom>
          <a:noFill/>
        </p:spPr>
        <p:txBody>
          <a:bodyPr wrap="square" rtlCol="0">
            <a:spAutoFit/>
          </a:bodyPr>
          <a:lstStyle/>
          <a:p>
            <a:pPr algn="ctr"/>
            <a:r>
              <a:rPr lang="en-US" sz="1200" dirty="0" smtClean="0">
                <a:solidFill>
                  <a:prstClr val="white"/>
                </a:solidFill>
              </a:rPr>
              <a:t>Registration</a:t>
            </a:r>
          </a:p>
          <a:p>
            <a:pPr algn="ctr"/>
            <a:r>
              <a:rPr lang="en-US" sz="1200" dirty="0" smtClean="0">
                <a:solidFill>
                  <a:prstClr val="white"/>
                </a:solidFill>
              </a:rPr>
              <a:t>Master Data Management</a:t>
            </a:r>
            <a:endParaRPr lang="en-US" sz="1200" dirty="0">
              <a:solidFill>
                <a:prstClr val="white"/>
              </a:solidFill>
            </a:endParaRPr>
          </a:p>
        </p:txBody>
      </p:sp>
      <p:cxnSp>
        <p:nvCxnSpPr>
          <p:cNvPr id="160" name="Straight Arrow Connector 159"/>
          <p:cNvCxnSpPr/>
          <p:nvPr/>
        </p:nvCxnSpPr>
        <p:spPr>
          <a:xfrm>
            <a:off x="472620" y="1781541"/>
            <a:ext cx="482" cy="3508686"/>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2590800" y="1777076"/>
            <a:ext cx="0" cy="1039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a:off x="1174803" y="1777076"/>
            <a:ext cx="2" cy="838200"/>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517498" y="1989876"/>
            <a:ext cx="716863" cy="553998"/>
          </a:xfrm>
          <a:prstGeom prst="rect">
            <a:avLst/>
          </a:prstGeom>
          <a:noFill/>
        </p:spPr>
        <p:txBody>
          <a:bodyPr wrap="none" rtlCol="0">
            <a:spAutoFit/>
          </a:bodyPr>
          <a:lstStyle/>
          <a:p>
            <a:pPr algn="ctr"/>
            <a:r>
              <a:rPr lang="en-US" sz="1000" dirty="0" smtClean="0">
                <a:solidFill>
                  <a:srgbClr val="4F81BD">
                    <a:lumMod val="50000"/>
                  </a:srgbClr>
                </a:solidFill>
              </a:rPr>
              <a:t>Launch</a:t>
            </a:r>
          </a:p>
          <a:p>
            <a:pPr algn="ctr"/>
            <a:r>
              <a:rPr lang="en-US" sz="1000" dirty="0" smtClean="0">
                <a:solidFill>
                  <a:srgbClr val="4F81BD">
                    <a:lumMod val="50000"/>
                  </a:srgbClr>
                </a:solidFill>
              </a:rPr>
              <a:t>To Patient</a:t>
            </a:r>
          </a:p>
          <a:p>
            <a:pPr algn="ctr"/>
            <a:r>
              <a:rPr lang="en-US" sz="1000" dirty="0" smtClean="0">
                <a:solidFill>
                  <a:srgbClr val="4F81BD">
                    <a:lumMod val="50000"/>
                  </a:srgbClr>
                </a:solidFill>
              </a:rPr>
              <a:t>Context</a:t>
            </a:r>
            <a:endParaRPr lang="en-US" sz="1000" dirty="0">
              <a:solidFill>
                <a:srgbClr val="4F81BD">
                  <a:lumMod val="50000"/>
                </a:srgbClr>
              </a:solidFill>
            </a:endParaRPr>
          </a:p>
        </p:txBody>
      </p:sp>
      <p:sp>
        <p:nvSpPr>
          <p:cNvPr id="164" name="Oval 163"/>
          <p:cNvSpPr/>
          <p:nvPr/>
        </p:nvSpPr>
        <p:spPr>
          <a:xfrm>
            <a:off x="1085850" y="183738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65" name="Oval 164"/>
          <p:cNvSpPr/>
          <p:nvPr/>
        </p:nvSpPr>
        <p:spPr>
          <a:xfrm>
            <a:off x="1959884" y="2342206"/>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66" name="Oval 165"/>
          <p:cNvSpPr/>
          <p:nvPr/>
        </p:nvSpPr>
        <p:spPr>
          <a:xfrm>
            <a:off x="1219200" y="327691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67" name="Oval 166"/>
          <p:cNvSpPr/>
          <p:nvPr/>
        </p:nvSpPr>
        <p:spPr>
          <a:xfrm>
            <a:off x="2731409" y="286608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68" name="Oval 167"/>
          <p:cNvSpPr/>
          <p:nvPr/>
        </p:nvSpPr>
        <p:spPr>
          <a:xfrm>
            <a:off x="3693434" y="244698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169" name="Oval 168"/>
          <p:cNvSpPr/>
          <p:nvPr/>
        </p:nvSpPr>
        <p:spPr>
          <a:xfrm>
            <a:off x="1285875" y="44103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3</a:t>
            </a:r>
            <a:endParaRPr lang="en-US" sz="1200" kern="0" dirty="0" smtClean="0">
              <a:solidFill>
                <a:prstClr val="white"/>
              </a:solidFill>
            </a:endParaRPr>
          </a:p>
        </p:txBody>
      </p:sp>
      <p:pic>
        <p:nvPicPr>
          <p:cNvPr id="170" name="Picture 2"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95675" y="1517578"/>
            <a:ext cx="561349" cy="421423"/>
          </a:xfrm>
          <a:prstGeom prst="rect">
            <a:avLst/>
          </a:prstGeom>
          <a:noFill/>
          <a:extLst>
            <a:ext uri="{909E8E84-426E-40DD-AFC4-6F175D3DCCD1}">
              <a14:hiddenFill xmlns:a14="http://schemas.microsoft.com/office/drawing/2010/main">
                <a:solidFill>
                  <a:srgbClr val="FFFFFF"/>
                </a:solidFill>
              </a14:hiddenFill>
            </a:ext>
          </a:extLst>
        </p:spPr>
      </p:pic>
      <p:sp>
        <p:nvSpPr>
          <p:cNvPr id="171" name="Oval 170"/>
          <p:cNvSpPr/>
          <p:nvPr/>
        </p:nvSpPr>
        <p:spPr>
          <a:xfrm>
            <a:off x="3686175" y="1867213"/>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172" name="Oval 171"/>
          <p:cNvSpPr/>
          <p:nvPr/>
        </p:nvSpPr>
        <p:spPr>
          <a:xfrm>
            <a:off x="1209675" y="2645108"/>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A</a:t>
            </a:r>
          </a:p>
        </p:txBody>
      </p:sp>
      <p:sp>
        <p:nvSpPr>
          <p:cNvPr id="173" name="Oval 172"/>
          <p:cNvSpPr/>
          <p:nvPr/>
        </p:nvSpPr>
        <p:spPr>
          <a:xfrm>
            <a:off x="2286000" y="3035633"/>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B</a:t>
            </a:r>
          </a:p>
        </p:txBody>
      </p:sp>
      <p:sp>
        <p:nvSpPr>
          <p:cNvPr id="174" name="Oval 173"/>
          <p:cNvSpPr/>
          <p:nvPr/>
        </p:nvSpPr>
        <p:spPr>
          <a:xfrm>
            <a:off x="3693434" y="2177126"/>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C</a:t>
            </a:r>
          </a:p>
        </p:txBody>
      </p:sp>
      <p:sp>
        <p:nvSpPr>
          <p:cNvPr id="175" name="TextBox 174"/>
          <p:cNvSpPr txBox="1"/>
          <p:nvPr/>
        </p:nvSpPr>
        <p:spPr>
          <a:xfrm>
            <a:off x="8237729" y="4679084"/>
            <a:ext cx="930124" cy="707886"/>
          </a:xfrm>
          <a:prstGeom prst="rect">
            <a:avLst/>
          </a:prstGeom>
          <a:noFill/>
        </p:spPr>
        <p:txBody>
          <a:bodyPr wrap="square" rtlCol="0">
            <a:spAutoFit/>
          </a:bodyPr>
          <a:lstStyle/>
          <a:p>
            <a:r>
              <a:rPr lang="en-US" sz="1000" dirty="0" smtClean="0">
                <a:solidFill>
                  <a:srgbClr val="4F81BD">
                    <a:lumMod val="50000"/>
                  </a:srgbClr>
                </a:solidFill>
              </a:rPr>
              <a:t>Notify IIMS </a:t>
            </a:r>
          </a:p>
          <a:p>
            <a:r>
              <a:rPr lang="en-US" sz="1000" dirty="0" smtClean="0">
                <a:solidFill>
                  <a:srgbClr val="4F81BD">
                    <a:lumMod val="50000"/>
                  </a:srgbClr>
                </a:solidFill>
              </a:rPr>
              <a:t>that images are available       </a:t>
            </a:r>
          </a:p>
          <a:p>
            <a:r>
              <a:rPr lang="en-US" sz="1000" dirty="0">
                <a:solidFill>
                  <a:srgbClr val="4F81BD">
                    <a:lumMod val="50000"/>
                  </a:srgbClr>
                </a:solidFill>
              </a:rPr>
              <a:t> </a:t>
            </a:r>
            <a:r>
              <a:rPr lang="en-US" sz="1000" dirty="0" smtClean="0">
                <a:solidFill>
                  <a:srgbClr val="4F81BD">
                    <a:lumMod val="50000"/>
                  </a:srgbClr>
                </a:solidFill>
              </a:rPr>
              <a:t>     (ORU)</a:t>
            </a:r>
          </a:p>
        </p:txBody>
      </p:sp>
      <p:sp>
        <p:nvSpPr>
          <p:cNvPr id="176" name="TextBox 175"/>
          <p:cNvSpPr txBox="1"/>
          <p:nvPr/>
        </p:nvSpPr>
        <p:spPr>
          <a:xfrm>
            <a:off x="2649369" y="5837472"/>
            <a:ext cx="1590952" cy="276999"/>
          </a:xfrm>
          <a:prstGeom prst="rect">
            <a:avLst/>
          </a:prstGeom>
          <a:noFill/>
        </p:spPr>
        <p:txBody>
          <a:bodyPr wrap="square" rtlCol="0">
            <a:spAutoFit/>
          </a:bodyPr>
          <a:lstStyle/>
          <a:p>
            <a:r>
              <a:rPr lang="en-US" sz="1200" dirty="0" smtClean="0">
                <a:solidFill>
                  <a:prstClr val="black"/>
                </a:solidFill>
              </a:rPr>
              <a:t>Logical Storage Pools</a:t>
            </a:r>
            <a:endParaRPr lang="en-US" sz="1200" dirty="0">
              <a:solidFill>
                <a:prstClr val="black"/>
              </a:solidFill>
            </a:endParaRPr>
          </a:p>
        </p:txBody>
      </p:sp>
      <p:sp>
        <p:nvSpPr>
          <p:cNvPr id="177" name="Right Arrow 176"/>
          <p:cNvSpPr/>
          <p:nvPr/>
        </p:nvSpPr>
        <p:spPr>
          <a:xfrm>
            <a:off x="4117961" y="5910949"/>
            <a:ext cx="289710" cy="122464"/>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Straight Connector 2"/>
          <p:cNvCxnSpPr/>
          <p:nvPr/>
        </p:nvCxnSpPr>
        <p:spPr>
          <a:xfrm>
            <a:off x="4603720" y="5739476"/>
            <a:ext cx="0" cy="1028717"/>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16200000">
            <a:off x="4181503" y="6051093"/>
            <a:ext cx="1075407" cy="246221"/>
          </a:xfrm>
          <a:prstGeom prst="rect">
            <a:avLst/>
          </a:prstGeom>
          <a:noFill/>
        </p:spPr>
        <p:txBody>
          <a:bodyPr wrap="square" rtlCol="0">
            <a:spAutoFit/>
          </a:bodyPr>
          <a:lstStyle/>
          <a:p>
            <a:r>
              <a:rPr lang="en-US" sz="1000" dirty="0" smtClean="0">
                <a:solidFill>
                  <a:prstClr val="black"/>
                </a:solidFill>
              </a:rPr>
              <a:t>Medical Photos</a:t>
            </a:r>
            <a:endParaRPr lang="en-US" sz="1000" dirty="0">
              <a:solidFill>
                <a:prstClr val="black"/>
              </a:solidFill>
            </a:endParaRPr>
          </a:p>
        </p:txBody>
      </p:sp>
      <p:cxnSp>
        <p:nvCxnSpPr>
          <p:cNvPr id="178" name="Straight Connector 177"/>
          <p:cNvCxnSpPr/>
          <p:nvPr/>
        </p:nvCxnSpPr>
        <p:spPr>
          <a:xfrm>
            <a:off x="4837760" y="5744924"/>
            <a:ext cx="0" cy="1028717"/>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rot="16200000">
            <a:off x="4341139" y="6098289"/>
            <a:ext cx="1224215" cy="246221"/>
          </a:xfrm>
          <a:prstGeom prst="rect">
            <a:avLst/>
          </a:prstGeom>
          <a:noFill/>
        </p:spPr>
        <p:txBody>
          <a:bodyPr wrap="square" rtlCol="0">
            <a:spAutoFit/>
          </a:bodyPr>
          <a:lstStyle/>
          <a:p>
            <a:r>
              <a:rPr lang="en-US" sz="1000" dirty="0" smtClean="0">
                <a:solidFill>
                  <a:prstClr val="black"/>
                </a:solidFill>
              </a:rPr>
              <a:t>Restricted Photos</a:t>
            </a:r>
            <a:endParaRPr lang="en-US" sz="1000" dirty="0">
              <a:solidFill>
                <a:prstClr val="black"/>
              </a:solidFill>
            </a:endParaRPr>
          </a:p>
        </p:txBody>
      </p:sp>
      <p:cxnSp>
        <p:nvCxnSpPr>
          <p:cNvPr id="180" name="Straight Connector 179"/>
          <p:cNvCxnSpPr/>
          <p:nvPr/>
        </p:nvCxnSpPr>
        <p:spPr>
          <a:xfrm>
            <a:off x="5071800" y="5742208"/>
            <a:ext cx="0" cy="102871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37412" y="5829308"/>
            <a:ext cx="3330691"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Three Methods:</a:t>
            </a:r>
            <a:endParaRPr lang="en-US" sz="1400" dirty="0">
              <a:solidFill>
                <a:prstClr val="black"/>
              </a:solidFill>
              <a:latin typeface="Arial" panose="020B0604020202020204" pitchFamily="34" charset="0"/>
              <a:cs typeface="Arial" panose="020B0604020202020204" pitchFamily="34" charset="0"/>
            </a:endParaRPr>
          </a:p>
        </p:txBody>
      </p:sp>
      <p:sp>
        <p:nvSpPr>
          <p:cNvPr id="181" name="Oval 180"/>
          <p:cNvSpPr/>
          <p:nvPr/>
        </p:nvSpPr>
        <p:spPr>
          <a:xfrm>
            <a:off x="5754307" y="6161076"/>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A</a:t>
            </a:r>
          </a:p>
        </p:txBody>
      </p:sp>
      <p:sp>
        <p:nvSpPr>
          <p:cNvPr id="6" name="TextBox 5"/>
          <p:cNvSpPr txBox="1"/>
          <p:nvPr/>
        </p:nvSpPr>
        <p:spPr>
          <a:xfrm>
            <a:off x="5910944" y="6092563"/>
            <a:ext cx="2539783" cy="276999"/>
          </a:xfrm>
          <a:prstGeom prst="rect">
            <a:avLst/>
          </a:prstGeom>
          <a:noFill/>
        </p:spPr>
        <p:txBody>
          <a:bodyPr wrap="square" rtlCol="0">
            <a:spAutoFit/>
          </a:bodyPr>
          <a:lstStyle/>
          <a:p>
            <a:r>
              <a:rPr lang="en-US" sz="1200" dirty="0" smtClean="0">
                <a:solidFill>
                  <a:prstClr val="black"/>
                </a:solidFill>
              </a:rPr>
              <a:t>Mobile Photo/Video App</a:t>
            </a:r>
            <a:endParaRPr lang="en-US" sz="1200" dirty="0">
              <a:solidFill>
                <a:prstClr val="black"/>
              </a:solidFill>
            </a:endParaRPr>
          </a:p>
        </p:txBody>
      </p:sp>
      <p:sp>
        <p:nvSpPr>
          <p:cNvPr id="182" name="Oval 181"/>
          <p:cNvSpPr/>
          <p:nvPr/>
        </p:nvSpPr>
        <p:spPr>
          <a:xfrm>
            <a:off x="5767919" y="6362460"/>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B</a:t>
            </a:r>
          </a:p>
        </p:txBody>
      </p:sp>
      <p:sp>
        <p:nvSpPr>
          <p:cNvPr id="183" name="TextBox 182"/>
          <p:cNvSpPr txBox="1"/>
          <p:nvPr/>
        </p:nvSpPr>
        <p:spPr>
          <a:xfrm>
            <a:off x="5924556" y="6293947"/>
            <a:ext cx="2539783" cy="276999"/>
          </a:xfrm>
          <a:prstGeom prst="rect">
            <a:avLst/>
          </a:prstGeom>
          <a:noFill/>
        </p:spPr>
        <p:txBody>
          <a:bodyPr wrap="square" rtlCol="0">
            <a:spAutoFit/>
          </a:bodyPr>
          <a:lstStyle/>
          <a:p>
            <a:r>
              <a:rPr lang="en-US" sz="1200" dirty="0" smtClean="0">
                <a:solidFill>
                  <a:prstClr val="black"/>
                </a:solidFill>
              </a:rPr>
              <a:t>Photo/Video Import  Application</a:t>
            </a:r>
            <a:endParaRPr lang="en-US" sz="1200" dirty="0">
              <a:solidFill>
                <a:prstClr val="black"/>
              </a:solidFill>
            </a:endParaRPr>
          </a:p>
        </p:txBody>
      </p:sp>
      <p:sp>
        <p:nvSpPr>
          <p:cNvPr id="184" name="Oval 183"/>
          <p:cNvSpPr/>
          <p:nvPr/>
        </p:nvSpPr>
        <p:spPr>
          <a:xfrm>
            <a:off x="5773367" y="6563844"/>
            <a:ext cx="183241" cy="160668"/>
          </a:xfrm>
          <a:prstGeom prst="ellipse">
            <a:avLst/>
          </a:prstGeom>
          <a:solidFill>
            <a:srgbClr val="C00000"/>
          </a:solidFill>
          <a:ln w="19050" cap="flat" cmpd="sng" algn="ctr">
            <a:noFill/>
            <a:prstDash val="solid"/>
          </a:ln>
          <a:effectLst/>
        </p:spPr>
        <p:txBody>
          <a:bodyPr rtlCol="0" anchor="ctr"/>
          <a:lstStyle/>
          <a:p>
            <a:pPr algn="ctr">
              <a:defRPr/>
            </a:pPr>
            <a:r>
              <a:rPr lang="en-US" sz="1200" kern="0" dirty="0" smtClean="0">
                <a:solidFill>
                  <a:prstClr val="white"/>
                </a:solidFill>
              </a:rPr>
              <a:t>C</a:t>
            </a:r>
          </a:p>
        </p:txBody>
      </p:sp>
      <p:sp>
        <p:nvSpPr>
          <p:cNvPr id="185" name="TextBox 184"/>
          <p:cNvSpPr txBox="1"/>
          <p:nvPr/>
        </p:nvSpPr>
        <p:spPr>
          <a:xfrm>
            <a:off x="5930004" y="6495331"/>
            <a:ext cx="2539783" cy="276999"/>
          </a:xfrm>
          <a:prstGeom prst="rect">
            <a:avLst/>
          </a:prstGeom>
          <a:noFill/>
        </p:spPr>
        <p:txBody>
          <a:bodyPr wrap="square" rtlCol="0">
            <a:spAutoFit/>
          </a:bodyPr>
          <a:lstStyle/>
          <a:p>
            <a:r>
              <a:rPr lang="en-US" sz="1200" dirty="0" smtClean="0">
                <a:solidFill>
                  <a:prstClr val="black"/>
                </a:solidFill>
              </a:rPr>
              <a:t>API – Import Web Service</a:t>
            </a:r>
            <a:endParaRPr lang="en-US" sz="1200" dirty="0">
              <a:solidFill>
                <a:prstClr val="black"/>
              </a:solidFill>
            </a:endParaRPr>
          </a:p>
        </p:txBody>
      </p:sp>
    </p:spTree>
    <p:extLst>
      <p:ext uri="{BB962C8B-B14F-4D97-AF65-F5344CB8AC3E}">
        <p14:creationId xmlns:p14="http://schemas.microsoft.com/office/powerpoint/2010/main" val="266236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 name="TextBox 2047"/>
          <p:cNvSpPr txBox="1"/>
          <p:nvPr/>
        </p:nvSpPr>
        <p:spPr>
          <a:xfrm>
            <a:off x="193160" y="73476"/>
            <a:ext cx="8830338" cy="677108"/>
          </a:xfrm>
          <a:prstGeom prst="rect">
            <a:avLst/>
          </a:prstGeom>
          <a:noFill/>
        </p:spPr>
        <p:txBody>
          <a:bodyPr wrap="square" rtlCol="0">
            <a:spAutoFit/>
          </a:bodyPr>
          <a:lstStyle/>
          <a:p>
            <a:pPr algn="ctr"/>
            <a:r>
              <a:rPr lang="en-US" dirty="0" smtClean="0">
                <a:solidFill>
                  <a:schemeClr val="accent1">
                    <a:lumMod val="60000"/>
                    <a:lumOff val="40000"/>
                  </a:schemeClr>
                </a:solidFill>
              </a:rPr>
              <a:t>Encounters-based Image Workflow – Standards-based Implementation</a:t>
            </a:r>
          </a:p>
          <a:p>
            <a:pPr algn="ctr"/>
            <a:endParaRPr lang="en-US" sz="400" dirty="0" smtClean="0"/>
          </a:p>
          <a:p>
            <a:pPr algn="ctr"/>
            <a:r>
              <a:rPr lang="en-US" sz="1600" b="1" dirty="0" smtClean="0">
                <a:solidFill>
                  <a:schemeClr val="accent1">
                    <a:lumMod val="60000"/>
                    <a:lumOff val="40000"/>
                  </a:schemeClr>
                </a:solidFill>
              </a:rPr>
              <a:t>IHE EBIW Example Implementation Using a VNA (</a:t>
            </a:r>
            <a:r>
              <a:rPr lang="en-US" sz="1600" b="1" dirty="0" smtClean="0">
                <a:solidFill>
                  <a:srgbClr val="C00000"/>
                </a:solidFill>
              </a:rPr>
              <a:t>Real World Device </a:t>
            </a:r>
            <a:r>
              <a:rPr lang="en-US" sz="1600" b="1" dirty="0" smtClean="0">
                <a:solidFill>
                  <a:schemeClr val="accent1">
                    <a:lumMod val="60000"/>
                    <a:lumOff val="40000"/>
                  </a:schemeClr>
                </a:solidFill>
              </a:rPr>
              <a:t>/ </a:t>
            </a:r>
            <a:r>
              <a:rPr lang="en-US" sz="1600" b="1" dirty="0" smtClean="0">
                <a:solidFill>
                  <a:srgbClr val="FFC000"/>
                </a:solidFill>
              </a:rPr>
              <a:t>IHE Actor</a:t>
            </a:r>
            <a:r>
              <a:rPr lang="en-US" sz="1600" b="1" dirty="0" smtClean="0">
                <a:solidFill>
                  <a:schemeClr val="accent1">
                    <a:lumMod val="60000"/>
                    <a:lumOff val="40000"/>
                  </a:schemeClr>
                </a:solidFill>
              </a:rPr>
              <a:t>)</a:t>
            </a:r>
            <a:endParaRPr lang="en-US" sz="1600" b="1" dirty="0">
              <a:solidFill>
                <a:schemeClr val="accent1">
                  <a:lumMod val="60000"/>
                  <a:lumOff val="40000"/>
                </a:schemeClr>
              </a:solidFill>
            </a:endParaRPr>
          </a:p>
        </p:txBody>
      </p:sp>
      <p:sp>
        <p:nvSpPr>
          <p:cNvPr id="100" name="Rounded Rectangle 99"/>
          <p:cNvSpPr/>
          <p:nvPr/>
        </p:nvSpPr>
        <p:spPr>
          <a:xfrm>
            <a:off x="233367" y="894888"/>
            <a:ext cx="8153400" cy="990600"/>
          </a:xfrm>
          <a:prstGeom prst="roundRect">
            <a:avLst/>
          </a:prstGeom>
          <a:solidFill>
            <a:srgbClr val="0448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4F81BD">
                  <a:lumMod val="50000"/>
                </a:srgbClr>
              </a:solidFill>
            </a:endParaRPr>
          </a:p>
        </p:txBody>
      </p:sp>
      <p:sp>
        <p:nvSpPr>
          <p:cNvPr id="101" name="TextBox 100"/>
          <p:cNvSpPr txBox="1"/>
          <p:nvPr/>
        </p:nvSpPr>
        <p:spPr>
          <a:xfrm>
            <a:off x="1820874" y="894888"/>
            <a:ext cx="5689763" cy="646331"/>
          </a:xfrm>
          <a:prstGeom prst="rect">
            <a:avLst/>
          </a:prstGeom>
          <a:noFill/>
        </p:spPr>
        <p:txBody>
          <a:bodyPr wrap="none" rtlCol="0">
            <a:spAutoFit/>
          </a:bodyPr>
          <a:lstStyle/>
          <a:p>
            <a:r>
              <a:rPr lang="en-US" dirty="0" smtClean="0">
                <a:solidFill>
                  <a:srgbClr val="C00000"/>
                </a:solidFill>
              </a:rPr>
              <a:t>Electronic Health Record</a:t>
            </a:r>
            <a:r>
              <a:rPr lang="en-US" dirty="0" smtClean="0">
                <a:solidFill>
                  <a:schemeClr val="bg1"/>
                </a:solidFill>
              </a:rPr>
              <a:t>  </a:t>
            </a:r>
            <a:r>
              <a:rPr lang="en-US" dirty="0" smtClean="0">
                <a:solidFill>
                  <a:srgbClr val="FFC000"/>
                </a:solidFill>
              </a:rPr>
              <a:t>(</a:t>
            </a:r>
            <a:r>
              <a:rPr lang="en-US" kern="0" dirty="0" smtClean="0">
                <a:solidFill>
                  <a:srgbClr val="FFC000"/>
                </a:solidFill>
              </a:rPr>
              <a:t>IHE  Results Aggregator Actor)</a:t>
            </a:r>
            <a:endParaRPr lang="en-US" kern="0" dirty="0">
              <a:solidFill>
                <a:srgbClr val="FFC000"/>
              </a:solidFill>
            </a:endParaRPr>
          </a:p>
          <a:p>
            <a:endParaRPr lang="en-US" dirty="0">
              <a:solidFill>
                <a:schemeClr val="bg1"/>
              </a:solidFill>
            </a:endParaRPr>
          </a:p>
        </p:txBody>
      </p:sp>
      <p:sp>
        <p:nvSpPr>
          <p:cNvPr id="102" name="Rounded Rectangle 101"/>
          <p:cNvSpPr/>
          <p:nvPr/>
        </p:nvSpPr>
        <p:spPr>
          <a:xfrm>
            <a:off x="1367125" y="1428288"/>
            <a:ext cx="201616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1259960" y="1401627"/>
            <a:ext cx="2275730" cy="461665"/>
          </a:xfrm>
          <a:prstGeom prst="rect">
            <a:avLst/>
          </a:prstGeom>
          <a:noFill/>
        </p:spPr>
        <p:txBody>
          <a:bodyPr wrap="square" rtlCol="0">
            <a:spAutoFit/>
          </a:bodyPr>
          <a:lstStyle/>
          <a:p>
            <a:pPr algn="ctr"/>
            <a:r>
              <a:rPr lang="en-US" sz="1200" dirty="0" smtClean="0">
                <a:solidFill>
                  <a:schemeClr val="bg1"/>
                </a:solidFill>
              </a:rPr>
              <a:t>Patient Registration</a:t>
            </a:r>
          </a:p>
          <a:p>
            <a:pPr algn="ctr"/>
            <a:r>
              <a:rPr lang="en-US" sz="1200" dirty="0" smtClean="0">
                <a:solidFill>
                  <a:schemeClr val="bg1"/>
                </a:solidFill>
              </a:rPr>
              <a:t>Master Data Management</a:t>
            </a:r>
            <a:endParaRPr lang="en-US" sz="1200" dirty="0">
              <a:solidFill>
                <a:schemeClr val="bg1"/>
              </a:solidFill>
            </a:endParaRPr>
          </a:p>
        </p:txBody>
      </p:sp>
      <p:sp>
        <p:nvSpPr>
          <p:cNvPr id="104" name="Rounded Rectangle 103"/>
          <p:cNvSpPr/>
          <p:nvPr/>
        </p:nvSpPr>
        <p:spPr>
          <a:xfrm>
            <a:off x="460773" y="2266488"/>
            <a:ext cx="3945905" cy="114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600" dirty="0">
                <a:solidFill>
                  <a:srgbClr val="C00000"/>
                </a:solidFill>
              </a:rPr>
              <a:t>Institutional Image Management </a:t>
            </a:r>
            <a:r>
              <a:rPr lang="en-US" sz="1600" dirty="0" smtClean="0">
                <a:solidFill>
                  <a:srgbClr val="C00000"/>
                </a:solidFill>
              </a:rPr>
              <a:t>System</a:t>
            </a:r>
          </a:p>
          <a:p>
            <a:pPr algn="ctr"/>
            <a:r>
              <a:rPr lang="en-US" sz="1600" dirty="0" smtClean="0">
                <a:solidFill>
                  <a:srgbClr val="C00000"/>
                </a:solidFill>
              </a:rPr>
              <a:t>Modality Worklist Server</a:t>
            </a:r>
            <a:endParaRPr lang="en-US" sz="1600" dirty="0">
              <a:solidFill>
                <a:srgbClr val="C00000"/>
              </a:solidFill>
            </a:endParaRPr>
          </a:p>
          <a:p>
            <a:pPr algn="ctr"/>
            <a:r>
              <a:rPr lang="en-US" sz="1600" dirty="0" smtClean="0">
                <a:solidFill>
                  <a:srgbClr val="FFC000"/>
                </a:solidFill>
              </a:rPr>
              <a:t>(IHE Encounter Manager Actor)</a:t>
            </a:r>
          </a:p>
          <a:p>
            <a:pPr algn="ctr"/>
            <a:r>
              <a:rPr lang="en-US" sz="1600" dirty="0" smtClean="0">
                <a:solidFill>
                  <a:srgbClr val="FFC000"/>
                </a:solidFill>
              </a:rPr>
              <a:t>(IHE Image Manager Actor)</a:t>
            </a:r>
          </a:p>
          <a:p>
            <a:pPr algn="ctr"/>
            <a:endParaRPr lang="en-US" sz="600" dirty="0">
              <a:solidFill>
                <a:prstClr val="white"/>
              </a:solidFill>
            </a:endParaRPr>
          </a:p>
          <a:p>
            <a:pPr algn="ctr"/>
            <a:endParaRPr lang="en-US" sz="1200" dirty="0">
              <a:solidFill>
                <a:prstClr val="white"/>
              </a:solidFill>
            </a:endParaRPr>
          </a:p>
        </p:txBody>
      </p:sp>
      <p:sp>
        <p:nvSpPr>
          <p:cNvPr id="105" name="Rounded Rectangle 104"/>
          <p:cNvSpPr/>
          <p:nvPr/>
        </p:nvSpPr>
        <p:spPr>
          <a:xfrm>
            <a:off x="193160" y="6152688"/>
            <a:ext cx="8534400" cy="613735"/>
          </a:xfrm>
          <a:prstGeom prst="roundRect">
            <a:avLst/>
          </a:prstGeom>
          <a:solidFill>
            <a:schemeClr val="accent1">
              <a:lumMod val="75000"/>
            </a:schemeClr>
          </a:solidFill>
          <a:ln w="25400" cap="flat" cmpd="sng" algn="ctr">
            <a:solidFill>
              <a:srgbClr val="4F81BD">
                <a:shade val="50000"/>
              </a:srgbClr>
            </a:solidFill>
            <a:prstDash val="solid"/>
          </a:ln>
          <a:effectLst/>
        </p:spPr>
        <p:txBody>
          <a:bodyPr rtlCol="0" anchor="ctr"/>
          <a:lstStyle/>
          <a:p>
            <a:pPr algn="ctr">
              <a:defRPr/>
            </a:pPr>
            <a:r>
              <a:rPr lang="en-US" kern="0" dirty="0" smtClean="0">
                <a:solidFill>
                  <a:srgbClr val="C00000"/>
                </a:solidFill>
                <a:latin typeface="Calibri"/>
              </a:rPr>
              <a:t>Vendor Neutral Archive  </a:t>
            </a:r>
            <a:r>
              <a:rPr lang="en-US" sz="1600" kern="0" dirty="0" smtClean="0">
                <a:solidFill>
                  <a:srgbClr val="FFC000"/>
                </a:solidFill>
                <a:latin typeface="Calibri"/>
              </a:rPr>
              <a:t>(IHE Image Archive Actor)</a:t>
            </a:r>
          </a:p>
        </p:txBody>
      </p:sp>
      <p:sp>
        <p:nvSpPr>
          <p:cNvPr id="106" name="Rounded Rectangle 105"/>
          <p:cNvSpPr/>
          <p:nvPr/>
        </p:nvSpPr>
        <p:spPr>
          <a:xfrm>
            <a:off x="926746" y="3814928"/>
            <a:ext cx="958749" cy="1157309"/>
          </a:xfrm>
          <a:prstGeom prst="roundRect">
            <a:avLst/>
          </a:prstGeom>
          <a:solidFill>
            <a:schemeClr val="accent6">
              <a:lumMod val="50000"/>
              <a:alpha val="61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07" name="TextBox 106"/>
          <p:cNvSpPr txBox="1"/>
          <p:nvPr/>
        </p:nvSpPr>
        <p:spPr>
          <a:xfrm>
            <a:off x="878960" y="3809359"/>
            <a:ext cx="1098020" cy="1200329"/>
          </a:xfrm>
          <a:prstGeom prst="rect">
            <a:avLst/>
          </a:prstGeom>
          <a:noFill/>
        </p:spPr>
        <p:txBody>
          <a:bodyPr wrap="square" rtlCol="0">
            <a:spAutoFit/>
          </a:bodyPr>
          <a:lstStyle/>
          <a:p>
            <a:pPr algn="ctr"/>
            <a:r>
              <a:rPr lang="en-US" sz="1200" dirty="0" smtClean="0">
                <a:solidFill>
                  <a:srgbClr val="C00000"/>
                </a:solidFill>
              </a:rPr>
              <a:t>Point of Care</a:t>
            </a:r>
          </a:p>
          <a:p>
            <a:pPr algn="ctr"/>
            <a:r>
              <a:rPr lang="en-US" sz="1200" dirty="0" smtClean="0">
                <a:solidFill>
                  <a:srgbClr val="C00000"/>
                </a:solidFill>
              </a:rPr>
              <a:t>Ultrasound</a:t>
            </a:r>
          </a:p>
          <a:p>
            <a:pPr algn="ctr"/>
            <a:endParaRPr lang="en-US" sz="1200" dirty="0">
              <a:solidFill>
                <a:prstClr val="black"/>
              </a:solidFill>
            </a:endParaRPr>
          </a:p>
          <a:p>
            <a:pPr algn="ctr"/>
            <a:endParaRPr lang="en-US" sz="1200" dirty="0" smtClean="0">
              <a:solidFill>
                <a:prstClr val="black"/>
              </a:solidFill>
            </a:endParaRPr>
          </a:p>
          <a:p>
            <a:pPr algn="ctr"/>
            <a:endParaRPr lang="en-US" sz="400" dirty="0" smtClean="0">
              <a:solidFill>
                <a:prstClr val="black"/>
              </a:solidFill>
            </a:endParaRPr>
          </a:p>
          <a:p>
            <a:pPr algn="ctr"/>
            <a:r>
              <a:rPr lang="en-US" sz="1000" dirty="0" smtClean="0">
                <a:solidFill>
                  <a:srgbClr val="FFC000"/>
                </a:solidFill>
              </a:rPr>
              <a:t>(IHE Acquisition Modality Actor)</a:t>
            </a:r>
            <a:endParaRPr lang="en-US" sz="1000" dirty="0">
              <a:solidFill>
                <a:srgbClr val="FFC000"/>
              </a:solidFill>
            </a:endParaRPr>
          </a:p>
        </p:txBody>
      </p:sp>
      <p:pic>
        <p:nvPicPr>
          <p:cNvPr id="10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909" y="4252031"/>
            <a:ext cx="595974" cy="36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Rounded Rectangle 109"/>
          <p:cNvSpPr/>
          <p:nvPr/>
        </p:nvSpPr>
        <p:spPr>
          <a:xfrm>
            <a:off x="2376456" y="3810854"/>
            <a:ext cx="1798983" cy="1160622"/>
          </a:xfrm>
          <a:prstGeom prst="roundRect">
            <a:avLst/>
          </a:prstGeom>
          <a:solidFill>
            <a:schemeClr val="accent2">
              <a:lumMod val="5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2376456" y="4723759"/>
            <a:ext cx="1981200" cy="246221"/>
          </a:xfrm>
          <a:prstGeom prst="rect">
            <a:avLst/>
          </a:prstGeom>
          <a:noFill/>
        </p:spPr>
        <p:txBody>
          <a:bodyPr wrap="square" rtlCol="0">
            <a:spAutoFit/>
          </a:bodyPr>
          <a:lstStyle/>
          <a:p>
            <a:r>
              <a:rPr lang="en-US" sz="1000" dirty="0" smtClean="0">
                <a:solidFill>
                  <a:srgbClr val="FFC000"/>
                </a:solidFill>
              </a:rPr>
              <a:t>(IHE Lightweight Device Actor)</a:t>
            </a:r>
            <a:endParaRPr lang="en-US" sz="1000" dirty="0">
              <a:solidFill>
                <a:srgbClr val="FFC000"/>
              </a:solidFill>
            </a:endParaRPr>
          </a:p>
        </p:txBody>
      </p:sp>
      <p:sp>
        <p:nvSpPr>
          <p:cNvPr id="187" name="TextBox 186"/>
          <p:cNvSpPr txBox="1"/>
          <p:nvPr/>
        </p:nvSpPr>
        <p:spPr>
          <a:xfrm>
            <a:off x="2472533" y="3809359"/>
            <a:ext cx="1870213" cy="276999"/>
          </a:xfrm>
          <a:prstGeom prst="rect">
            <a:avLst/>
          </a:prstGeom>
          <a:noFill/>
        </p:spPr>
        <p:txBody>
          <a:bodyPr wrap="square" rtlCol="0">
            <a:spAutoFit/>
          </a:bodyPr>
          <a:lstStyle/>
          <a:p>
            <a:r>
              <a:rPr lang="en-US" sz="1200" dirty="0" smtClean="0">
                <a:solidFill>
                  <a:srgbClr val="C00000"/>
                </a:solidFill>
              </a:rPr>
              <a:t>Photo Acquisition App </a:t>
            </a:r>
            <a:endParaRPr lang="en-US" sz="1200" dirty="0">
              <a:solidFill>
                <a:srgbClr val="C00000"/>
              </a:solidFill>
            </a:endParaRPr>
          </a:p>
        </p:txBody>
      </p:sp>
      <p:pic>
        <p:nvPicPr>
          <p:cNvPr id="188" name="Picture 10" descr="https://encrypted-tbn3.gstatic.com/images?q=tbn:ANd9GcQhf-q-kWZcwwHpKhiizzOWBX2yR0ygCpfEnU4TXOe3lxIjfB2T8D2991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807" y="2272165"/>
            <a:ext cx="1209612" cy="699309"/>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p:cNvSpPr/>
          <p:nvPr/>
        </p:nvSpPr>
        <p:spPr>
          <a:xfrm>
            <a:off x="4982050" y="1428288"/>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5071322" y="1428289"/>
            <a:ext cx="885498" cy="461665"/>
          </a:xfrm>
          <a:prstGeom prst="rect">
            <a:avLst/>
          </a:prstGeom>
          <a:noFill/>
        </p:spPr>
        <p:txBody>
          <a:bodyPr wrap="square" rtlCol="0">
            <a:spAutoFit/>
          </a:bodyPr>
          <a:lstStyle/>
          <a:p>
            <a:pPr algn="ctr"/>
            <a:r>
              <a:rPr lang="en-US" sz="1200" dirty="0" smtClean="0">
                <a:solidFill>
                  <a:schemeClr val="bg1"/>
                </a:solidFill>
              </a:rPr>
              <a:t>EHR</a:t>
            </a:r>
          </a:p>
          <a:p>
            <a:pPr algn="ctr"/>
            <a:r>
              <a:rPr lang="en-US" sz="1200" dirty="0" smtClean="0">
                <a:solidFill>
                  <a:schemeClr val="bg1"/>
                </a:solidFill>
              </a:rPr>
              <a:t>Desktop</a:t>
            </a:r>
            <a:endParaRPr lang="en-US" sz="1200" dirty="0">
              <a:solidFill>
                <a:schemeClr val="bg1"/>
              </a:solidFill>
            </a:endParaRPr>
          </a:p>
        </p:txBody>
      </p:sp>
      <p:pic>
        <p:nvPicPr>
          <p:cNvPr id="191" name="Picture 8" descr="https://encrypted-tbn0.gstatic.com/images?q=tbn:ANd9GcSXPooOkWkxMr3w4CTFU_Dqhh-peTvD4uQFA7GKZyC6GnmhZXpZ7AcYknF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458" y="2298995"/>
            <a:ext cx="1023984" cy="659902"/>
          </a:xfrm>
          <a:prstGeom prst="rect">
            <a:avLst/>
          </a:prstGeom>
          <a:noFill/>
          <a:extLst>
            <a:ext uri="{909E8E84-426E-40DD-AFC4-6F175D3DCCD1}">
              <a14:hiddenFill xmlns:a14="http://schemas.microsoft.com/office/drawing/2010/main">
                <a:solidFill>
                  <a:srgbClr val="FFFFFF"/>
                </a:solidFill>
              </a14:hiddenFill>
            </a:ext>
          </a:extLst>
        </p:spPr>
      </p:pic>
      <p:sp>
        <p:nvSpPr>
          <p:cNvPr id="192" name="Rounded Rectangle 191"/>
          <p:cNvSpPr/>
          <p:nvPr/>
        </p:nvSpPr>
        <p:spPr>
          <a:xfrm>
            <a:off x="6128635" y="1428990"/>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6217907" y="1428991"/>
            <a:ext cx="885498" cy="461665"/>
          </a:xfrm>
          <a:prstGeom prst="rect">
            <a:avLst/>
          </a:prstGeom>
          <a:noFill/>
        </p:spPr>
        <p:txBody>
          <a:bodyPr wrap="square" rtlCol="0">
            <a:spAutoFit/>
          </a:bodyPr>
          <a:lstStyle/>
          <a:p>
            <a:pPr algn="ctr"/>
            <a:r>
              <a:rPr lang="en-US" sz="1200" dirty="0" smtClean="0">
                <a:solidFill>
                  <a:schemeClr val="bg1"/>
                </a:solidFill>
              </a:rPr>
              <a:t>EHR</a:t>
            </a:r>
          </a:p>
          <a:p>
            <a:pPr algn="ctr"/>
            <a:r>
              <a:rPr lang="en-US" sz="1200" dirty="0" smtClean="0">
                <a:solidFill>
                  <a:schemeClr val="bg1"/>
                </a:solidFill>
              </a:rPr>
              <a:t>Mobile</a:t>
            </a:r>
            <a:endParaRPr lang="en-US" sz="1200" dirty="0">
              <a:solidFill>
                <a:schemeClr val="bg1"/>
              </a:solidFill>
            </a:endParaRPr>
          </a:p>
        </p:txBody>
      </p:sp>
      <p:sp>
        <p:nvSpPr>
          <p:cNvPr id="194" name="Rounded Rectangle 193"/>
          <p:cNvSpPr/>
          <p:nvPr/>
        </p:nvSpPr>
        <p:spPr>
          <a:xfrm>
            <a:off x="7271635" y="1428990"/>
            <a:ext cx="1070385" cy="4282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7557777" y="1428991"/>
            <a:ext cx="712683" cy="461665"/>
          </a:xfrm>
          <a:prstGeom prst="rect">
            <a:avLst/>
          </a:prstGeom>
          <a:noFill/>
        </p:spPr>
        <p:txBody>
          <a:bodyPr wrap="square" rtlCol="0">
            <a:spAutoFit/>
          </a:bodyPr>
          <a:lstStyle/>
          <a:p>
            <a:pPr algn="ctr"/>
            <a:r>
              <a:rPr lang="en-US" sz="1200" dirty="0" smtClean="0">
                <a:solidFill>
                  <a:schemeClr val="bg1"/>
                </a:solidFill>
              </a:rPr>
              <a:t>Patient</a:t>
            </a:r>
          </a:p>
          <a:p>
            <a:pPr algn="ctr"/>
            <a:r>
              <a:rPr lang="en-US" sz="1200" dirty="0" smtClean="0">
                <a:solidFill>
                  <a:schemeClr val="bg1"/>
                </a:solidFill>
              </a:rPr>
              <a:t>Portal</a:t>
            </a:r>
            <a:endParaRPr lang="en-US" sz="1200" dirty="0">
              <a:solidFill>
                <a:schemeClr val="bg1"/>
              </a:solidFill>
            </a:endParaRPr>
          </a:p>
        </p:txBody>
      </p:sp>
      <p:pic>
        <p:nvPicPr>
          <p:cNvPr id="19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8812" y="2331048"/>
            <a:ext cx="1053206" cy="62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7" name="Picture 2" descr="http://www.rochestergeneral.org/~/media/Images/Imported/gedownload/two%20women%20mycare%20cov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5007" y="1442934"/>
            <a:ext cx="268428" cy="401876"/>
          </a:xfrm>
          <a:prstGeom prst="rect">
            <a:avLst/>
          </a:prstGeom>
          <a:noFill/>
          <a:extLst>
            <a:ext uri="{909E8E84-426E-40DD-AFC4-6F175D3DCCD1}">
              <a14:hiddenFill xmlns:a14="http://schemas.microsoft.com/office/drawing/2010/main">
                <a:solidFill>
                  <a:srgbClr val="FFFFFF"/>
                </a:solidFill>
              </a14:hiddenFill>
            </a:ext>
          </a:extLst>
        </p:spPr>
      </p:pic>
      <p:sp>
        <p:nvSpPr>
          <p:cNvPr id="198" name="Rounded Rectangle 197"/>
          <p:cNvSpPr/>
          <p:nvPr/>
        </p:nvSpPr>
        <p:spPr>
          <a:xfrm>
            <a:off x="4839272" y="2272165"/>
            <a:ext cx="3603320" cy="699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Arrow Connector 198"/>
          <p:cNvCxnSpPr/>
          <p:nvPr/>
        </p:nvCxnSpPr>
        <p:spPr>
          <a:xfrm flipH="1">
            <a:off x="5515449" y="1880878"/>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6687906" y="1861666"/>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a:off x="7801449" y="1869617"/>
            <a:ext cx="1" cy="394263"/>
          </a:xfrm>
          <a:prstGeom prst="straightConnector1">
            <a:avLst/>
          </a:prstGeom>
          <a:ln w="25400">
            <a:solidFill>
              <a:srgbClr val="044848"/>
            </a:solidFill>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5475695" y="1981214"/>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203" name="TextBox 202"/>
          <p:cNvSpPr txBox="1"/>
          <p:nvPr/>
        </p:nvSpPr>
        <p:spPr>
          <a:xfrm>
            <a:off x="6630838" y="1962390"/>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sp>
        <p:nvSpPr>
          <p:cNvPr id="204" name="TextBox 203"/>
          <p:cNvSpPr txBox="1"/>
          <p:nvPr/>
        </p:nvSpPr>
        <p:spPr>
          <a:xfrm>
            <a:off x="7741152" y="1978292"/>
            <a:ext cx="1443608" cy="246221"/>
          </a:xfrm>
          <a:prstGeom prst="rect">
            <a:avLst/>
          </a:prstGeom>
          <a:noFill/>
        </p:spPr>
        <p:txBody>
          <a:bodyPr wrap="square" rtlCol="0">
            <a:spAutoFit/>
          </a:bodyPr>
          <a:lstStyle/>
          <a:p>
            <a:r>
              <a:rPr lang="en-US" sz="1000" dirty="0" smtClean="0">
                <a:solidFill>
                  <a:srgbClr val="4F81BD">
                    <a:lumMod val="50000"/>
                  </a:srgbClr>
                </a:solidFill>
              </a:rPr>
              <a:t>View Images</a:t>
            </a:r>
            <a:endParaRPr lang="en-US" sz="1000" b="1" dirty="0">
              <a:solidFill>
                <a:srgbClr val="4F81BD">
                  <a:lumMod val="50000"/>
                </a:srgbClr>
              </a:solidFill>
            </a:endParaRPr>
          </a:p>
        </p:txBody>
      </p:sp>
      <p:cxnSp>
        <p:nvCxnSpPr>
          <p:cNvPr id="205" name="Straight Arrow Connector 204"/>
          <p:cNvCxnSpPr/>
          <p:nvPr/>
        </p:nvCxnSpPr>
        <p:spPr>
          <a:xfrm flipH="1">
            <a:off x="2402959" y="1885488"/>
            <a:ext cx="1" cy="394263"/>
          </a:xfrm>
          <a:prstGeom prst="straightConnector1">
            <a:avLst/>
          </a:prstGeom>
          <a:ln w="25400">
            <a:solidFill>
              <a:srgbClr val="044848"/>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1412360" y="3425035"/>
            <a:ext cx="1" cy="394263"/>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a:off x="3201403" y="3428359"/>
            <a:ext cx="1" cy="394263"/>
          </a:xfrm>
          <a:prstGeom prst="straightConnector1">
            <a:avLst/>
          </a:prstGeom>
          <a:ln w="25400">
            <a:solidFill>
              <a:srgbClr val="044848"/>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1422299" y="4983183"/>
            <a:ext cx="1" cy="394263"/>
          </a:xfrm>
          <a:prstGeom prst="straightConnector1">
            <a:avLst/>
          </a:prstGeom>
          <a:ln w="25400">
            <a:solidFill>
              <a:srgbClr val="044848"/>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a:off x="3241159" y="4989810"/>
            <a:ext cx="1" cy="394263"/>
          </a:xfrm>
          <a:prstGeom prst="straightConnector1">
            <a:avLst/>
          </a:prstGeom>
          <a:ln w="25400">
            <a:solidFill>
              <a:srgbClr val="044848"/>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0" name="Rounded Rectangle 209"/>
          <p:cNvSpPr/>
          <p:nvPr/>
        </p:nvSpPr>
        <p:spPr>
          <a:xfrm>
            <a:off x="1093328" y="5390688"/>
            <a:ext cx="2528832" cy="352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prstClr val="white"/>
              </a:solidFill>
            </a:endParaRPr>
          </a:p>
          <a:p>
            <a:pPr algn="ctr"/>
            <a:r>
              <a:rPr lang="en-US" sz="1200" dirty="0" smtClean="0">
                <a:solidFill>
                  <a:prstClr val="white"/>
                </a:solidFill>
              </a:rPr>
              <a:t>Gateway</a:t>
            </a:r>
          </a:p>
          <a:p>
            <a:pPr algn="ctr"/>
            <a:endParaRPr lang="en-US" sz="1200" dirty="0">
              <a:solidFill>
                <a:prstClr val="white"/>
              </a:solidFill>
            </a:endParaRPr>
          </a:p>
        </p:txBody>
      </p:sp>
      <p:cxnSp>
        <p:nvCxnSpPr>
          <p:cNvPr id="211" name="Straight Arrow Connector 210"/>
          <p:cNvCxnSpPr/>
          <p:nvPr/>
        </p:nvCxnSpPr>
        <p:spPr>
          <a:xfrm flipH="1">
            <a:off x="2356576" y="5735244"/>
            <a:ext cx="1" cy="394263"/>
          </a:xfrm>
          <a:prstGeom prst="straightConnector1">
            <a:avLst/>
          </a:prstGeom>
          <a:ln w="25400">
            <a:solidFill>
              <a:srgbClr val="044848"/>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3602283" y="5549715"/>
            <a:ext cx="1469039" cy="1"/>
          </a:xfrm>
          <a:prstGeom prst="straightConnector1">
            <a:avLst/>
          </a:prstGeom>
          <a:ln w="25400">
            <a:solidFill>
              <a:srgbClr val="04484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5060020" y="2902593"/>
            <a:ext cx="1" cy="2652404"/>
          </a:xfrm>
          <a:prstGeom prst="straightConnector1">
            <a:avLst/>
          </a:prstGeom>
          <a:ln w="25400">
            <a:solidFill>
              <a:srgbClr val="044848"/>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3785704" y="5334366"/>
            <a:ext cx="1221307" cy="246221"/>
          </a:xfrm>
          <a:prstGeom prst="rect">
            <a:avLst/>
          </a:prstGeom>
          <a:noFill/>
        </p:spPr>
        <p:txBody>
          <a:bodyPr wrap="square" rtlCol="0">
            <a:spAutoFit/>
          </a:bodyPr>
          <a:lstStyle/>
          <a:p>
            <a:r>
              <a:rPr lang="en-US" sz="1000" dirty="0" smtClean="0"/>
              <a:t>DICOM Images</a:t>
            </a:r>
            <a:endParaRPr lang="en-US" sz="1000" dirty="0"/>
          </a:p>
        </p:txBody>
      </p:sp>
      <p:sp>
        <p:nvSpPr>
          <p:cNvPr id="215" name="TextBox 214"/>
          <p:cNvSpPr txBox="1"/>
          <p:nvPr/>
        </p:nvSpPr>
        <p:spPr>
          <a:xfrm>
            <a:off x="2326760" y="5781627"/>
            <a:ext cx="1221307" cy="246221"/>
          </a:xfrm>
          <a:prstGeom prst="rect">
            <a:avLst/>
          </a:prstGeom>
          <a:noFill/>
        </p:spPr>
        <p:txBody>
          <a:bodyPr wrap="square" rtlCol="0">
            <a:spAutoFit/>
          </a:bodyPr>
          <a:lstStyle/>
          <a:p>
            <a:r>
              <a:rPr lang="en-US" sz="1000" dirty="0" smtClean="0"/>
              <a:t>DICOM Images</a:t>
            </a:r>
            <a:endParaRPr lang="en-US" sz="1000" dirty="0"/>
          </a:p>
        </p:txBody>
      </p:sp>
      <p:sp>
        <p:nvSpPr>
          <p:cNvPr id="216" name="Rectangle 215"/>
          <p:cNvSpPr/>
          <p:nvPr/>
        </p:nvSpPr>
        <p:spPr>
          <a:xfrm>
            <a:off x="5755760" y="3138710"/>
            <a:ext cx="3520149" cy="2785378"/>
          </a:xfrm>
          <a:prstGeom prst="rect">
            <a:avLst/>
          </a:prstGeom>
        </p:spPr>
        <p:txBody>
          <a:bodyPr wrap="square">
            <a:spAutoFit/>
          </a:bodyPr>
          <a:lstStyle/>
          <a:p>
            <a:pPr defTabSz="457200" fontAlgn="base">
              <a:spcBef>
                <a:spcPct val="0"/>
              </a:spcBef>
              <a:spcAft>
                <a:spcPct val="0"/>
              </a:spcAft>
            </a:pPr>
            <a:r>
              <a:rPr lang="en-US" dirty="0">
                <a:solidFill>
                  <a:srgbClr val="000000"/>
                </a:solidFill>
                <a:latin typeface="Arial" charset="0"/>
                <a:ea typeface="ＭＳ Ｐゴシック" pitchFamily="-80" charset="-128"/>
              </a:rPr>
              <a:t> </a:t>
            </a:r>
            <a:r>
              <a:rPr lang="en-US" sz="1200" b="1" u="sng" dirty="0" smtClean="0">
                <a:solidFill>
                  <a:srgbClr val="000000"/>
                </a:solidFill>
                <a:latin typeface="Arial" charset="0"/>
                <a:ea typeface="ＭＳ Ｐゴシック" pitchFamily="-80" charset="-128"/>
              </a:rPr>
              <a:t>3 IHE Interfaces (2 flavors)</a:t>
            </a:r>
          </a:p>
          <a:p>
            <a:pPr defTabSz="457200" fontAlgn="base">
              <a:spcBef>
                <a:spcPct val="0"/>
              </a:spcBef>
              <a:spcAft>
                <a:spcPct val="0"/>
              </a:spcAft>
            </a:pPr>
            <a:endParaRPr lang="en-US" sz="1200" dirty="0">
              <a:solidFill>
                <a:srgbClr val="000000"/>
              </a:solidFill>
              <a:latin typeface="Arial" charset="0"/>
              <a:ea typeface="ＭＳ Ｐゴシック" pitchFamily="-80" charset="-128"/>
            </a:endParaRPr>
          </a:p>
          <a:p>
            <a:pPr defTabSz="457200" fontAlgn="base">
              <a:spcBef>
                <a:spcPct val="0"/>
              </a:spcBef>
              <a:spcAft>
                <a:spcPct val="0"/>
              </a:spcAft>
            </a:pPr>
            <a:r>
              <a:rPr lang="en-US" sz="1200" b="1" dirty="0" smtClean="0">
                <a:solidFill>
                  <a:srgbClr val="000000"/>
                </a:solidFill>
                <a:latin typeface="Arial" charset="0"/>
                <a:ea typeface="ＭＳ Ｐゴシック" pitchFamily="-80" charset="-128"/>
              </a:rPr>
              <a:t>Get Imaging Context</a:t>
            </a:r>
          </a:p>
          <a:p>
            <a:pPr marL="285750" indent="-285750" defTabSz="457200" fontAlgn="base">
              <a:spcBef>
                <a:spcPts val="600"/>
              </a:spcBef>
              <a:spcAft>
                <a:spcPct val="0"/>
              </a:spcAft>
              <a:buFont typeface="Arial" panose="020B0604020202020204" pitchFamily="34" charset="0"/>
              <a:buChar char="•"/>
            </a:pPr>
            <a:r>
              <a:rPr lang="en-US" sz="1200" dirty="0" smtClean="0">
                <a:solidFill>
                  <a:srgbClr val="000000"/>
                </a:solidFill>
                <a:latin typeface="Arial" charset="0"/>
                <a:ea typeface="ＭＳ Ｐゴシック" pitchFamily="-80" charset="-128"/>
              </a:rPr>
              <a:t>DICOM Modality Worklist</a:t>
            </a:r>
            <a:r>
              <a:rPr lang="en-US" sz="1200" dirty="0">
                <a:solidFill>
                  <a:srgbClr val="000000"/>
                </a:solidFill>
                <a:latin typeface="Arial" charset="0"/>
                <a:ea typeface="ＭＳ Ｐゴシック" pitchFamily="-80" charset="-128"/>
              </a:rPr>
              <a:t>	</a:t>
            </a:r>
            <a:r>
              <a:rPr lang="en-US" sz="1200" dirty="0" smtClean="0">
                <a:solidFill>
                  <a:srgbClr val="000000"/>
                </a:solidFill>
                <a:latin typeface="Arial" charset="0"/>
                <a:ea typeface="ＭＳ Ｐゴシック" pitchFamily="-80" charset="-128"/>
              </a:rPr>
              <a:t>[RAD-130]</a:t>
            </a:r>
          </a:p>
          <a:p>
            <a:pPr marL="285750" indent="-285750" defTabSz="457200" fontAlgn="base">
              <a:spcBef>
                <a:spcPts val="600"/>
              </a:spcBef>
              <a:spcAft>
                <a:spcPct val="0"/>
              </a:spcAft>
              <a:buFont typeface="Arial" panose="020B0604020202020204" pitchFamily="34" charset="0"/>
              <a:buChar char="•"/>
            </a:pPr>
            <a:r>
              <a:rPr lang="en-US" sz="1200" dirty="0" smtClean="0">
                <a:solidFill>
                  <a:srgbClr val="000000"/>
                </a:solidFill>
                <a:latin typeface="Arial" charset="0"/>
                <a:ea typeface="ＭＳ Ｐゴシック" pitchFamily="-80" charset="-128"/>
              </a:rPr>
              <a:t>DICOMweb UPS-RS		[RAD-130]</a:t>
            </a:r>
          </a:p>
          <a:p>
            <a:pPr marL="285750" indent="-285750" defTabSz="457200" fontAlgn="base">
              <a:spcBef>
                <a:spcPct val="0"/>
              </a:spcBef>
              <a:spcAft>
                <a:spcPct val="0"/>
              </a:spcAft>
              <a:buFont typeface="Arial" panose="020B0604020202020204" pitchFamily="34" charset="0"/>
              <a:buChar char="•"/>
            </a:pPr>
            <a:endParaRPr lang="en-US" sz="1200" dirty="0">
              <a:solidFill>
                <a:srgbClr val="000000"/>
              </a:solidFill>
              <a:latin typeface="Arial" charset="0"/>
              <a:ea typeface="ＭＳ Ｐゴシック" pitchFamily="-80" charset="-128"/>
            </a:endParaRPr>
          </a:p>
          <a:p>
            <a:pPr defTabSz="457200" fontAlgn="base">
              <a:spcBef>
                <a:spcPct val="0"/>
              </a:spcBef>
              <a:spcAft>
                <a:spcPct val="0"/>
              </a:spcAft>
            </a:pPr>
            <a:r>
              <a:rPr lang="en-US" sz="1200" b="1" dirty="0" smtClean="0">
                <a:solidFill>
                  <a:srgbClr val="000000"/>
                </a:solidFill>
                <a:latin typeface="Arial" charset="0"/>
                <a:ea typeface="ＭＳ Ｐゴシック" pitchFamily="-80" charset="-128"/>
              </a:rPr>
              <a:t>Store Images</a:t>
            </a:r>
          </a:p>
          <a:p>
            <a:pPr marL="285750" indent="-285750" defTabSz="457200" fontAlgn="base">
              <a:spcBef>
                <a:spcPts val="600"/>
              </a:spcBef>
              <a:spcAft>
                <a:spcPct val="0"/>
              </a:spcAft>
              <a:buFont typeface="Arial" panose="020B0604020202020204" pitchFamily="34" charset="0"/>
              <a:buChar char="•"/>
            </a:pPr>
            <a:r>
              <a:rPr lang="en-US" sz="1200" dirty="0" smtClean="0">
                <a:solidFill>
                  <a:srgbClr val="000000"/>
                </a:solidFill>
                <a:latin typeface="Arial" charset="0"/>
                <a:ea typeface="ＭＳ Ｐゴシック" pitchFamily="-80" charset="-128"/>
              </a:rPr>
              <a:t>DICOM C-STORE		[RAD-131]</a:t>
            </a:r>
          </a:p>
          <a:p>
            <a:pPr marL="285750" indent="-285750" defTabSz="457200" fontAlgn="base">
              <a:spcBef>
                <a:spcPts val="600"/>
              </a:spcBef>
              <a:spcAft>
                <a:spcPct val="0"/>
              </a:spcAft>
              <a:buFont typeface="Arial" panose="020B0604020202020204" pitchFamily="34" charset="0"/>
              <a:buChar char="•"/>
            </a:pPr>
            <a:r>
              <a:rPr lang="en-US" sz="1200" dirty="0" smtClean="0">
                <a:solidFill>
                  <a:srgbClr val="000000"/>
                </a:solidFill>
                <a:latin typeface="Arial" charset="0"/>
                <a:ea typeface="ＭＳ Ｐゴシック" pitchFamily="-80" charset="-128"/>
              </a:rPr>
              <a:t>DICOMweb STOW-RS	[RAD-108]</a:t>
            </a:r>
          </a:p>
          <a:p>
            <a:pPr marL="285750" indent="-285750" defTabSz="457200" fontAlgn="base">
              <a:spcBef>
                <a:spcPct val="0"/>
              </a:spcBef>
              <a:spcAft>
                <a:spcPct val="0"/>
              </a:spcAft>
              <a:buFont typeface="Arial" panose="020B0604020202020204" pitchFamily="34" charset="0"/>
              <a:buChar char="•"/>
            </a:pPr>
            <a:endParaRPr lang="en-US" sz="1200" dirty="0">
              <a:solidFill>
                <a:srgbClr val="000000"/>
              </a:solidFill>
              <a:latin typeface="Arial" charset="0"/>
              <a:ea typeface="ＭＳ Ｐゴシック" pitchFamily="-80" charset="-128"/>
            </a:endParaRPr>
          </a:p>
          <a:p>
            <a:pPr defTabSz="457200" fontAlgn="base">
              <a:spcBef>
                <a:spcPct val="0"/>
              </a:spcBef>
              <a:spcAft>
                <a:spcPct val="0"/>
              </a:spcAft>
            </a:pPr>
            <a:r>
              <a:rPr lang="en-US" sz="1200" b="1" dirty="0" smtClean="0">
                <a:solidFill>
                  <a:srgbClr val="000000"/>
                </a:solidFill>
                <a:latin typeface="Arial" charset="0"/>
                <a:ea typeface="ＭＳ Ｐゴシック" pitchFamily="-80" charset="-128"/>
              </a:rPr>
              <a:t>Notify Imaging Result</a:t>
            </a:r>
          </a:p>
          <a:p>
            <a:pPr marL="285750" indent="-285750" defTabSz="457200" fontAlgn="base">
              <a:spcBef>
                <a:spcPts val="600"/>
              </a:spcBef>
              <a:spcAft>
                <a:spcPct val="0"/>
              </a:spcAft>
              <a:buFont typeface="Arial" panose="020B0604020202020204" pitchFamily="34" charset="0"/>
              <a:buChar char="•"/>
            </a:pPr>
            <a:r>
              <a:rPr lang="en-US" sz="1200" dirty="0" smtClean="0">
                <a:solidFill>
                  <a:srgbClr val="000000"/>
                </a:solidFill>
                <a:latin typeface="Arial" charset="0"/>
                <a:ea typeface="ＭＳ Ｐゴシック" pitchFamily="-80" charset="-128"/>
              </a:rPr>
              <a:t>HL7 ORU Message		[RAD-132] </a:t>
            </a:r>
          </a:p>
        </p:txBody>
      </p:sp>
      <p:sp>
        <p:nvSpPr>
          <p:cNvPr id="217" name="Oval 216"/>
          <p:cNvSpPr/>
          <p:nvPr/>
        </p:nvSpPr>
        <p:spPr>
          <a:xfrm>
            <a:off x="5923699" y="391307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218" name="Oval 217"/>
          <p:cNvSpPr/>
          <p:nvPr/>
        </p:nvSpPr>
        <p:spPr>
          <a:xfrm>
            <a:off x="1498499" y="35618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1</a:t>
            </a:r>
          </a:p>
        </p:txBody>
      </p:sp>
      <p:sp>
        <p:nvSpPr>
          <p:cNvPr id="219" name="Oval 218"/>
          <p:cNvSpPr/>
          <p:nvPr/>
        </p:nvSpPr>
        <p:spPr>
          <a:xfrm>
            <a:off x="5934665" y="41714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220" name="Oval 219"/>
          <p:cNvSpPr/>
          <p:nvPr/>
        </p:nvSpPr>
        <p:spPr>
          <a:xfrm>
            <a:off x="3317360" y="35618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2</a:t>
            </a:r>
          </a:p>
        </p:txBody>
      </p:sp>
      <p:sp>
        <p:nvSpPr>
          <p:cNvPr id="221" name="Oval 220"/>
          <p:cNvSpPr/>
          <p:nvPr/>
        </p:nvSpPr>
        <p:spPr>
          <a:xfrm>
            <a:off x="5942553" y="4791027"/>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3</a:t>
            </a:r>
          </a:p>
        </p:txBody>
      </p:sp>
      <p:sp>
        <p:nvSpPr>
          <p:cNvPr id="222" name="Oval 221"/>
          <p:cNvSpPr/>
          <p:nvPr/>
        </p:nvSpPr>
        <p:spPr>
          <a:xfrm>
            <a:off x="5933641" y="5049444"/>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4</a:t>
            </a:r>
            <a:endParaRPr lang="en-US" sz="1200" kern="0" dirty="0" smtClean="0">
              <a:solidFill>
                <a:prstClr val="white"/>
              </a:solidFill>
            </a:endParaRPr>
          </a:p>
        </p:txBody>
      </p:sp>
      <p:sp>
        <p:nvSpPr>
          <p:cNvPr id="223" name="Oval 222"/>
          <p:cNvSpPr/>
          <p:nvPr/>
        </p:nvSpPr>
        <p:spPr>
          <a:xfrm>
            <a:off x="1497475" y="5077620"/>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3</a:t>
            </a:r>
          </a:p>
        </p:txBody>
      </p:sp>
      <p:sp>
        <p:nvSpPr>
          <p:cNvPr id="224" name="Oval 223"/>
          <p:cNvSpPr/>
          <p:nvPr/>
        </p:nvSpPr>
        <p:spPr>
          <a:xfrm>
            <a:off x="3316336" y="5077620"/>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4</a:t>
            </a:r>
          </a:p>
        </p:txBody>
      </p:sp>
      <p:sp>
        <p:nvSpPr>
          <p:cNvPr id="225" name="Oval 224"/>
          <p:cNvSpPr/>
          <p:nvPr/>
        </p:nvSpPr>
        <p:spPr>
          <a:xfrm>
            <a:off x="1833116" y="5819742"/>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3</a:t>
            </a:r>
          </a:p>
        </p:txBody>
      </p:sp>
      <p:sp>
        <p:nvSpPr>
          <p:cNvPr id="226" name="Oval 225"/>
          <p:cNvSpPr/>
          <p:nvPr/>
        </p:nvSpPr>
        <p:spPr>
          <a:xfrm>
            <a:off x="2098163" y="581807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4</a:t>
            </a:r>
            <a:endParaRPr lang="en-US" sz="1200" kern="0" dirty="0" smtClean="0">
              <a:solidFill>
                <a:prstClr val="white"/>
              </a:solidFill>
            </a:endParaRPr>
          </a:p>
        </p:txBody>
      </p:sp>
      <p:sp>
        <p:nvSpPr>
          <p:cNvPr id="227" name="Oval 226"/>
          <p:cNvSpPr/>
          <p:nvPr/>
        </p:nvSpPr>
        <p:spPr>
          <a:xfrm>
            <a:off x="3935872" y="5620959"/>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3</a:t>
            </a:r>
          </a:p>
        </p:txBody>
      </p:sp>
      <p:sp>
        <p:nvSpPr>
          <p:cNvPr id="228" name="Oval 227"/>
          <p:cNvSpPr/>
          <p:nvPr/>
        </p:nvSpPr>
        <p:spPr>
          <a:xfrm>
            <a:off x="4200919" y="5619288"/>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a:solidFill>
                  <a:prstClr val="white"/>
                </a:solidFill>
              </a:rPr>
              <a:t>4</a:t>
            </a:r>
            <a:endParaRPr lang="en-US" sz="1200" kern="0" dirty="0" smtClean="0">
              <a:solidFill>
                <a:prstClr val="white"/>
              </a:solidFill>
            </a:endParaRPr>
          </a:p>
        </p:txBody>
      </p:sp>
      <p:sp>
        <p:nvSpPr>
          <p:cNvPr id="229" name="Oval 228"/>
          <p:cNvSpPr/>
          <p:nvPr/>
        </p:nvSpPr>
        <p:spPr>
          <a:xfrm>
            <a:off x="5934665" y="5667342"/>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5</a:t>
            </a:r>
          </a:p>
        </p:txBody>
      </p:sp>
      <p:sp>
        <p:nvSpPr>
          <p:cNvPr id="230" name="Oval 229"/>
          <p:cNvSpPr/>
          <p:nvPr/>
        </p:nvSpPr>
        <p:spPr>
          <a:xfrm>
            <a:off x="2479160" y="2008071"/>
            <a:ext cx="183241" cy="160668"/>
          </a:xfrm>
          <a:prstGeom prst="ellipse">
            <a:avLst/>
          </a:prstGeom>
          <a:solidFill>
            <a:srgbClr val="C18253">
              <a:lumMod val="50000"/>
            </a:srgbClr>
          </a:solidFill>
          <a:ln w="19050" cap="flat" cmpd="sng" algn="ctr">
            <a:noFill/>
            <a:prstDash val="solid"/>
          </a:ln>
          <a:effectLst/>
        </p:spPr>
        <p:txBody>
          <a:bodyPr rtlCol="0" anchor="ctr"/>
          <a:lstStyle/>
          <a:p>
            <a:pPr algn="ctr">
              <a:defRPr/>
            </a:pPr>
            <a:r>
              <a:rPr lang="en-US" sz="1200" kern="0" dirty="0" smtClean="0">
                <a:solidFill>
                  <a:prstClr val="white"/>
                </a:solidFill>
              </a:rPr>
              <a:t>5</a:t>
            </a:r>
          </a:p>
        </p:txBody>
      </p:sp>
      <p:pic>
        <p:nvPicPr>
          <p:cNvPr id="23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7747" y="4050918"/>
            <a:ext cx="381001" cy="71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618186" y="3428359"/>
            <a:ext cx="0" cy="272432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16200000">
            <a:off x="-495241" y="4530751"/>
            <a:ext cx="1999985" cy="246221"/>
          </a:xfrm>
          <a:prstGeom prst="rect">
            <a:avLst/>
          </a:prstGeom>
          <a:noFill/>
        </p:spPr>
        <p:txBody>
          <a:bodyPr wrap="square" rtlCol="0">
            <a:spAutoFit/>
          </a:bodyPr>
          <a:lstStyle/>
          <a:p>
            <a:r>
              <a:rPr lang="en-US" sz="1000" dirty="0" smtClean="0"/>
              <a:t>Image Availability Notification</a:t>
            </a:r>
            <a:endParaRPr lang="en-US" sz="1000" dirty="0"/>
          </a:p>
        </p:txBody>
      </p:sp>
    </p:spTree>
    <p:extLst>
      <p:ext uri="{BB962C8B-B14F-4D97-AF65-F5344CB8AC3E}">
        <p14:creationId xmlns:p14="http://schemas.microsoft.com/office/powerpoint/2010/main" val="2448305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F83BE7A-4B25-403F-A7B3-95959A3FF800}"/>
              </a:ext>
            </a:extLst>
          </p:cNvPr>
          <p:cNvSpPr>
            <a:spLocks noGrp="1"/>
          </p:cNvSpPr>
          <p:nvPr>
            <p:ph sz="half" idx="2"/>
          </p:nvPr>
        </p:nvSpPr>
        <p:spPr>
          <a:xfrm>
            <a:off x="1430141" y="3026536"/>
            <a:ext cx="7157046" cy="2950424"/>
          </a:xfrm>
        </p:spPr>
        <p:txBody>
          <a:bodyPr>
            <a:normAutofit/>
          </a:bodyPr>
          <a:lstStyle/>
          <a:p>
            <a:r>
              <a:rPr lang="en-US" sz="1400" dirty="0" smtClean="0">
                <a:latin typeface="Arial" panose="020B0604020202020204" pitchFamily="34" charset="0"/>
                <a:cs typeface="Arial" panose="020B0604020202020204" pitchFamily="34" charset="0"/>
              </a:rPr>
              <a:t>What is Encounter-Based Imaging ?</a:t>
            </a:r>
          </a:p>
          <a:p>
            <a:r>
              <a:rPr lang="en-US" sz="1400" dirty="0" smtClean="0">
                <a:latin typeface="Arial" panose="020B0604020202020204" pitchFamily="34" charset="0"/>
                <a:cs typeface="Arial" panose="020B0604020202020204" pitchFamily="34" charset="0"/>
              </a:rPr>
              <a:t>IHE, Standards, and Encounter-Based Imaging Workflow</a:t>
            </a:r>
          </a:p>
          <a:p>
            <a:r>
              <a:rPr lang="en-US" sz="1400" dirty="0" smtClean="0">
                <a:latin typeface="Arial" panose="020B0604020202020204" pitchFamily="34" charset="0"/>
                <a:cs typeface="Arial" panose="020B0604020202020204" pitchFamily="34" charset="0"/>
              </a:rPr>
              <a:t>Metadata </a:t>
            </a:r>
          </a:p>
          <a:p>
            <a:r>
              <a:rPr lang="en-US" sz="1400" dirty="0" smtClean="0">
                <a:latin typeface="Arial" panose="020B0604020202020204" pitchFamily="34" charset="0"/>
                <a:cs typeface="Arial" panose="020B0604020202020204" pitchFamily="34" charset="0"/>
              </a:rPr>
              <a:t>Applying EBIW In The Real World</a:t>
            </a:r>
          </a:p>
          <a:p>
            <a:r>
              <a:rPr lang="en-US" sz="1400" dirty="0" smtClean="0">
                <a:latin typeface="Arial" panose="020B0604020202020204" pitchFamily="34" charset="0"/>
                <a:cs typeface="Arial" panose="020B0604020202020204" pitchFamily="34" charset="0"/>
              </a:rPr>
              <a:t>Summary and Resources</a:t>
            </a:r>
          </a:p>
          <a:p>
            <a:endParaRPr lang="en-US" sz="1400" dirty="0" smtClean="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586811" y="6181915"/>
            <a:ext cx="7604864" cy="460211"/>
          </a:xfrm>
        </p:spPr>
        <p:txBody>
          <a:body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8" name="Slide Number Placeholder 7"/>
          <p:cNvSpPr>
            <a:spLocks noGrp="1"/>
          </p:cNvSpPr>
          <p:nvPr>
            <p:ph type="sldNum" sz="quarter" idx="12"/>
          </p:nvPr>
        </p:nvSpPr>
        <p:spPr>
          <a:xfrm>
            <a:off x="8181989" y="6186241"/>
            <a:ext cx="384888" cy="455885"/>
          </a:xfrm>
        </p:spPr>
        <p:txBody>
          <a:bodyPr/>
          <a:lstStyle/>
          <a:p>
            <a:fld id="{D57F1E4F-1CFF-5643-939E-217C01CDF565}" type="slidenum">
              <a:rPr lang="en-US" smtClean="0">
                <a:solidFill>
                  <a:srgbClr val="4590B8"/>
                </a:solidFill>
              </a:rPr>
              <a:pPr/>
              <a:t>38</a:t>
            </a:fld>
            <a:endParaRPr lang="en-US" dirty="0">
              <a:solidFill>
                <a:srgbClr val="4590B8"/>
              </a:solidFill>
            </a:endParaRPr>
          </a:p>
        </p:txBody>
      </p:sp>
      <p:sp>
        <p:nvSpPr>
          <p:cNvPr id="3" name="Rectangle 2"/>
          <p:cNvSpPr/>
          <p:nvPr/>
        </p:nvSpPr>
        <p:spPr>
          <a:xfrm>
            <a:off x="534539" y="1359342"/>
            <a:ext cx="5321906" cy="1384995"/>
          </a:xfrm>
          <a:prstGeom prst="rect">
            <a:avLst/>
          </a:prstGeom>
        </p:spPr>
        <p:txBody>
          <a:bodyPr wrap="none">
            <a:spAutoFit/>
          </a:bodyPr>
          <a:lstStyle/>
          <a:p>
            <a:r>
              <a:rPr lang="en-US" sz="2800" dirty="0">
                <a:solidFill>
                  <a:prstClr val="white"/>
                </a:solidFill>
              </a:rPr>
              <a:t>Encounter-based Imaging Workflow</a:t>
            </a:r>
          </a:p>
          <a:p>
            <a:r>
              <a:rPr lang="en-US" sz="2800" dirty="0">
                <a:solidFill>
                  <a:prstClr val="white"/>
                </a:solidFill>
              </a:rPr>
              <a:t>EBIW</a:t>
            </a:r>
          </a:p>
          <a:p>
            <a:endParaRPr lang="en-US" sz="2800" dirty="0">
              <a:solidFill>
                <a:prstClr val="white"/>
              </a:solidFill>
            </a:endParaRPr>
          </a:p>
        </p:txBody>
      </p:sp>
      <p:sp>
        <p:nvSpPr>
          <p:cNvPr id="5" name="TextBox 4"/>
          <p:cNvSpPr txBox="1"/>
          <p:nvPr/>
        </p:nvSpPr>
        <p:spPr>
          <a:xfrm>
            <a:off x="934834" y="2620599"/>
            <a:ext cx="1277094" cy="369332"/>
          </a:xfrm>
          <a:prstGeom prst="rect">
            <a:avLst/>
          </a:prstGeom>
          <a:noFill/>
        </p:spPr>
        <p:txBody>
          <a:bodyPr wrap="square" rtlCol="0">
            <a:spAutoFit/>
          </a:bodyPr>
          <a:lstStyle/>
          <a:p>
            <a:r>
              <a:rPr lang="en-US" dirty="0" smtClean="0">
                <a:solidFill>
                  <a:prstClr val="black"/>
                </a:solidFill>
              </a:rPr>
              <a:t>Topics:</a:t>
            </a:r>
            <a:endParaRPr lang="en-US" dirty="0">
              <a:solidFill>
                <a:prstClr val="black"/>
              </a:solidFill>
            </a:endParaRPr>
          </a:p>
        </p:txBody>
      </p:sp>
      <p:sp>
        <p:nvSpPr>
          <p:cNvPr id="10" name="Rounded Rectangle 9"/>
          <p:cNvSpPr/>
          <p:nvPr/>
        </p:nvSpPr>
        <p:spPr>
          <a:xfrm>
            <a:off x="1748921" y="4379926"/>
            <a:ext cx="6127084"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1800438" y="4392805"/>
            <a:ext cx="2848836" cy="255419"/>
          </a:xfrm>
          <a:prstGeom prst="round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7518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2900" kern="0" dirty="0" smtClean="0">
                <a:solidFill>
                  <a:srgbClr val="FFFFFF"/>
                </a:solidFill>
              </a:rPr>
              <a:t>In Summary</a:t>
            </a:r>
            <a:endParaRPr lang="en-US" sz="2900" kern="0" dirty="0">
              <a:solidFill>
                <a:srgbClr val="FFFFFF"/>
              </a:solidFill>
              <a:latin typeface="Arial" panose="020B0604020202020204" pitchFamily="34" charset="0"/>
              <a:ea typeface="Verdana" panose="020B0604030504040204" pitchFamily="34" charset="0"/>
              <a:cs typeface="Arial" panose="020B0604020202020204" pitchFamily="34" charset="0"/>
            </a:endParaRPr>
          </a:p>
          <a:p>
            <a:endParaRPr lang="en-US" b="1" dirty="0">
              <a:solidFill>
                <a:srgbClr val="FFC000"/>
              </a:solidFill>
            </a:endParaRPr>
          </a:p>
        </p:txBody>
      </p:sp>
      <p:sp>
        <p:nvSpPr>
          <p:cNvPr id="47" name="Content Placeholder 1"/>
          <p:cNvSpPr txBox="1">
            <a:spLocks/>
          </p:cNvSpPr>
          <p:nvPr/>
        </p:nvSpPr>
        <p:spPr bwMode="auto">
          <a:xfrm>
            <a:off x="250112" y="2226345"/>
            <a:ext cx="8468881" cy="35562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93453"/>
              </a:buClr>
              <a:buFont typeface="Wingdings" panose="05000000000000000000" pitchFamily="2" charset="2"/>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42900" algn="l" rtl="0" eaLnBrk="1" fontAlgn="base" hangingPunct="1">
              <a:spcBef>
                <a:spcPct val="20000"/>
              </a:spcBef>
              <a:spcAft>
                <a:spcPct val="0"/>
              </a:spcAft>
              <a:buClr>
                <a:srgbClr val="293453"/>
              </a:buClr>
              <a:buFont typeface="Wingdings" panose="05000000000000000000" pitchFamily="2" charset="2"/>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rtl="0" eaLnBrk="1" fontAlgn="base" hangingPunct="1">
              <a:spcBef>
                <a:spcPct val="20000"/>
              </a:spcBef>
              <a:spcAft>
                <a:spcPct val="0"/>
              </a:spcAft>
              <a:buClr>
                <a:srgbClr val="293453"/>
              </a:buClr>
              <a:buFont typeface="Wingdings" panose="05000000000000000000" pitchFamily="2" charset="2"/>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144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73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 noted earlier, EBIW builds on SWF (Scheduled Workflow), taking advantage of DICOM Modality Worklist, well defined metadata in a well defined DICOM image header structure, the use of an accession number as a key, and the DICOM Store/Query-Retrieve services. </a:t>
            </a: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EBIW adds support for </a:t>
            </a:r>
            <a:r>
              <a:rPr kumimoji="0" lang="en-US" sz="1800" b="0" i="0" u="none" strike="noStrike" kern="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DICOMweb</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for lightweight devices.</a:t>
            </a: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Capturing and leveraging metadata properly depends on having a clear information model, query model, etc.  By storing photos DICOM-wrapped, the pre-existing infrastructure that was used by orders-based DICOM imaging is inherited.</a:t>
            </a: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702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4</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Example:	</a:t>
            </a:r>
            <a:endParaRPr lang="en-US" dirty="0"/>
          </a:p>
        </p:txBody>
      </p:sp>
      <p:sp>
        <p:nvSpPr>
          <p:cNvPr id="137" name="Rectangle 136"/>
          <p:cNvSpPr/>
          <p:nvPr/>
        </p:nvSpPr>
        <p:spPr>
          <a:xfrm>
            <a:off x="90893" y="1628774"/>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6508" y="1150455"/>
            <a:ext cx="2545120" cy="369332"/>
          </a:xfrm>
          <a:prstGeom prst="rect">
            <a:avLst/>
          </a:prstGeom>
        </p:spPr>
        <p:txBody>
          <a:bodyPr wrap="none">
            <a:spAutoFit/>
          </a:bodyPr>
          <a:lstStyle/>
          <a:p>
            <a:r>
              <a:rPr lang="en-US" dirty="0" smtClean="0">
                <a:solidFill>
                  <a:schemeClr val="bg1"/>
                </a:solidFill>
              </a:rPr>
              <a:t>Point of Care Ultrasound</a:t>
            </a:r>
            <a:endParaRPr lang="en-US" dirty="0">
              <a:solidFill>
                <a:schemeClr val="bg1"/>
              </a:solidFill>
            </a:endParaRPr>
          </a:p>
        </p:txBody>
      </p:sp>
      <p:pic>
        <p:nvPicPr>
          <p:cNvPr id="12" name="Picture 6" descr="https://maud.mayo.edu/picprod/p05/groups/public/@mss/@editorial/@ednonres/sg/015/853/d/mss_0001738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508" y="2118909"/>
            <a:ext cx="5520060" cy="36777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aud.mayo.edu/picprod/p07/groups/public/@mss/@editorial/@ednonres/sg/015/436/d/mss_00017444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17" y="3943350"/>
            <a:ext cx="3011262" cy="2006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maud.mayo.edu/picprod/p03/groups/public/@mss/@editorial/@ednonres/sg/004/740/d/mss_7026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59" y="2109476"/>
            <a:ext cx="2063928" cy="17540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s://maud.mayo.edu/picprod/p06/groups/public/@mss/@editorial/@ednonres/sg/015/436/d/mss_0001744451@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16" y="4856796"/>
            <a:ext cx="1639211" cy="10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7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to Ask For</a:t>
            </a:r>
            <a:endParaRPr lang="en-US" dirty="0"/>
          </a:p>
        </p:txBody>
      </p:sp>
      <p:sp>
        <p:nvSpPr>
          <p:cNvPr id="8" name="Content Placeholder 1"/>
          <p:cNvSpPr txBox="1">
            <a:spLocks/>
          </p:cNvSpPr>
          <p:nvPr/>
        </p:nvSpPr>
        <p:spPr bwMode="auto">
          <a:xfrm>
            <a:off x="344558" y="1869141"/>
            <a:ext cx="8584289" cy="40993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93453"/>
              </a:buClr>
              <a:buFont typeface="Wingdings" panose="05000000000000000000" pitchFamily="2" charset="2"/>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42900" algn="l" rtl="0" eaLnBrk="1" fontAlgn="base" hangingPunct="1">
              <a:spcBef>
                <a:spcPct val="20000"/>
              </a:spcBef>
              <a:spcAft>
                <a:spcPct val="0"/>
              </a:spcAft>
              <a:buClr>
                <a:srgbClr val="293453"/>
              </a:buClr>
              <a:buFont typeface="Wingdings" panose="05000000000000000000" pitchFamily="2" charset="2"/>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rtl="0" eaLnBrk="1" fontAlgn="base" hangingPunct="1">
              <a:spcBef>
                <a:spcPct val="20000"/>
              </a:spcBef>
              <a:spcAft>
                <a:spcPct val="0"/>
              </a:spcAft>
              <a:buClr>
                <a:srgbClr val="293453"/>
              </a:buClr>
              <a:buFont typeface="Wingdings" panose="05000000000000000000" pitchFamily="2" charset="2"/>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144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73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Sample </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Language:</a:t>
            </a: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“Does the EMR implement the IHE Result Aggregator role in the EBIW Profile?”</a:t>
            </a:r>
          </a:p>
          <a:p>
            <a:pPr marL="685800" marR="0" lvl="1"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to make sure the EMR can receive/process the ORU </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notifications</a:t>
            </a:r>
          </a:p>
          <a:p>
            <a:pPr marL="685800" marR="0" lvl="1"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RFP: “Shall support the EBIW Profile as the Acquisition Modality Actor”</a:t>
            </a:r>
          </a:p>
          <a:p>
            <a:pPr marL="685800" marR="0" lvl="1"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to require that your new </a:t>
            </a:r>
            <a:r>
              <a:rPr kumimoji="0" lang="en-US" sz="1800" b="0" i="0" u="none" strike="noStrike" kern="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PoCUS</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support encounter-based workflow</a:t>
            </a:r>
          </a:p>
          <a:p>
            <a:pPr marL="342900" marR="0" lvl="0"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endPar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None/>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To confirm conformance </a:t>
            </a:r>
          </a:p>
          <a:p>
            <a:pPr marL="685800" marR="0" lvl="1" indent="-342900" algn="l" defTabSz="9144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IHE Integration Statements</a:t>
            </a:r>
          </a:p>
          <a:p>
            <a:pPr marL="685800" marR="0" lvl="1" indent="-342900" algn="l" defTabSz="914400" rtl="0" eaLnBrk="1" fontAlgn="base" latinLnBrk="0" hangingPunct="1">
              <a:lnSpc>
                <a:spcPct val="100000"/>
              </a:lnSpc>
              <a:spcBef>
                <a:spcPct val="20000"/>
              </a:spcBef>
              <a:spcAft>
                <a:spcPct val="0"/>
              </a:spcAft>
              <a:buClr>
                <a:srgbClr val="293453"/>
              </a:buClr>
              <a:buSzTx/>
              <a:buFont typeface="Wingdings" panose="05000000000000000000" pitchFamily="2" charset="2"/>
              <a:buChar char="§"/>
              <a:tabLst/>
              <a:defRPr/>
            </a:pPr>
            <a:r>
              <a:rPr kumimoji="0" lang="en-US" sz="1800" b="0" i="0" u="none" strike="noStrike" kern="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Connectathon</a:t>
            </a:r>
            <a:r>
              <a:rPr kumimoji="0" lang="en-US" sz="18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Results</a:t>
            </a: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4210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to Ask For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9" y="426298"/>
            <a:ext cx="8967243" cy="584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751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713956"/>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600" dirty="0"/>
          </a:p>
        </p:txBody>
      </p:sp>
      <p:sp>
        <p:nvSpPr>
          <p:cNvPr id="137" name="Rectangle 136"/>
          <p:cNvSpPr/>
          <p:nvPr/>
        </p:nvSpPr>
        <p:spPr>
          <a:xfrm>
            <a:off x="155121" y="1614485"/>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79310" y="803148"/>
            <a:ext cx="6431280" cy="747605"/>
          </a:xfrm>
          <a:prstGeom prst="rect">
            <a:avLst/>
          </a:prstGeom>
        </p:spPr>
        <p:txBody>
          <a:bodyPr vert="horz" lIns="91440" tIns="45720" rIns="91440" bIns="45720" rtlCol="0" anchor="t" anchorCtr="0">
            <a:normAutofit fontScale="97500"/>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EBIW ~ Further Reading</a:t>
            </a:r>
          </a:p>
        </p:txBody>
      </p:sp>
      <p:sp>
        <p:nvSpPr>
          <p:cNvPr id="10" name="Content Placeholder 1"/>
          <p:cNvSpPr>
            <a:spLocks noGrp="1"/>
          </p:cNvSpPr>
          <p:nvPr>
            <p:ph idx="1"/>
          </p:nvPr>
        </p:nvSpPr>
        <p:spPr>
          <a:xfrm>
            <a:off x="477691" y="2508195"/>
            <a:ext cx="10673542" cy="4334217"/>
          </a:xfrm>
        </p:spPr>
        <p:txBody>
          <a:bodyPr>
            <a:normAutofit fontScale="85000" lnSpcReduction="10000"/>
          </a:bodyPr>
          <a:lstStyle/>
          <a:p>
            <a:r>
              <a:rPr lang="en-US" dirty="0" smtClean="0"/>
              <a:t>How to read the EBIW profile</a:t>
            </a:r>
          </a:p>
          <a:p>
            <a:pPr lvl="1"/>
            <a:r>
              <a:rPr lang="en-US" sz="2000" dirty="0" smtClean="0"/>
              <a:t>Consider starting with the Concepts Section (47.4.1.*)</a:t>
            </a:r>
          </a:p>
          <a:p>
            <a:pPr lvl="1"/>
            <a:r>
              <a:rPr lang="en-US" sz="2000" dirty="0" smtClean="0"/>
              <a:t>Actor </a:t>
            </a:r>
            <a:r>
              <a:rPr lang="en-US" sz="2000" dirty="0"/>
              <a:t>Descriptions </a:t>
            </a:r>
            <a:r>
              <a:rPr lang="en-US" sz="2000" dirty="0" smtClean="0"/>
              <a:t>(47.1.1.*)</a:t>
            </a:r>
          </a:p>
          <a:p>
            <a:pPr lvl="1"/>
            <a:r>
              <a:rPr lang="en-US" sz="2000" dirty="0" smtClean="0"/>
              <a:t>Volume 3 transactions (4.130 ~ 4.132)</a:t>
            </a:r>
          </a:p>
          <a:p>
            <a:pPr lvl="1"/>
            <a:r>
              <a:rPr lang="en-US" sz="2000" dirty="0" smtClean="0"/>
              <a:t>Don’t overlook Cross-Profile Considerations (47.6)</a:t>
            </a:r>
          </a:p>
          <a:p>
            <a:pPr>
              <a:spcBef>
                <a:spcPts val="1800"/>
              </a:spcBef>
            </a:pPr>
            <a:r>
              <a:rPr lang="en-US" dirty="0" smtClean="0"/>
              <a:t>How to find integration statements</a:t>
            </a:r>
          </a:p>
          <a:p>
            <a:pPr lvl="1"/>
            <a:r>
              <a:rPr lang="en-US" sz="2000" u="sng" dirty="0" smtClean="0">
                <a:solidFill>
                  <a:srgbClr val="0070C0"/>
                </a:solidFill>
              </a:rPr>
              <a:t>product-registry.ihe.net</a:t>
            </a:r>
          </a:p>
          <a:p>
            <a:pPr lvl="1"/>
            <a:r>
              <a:rPr lang="en-US" sz="2000" u="sng" dirty="0" smtClean="0">
                <a:solidFill>
                  <a:srgbClr val="0070C0"/>
                </a:solidFill>
              </a:rPr>
              <a:t>connectathon-results.ihe.net</a:t>
            </a:r>
          </a:p>
          <a:p>
            <a:pPr lvl="1"/>
            <a:r>
              <a:rPr lang="en-US" sz="2000" dirty="0" smtClean="0"/>
              <a:t>Search vendor websites</a:t>
            </a:r>
          </a:p>
          <a:p>
            <a:pPr lvl="1"/>
            <a:r>
              <a:rPr lang="en-US" sz="2000" dirty="0" smtClean="0"/>
              <a:t>Google</a:t>
            </a:r>
            <a:endParaRPr lang="en-US" sz="2000" dirty="0"/>
          </a:p>
          <a:p>
            <a:pPr lvl="1"/>
            <a:r>
              <a:rPr lang="en-US" sz="2000" dirty="0" smtClean="0"/>
              <a:t>Ask Salespeople</a:t>
            </a:r>
            <a:br>
              <a:rPr lang="en-US" sz="2000" dirty="0" smtClean="0"/>
            </a:br>
            <a:r>
              <a:rPr lang="en-US" sz="2000" dirty="0" smtClean="0"/>
              <a:t>(if we don’t have it, that’s how profiles get on product roadmaps)</a:t>
            </a:r>
          </a:p>
        </p:txBody>
      </p:sp>
      <p:sp>
        <p:nvSpPr>
          <p:cNvPr id="2" name="Title 1"/>
          <p:cNvSpPr>
            <a:spLocks noGrp="1"/>
          </p:cNvSpPr>
          <p:nvPr>
            <p:ph type="title"/>
          </p:nvPr>
        </p:nvSpPr>
        <p:spPr>
          <a:xfrm>
            <a:off x="448090" y="1705189"/>
            <a:ext cx="8425453" cy="831875"/>
          </a:xfrm>
        </p:spPr>
        <p:txBody>
          <a:bodyPr>
            <a:normAutofit fontScale="90000"/>
          </a:bodyPr>
          <a:lstStyle/>
          <a:p>
            <a:r>
              <a:rPr lang="en-US" sz="2400" dirty="0" smtClean="0">
                <a:solidFill>
                  <a:schemeClr val="tx1"/>
                </a:solidFill>
              </a:rPr>
              <a:t>IHE EBIW </a:t>
            </a:r>
            <a:r>
              <a:rPr lang="en-US" sz="2400" dirty="0">
                <a:solidFill>
                  <a:schemeClr val="tx1"/>
                </a:solidFill>
              </a:rPr>
              <a:t>Profile: </a:t>
            </a:r>
            <a:r>
              <a:rPr lang="en-US" sz="2000" dirty="0">
                <a:solidFill>
                  <a:schemeClr val="tx1"/>
                </a:solidFill>
                <a:hlinkClick r:id="rId2"/>
              </a:rPr>
              <a:t>https://</a:t>
            </a:r>
            <a:r>
              <a:rPr lang="en-US" sz="2000" dirty="0" smtClean="0">
                <a:solidFill>
                  <a:schemeClr val="tx1"/>
                </a:solidFill>
                <a:hlinkClick r:id="rId2"/>
              </a:rPr>
              <a:t>www.ihe.net/uploadedFiles/Documents/Radiology/IHE_RAD_Suppl_EBIW.pdf</a:t>
            </a:r>
            <a:r>
              <a:rPr lang="en-US" sz="2000" dirty="0" smtClean="0">
                <a:solidFill>
                  <a:schemeClr val="tx1"/>
                </a:solidFill>
              </a:rPr>
              <a:t/>
            </a:r>
            <a:br>
              <a:rPr lang="en-US" sz="2000" dirty="0" smtClean="0">
                <a:solidFill>
                  <a:schemeClr val="tx1"/>
                </a:solidFill>
              </a:rPr>
            </a:br>
            <a:endParaRPr lang="en-US" sz="2000" i="1" dirty="0">
              <a:solidFill>
                <a:schemeClr val="tx1"/>
              </a:solidFill>
            </a:endParaRPr>
          </a:p>
        </p:txBody>
      </p:sp>
    </p:spTree>
    <p:extLst>
      <p:ext uri="{BB962C8B-B14F-4D97-AF65-F5344CB8AC3E}">
        <p14:creationId xmlns:p14="http://schemas.microsoft.com/office/powerpoint/2010/main" val="1714594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1" y="1611085"/>
            <a:ext cx="7989752" cy="965075"/>
          </a:xfrm>
        </p:spPr>
        <p:txBody>
          <a:bodyPr/>
          <a:lstStyle/>
          <a:p>
            <a:r>
              <a:rPr lang="en-US" dirty="0"/>
              <a:t>Presenter’s contact information</a:t>
            </a:r>
          </a:p>
        </p:txBody>
      </p:sp>
      <p:sp>
        <p:nvSpPr>
          <p:cNvPr id="3" name="Content Placeholder 2"/>
          <p:cNvSpPr>
            <a:spLocks noGrp="1"/>
          </p:cNvSpPr>
          <p:nvPr>
            <p:ph idx="1"/>
          </p:nvPr>
        </p:nvSpPr>
        <p:spPr/>
        <p:txBody>
          <a:bodyPr>
            <a:normAutofit/>
          </a:bodyPr>
          <a:lstStyle/>
          <a:p>
            <a:r>
              <a:rPr lang="en-US" sz="1400" dirty="0" smtClean="0">
                <a:latin typeface="Arial" panose="020B0604020202020204" pitchFamily="34" charset="0"/>
                <a:cs typeface="Arial" panose="020B0604020202020204" pitchFamily="34" charset="0"/>
              </a:rPr>
              <a:t>Thank you – </a:t>
            </a:r>
          </a:p>
          <a:p>
            <a:r>
              <a:rPr lang="en-US" sz="1400" dirty="0" smtClean="0">
                <a:latin typeface="Arial" panose="020B0604020202020204" pitchFamily="34" charset="0"/>
                <a:cs typeface="Arial" panose="020B0604020202020204" pitchFamily="34" charset="0"/>
              </a:rPr>
              <a:t>You are welcome to contact me if you have questions or want to discuss any of these topics further. </a:t>
            </a:r>
          </a:p>
          <a:p>
            <a:endParaRPr lang="en-US" sz="1400" dirty="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Kenneth Persons		</a:t>
            </a:r>
            <a:endParaRPr lang="en-US" sz="1200" dirty="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krpersons@mayo.edu</a:t>
            </a:r>
            <a:endParaRPr lang="en-US" sz="1200" dirty="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Mayo Clinic,</a:t>
            </a:r>
          </a:p>
          <a:p>
            <a:pPr lvl="1"/>
            <a:r>
              <a:rPr lang="en-US" sz="1200" dirty="0" smtClean="0">
                <a:latin typeface="Arial" panose="020B0604020202020204" pitchFamily="34" charset="0"/>
                <a:cs typeface="Arial" panose="020B0604020202020204" pitchFamily="34" charset="0"/>
              </a:rPr>
              <a:t>200 First St. SW  </a:t>
            </a:r>
            <a:r>
              <a:rPr lang="en-US" sz="1200" dirty="0" err="1" smtClean="0">
                <a:latin typeface="Arial" panose="020B0604020202020204" pitchFamily="34" charset="0"/>
                <a:cs typeface="Arial" panose="020B0604020202020204" pitchFamily="34" charset="0"/>
              </a:rPr>
              <a:t>Pb</a:t>
            </a:r>
            <a:r>
              <a:rPr lang="en-US" sz="1200" dirty="0" smtClean="0">
                <a:latin typeface="Arial" panose="020B0604020202020204" pitchFamily="34" charset="0"/>
                <a:cs typeface="Arial" panose="020B0604020202020204" pitchFamily="34" charset="0"/>
              </a:rPr>
              <a:t> 2-58</a:t>
            </a:r>
          </a:p>
          <a:p>
            <a:pPr lvl="1"/>
            <a:r>
              <a:rPr lang="en-US" sz="1200" dirty="0" smtClean="0">
                <a:latin typeface="Arial" panose="020B0604020202020204" pitchFamily="34" charset="0"/>
                <a:cs typeface="Arial" panose="020B0604020202020204" pitchFamily="34" charset="0"/>
              </a:rPr>
              <a:t>Rochester, MN, USA   55902</a:t>
            </a:r>
          </a:p>
        </p:txBody>
      </p:sp>
      <p:sp>
        <p:nvSpPr>
          <p:cNvPr id="4" name="Footer Placeholder 3"/>
          <p:cNvSpPr>
            <a:spLocks noGrp="1"/>
          </p:cNvSpPr>
          <p:nvPr>
            <p:ph type="ftr" sz="quarter" idx="11"/>
          </p:nvPr>
        </p:nvSpPr>
        <p:spPr>
          <a:xfrm>
            <a:off x="393701" y="6171366"/>
            <a:ext cx="7734299" cy="360799"/>
          </a:xfrm>
        </p:spPr>
        <p:txBody>
          <a:bodyPr/>
          <a:lstStyle/>
          <a:p>
            <a:r>
              <a:rPr lang="en-US" dirty="0"/>
              <a:t>Copyright DICOM® 2019       www.dicomstandard.org          #DICOMConference2019        #DICOM             @</a:t>
            </a:r>
            <a:r>
              <a:rPr lang="en-US" dirty="0" err="1"/>
              <a:t>DICOMstandard</a:t>
            </a:r>
            <a:r>
              <a:rPr lang="en-US" dirty="0"/>
              <a:t> </a:t>
            </a:r>
          </a:p>
        </p:txBody>
      </p:sp>
      <p:sp>
        <p:nvSpPr>
          <p:cNvPr id="5" name="Slide Number Placeholder 4"/>
          <p:cNvSpPr>
            <a:spLocks noGrp="1"/>
          </p:cNvSpPr>
          <p:nvPr>
            <p:ph type="sldNum" sz="quarter" idx="12"/>
          </p:nvPr>
        </p:nvSpPr>
        <p:spPr>
          <a:xfrm>
            <a:off x="8128000" y="6224953"/>
            <a:ext cx="393700" cy="253624"/>
          </a:xfrm>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95162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5</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Example:	</a:t>
            </a:r>
            <a:endParaRPr lang="en-US" dirty="0"/>
          </a:p>
        </p:txBody>
      </p:sp>
      <p:sp>
        <p:nvSpPr>
          <p:cNvPr id="137" name="Rectangle 136"/>
          <p:cNvSpPr/>
          <p:nvPr/>
        </p:nvSpPr>
        <p:spPr>
          <a:xfrm>
            <a:off x="131713" y="1628774"/>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6508" y="1150455"/>
            <a:ext cx="3138808" cy="369332"/>
          </a:xfrm>
          <a:prstGeom prst="rect">
            <a:avLst/>
          </a:prstGeom>
        </p:spPr>
        <p:txBody>
          <a:bodyPr wrap="none">
            <a:spAutoFit/>
          </a:bodyPr>
          <a:lstStyle/>
          <a:p>
            <a:r>
              <a:rPr lang="en-US" dirty="0" smtClean="0">
                <a:solidFill>
                  <a:schemeClr val="bg1"/>
                </a:solidFill>
              </a:rPr>
              <a:t>Medical Photos in Dermatology</a:t>
            </a:r>
            <a:endParaRPr lang="en-US" dirty="0">
              <a:solidFill>
                <a:schemeClr val="bg1"/>
              </a:solidFill>
            </a:endParaRPr>
          </a:p>
        </p:txBody>
      </p:sp>
      <p:pic>
        <p:nvPicPr>
          <p:cNvPr id="1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32" y="2655489"/>
            <a:ext cx="4242052" cy="263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633" y="2639161"/>
            <a:ext cx="4272302" cy="263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908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6</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Example:	</a:t>
            </a:r>
            <a:endParaRPr lang="en-US" dirty="0"/>
          </a:p>
        </p:txBody>
      </p:sp>
      <p:sp>
        <p:nvSpPr>
          <p:cNvPr id="137" name="Rectangle 136"/>
          <p:cNvSpPr/>
          <p:nvPr/>
        </p:nvSpPr>
        <p:spPr>
          <a:xfrm>
            <a:off x="131713" y="1628774"/>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69556" y="1150455"/>
            <a:ext cx="2855462" cy="369332"/>
          </a:xfrm>
          <a:prstGeom prst="rect">
            <a:avLst/>
          </a:prstGeom>
        </p:spPr>
        <p:txBody>
          <a:bodyPr wrap="none">
            <a:spAutoFit/>
          </a:bodyPr>
          <a:lstStyle/>
          <a:p>
            <a:r>
              <a:rPr lang="en-US" dirty="0" smtClean="0">
                <a:solidFill>
                  <a:schemeClr val="bg1"/>
                </a:solidFill>
              </a:rPr>
              <a:t>Surgical Procedures for ENT</a:t>
            </a:r>
            <a:endParaRPr lang="en-US" dirty="0">
              <a:solidFill>
                <a:schemeClr val="bg1"/>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59" y="2069738"/>
            <a:ext cx="5495575" cy="412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086" y="2152231"/>
            <a:ext cx="1168081" cy="89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086" y="3485575"/>
            <a:ext cx="1168082" cy="926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087" y="4880466"/>
            <a:ext cx="1168081" cy="9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ight Brace 23"/>
          <p:cNvSpPr/>
          <p:nvPr/>
        </p:nvSpPr>
        <p:spPr bwMode="auto">
          <a:xfrm>
            <a:off x="6055269" y="2069738"/>
            <a:ext cx="551417" cy="4121003"/>
          </a:xfrm>
          <a:prstGeom prst="rightBrace">
            <a:avLst/>
          </a:prstGeom>
          <a:noFill/>
          <a:ln w="63500" cap="flat" cmpd="sng" algn="ctr">
            <a:solidFill>
              <a:srgbClr val="BA0000">
                <a:alpha val="49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ＭＳ Ｐゴシック" pitchFamily="-80" charset="-128"/>
              <a:cs typeface="+mn-cs"/>
            </a:endParaRPr>
          </a:p>
        </p:txBody>
      </p:sp>
    </p:spTree>
    <p:extLst>
      <p:ext uri="{BB962C8B-B14F-4D97-AF65-F5344CB8AC3E}">
        <p14:creationId xmlns:p14="http://schemas.microsoft.com/office/powerpoint/2010/main" val="2976626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7</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24152"/>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Standardizing</a:t>
            </a:r>
          </a:p>
          <a:p>
            <a:endParaRPr lang="en-US" sz="600" dirty="0" smtClean="0"/>
          </a:p>
          <a:p>
            <a:r>
              <a:rPr lang="en-US" sz="2400" dirty="0" smtClean="0"/>
              <a:t>Encounters-based Imaging Workflow</a:t>
            </a:r>
            <a:endParaRPr lang="en-US" sz="2400" dirty="0"/>
          </a:p>
        </p:txBody>
      </p:sp>
      <p:sp>
        <p:nvSpPr>
          <p:cNvPr id="137" name="Rectangle 136"/>
          <p:cNvSpPr/>
          <p:nvPr/>
        </p:nvSpPr>
        <p:spPr>
          <a:xfrm>
            <a:off x="131713" y="1628774"/>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p:cNvSpPr txBox="1">
            <a:spLocks/>
          </p:cNvSpPr>
          <p:nvPr/>
        </p:nvSpPr>
        <p:spPr>
          <a:xfrm>
            <a:off x="364864" y="2305509"/>
            <a:ext cx="8442961" cy="414355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indent="-457200">
              <a:spcBef>
                <a:spcPts val="1200"/>
              </a:spcBef>
              <a:buFont typeface="+mj-lt"/>
              <a:buAutoNum type="arabicPeriod"/>
            </a:pPr>
            <a:r>
              <a:rPr lang="en-US" sz="2200" dirty="0" smtClean="0"/>
              <a:t>Address medical imaging performed outside the context of an ordered procedure</a:t>
            </a:r>
          </a:p>
          <a:p>
            <a:pPr marL="457200" indent="-457200">
              <a:spcBef>
                <a:spcPts val="1200"/>
              </a:spcBef>
              <a:buFont typeface="+mj-lt"/>
              <a:buAutoNum type="arabicPeriod"/>
            </a:pPr>
            <a:r>
              <a:rPr lang="en-US" sz="2200" dirty="0" smtClean="0"/>
              <a:t>Capture &amp; record consistent, predictable, metadata</a:t>
            </a:r>
          </a:p>
          <a:p>
            <a:pPr marL="457200" indent="-457200">
              <a:spcBef>
                <a:spcPts val="1200"/>
              </a:spcBef>
              <a:buFont typeface="+mj-lt"/>
              <a:buAutoNum type="arabicPeriod"/>
            </a:pPr>
            <a:r>
              <a:rPr lang="en-US" sz="2200" dirty="0" smtClean="0"/>
              <a:t>Minimize manual data entry and create efficient workflows</a:t>
            </a:r>
          </a:p>
          <a:p>
            <a:pPr marL="457200" indent="-457200">
              <a:spcBef>
                <a:spcPts val="1200"/>
              </a:spcBef>
              <a:buFont typeface="+mj-lt"/>
              <a:buAutoNum type="arabicPeriod"/>
            </a:pPr>
            <a:r>
              <a:rPr lang="en-US" sz="2200" dirty="0" smtClean="0"/>
              <a:t>Utilize standards-based interfaces</a:t>
            </a:r>
          </a:p>
          <a:p>
            <a:pPr lvl="2">
              <a:spcBef>
                <a:spcPts val="1200"/>
              </a:spcBef>
            </a:pPr>
            <a:r>
              <a:rPr lang="en-US" sz="2000" dirty="0" smtClean="0">
                <a:solidFill>
                  <a:srgbClr val="0070C0"/>
                </a:solidFill>
              </a:rPr>
              <a:t>RESTful Web services where appropriate (lightweight devices)</a:t>
            </a:r>
          </a:p>
          <a:p>
            <a:pPr marL="457200" indent="-457200">
              <a:spcBef>
                <a:spcPts val="1200"/>
              </a:spcBef>
              <a:buFont typeface="+mj-lt"/>
              <a:buAutoNum type="arabicPeriod"/>
            </a:pPr>
            <a:r>
              <a:rPr lang="en-US" sz="2200" dirty="0" smtClean="0"/>
              <a:t>Manage &amp; access images as part of a well-knit medical record</a:t>
            </a:r>
          </a:p>
          <a:p>
            <a:pPr marL="457200" indent="-457200">
              <a:spcBef>
                <a:spcPts val="1200"/>
              </a:spcBef>
              <a:buFont typeface="+mj-lt"/>
              <a:buAutoNum type="arabicPeriod"/>
            </a:pPr>
            <a:r>
              <a:rPr lang="en-US" sz="2200" dirty="0" smtClean="0"/>
              <a:t>Facilitate </a:t>
            </a:r>
            <a:r>
              <a:rPr lang="en-US" sz="2200" dirty="0" smtClean="0"/>
              <a:t>Analytics</a:t>
            </a:r>
            <a:endParaRPr lang="en-US" sz="2200" dirty="0" smtClean="0"/>
          </a:p>
        </p:txBody>
      </p:sp>
      <p:sp>
        <p:nvSpPr>
          <p:cNvPr id="2" name="TextBox 1"/>
          <p:cNvSpPr txBox="1"/>
          <p:nvPr/>
        </p:nvSpPr>
        <p:spPr>
          <a:xfrm>
            <a:off x="283335" y="1790220"/>
            <a:ext cx="2060620" cy="461665"/>
          </a:xfrm>
          <a:prstGeom prst="rect">
            <a:avLst/>
          </a:prstGeom>
          <a:noFill/>
        </p:spPr>
        <p:txBody>
          <a:bodyPr wrap="square" rtlCol="0">
            <a:spAutoFit/>
          </a:bodyPr>
          <a:lstStyle/>
          <a:p>
            <a:r>
              <a:rPr lang="en-US" sz="2400" dirty="0" smtClean="0"/>
              <a:t> Goals:</a:t>
            </a:r>
            <a:endParaRPr lang="en-US" sz="2400" dirty="0"/>
          </a:p>
        </p:txBody>
      </p:sp>
    </p:spTree>
    <p:extLst>
      <p:ext uri="{BB962C8B-B14F-4D97-AF65-F5344CB8AC3E}">
        <p14:creationId xmlns:p14="http://schemas.microsoft.com/office/powerpoint/2010/main" val="26264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22304" y="6505363"/>
            <a:ext cx="7734299" cy="360799"/>
          </a:xfrm>
        </p:spPr>
        <p:txBody>
          <a:bodyPr/>
          <a:lstStyle/>
          <a:p>
            <a:r>
              <a:rPr lang="en-US" dirty="0"/>
              <a:t>Copyright DICOM® 2019       www.dicomstandard.org          #DICOMConference2019        #DICOM           </a:t>
            </a:r>
            <a:r>
              <a:rPr lang="en-US" dirty="0">
                <a:solidFill>
                  <a:schemeClr val="accent1">
                    <a:lumMod val="75000"/>
                  </a:schemeClr>
                </a:solidFill>
              </a:rPr>
              <a:t> </a:t>
            </a:r>
            <a:r>
              <a:rPr lang="en-US" dirty="0"/>
              <a:t>@</a:t>
            </a:r>
            <a:r>
              <a:rPr lang="en-US" dirty="0" err="1"/>
              <a:t>DICOMstandard</a:t>
            </a:r>
            <a:r>
              <a:rPr lang="en-US" dirty="0"/>
              <a:t> </a:t>
            </a:r>
            <a:endParaRPr lang="en-US" dirty="0">
              <a:solidFill>
                <a:schemeClr val="accent1">
                  <a:lumMod val="75000"/>
                </a:schemeClr>
              </a:solidFill>
            </a:endParaRPr>
          </a:p>
        </p:txBody>
      </p:sp>
      <p:sp>
        <p:nvSpPr>
          <p:cNvPr id="5" name="Slide Number Placeholder 4"/>
          <p:cNvSpPr>
            <a:spLocks noGrp="1"/>
          </p:cNvSpPr>
          <p:nvPr>
            <p:ph type="sldNum" sz="quarter" idx="12"/>
          </p:nvPr>
        </p:nvSpPr>
        <p:spPr>
          <a:xfrm>
            <a:off x="8066779" y="6468831"/>
            <a:ext cx="393700" cy="430460"/>
          </a:xfrm>
        </p:spPr>
        <p:txBody>
          <a:bodyPr/>
          <a:lstStyle/>
          <a:p>
            <a:fld id="{D57F1E4F-1CFF-5643-939E-217C01CDF565}" type="slidenum">
              <a:rPr lang="en-US" smtClean="0"/>
              <a:pPr/>
              <a:t>8</a:t>
            </a:fld>
            <a:endParaRPr lang="en-US" dirty="0"/>
          </a:p>
        </p:txBody>
      </p:sp>
      <p:sp>
        <p:nvSpPr>
          <p:cNvPr id="3" name="Rectangle 2"/>
          <p:cNvSpPr/>
          <p:nvPr/>
        </p:nvSpPr>
        <p:spPr>
          <a:xfrm>
            <a:off x="446872" y="669471"/>
            <a:ext cx="4762247" cy="922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itle 1">
            <a:extLst>
              <a:ext uri="{FF2B5EF4-FFF2-40B4-BE49-F238E27FC236}">
                <a16:creationId xmlns:a16="http://schemas.microsoft.com/office/drawing/2014/main" xmlns="" id="{AD25E7E3-7300-470B-8561-CBB611B87FAC}"/>
              </a:ext>
            </a:extLst>
          </p:cNvPr>
          <p:cNvSpPr txBox="1">
            <a:spLocks/>
          </p:cNvSpPr>
          <p:nvPr/>
        </p:nvSpPr>
        <p:spPr>
          <a:xfrm>
            <a:off x="439969" y="688547"/>
            <a:ext cx="7989752" cy="97803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What’s the Harm ?	</a:t>
            </a:r>
            <a:endParaRPr lang="en-US" dirty="0"/>
          </a:p>
        </p:txBody>
      </p:sp>
      <p:sp>
        <p:nvSpPr>
          <p:cNvPr id="137" name="Rectangle 136"/>
          <p:cNvSpPr/>
          <p:nvPr/>
        </p:nvSpPr>
        <p:spPr>
          <a:xfrm>
            <a:off x="131713" y="1628774"/>
            <a:ext cx="8425542" cy="1026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46872" y="1567541"/>
            <a:ext cx="8253199" cy="93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a:xfrm>
            <a:off x="338016" y="1778223"/>
            <a:ext cx="8425542" cy="993358"/>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50000"/>
              </a:lnSpc>
              <a:buFont typeface="Wingdings 2" panose="05020102010507070707" pitchFamily="18" charset="2"/>
              <a:buNone/>
            </a:pPr>
            <a:r>
              <a:rPr lang="en-US" sz="2200" dirty="0" smtClean="0"/>
              <a:t>When acquisition is not integrated, complete and consistent,  </a:t>
            </a:r>
            <a:r>
              <a:rPr lang="en-US" sz="2200" u="sng" dirty="0" smtClean="0"/>
              <a:t>the quality and efficiency of care is negatively affected</a:t>
            </a:r>
            <a:r>
              <a:rPr lang="en-US" sz="2200" dirty="0" smtClean="0"/>
              <a:t>:</a:t>
            </a:r>
            <a:endParaRPr lang="en-US" sz="2200" dirty="0"/>
          </a:p>
        </p:txBody>
      </p:sp>
      <p:sp>
        <p:nvSpPr>
          <p:cNvPr id="16" name="Subtitle 2"/>
          <p:cNvSpPr txBox="1">
            <a:spLocks/>
          </p:cNvSpPr>
          <p:nvPr/>
        </p:nvSpPr>
        <p:spPr bwMode="auto">
          <a:xfrm>
            <a:off x="584687" y="3161662"/>
            <a:ext cx="8425542" cy="993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293453"/>
              </a:buClr>
              <a:buFont typeface="Wingdings" panose="05000000000000000000" pitchFamily="2" charset="2"/>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42900" algn="l" rtl="0" eaLnBrk="1" fontAlgn="base" hangingPunct="1">
              <a:spcBef>
                <a:spcPct val="20000"/>
              </a:spcBef>
              <a:spcAft>
                <a:spcPct val="0"/>
              </a:spcAft>
              <a:buClr>
                <a:srgbClr val="293453"/>
              </a:buClr>
              <a:buFont typeface="Wingdings" panose="05000000000000000000" pitchFamily="2" charset="2"/>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rtl="0" eaLnBrk="1" fontAlgn="base" hangingPunct="1">
              <a:spcBef>
                <a:spcPct val="20000"/>
              </a:spcBef>
              <a:spcAft>
                <a:spcPct val="0"/>
              </a:spcAft>
              <a:buClr>
                <a:srgbClr val="293453"/>
              </a:buClr>
              <a:buFont typeface="Wingdings" panose="05000000000000000000" pitchFamily="2" charset="2"/>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144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73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Patient’s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imaging record fragmented across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departments </a:t>
            </a:r>
            <a:endPar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Images printed and scanned into EMR without metadata</a:t>
            </a:r>
          </a:p>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Images in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the EMR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are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lumped under a “media tab”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with </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little </a:t>
            </a:r>
            <a:r>
              <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differentiation/navigation</a:t>
            </a:r>
          </a:p>
          <a:p>
            <a:pPr marL="685800" marR="0" lvl="1"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Not the fault of the EMR; it’s the acquisition process and data management</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Sharing between affiliated hospitals is limited / non-existent</a:t>
            </a:r>
          </a:p>
          <a:p>
            <a:pPr marL="0" marR="0" lvl="0" indent="0" algn="l" defTabSz="914400" rtl="0" eaLnBrk="1" fontAlgn="base" latinLnBrk="0" hangingPunct="1">
              <a:lnSpc>
                <a:spcPct val="150000"/>
              </a:lnSpc>
              <a:spcBef>
                <a:spcPct val="20000"/>
              </a:spcBef>
              <a:spcAft>
                <a:spcPct val="0"/>
              </a:spcAft>
              <a:buClr>
                <a:srgbClr val="293453"/>
              </a:buClr>
              <a:buSzTx/>
              <a:buFont typeface="Wingdings" panose="05000000000000000000" pitchFamily="2" charset="2"/>
              <a:buNone/>
              <a:tabLst/>
              <a:defRPr/>
            </a:pPr>
            <a:endParaRPr kumimoji="0" lang="en-US" sz="1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pic>
        <p:nvPicPr>
          <p:cNvPr id="20" name="Picture 19"/>
          <p:cNvPicPr>
            <a:picLocks noChangeAspect="1"/>
          </p:cNvPicPr>
          <p:nvPr/>
        </p:nvPicPr>
        <p:blipFill>
          <a:blip r:embed="rId2"/>
          <a:stretch>
            <a:fillRect/>
          </a:stretch>
        </p:blipFill>
        <p:spPr>
          <a:xfrm>
            <a:off x="6651306" y="2674722"/>
            <a:ext cx="1792265" cy="1025148"/>
          </a:xfrm>
          <a:prstGeom prst="rect">
            <a:avLst/>
          </a:prstGeom>
        </p:spPr>
      </p:pic>
      <p:sp>
        <p:nvSpPr>
          <p:cNvPr id="21" name="Rounded Rectangular Callout 20"/>
          <p:cNvSpPr/>
          <p:nvPr/>
        </p:nvSpPr>
        <p:spPr>
          <a:xfrm>
            <a:off x="7708874" y="2844396"/>
            <a:ext cx="752475" cy="685800"/>
          </a:xfrm>
          <a:prstGeom prst="wedgeRoundRectCallout">
            <a:avLst>
              <a:gd name="adj1" fmla="val -86391"/>
              <a:gd name="adj2" fmla="val 22005"/>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charset="0"/>
                <a:ea typeface="+mn-ea"/>
                <a:cs typeface="Arial" charset="0"/>
              </a:rPr>
              <a:t>…Image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charset="0"/>
                <a:ea typeface="+mn-ea"/>
                <a:cs typeface="Arial" charset="0"/>
              </a:rPr>
              <a:t>…Image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charset="0"/>
                <a:ea typeface="+mn-ea"/>
                <a:cs typeface="Arial" charset="0"/>
              </a:rPr>
              <a:t>…Image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charset="0"/>
                <a:ea typeface="+mn-ea"/>
                <a:cs typeface="Arial" charset="0"/>
              </a:rPr>
              <a:t>…Color Image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charset="0"/>
                <a:ea typeface="+mn-ea"/>
                <a:cs typeface="Arial" charset="0"/>
              </a:rPr>
              <a:t>…Image </a:t>
            </a:r>
          </a:p>
        </p:txBody>
      </p:sp>
      <p:sp>
        <p:nvSpPr>
          <p:cNvPr id="25" name="Subtitle 2"/>
          <p:cNvSpPr txBox="1">
            <a:spLocks/>
          </p:cNvSpPr>
          <p:nvPr/>
        </p:nvSpPr>
        <p:spPr bwMode="auto">
          <a:xfrm>
            <a:off x="584687" y="5071831"/>
            <a:ext cx="8425542" cy="993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293453"/>
              </a:buClr>
              <a:buFont typeface="Wingdings" panose="05000000000000000000" pitchFamily="2" charset="2"/>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42900" algn="l" rtl="0" eaLnBrk="1" fontAlgn="base" hangingPunct="1">
              <a:spcBef>
                <a:spcPct val="20000"/>
              </a:spcBef>
              <a:spcAft>
                <a:spcPct val="0"/>
              </a:spcAft>
              <a:buClr>
                <a:srgbClr val="293453"/>
              </a:buClr>
              <a:buFont typeface="Wingdings" panose="05000000000000000000" pitchFamily="2" charset="2"/>
              <a:buChar char="§"/>
              <a:defRPr sz="21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71550" indent="-285750" algn="l" rtl="0" eaLnBrk="1" fontAlgn="base" hangingPunct="1">
              <a:spcBef>
                <a:spcPct val="20000"/>
              </a:spcBef>
              <a:spcAft>
                <a:spcPct val="0"/>
              </a:spcAft>
              <a:buClr>
                <a:srgbClr val="293453"/>
              </a:buClr>
              <a:buFont typeface="Wingdings" panose="05000000000000000000" pitchFamily="2" charset="2"/>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144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7350" indent="-285750" algn="l" rtl="0" eaLnBrk="1" fontAlgn="base" hangingPunct="1">
              <a:spcBef>
                <a:spcPct val="20000"/>
              </a:spcBef>
              <a:spcAft>
                <a:spcPct val="0"/>
              </a:spcAft>
              <a:buClr>
                <a:srgbClr val="293453"/>
              </a:buClr>
              <a:buFont typeface="Wingdings" panose="05000000000000000000" pitchFamily="2" charset="2"/>
              <a:buChar cha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a:lstStyle>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Images not readily available to the Care </a:t>
            </a:r>
            <a:r>
              <a:rPr kumimoji="0" lang="en-US" sz="1400" b="0" i="0" u="sng"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rPr>
              <a:t>Team</a:t>
            </a:r>
          </a:p>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endParaRPr kumimoji="0" lang="en-US" sz="1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342900" marR="0" lvl="0" indent="-342900" algn="l" defTabSz="457200" rtl="0" eaLnBrk="1" fontAlgn="base" latinLnBrk="0" hangingPunct="1">
              <a:lnSpc>
                <a:spcPct val="100000"/>
              </a:lnSpc>
              <a:spcBef>
                <a:spcPts val="1200"/>
              </a:spcBef>
              <a:spcAft>
                <a:spcPct val="0"/>
              </a:spcAft>
              <a:buClr>
                <a:srgbClr val="293453"/>
              </a:buClr>
              <a:buSzTx/>
              <a:buFont typeface="Wingdings" panose="05000000000000000000" pitchFamily="2" charset="2"/>
              <a:buChar char="§"/>
              <a:tabLst/>
              <a:defRPr/>
            </a:pPr>
            <a:r>
              <a:rPr kumimoji="0" lang="en-US" sz="1400" b="0" i="0" u="sng"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Time lost to awkward workflow/data capture; lack of automation </a:t>
            </a:r>
          </a:p>
        </p:txBody>
      </p:sp>
      <p:pic>
        <p:nvPicPr>
          <p:cNvPr id="26" name="Picture 2" descr="Image result for stopwatch"/>
          <p:cNvPicPr>
            <a:picLocks noChangeAspect="1" noChangeArrowheads="1"/>
          </p:cNvPicPr>
          <p:nvPr/>
        </p:nvPicPr>
        <p:blipFill rotWithShape="1">
          <a:blip r:embed="rId3">
            <a:extLst>
              <a:ext uri="{28A0092B-C50C-407E-A947-70E740481C1C}">
                <a14:useLocalDpi xmlns:a14="http://schemas.microsoft.com/office/drawing/2010/main" val="0"/>
              </a:ext>
            </a:extLst>
          </a:blip>
          <a:srcRect l="20769" r="4637"/>
          <a:stretch/>
        </p:blipFill>
        <p:spPr bwMode="auto">
          <a:xfrm>
            <a:off x="7032283" y="5565187"/>
            <a:ext cx="701886" cy="5300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ridging the Gap Between Doctor and Patient - Lex Fridman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921" y="4859334"/>
            <a:ext cx="1249807" cy="83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4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F83BE7A-4B25-403F-A7B3-95959A3FF800}"/>
              </a:ext>
            </a:extLst>
          </p:cNvPr>
          <p:cNvSpPr>
            <a:spLocks noGrp="1"/>
          </p:cNvSpPr>
          <p:nvPr>
            <p:ph sz="half" idx="2"/>
          </p:nvPr>
        </p:nvSpPr>
        <p:spPr>
          <a:xfrm>
            <a:off x="1430141" y="3026536"/>
            <a:ext cx="7157046" cy="2950424"/>
          </a:xfrm>
        </p:spPr>
        <p:txBody>
          <a:bodyPr>
            <a:normAutofit/>
          </a:bodyPr>
          <a:lstStyle/>
          <a:p>
            <a:r>
              <a:rPr lang="en-US" sz="1400" dirty="0" smtClean="0">
                <a:latin typeface="Arial" panose="020B0604020202020204" pitchFamily="34" charset="0"/>
                <a:cs typeface="Arial" panose="020B0604020202020204" pitchFamily="34" charset="0"/>
              </a:rPr>
              <a:t>What is Encounter-Based Imaging ?</a:t>
            </a:r>
          </a:p>
          <a:p>
            <a:r>
              <a:rPr lang="en-US" sz="1400" dirty="0" smtClean="0">
                <a:latin typeface="Arial" panose="020B0604020202020204" pitchFamily="34" charset="0"/>
                <a:cs typeface="Arial" panose="020B0604020202020204" pitchFamily="34" charset="0"/>
              </a:rPr>
              <a:t>IHE, Standards, and Encounter-Based Imaging Workflow</a:t>
            </a:r>
          </a:p>
          <a:p>
            <a:r>
              <a:rPr lang="en-US" sz="1400" dirty="0" smtClean="0">
                <a:latin typeface="Arial" panose="020B0604020202020204" pitchFamily="34" charset="0"/>
                <a:cs typeface="Arial" panose="020B0604020202020204" pitchFamily="34" charset="0"/>
              </a:rPr>
              <a:t>Metadata </a:t>
            </a:r>
          </a:p>
          <a:p>
            <a:r>
              <a:rPr lang="en-US" sz="1400" dirty="0" smtClean="0">
                <a:latin typeface="Arial" panose="020B0604020202020204" pitchFamily="34" charset="0"/>
                <a:cs typeface="Arial" panose="020B0604020202020204" pitchFamily="34" charset="0"/>
              </a:rPr>
              <a:t>Applying EBIW In The Real World</a:t>
            </a:r>
          </a:p>
          <a:p>
            <a:r>
              <a:rPr lang="en-US" sz="1400" dirty="0" smtClean="0">
                <a:latin typeface="Arial" panose="020B0604020202020204" pitchFamily="34" charset="0"/>
                <a:cs typeface="Arial" panose="020B0604020202020204" pitchFamily="34" charset="0"/>
              </a:rPr>
              <a:t>Summary and Resources</a:t>
            </a:r>
          </a:p>
          <a:p>
            <a:endParaRPr lang="en-US" sz="1400" dirty="0" smtClean="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a:xfrm>
            <a:off x="586811" y="6181915"/>
            <a:ext cx="7604864" cy="460211"/>
          </a:xfrm>
        </p:spPr>
        <p:txBody>
          <a:bodyPr/>
          <a:lstStyle/>
          <a:p>
            <a:r>
              <a:rPr lang="en-US" dirty="0">
                <a:solidFill>
                  <a:srgbClr val="4590B8"/>
                </a:solidFill>
              </a:rPr>
              <a:t>Copyright DICOM® 2019       www.dicomstandard.org          #DICOMConference2019        #DICOM         @</a:t>
            </a:r>
            <a:r>
              <a:rPr lang="en-US" dirty="0" err="1">
                <a:solidFill>
                  <a:srgbClr val="4590B8"/>
                </a:solidFill>
              </a:rPr>
              <a:t>DICOMstandard</a:t>
            </a:r>
            <a:r>
              <a:rPr lang="en-US" dirty="0">
                <a:solidFill>
                  <a:srgbClr val="4590B8"/>
                </a:solidFill>
              </a:rPr>
              <a:t> </a:t>
            </a:r>
          </a:p>
        </p:txBody>
      </p:sp>
      <p:sp>
        <p:nvSpPr>
          <p:cNvPr id="8" name="Slide Number Placeholder 7"/>
          <p:cNvSpPr>
            <a:spLocks noGrp="1"/>
          </p:cNvSpPr>
          <p:nvPr>
            <p:ph type="sldNum" sz="quarter" idx="12"/>
          </p:nvPr>
        </p:nvSpPr>
        <p:spPr>
          <a:xfrm>
            <a:off x="8181989" y="6186241"/>
            <a:ext cx="384888" cy="455885"/>
          </a:xfrm>
        </p:spPr>
        <p:txBody>
          <a:bodyPr/>
          <a:lstStyle/>
          <a:p>
            <a:fld id="{D57F1E4F-1CFF-5643-939E-217C01CDF565}" type="slidenum">
              <a:rPr lang="en-US" smtClean="0">
                <a:solidFill>
                  <a:srgbClr val="4590B8"/>
                </a:solidFill>
              </a:rPr>
              <a:pPr/>
              <a:t>9</a:t>
            </a:fld>
            <a:endParaRPr lang="en-US" dirty="0">
              <a:solidFill>
                <a:srgbClr val="4590B8"/>
              </a:solidFill>
            </a:endParaRPr>
          </a:p>
        </p:txBody>
      </p:sp>
      <p:sp>
        <p:nvSpPr>
          <p:cNvPr id="3" name="Rectangle 2"/>
          <p:cNvSpPr/>
          <p:nvPr/>
        </p:nvSpPr>
        <p:spPr>
          <a:xfrm>
            <a:off x="534539" y="1359342"/>
            <a:ext cx="5321906" cy="1384995"/>
          </a:xfrm>
          <a:prstGeom prst="rect">
            <a:avLst/>
          </a:prstGeom>
        </p:spPr>
        <p:txBody>
          <a:bodyPr wrap="none">
            <a:spAutoFit/>
          </a:bodyPr>
          <a:lstStyle/>
          <a:p>
            <a:r>
              <a:rPr lang="en-US" sz="2800" dirty="0">
                <a:solidFill>
                  <a:prstClr val="white"/>
                </a:solidFill>
              </a:rPr>
              <a:t>Encounter-based Imaging Workflow</a:t>
            </a:r>
          </a:p>
          <a:p>
            <a:r>
              <a:rPr lang="en-US" sz="2800" dirty="0">
                <a:solidFill>
                  <a:prstClr val="white"/>
                </a:solidFill>
              </a:rPr>
              <a:t>EBIW</a:t>
            </a:r>
          </a:p>
          <a:p>
            <a:endParaRPr lang="en-US" sz="2800" dirty="0">
              <a:solidFill>
                <a:schemeClr val="bg1"/>
              </a:solidFill>
            </a:endParaRPr>
          </a:p>
        </p:txBody>
      </p:sp>
      <p:sp>
        <p:nvSpPr>
          <p:cNvPr id="5" name="TextBox 4"/>
          <p:cNvSpPr txBox="1"/>
          <p:nvPr/>
        </p:nvSpPr>
        <p:spPr>
          <a:xfrm>
            <a:off x="934834" y="2620599"/>
            <a:ext cx="1277094" cy="369332"/>
          </a:xfrm>
          <a:prstGeom prst="rect">
            <a:avLst/>
          </a:prstGeom>
          <a:noFill/>
        </p:spPr>
        <p:txBody>
          <a:bodyPr wrap="square" rtlCol="0">
            <a:spAutoFit/>
          </a:bodyPr>
          <a:lstStyle/>
          <a:p>
            <a:r>
              <a:rPr lang="en-US" dirty="0" smtClean="0"/>
              <a:t>Topics:</a:t>
            </a:r>
            <a:endParaRPr lang="en-US" dirty="0"/>
          </a:p>
        </p:txBody>
      </p:sp>
      <p:sp>
        <p:nvSpPr>
          <p:cNvPr id="9" name="Rounded Rectangle 8"/>
          <p:cNvSpPr/>
          <p:nvPr/>
        </p:nvSpPr>
        <p:spPr>
          <a:xfrm>
            <a:off x="1747269" y="3389367"/>
            <a:ext cx="4640377"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48921" y="4379926"/>
            <a:ext cx="6127084" cy="255419"/>
          </a:xfrm>
          <a:prstGeom prst="round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00437" y="3388243"/>
            <a:ext cx="4806425" cy="255419"/>
          </a:xfrm>
          <a:prstGeom prst="round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45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15438</TotalTime>
  <Words>2151</Words>
  <Application>Microsoft Office PowerPoint</Application>
  <PresentationFormat>On-screen Show (4:3)</PresentationFormat>
  <Paragraphs>811</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Dividend</vt:lpstr>
      <vt:lpstr>1_Dividend</vt:lpstr>
      <vt:lpstr>DICOM Educational Conference Bangkok, Thailand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EBIW using DICOMweb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IHE EBIW Profile: https://www.ihe.net/uploadedFiles/Documents/Radiology/IHE_RAD_Suppl_EBIW.pdf </vt:lpstr>
      <vt:lpstr>Presenter’s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Persons, Kenneth R.</cp:lastModifiedBy>
  <cp:revision>328</cp:revision>
  <dcterms:created xsi:type="dcterms:W3CDTF">2018-06-26T03:42:10Z</dcterms:created>
  <dcterms:modified xsi:type="dcterms:W3CDTF">2019-10-02T07:43:34Z</dcterms:modified>
</cp:coreProperties>
</file>