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8"/>
  </p:notesMasterIdLst>
  <p:sldIdLst>
    <p:sldId id="256"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9" r:id="rId29"/>
    <p:sldId id="290" r:id="rId30"/>
    <p:sldId id="291" r:id="rId31"/>
    <p:sldId id="292" r:id="rId32"/>
    <p:sldId id="293" r:id="rId33"/>
    <p:sldId id="295" r:id="rId34"/>
    <p:sldId id="296" r:id="rId35"/>
    <p:sldId id="298" r:id="rId36"/>
    <p:sldId id="29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p:scale>
          <a:sx n="100" d="100"/>
          <a:sy n="100" d="100"/>
        </p:scale>
        <p:origin x="1904" y="3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547E28-C941-4276-9EAF-0853162F5EE1}" type="datetimeFigureOut">
              <a:rPr lang="en-US" smtClean="0"/>
              <a:t>10/4/19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FF5BA8-4C89-4EFA-A315-B6DF9621566D}" type="slidenum">
              <a:rPr lang="en-US" smtClean="0"/>
              <a:t>‹#›</a:t>
            </a:fld>
            <a:endParaRPr lang="en-US"/>
          </a:p>
        </p:txBody>
      </p:sp>
    </p:spTree>
    <p:extLst>
      <p:ext uri="{BB962C8B-B14F-4D97-AF65-F5344CB8AC3E}">
        <p14:creationId xmlns:p14="http://schemas.microsoft.com/office/powerpoint/2010/main" val="2857023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892D68CF-5598-6B46-BB52-E9FA2B921C31}" type="slidenum">
              <a:rPr lang="en-US" smtClean="0"/>
              <a:t>3</a:t>
            </a:fld>
            <a:endParaRPr lang="en-US"/>
          </a:p>
        </p:txBody>
      </p:sp>
    </p:spTree>
    <p:extLst>
      <p:ext uri="{BB962C8B-B14F-4D97-AF65-F5344CB8AC3E}">
        <p14:creationId xmlns:p14="http://schemas.microsoft.com/office/powerpoint/2010/main" val="554379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communication is expressed</a:t>
            </a:r>
            <a:r>
              <a:rPr lang="en-US" baseline="0" dirty="0" smtClean="0"/>
              <a:t> as RTP packets with the synchronization done through RTP timestamp (which is reset to 0 every 13 hours), the actual time of the frame being stored in the RTP Extension (Origin Timestamp which is corresponding to the actual the frame was produced </a:t>
            </a:r>
            <a:r>
              <a:rPr lang="mr-IN" baseline="0" dirty="0" smtClean="0"/>
              <a:t>–</a:t>
            </a:r>
            <a:r>
              <a:rPr lang="en-US" baseline="0" dirty="0" smtClean="0"/>
              <a:t> also stored in the DICOM RTV Metadata Dynamic Payload - and the Sync Timestamp which is the time aligned on the synchronization instants). The payload contains a DICOM dataset comprising the Meta Information </a:t>
            </a:r>
            <a:r>
              <a:rPr lang="mr-IN" baseline="0" dirty="0" smtClean="0"/>
              <a:t>–</a:t>
            </a:r>
            <a:r>
              <a:rPr lang="en-US" baseline="0" dirty="0" smtClean="0"/>
              <a:t> similar to Part 10 </a:t>
            </a:r>
            <a:r>
              <a:rPr lang="mr-IN" baseline="0" dirty="0" smtClean="0"/>
              <a:t>–</a:t>
            </a:r>
            <a:r>
              <a:rPr lang="en-US" baseline="0" dirty="0" smtClean="0"/>
              <a:t> containing the information that only make sense for the real-time communication, the dynamic payload that contains the information that change or may change every frame (or sample) and, optionally, the static payload that contains the information that is the same for every frame.</a:t>
            </a:r>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892D68CF-5598-6B46-BB52-E9FA2B921C31}" type="slidenum">
              <a:rPr lang="en-US" smtClean="0"/>
              <a:t>24</a:t>
            </a:fld>
            <a:endParaRPr lang="en-US"/>
          </a:p>
        </p:txBody>
      </p:sp>
    </p:spTree>
    <p:extLst>
      <p:ext uri="{BB962C8B-B14F-4D97-AF65-F5344CB8AC3E}">
        <p14:creationId xmlns:p14="http://schemas.microsoft.com/office/powerpoint/2010/main" val="60911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57210" y="3085765"/>
            <a:ext cx="8134844" cy="3648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581192" y="1275080"/>
            <a:ext cx="7989752" cy="1066800"/>
          </a:xfrm>
          <a:effectLst/>
        </p:spPr>
        <p:txBody>
          <a:bodyPr anchor="t" anchorCtr="0">
            <a:normAutofit/>
          </a:bodyPr>
          <a:lstStyle>
            <a:lvl1pPr>
              <a:defRPr sz="3600" cap="none" baseline="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2" y="2341880"/>
            <a:ext cx="7989752" cy="743885"/>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581192" y="5997364"/>
            <a:ext cx="7343799" cy="365125"/>
          </a:xfrm>
        </p:spPr>
        <p:txBody>
          <a:bodyPr/>
          <a:lstStyle>
            <a:lvl1pPr>
              <a:defRPr b="1">
                <a:solidFill>
                  <a:schemeClr val="accent2">
                    <a:lumMod val="60000"/>
                    <a:lumOff val="40000"/>
                  </a:schemeClr>
                </a:solidFill>
                <a:latin typeface="Calibri" panose="020F0502020204030204" pitchFamily="34" charset="0"/>
                <a:cs typeface="Calibri" panose="020F0502020204030204" pitchFamily="34" charset="0"/>
              </a:defRPr>
            </a:lvl1pPr>
          </a:lstStyle>
          <a:p>
            <a:r>
              <a:rPr lang="en-US" smtClean="0"/>
              <a:t>Copyright DICOM® 2019       www.dicomstandard.org          #DICOMConference2019        #DICOM            @DICOMstandard </a:t>
            </a:r>
            <a:endParaRPr lang="en-US" dirty="0"/>
          </a:p>
        </p:txBody>
      </p:sp>
      <p:sp>
        <p:nvSpPr>
          <p:cNvPr id="6" name="Slide Number Placeholder 5"/>
          <p:cNvSpPr>
            <a:spLocks noGrp="1"/>
          </p:cNvSpPr>
          <p:nvPr>
            <p:ph type="sldNum" sz="quarter" idx="12"/>
          </p:nvPr>
        </p:nvSpPr>
        <p:spPr>
          <a:xfrm>
            <a:off x="8026400" y="5997364"/>
            <a:ext cx="56039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561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93701" y="1612504"/>
            <a:ext cx="8044142" cy="9245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nchor="t" anchorCtr="0"/>
          <a:lstStyle>
            <a:lvl1pPr>
              <a:defRPr cap="none" baseline="0"/>
            </a:lvl1pPr>
          </a:lstStyle>
          <a:p>
            <a:r>
              <a:rPr lang="en-US" dirty="0"/>
              <a:t>Click to edit Master title style</a:t>
            </a:r>
          </a:p>
        </p:txBody>
      </p:sp>
      <p:sp>
        <p:nvSpPr>
          <p:cNvPr id="3" name="Content Placeholder 2"/>
          <p:cNvSpPr>
            <a:spLocks noGrp="1"/>
          </p:cNvSpPr>
          <p:nvPr>
            <p:ph idx="1"/>
          </p:nvPr>
        </p:nvSpPr>
        <p:spPr>
          <a:xfrm>
            <a:off x="448091" y="2629749"/>
            <a:ext cx="8073609" cy="3326387"/>
          </a:xfr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20896" y="6049131"/>
            <a:ext cx="7734299" cy="360799"/>
          </a:xfrm>
        </p:spPr>
        <p:txBody>
          <a:bodyPr/>
          <a:lstStyle>
            <a:lvl1pPr>
              <a:defRPr/>
            </a:lvl1pPr>
          </a:lstStyle>
          <a:p>
            <a:r>
              <a:rPr lang="en-US" smtClean="0"/>
              <a:t>Copyright DICOM® 2019       www.dicomstandard.org          #DICOMConference2019        #DICOM            @DICOMstandard </a:t>
            </a:r>
            <a:endParaRPr lang="en-US" dirty="0"/>
          </a:p>
        </p:txBody>
      </p:sp>
      <p:sp>
        <p:nvSpPr>
          <p:cNvPr id="6" name="Slide Number Placeholder 5"/>
          <p:cNvSpPr>
            <a:spLocks noGrp="1"/>
          </p:cNvSpPr>
          <p:nvPr>
            <p:ph type="sldNum" sz="quarter" idx="12"/>
          </p:nvPr>
        </p:nvSpPr>
        <p:spPr>
          <a:xfrm>
            <a:off x="8128000" y="5956136"/>
            <a:ext cx="393700" cy="43046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149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581193" y="3036573"/>
            <a:ext cx="7989751" cy="1420979"/>
          </a:xfrm>
        </p:spPr>
        <p:txBody>
          <a:bodyPr anchor="t" anchorCtr="0">
            <a:normAutofit/>
          </a:bodyPr>
          <a:lstStyle>
            <a:lvl1pPr algn="l">
              <a:defRPr sz="3600" b="0" cap="none"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581192" y="5951810"/>
            <a:ext cx="7455426" cy="360799"/>
          </a:xfrm>
        </p:spPr>
        <p:txBody>
          <a:bodyPr/>
          <a:lstStyle>
            <a:lvl1pPr>
              <a:defRPr>
                <a:solidFill>
                  <a:schemeClr val="accent2">
                    <a:lumMod val="60000"/>
                    <a:lumOff val="40000"/>
                  </a:schemeClr>
                </a:solidFill>
              </a:defRPr>
            </a:lvl1pPr>
          </a:lstStyle>
          <a:p>
            <a:r>
              <a:rPr lang="en-US" smtClean="0"/>
              <a:t>Copyright DICOM® 2019       www.dicomstandard.org          #DICOMConference2019        #DICOM            @DICOMstandard </a:t>
            </a:r>
            <a:endParaRPr lang="en-US" dirty="0"/>
          </a:p>
        </p:txBody>
      </p:sp>
      <p:sp>
        <p:nvSpPr>
          <p:cNvPr id="6" name="Slide Number Placeholder 5"/>
          <p:cNvSpPr>
            <a:spLocks noGrp="1"/>
          </p:cNvSpPr>
          <p:nvPr>
            <p:ph type="sldNum" sz="quarter" idx="12"/>
          </p:nvPr>
        </p:nvSpPr>
        <p:spPr>
          <a:xfrm>
            <a:off x="8157028" y="5956136"/>
            <a:ext cx="413915" cy="360799"/>
          </a:xfrm>
        </p:spPr>
        <p:txBody>
          <a:bodyPr/>
          <a:lstStyle>
            <a:lvl1pPr>
              <a:defRPr>
                <a:solidFill>
                  <a:schemeClr val="accent2">
                    <a:lumMod val="60000"/>
                    <a:lumOff val="4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392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1" y="1569523"/>
            <a:ext cx="8122853" cy="934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48090" y="1536701"/>
            <a:ext cx="8122853" cy="1000364"/>
          </a:xfrm>
        </p:spPr>
        <p:txBody>
          <a:bodyPr anchor="t" anchorCtr="0"/>
          <a:lstStyle>
            <a:lvl1pPr>
              <a:defRPr cap="none" baseline="0"/>
            </a:lvl1pPr>
          </a:lstStyle>
          <a:p>
            <a:r>
              <a:rPr lang="en-US" dirty="0"/>
              <a:t>Click to edit Master title style</a:t>
            </a:r>
          </a:p>
        </p:txBody>
      </p:sp>
      <p:sp>
        <p:nvSpPr>
          <p:cNvPr id="3" name="Content Placeholder 2"/>
          <p:cNvSpPr>
            <a:spLocks noGrp="1"/>
          </p:cNvSpPr>
          <p:nvPr>
            <p:ph sz="half" idx="1"/>
          </p:nvPr>
        </p:nvSpPr>
        <p:spPr>
          <a:xfrm>
            <a:off x="448092" y="2743200"/>
            <a:ext cx="4032628" cy="3242224"/>
          </a:xfrm>
        </p:spPr>
        <p:txBody>
          <a:bodyPr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282" y="2743200"/>
            <a:ext cx="3907662" cy="3242224"/>
          </a:xfrm>
        </p:spPr>
        <p:txBody>
          <a:bodyPr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581192" y="6018246"/>
            <a:ext cx="7219284" cy="455339"/>
          </a:xfrm>
        </p:spPr>
        <p:txBody>
          <a:bodyPr/>
          <a:lstStyle>
            <a:lvl1pPr>
              <a:defRPr/>
            </a:lvl1pPr>
          </a:lstStyle>
          <a:p>
            <a:r>
              <a:rPr lang="en-US" smtClean="0"/>
              <a:t>Copyright DICOM® 2019       www.dicomstandard.org          #DICOMConference2019        #DICOM            @DICOMstandard </a:t>
            </a:r>
            <a:endParaRPr lang="en-US" dirty="0"/>
          </a:p>
        </p:txBody>
      </p:sp>
      <p:sp>
        <p:nvSpPr>
          <p:cNvPr id="7" name="Slide Number Placeholder 6"/>
          <p:cNvSpPr>
            <a:spLocks noGrp="1"/>
          </p:cNvSpPr>
          <p:nvPr>
            <p:ph type="sldNum" sz="quarter" idx="12"/>
          </p:nvPr>
        </p:nvSpPr>
        <p:spPr>
          <a:xfrm>
            <a:off x="7800476" y="5956136"/>
            <a:ext cx="770468" cy="51744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529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52647" y="1312649"/>
            <a:ext cx="8212382" cy="9398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52646" y="1298789"/>
            <a:ext cx="8114231" cy="929214"/>
          </a:xfrm>
        </p:spPr>
        <p:txBody>
          <a:bodyPr/>
          <a:lstStyle>
            <a:lvl1pPr>
              <a:defRPr cap="none" baseline="0"/>
            </a:lvl1pPr>
          </a:lstStyle>
          <a:p>
            <a:r>
              <a:rPr lang="en-US" dirty="0"/>
              <a:t>Click to edit Master title style</a:t>
            </a:r>
          </a:p>
        </p:txBody>
      </p:sp>
      <p:sp>
        <p:nvSpPr>
          <p:cNvPr id="3" name="Text Placeholder 2"/>
          <p:cNvSpPr>
            <a:spLocks noGrp="1"/>
          </p:cNvSpPr>
          <p:nvPr>
            <p:ph type="body" idx="1"/>
          </p:nvPr>
        </p:nvSpPr>
        <p:spPr>
          <a:xfrm>
            <a:off x="482960" y="2228003"/>
            <a:ext cx="4089039"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82961" y="2926051"/>
            <a:ext cx="4089037"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3379" y="2228003"/>
            <a:ext cx="3937973"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83691" y="2992364"/>
            <a:ext cx="3907662"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581192" y="5951810"/>
            <a:ext cx="7604864" cy="460211"/>
          </a:xfrm>
        </p:spPr>
        <p:txBody>
          <a:bodyPr/>
          <a:lstStyle>
            <a:lvl1pPr>
              <a:defRPr/>
            </a:lvl1pPr>
          </a:lstStyle>
          <a:p>
            <a:r>
              <a:rPr lang="en-US" smtClean="0"/>
              <a:t>Copyright DICOM® 2019       www.dicomstandard.org          #DICOMConference2019        #DICOM            @DICOMstandard </a:t>
            </a:r>
            <a:endParaRPr lang="en-US" dirty="0"/>
          </a:p>
        </p:txBody>
      </p:sp>
      <p:sp>
        <p:nvSpPr>
          <p:cNvPr id="9" name="Slide Number Placeholder 8"/>
          <p:cNvSpPr>
            <a:spLocks noGrp="1"/>
          </p:cNvSpPr>
          <p:nvPr>
            <p:ph type="sldNum" sz="quarter" idx="12"/>
          </p:nvPr>
        </p:nvSpPr>
        <p:spPr>
          <a:xfrm>
            <a:off x="8186056" y="5956136"/>
            <a:ext cx="384888" cy="45588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690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63332" y="1244600"/>
            <a:ext cx="8238707" cy="9448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41961" y="1188098"/>
            <a:ext cx="7989752" cy="944880"/>
          </a:xfrm>
        </p:spPr>
        <p:txBody>
          <a:bodyPr anchor="t" anchorCtr="0"/>
          <a:lstStyle>
            <a:lvl1pPr>
              <a:defRPr cap="none" baseline="0"/>
            </a:lvl1pPr>
          </a:lstStyle>
          <a:p>
            <a:r>
              <a:rPr lang="en-US" dirty="0"/>
              <a:t>Click to edit Master title style</a:t>
            </a:r>
          </a:p>
        </p:txBody>
      </p:sp>
      <p:sp>
        <p:nvSpPr>
          <p:cNvPr id="4" name="Footer Placeholder 3"/>
          <p:cNvSpPr>
            <a:spLocks noGrp="1"/>
          </p:cNvSpPr>
          <p:nvPr>
            <p:ph type="ftr" sz="quarter" idx="11"/>
          </p:nvPr>
        </p:nvSpPr>
        <p:spPr>
          <a:xfrm>
            <a:off x="573056" y="6138698"/>
            <a:ext cx="7467858" cy="365125"/>
          </a:xfrm>
        </p:spPr>
        <p:txBody>
          <a:bodyPr/>
          <a:lstStyle>
            <a:lvl1pPr>
              <a:defRPr/>
            </a:lvl1pPr>
          </a:lstStyle>
          <a:p>
            <a:r>
              <a:rPr lang="en-US" smtClean="0"/>
              <a:t>Copyright DICOM® 2019       www.dicomstandard.org          #DICOMConference2019        #DICOM            @DICOMstandard </a:t>
            </a:r>
            <a:endParaRPr lang="en-US" dirty="0"/>
          </a:p>
        </p:txBody>
      </p:sp>
      <p:sp>
        <p:nvSpPr>
          <p:cNvPr id="5" name="Slide Number Placeholder 4"/>
          <p:cNvSpPr>
            <a:spLocks noGrp="1"/>
          </p:cNvSpPr>
          <p:nvPr>
            <p:ph type="sldNum" sz="quarter" idx="12"/>
          </p:nvPr>
        </p:nvSpPr>
        <p:spPr>
          <a:xfrm>
            <a:off x="8040914" y="6114948"/>
            <a:ext cx="49361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675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81192" y="5981791"/>
            <a:ext cx="7517778" cy="360799"/>
          </a:xfrm>
        </p:spPr>
        <p:txBody>
          <a:bodyPr/>
          <a:lstStyle>
            <a:lvl1pPr>
              <a:defRPr/>
            </a:lvl1pPr>
          </a:lstStyle>
          <a:p>
            <a:r>
              <a:rPr lang="en-US" smtClean="0"/>
              <a:t>Copyright DICOM® 2019       www.dicomstandard.org          #DICOMConference2019        #DICOM            @DICOMstandard </a:t>
            </a:r>
            <a:endParaRPr lang="en-US" dirty="0"/>
          </a:p>
        </p:txBody>
      </p:sp>
      <p:sp>
        <p:nvSpPr>
          <p:cNvPr id="4" name="Slide Number Placeholder 3"/>
          <p:cNvSpPr>
            <a:spLocks noGrp="1"/>
          </p:cNvSpPr>
          <p:nvPr>
            <p:ph type="sldNum" sz="quarter" idx="12"/>
          </p:nvPr>
        </p:nvSpPr>
        <p:spPr>
          <a:xfrm>
            <a:off x="8098970" y="5956136"/>
            <a:ext cx="471973" cy="3607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1336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581352" y="5262296"/>
            <a:ext cx="3536625" cy="689514"/>
          </a:xfrm>
        </p:spPr>
        <p:txBody>
          <a:bodyPr anchor="ctr"/>
          <a:lstStyle>
            <a:lvl1pPr algn="l">
              <a:defRPr sz="2000" b="0" cap="none" baseline="0">
                <a:solidFill>
                  <a:schemeClr val="accent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446399" y="1716027"/>
            <a:ext cx="8240400" cy="3089973"/>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581192" y="5951810"/>
            <a:ext cx="7575835" cy="460539"/>
          </a:xfrm>
        </p:spPr>
        <p:txBody>
          <a:bodyPr/>
          <a:lstStyle>
            <a:lvl1pPr>
              <a:defRPr>
                <a:solidFill>
                  <a:schemeClr val="accent2">
                    <a:lumMod val="60000"/>
                    <a:lumOff val="40000"/>
                  </a:schemeClr>
                </a:solidFill>
              </a:defRPr>
            </a:lvl1pPr>
          </a:lstStyle>
          <a:p>
            <a:r>
              <a:rPr lang="en-US" smtClean="0"/>
              <a:t>Copyright DICOM® 2019       www.dicomstandard.org          #DICOMConference2019        #DICOM            @DICOMstandard </a:t>
            </a:r>
            <a:endParaRPr lang="en-US" dirty="0"/>
          </a:p>
        </p:txBody>
      </p:sp>
      <p:sp>
        <p:nvSpPr>
          <p:cNvPr id="7" name="Slide Number Placeholder 6"/>
          <p:cNvSpPr>
            <a:spLocks noGrp="1"/>
          </p:cNvSpPr>
          <p:nvPr>
            <p:ph type="sldNum" sz="quarter" idx="12"/>
          </p:nvPr>
        </p:nvSpPr>
        <p:spPr>
          <a:xfrm>
            <a:off x="8157028" y="5956136"/>
            <a:ext cx="413915" cy="460539"/>
          </a:xfrm>
        </p:spPr>
        <p:txBody>
          <a:bodyPr/>
          <a:lstStyle>
            <a:lvl1pPr>
              <a:defRPr>
                <a:solidFill>
                  <a:schemeClr val="accent2">
                    <a:lumMod val="60000"/>
                    <a:lumOff val="4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623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6193" y="4693389"/>
            <a:ext cx="8084751" cy="566738"/>
          </a:xfrm>
        </p:spPr>
        <p:txBody>
          <a:bodyPr anchor="b">
            <a:normAutofit/>
          </a:bodyPr>
          <a:lstStyle>
            <a:lvl1pPr algn="l">
              <a:defRPr sz="2400" b="0" cap="none" baseline="0">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486193" y="1727200"/>
            <a:ext cx="8238706" cy="286885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86193" y="5260126"/>
            <a:ext cx="8084751"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486193" y="5951810"/>
            <a:ext cx="7525693" cy="594345"/>
          </a:xfrm>
        </p:spPr>
        <p:txBody>
          <a:bodyPr/>
          <a:lstStyle>
            <a:lvl1pPr>
              <a:defRPr/>
            </a:lvl1pPr>
          </a:lstStyle>
          <a:p>
            <a:r>
              <a:rPr lang="en-US" smtClean="0"/>
              <a:t>Copyright DICOM® 2019       www.dicomstandard.org          #DICOMConference2019        #DICOM            @DICOMstandard </a:t>
            </a:r>
            <a:endParaRPr lang="en-US" dirty="0"/>
          </a:p>
        </p:txBody>
      </p:sp>
      <p:sp>
        <p:nvSpPr>
          <p:cNvPr id="7" name="Slide Number Placeholder 6"/>
          <p:cNvSpPr>
            <a:spLocks noGrp="1"/>
          </p:cNvSpPr>
          <p:nvPr>
            <p:ph type="sldNum" sz="quarter" idx="12"/>
          </p:nvPr>
        </p:nvSpPr>
        <p:spPr>
          <a:xfrm>
            <a:off x="8157028" y="5956136"/>
            <a:ext cx="413915" cy="59434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3473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8091" y="1705189"/>
            <a:ext cx="7989752" cy="831875"/>
          </a:xfrm>
          <a:prstGeom prst="rect">
            <a:avLst/>
          </a:prstGeom>
        </p:spPr>
        <p:txBody>
          <a:bodyPr vert="horz" lIns="91440" tIns="45720" rIns="91440" bIns="45720" rtlCol="0" anchor="b">
            <a:normAutofit/>
          </a:bodyPr>
          <a:lstStyle/>
          <a:p>
            <a:r>
              <a:rPr lang="en-US" dirty="0"/>
              <a:t>Master title style</a:t>
            </a:r>
          </a:p>
        </p:txBody>
      </p:sp>
      <p:sp>
        <p:nvSpPr>
          <p:cNvPr id="3" name="Text Placeholder 2"/>
          <p:cNvSpPr>
            <a:spLocks noGrp="1"/>
          </p:cNvSpPr>
          <p:nvPr>
            <p:ph type="body" idx="1"/>
          </p:nvPr>
        </p:nvSpPr>
        <p:spPr>
          <a:xfrm>
            <a:off x="448091" y="2685203"/>
            <a:ext cx="7989752" cy="2991697"/>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4"/>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504596" y="714426"/>
            <a:ext cx="2788504" cy="79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303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457200" rtl="0" eaLnBrk="1" latinLnBrk="0" hangingPunct="1">
        <a:spcBef>
          <a:spcPct val="0"/>
        </a:spcBef>
        <a:buNone/>
        <a:defRPr sz="2800" b="0"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 Type="http://schemas.openxmlformats.org/officeDocument/2006/relationships/hyperlink" Target="#sect_C_12_4"/><Relationship Id="rId12" Type="http://schemas.openxmlformats.org/officeDocument/2006/relationships/hyperlink" Target="#sect_C_7_6_14"/><Relationship Id="rId13" Type="http://schemas.openxmlformats.org/officeDocument/2006/relationships/hyperlink" Target="#sect_C_7_6_12"/><Relationship Id="rId14" Type="http://schemas.openxmlformats.org/officeDocument/2006/relationships/hyperlink" Target="#sect_C_7_6_22"/><Relationship Id="rId15" Type="http://schemas.openxmlformats.org/officeDocument/2006/relationships/hyperlink" Target="#sect_C_8_12_1"/><Relationship Id="rId16" Type="http://schemas.openxmlformats.org/officeDocument/2006/relationships/hyperlink" Target="#sect_C_11_15"/><Relationship Id="rId17" Type="http://schemas.openxmlformats.org/officeDocument/2006/relationships/hyperlink" Target="#sect_C_12_1"/><Relationship Id="rId18" Type="http://schemas.openxmlformats.org/officeDocument/2006/relationships/hyperlink" Target="#sect_C_12_2"/><Relationship Id="rId1" Type="http://schemas.openxmlformats.org/officeDocument/2006/relationships/slideLayout" Target="../slideLayouts/slideLayout2.xml"/><Relationship Id="rId2" Type="http://schemas.openxmlformats.org/officeDocument/2006/relationships/hyperlink" Target="#sect_C_7_1_1"/><Relationship Id="rId3" Type="http://schemas.openxmlformats.org/officeDocument/2006/relationships/hyperlink" Target="#sect_C_7_1_3"/><Relationship Id="rId4" Type="http://schemas.openxmlformats.org/officeDocument/2006/relationships/hyperlink" Target="#sect_C_7_2_1"/><Relationship Id="rId5" Type="http://schemas.openxmlformats.org/officeDocument/2006/relationships/hyperlink" Target="#sect_C_7_2_2"/><Relationship Id="rId6" Type="http://schemas.openxmlformats.org/officeDocument/2006/relationships/hyperlink" Target="#sect_C_7_2_3"/><Relationship Id="rId7" Type="http://schemas.openxmlformats.org/officeDocument/2006/relationships/hyperlink" Target="#sect_C_7_3_1"/><Relationship Id="rId8" Type="http://schemas.openxmlformats.org/officeDocument/2006/relationships/hyperlink" Target="#sect_C_7_3_2"/><Relationship Id="rId9" Type="http://schemas.openxmlformats.org/officeDocument/2006/relationships/hyperlink" Target="#sect_C_7_5_1"/><Relationship Id="rId10" Type="http://schemas.openxmlformats.org/officeDocument/2006/relationships/hyperlink" Target="#sect_C_7_6_1"/></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C:/Users/barrouxg/Documents/understanding%20technologies/DICOM%20doc/part05.pdf#PS3.5"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C:/Users/barrouxg/Documents/understanding%20technologies/DICOM%20doc/part05.pdf#PS3.5"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tiff"/><Relationship Id="rId1" Type="http://schemas.openxmlformats.org/officeDocument/2006/relationships/slideLayout" Target="../slideLayouts/slideLayout8.xml"/><Relationship Id="rId2"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3A248-A6ED-40FF-8B5D-11F02EC424CB}"/>
              </a:ext>
            </a:extLst>
          </p:cNvPr>
          <p:cNvSpPr>
            <a:spLocks noGrp="1"/>
          </p:cNvSpPr>
          <p:nvPr>
            <p:ph type="ctrTitle"/>
          </p:nvPr>
        </p:nvSpPr>
        <p:spPr/>
        <p:txBody>
          <a:bodyPr>
            <a:normAutofit/>
          </a:bodyPr>
          <a:lstStyle/>
          <a:p>
            <a:r>
              <a:rPr lang="en-US" sz="2800" cap="none" dirty="0">
                <a:cs typeface="Arial" panose="020B0604020202020204" pitchFamily="34" charset="0"/>
              </a:rPr>
              <a:t>DICOM Educational Conference</a:t>
            </a:r>
            <a:br>
              <a:rPr lang="en-US" sz="2800" cap="none" dirty="0">
                <a:cs typeface="Arial" panose="020B0604020202020204" pitchFamily="34" charset="0"/>
              </a:rPr>
            </a:br>
            <a:r>
              <a:rPr lang="en-US" sz="2800" dirty="0">
                <a:cs typeface="Arial" panose="020B0604020202020204" pitchFamily="34" charset="0"/>
              </a:rPr>
              <a:t>Bangkok, Thailand</a:t>
            </a:r>
            <a:endParaRPr lang="en-US" sz="2800" cap="none" dirty="0"/>
          </a:p>
        </p:txBody>
      </p:sp>
      <p:sp>
        <p:nvSpPr>
          <p:cNvPr id="3" name="Subtitle 2">
            <a:extLst>
              <a:ext uri="{FF2B5EF4-FFF2-40B4-BE49-F238E27FC236}">
                <a16:creationId xmlns:a16="http://schemas.microsoft.com/office/drawing/2014/main" xmlns="" id="{F03105D7-0FA0-4E79-9DEA-B986CE03872B}"/>
              </a:ext>
            </a:extLst>
          </p:cNvPr>
          <p:cNvSpPr>
            <a:spLocks noGrp="1"/>
          </p:cNvSpPr>
          <p:nvPr>
            <p:ph type="subTitle" idx="1"/>
          </p:nvPr>
        </p:nvSpPr>
        <p:spPr/>
        <p:txBody>
          <a:bodyPr>
            <a:normAutofit/>
          </a:bodyPr>
          <a:lstStyle/>
          <a:p>
            <a:r>
              <a:rPr lang="en-US" sz="1400" dirty="0">
                <a:latin typeface="Arial" panose="020B0604020202020204" pitchFamily="34" charset="0"/>
                <a:cs typeface="Arial" panose="020B0604020202020204" pitchFamily="34" charset="0"/>
              </a:rPr>
              <a:t>3-4 October 2019</a:t>
            </a:r>
            <a:endParaRPr lang="en-US" sz="1400" dirty="0"/>
          </a:p>
        </p:txBody>
      </p:sp>
      <p:sp>
        <p:nvSpPr>
          <p:cNvPr id="5" name="Subtitle 7">
            <a:extLst>
              <a:ext uri="{FF2B5EF4-FFF2-40B4-BE49-F238E27FC236}">
                <a16:creationId xmlns:a16="http://schemas.microsoft.com/office/drawing/2014/main" xmlns="" id="{59664AAA-B8A0-4C00-9701-1D33EC511A00}"/>
              </a:ext>
            </a:extLst>
          </p:cNvPr>
          <p:cNvSpPr txBox="1">
            <a:spLocks/>
          </p:cNvSpPr>
          <p:nvPr/>
        </p:nvSpPr>
        <p:spPr>
          <a:xfrm>
            <a:off x="581192" y="3715808"/>
            <a:ext cx="7891296" cy="2002822"/>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r"/>
            <a:r>
              <a:rPr lang="en-US" sz="2400" b="1" dirty="0">
                <a:cs typeface="Arial" panose="020B0604020202020204" pitchFamily="34" charset="0"/>
              </a:rPr>
              <a:t>DICOM Real-time video</a:t>
            </a:r>
          </a:p>
          <a:p>
            <a:pPr algn="r"/>
            <a:r>
              <a:rPr lang="en-US" b="1" dirty="0">
                <a:latin typeface="Arial" panose="020B0604020202020204" pitchFamily="34" charset="0"/>
                <a:cs typeface="Arial" panose="020B0604020202020204" pitchFamily="34" charset="0"/>
              </a:rPr>
              <a:t>						</a:t>
            </a:r>
            <a:r>
              <a:rPr lang="en-US" sz="1400" dirty="0">
                <a:cs typeface="Arial" panose="020B0604020202020204" pitchFamily="34" charset="0"/>
              </a:rPr>
              <a:t>Emmanuel CORDONNIER, b&lt;&gt;com</a:t>
            </a:r>
          </a:p>
          <a:p>
            <a:pPr algn="r"/>
            <a:r>
              <a:rPr lang="en-US" sz="1400" dirty="0">
                <a:cs typeface="Arial" panose="020B0604020202020204" pitchFamily="34" charset="0"/>
              </a:rPr>
              <a:t>Co-chair </a:t>
            </a:r>
            <a:r>
              <a:rPr lang="en-US" sz="1400" noProof="1">
                <a:cs typeface="Arial" panose="020B0604020202020204" pitchFamily="34" charset="0"/>
              </a:rPr>
              <a:t>dicom </a:t>
            </a:r>
            <a:r>
              <a:rPr lang="en-US" sz="1400" dirty="0" smtClean="0">
                <a:cs typeface="Arial" panose="020B0604020202020204" pitchFamily="34" charset="0"/>
              </a:rPr>
              <a:t>WG13</a:t>
            </a:r>
            <a:endParaRPr lang="en-US" sz="1400" dirty="0">
              <a:cs typeface="Arial" panose="020B0604020202020204" pitchFamily="34" charset="0"/>
            </a:endParaRPr>
          </a:p>
        </p:txBody>
      </p:sp>
      <p:sp>
        <p:nvSpPr>
          <p:cNvPr id="4" name="Rectangle 3">
            <a:extLst>
              <a:ext uri="{FF2B5EF4-FFF2-40B4-BE49-F238E27FC236}">
                <a16:creationId xmlns:a16="http://schemas.microsoft.com/office/drawing/2014/main" xmlns="" id="{4C0A8B8A-F706-46B6-B1B6-F150036B2773}"/>
              </a:ext>
            </a:extLst>
          </p:cNvPr>
          <p:cNvSpPr/>
          <p:nvPr/>
        </p:nvSpPr>
        <p:spPr>
          <a:xfrm>
            <a:off x="515568" y="6348673"/>
            <a:ext cx="8112864" cy="276999"/>
          </a:xfrm>
          <a:prstGeom prst="rect">
            <a:avLst/>
          </a:prstGeom>
        </p:spPr>
        <p:txBody>
          <a:bodyPr wrap="square">
            <a:spAutoFit/>
          </a:bodyPr>
          <a:lstStyle/>
          <a:p>
            <a:r>
              <a:rPr lang="en-US" sz="1000" dirty="0">
                <a:solidFill>
                  <a:schemeClr val="bg1"/>
                </a:solidFill>
              </a:rPr>
              <a:t>Copyright DICOM® 2019       www.dicomstandard.org          #DICOMConference2019        #DICOM           </a:t>
            </a:r>
            <a:r>
              <a:rPr lang="en-US" sz="1200" dirty="0">
                <a:solidFill>
                  <a:schemeClr val="bg1"/>
                </a:solidFill>
              </a:rPr>
              <a:t>  </a:t>
            </a:r>
            <a:r>
              <a:rPr lang="en-US" sz="1100" dirty="0">
                <a:solidFill>
                  <a:schemeClr val="bg1"/>
                </a:solidFill>
              </a:rPr>
              <a:t>@</a:t>
            </a:r>
            <a:r>
              <a:rPr lang="en-US" sz="1100" dirty="0" err="1">
                <a:solidFill>
                  <a:schemeClr val="bg1"/>
                </a:solidFill>
              </a:rPr>
              <a:t>DICOMstandard</a:t>
            </a:r>
            <a:r>
              <a:rPr lang="en-US" sz="1000" dirty="0">
                <a:solidFill>
                  <a:schemeClr val="bg1"/>
                </a:solidFill>
              </a:rPr>
              <a:t>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580" y="5605619"/>
            <a:ext cx="2008745" cy="537882"/>
          </a:xfrm>
          <a:prstGeom prst="rect">
            <a:avLst/>
          </a:prstGeom>
        </p:spPr>
      </p:pic>
    </p:spTree>
    <p:extLst>
      <p:ext uri="{BB962C8B-B14F-4D97-AF65-F5344CB8AC3E}">
        <p14:creationId xmlns:p14="http://schemas.microsoft.com/office/powerpoint/2010/main" val="3079939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Video Interoperability in Operating Room(s)</a:t>
            </a:r>
            <a:endParaRPr lang="en-US" dirty="0"/>
          </a:p>
        </p:txBody>
      </p:sp>
      <p:sp>
        <p:nvSpPr>
          <p:cNvPr id="3" name="Espace réservé du contenu 2"/>
          <p:cNvSpPr>
            <a:spLocks noGrp="1"/>
          </p:cNvSpPr>
          <p:nvPr>
            <p:ph idx="1"/>
          </p:nvPr>
        </p:nvSpPr>
        <p:spPr/>
        <p:txBody>
          <a:bodyPr>
            <a:normAutofit fontScale="92500" lnSpcReduction="20000"/>
          </a:bodyPr>
          <a:lstStyle/>
          <a:p>
            <a:pPr>
              <a:spcBef>
                <a:spcPts val="1800"/>
              </a:spcBef>
            </a:pPr>
            <a:r>
              <a:rPr lang="en-US" dirty="0"/>
              <a:t>The OR is core to health businesses</a:t>
            </a:r>
          </a:p>
          <a:p>
            <a:pPr lvl="1"/>
            <a:r>
              <a:rPr lang="en-US" dirty="0"/>
              <a:t>20% of hospital expenditures, 6% of health costs</a:t>
            </a:r>
          </a:p>
          <a:p>
            <a:pPr lvl="1"/>
            <a:r>
              <a:rPr lang="en-US" dirty="0"/>
              <a:t>50 million procedures per year (</a:t>
            </a:r>
            <a:r>
              <a:rPr lang="en-US" dirty="0" smtClean="0"/>
              <a:t>U.S.)</a:t>
            </a:r>
            <a:endParaRPr lang="en-US" dirty="0"/>
          </a:p>
          <a:p>
            <a:r>
              <a:rPr lang="en-US" dirty="0"/>
              <a:t>Important risks</a:t>
            </a:r>
          </a:p>
          <a:p>
            <a:pPr lvl="1"/>
            <a:r>
              <a:rPr lang="en-US" dirty="0"/>
              <a:t>300,000 preventable severe adverse events / year (</a:t>
            </a:r>
            <a:r>
              <a:rPr lang="en-US" dirty="0" smtClean="0"/>
              <a:t>U.S.)</a:t>
            </a:r>
            <a:endParaRPr lang="en-US" dirty="0"/>
          </a:p>
          <a:p>
            <a:pPr lvl="1"/>
            <a:r>
              <a:rPr lang="en-US" dirty="0"/>
              <a:t>only ¼ of which are related to surgeon gesture itself</a:t>
            </a:r>
          </a:p>
          <a:p>
            <a:r>
              <a:rPr lang="en-US" dirty="0"/>
              <a:t>Need to improve</a:t>
            </a:r>
          </a:p>
          <a:p>
            <a:pPr lvl="1"/>
            <a:r>
              <a:rPr lang="en-US" dirty="0"/>
              <a:t>OR infrastructure mainly based on proprietary solutions</a:t>
            </a:r>
          </a:p>
          <a:p>
            <a:pPr lvl="1"/>
            <a:r>
              <a:rPr lang="en-US" dirty="0" smtClean="0"/>
              <a:t>prohibitive purchase &amp; </a:t>
            </a:r>
            <a:r>
              <a:rPr lang="en-US" dirty="0"/>
              <a:t>operation costs </a:t>
            </a:r>
            <a:endParaRPr lang="en-US" dirty="0" smtClean="0"/>
          </a:p>
          <a:p>
            <a:pPr lvl="1"/>
            <a:r>
              <a:rPr lang="en-US" dirty="0" smtClean="0"/>
              <a:t>no </a:t>
            </a:r>
            <a:r>
              <a:rPr lang="en-US" dirty="0"/>
              <a:t>shared resources among </a:t>
            </a:r>
            <a:r>
              <a:rPr lang="en-US" dirty="0" smtClean="0"/>
              <a:t>rooms</a:t>
            </a:r>
            <a:endParaRPr lang="en-US"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7" name="Imag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1094" y="5094101"/>
            <a:ext cx="4049232" cy="9547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8661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Users of Real-Time Video</a:t>
            </a:r>
            <a:endParaRPr lang="en-US" dirty="0"/>
          </a:p>
        </p:txBody>
      </p:sp>
      <p:sp>
        <p:nvSpPr>
          <p:cNvPr id="3" name="Espace réservé du contenu 2"/>
          <p:cNvSpPr>
            <a:spLocks noGrp="1"/>
          </p:cNvSpPr>
          <p:nvPr>
            <p:ph idx="1"/>
          </p:nvPr>
        </p:nvSpPr>
        <p:spPr/>
        <p:txBody>
          <a:bodyPr>
            <a:normAutofit fontScale="85000" lnSpcReduction="20000"/>
          </a:bodyPr>
          <a:lstStyle/>
          <a:p>
            <a:r>
              <a:rPr lang="en-US" dirty="0"/>
              <a:t>Varied video sources (not just visible light)</a:t>
            </a:r>
          </a:p>
          <a:p>
            <a:pPr lvl="1"/>
            <a:r>
              <a:rPr lang="en-US" dirty="0" smtClean="0"/>
              <a:t>Endoscopy </a:t>
            </a:r>
            <a:r>
              <a:rPr lang="en-US" dirty="0"/>
              <a:t>(gastroenterology, orthopedic surgery, ENT)</a:t>
            </a:r>
          </a:p>
          <a:p>
            <a:pPr lvl="1"/>
            <a:r>
              <a:rPr lang="en-US" dirty="0"/>
              <a:t>Laparoscopy</a:t>
            </a:r>
          </a:p>
          <a:p>
            <a:pPr lvl="1"/>
            <a:r>
              <a:rPr lang="en-US" dirty="0"/>
              <a:t>Microscopy</a:t>
            </a:r>
          </a:p>
          <a:p>
            <a:pPr lvl="1"/>
            <a:r>
              <a:rPr lang="en-US" dirty="0"/>
              <a:t>Fluoroscopy</a:t>
            </a:r>
          </a:p>
          <a:p>
            <a:pPr lvl="1"/>
            <a:r>
              <a:rPr lang="en-US" dirty="0"/>
              <a:t>Ultrasound</a:t>
            </a:r>
          </a:p>
          <a:p>
            <a:pPr lvl="1"/>
            <a:r>
              <a:rPr lang="en-US" dirty="0"/>
              <a:t>Angiography</a:t>
            </a:r>
          </a:p>
          <a:p>
            <a:pPr lvl="1"/>
            <a:r>
              <a:rPr lang="en-US" dirty="0" smtClean="0"/>
              <a:t>Ophthalmology</a:t>
            </a:r>
            <a:endParaRPr lang="en-US" dirty="0"/>
          </a:p>
          <a:p>
            <a:pPr lvl="1"/>
            <a:r>
              <a:rPr lang="en-US" dirty="0"/>
              <a:t>General surgery: overhead camera</a:t>
            </a:r>
          </a:p>
          <a:p>
            <a:pPr lvl="1"/>
            <a:r>
              <a:rPr lang="en-US" dirty="0" smtClean="0"/>
              <a:t>Dental </a:t>
            </a:r>
            <a:r>
              <a:rPr lang="en-US" dirty="0"/>
              <a:t>surgery</a:t>
            </a:r>
          </a:p>
          <a:p>
            <a:pPr lvl="1"/>
            <a:r>
              <a:rPr lang="en-US" dirty="0" smtClean="0"/>
              <a:t>HIT </a:t>
            </a:r>
            <a:r>
              <a:rPr lang="en-US" dirty="0"/>
              <a:t>displays (patient vital monitors, chart</a:t>
            </a:r>
            <a:r>
              <a:rPr lang="mr-IN" dirty="0"/>
              <a:t>…</a:t>
            </a:r>
            <a:r>
              <a:rPr lang="fr-FR" dirty="0" smtClean="0"/>
              <a:t>)</a:t>
            </a:r>
            <a:endParaRPr lang="en-US"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800254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128"/>
            <a:ext cx="9144000" cy="3796277"/>
          </a:xfrm>
          <a:prstGeom prst="rect">
            <a:avLst/>
          </a:prstGeom>
        </p:spPr>
      </p:pic>
      <p:sp>
        <p:nvSpPr>
          <p:cNvPr id="2" name="Titre 1"/>
          <p:cNvSpPr>
            <a:spLocks noGrp="1"/>
          </p:cNvSpPr>
          <p:nvPr>
            <p:ph type="title"/>
          </p:nvPr>
        </p:nvSpPr>
        <p:spPr/>
        <p:txBody>
          <a:bodyPr/>
          <a:lstStyle/>
          <a:p>
            <a:r>
              <a:rPr lang="en-US" dirty="0" smtClean="0"/>
              <a:t>Use Cases: Global Picture</a:t>
            </a:r>
            <a:endParaRPr lang="en-US" dirty="0"/>
          </a:p>
        </p:txBody>
      </p:sp>
      <p:sp>
        <p:nvSpPr>
          <p:cNvPr id="4" name="Espace réservé du pied de page 3"/>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12</a:t>
            </a:fld>
            <a:endParaRPr lang="en-US" dirty="0"/>
          </a:p>
        </p:txBody>
      </p:sp>
      <p:grpSp>
        <p:nvGrpSpPr>
          <p:cNvPr id="7" name="Grouper 6"/>
          <p:cNvGrpSpPr/>
          <p:nvPr/>
        </p:nvGrpSpPr>
        <p:grpSpPr>
          <a:xfrm>
            <a:off x="15926" y="2276747"/>
            <a:ext cx="9102436" cy="3810001"/>
            <a:chOff x="0" y="1447799"/>
            <a:chExt cx="9102436" cy="3810001"/>
          </a:xfrm>
        </p:grpSpPr>
        <p:sp>
          <p:nvSpPr>
            <p:cNvPr id="8" name="Rectangle 7"/>
            <p:cNvSpPr/>
            <p:nvPr/>
          </p:nvSpPr>
          <p:spPr>
            <a:xfrm>
              <a:off x="2590800" y="1752600"/>
              <a:ext cx="2514600" cy="65410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Visible light</a:t>
              </a:r>
              <a:endParaRPr lang="fr-FR" dirty="0">
                <a:solidFill>
                  <a:schemeClr val="tx1"/>
                </a:solidFill>
              </a:endParaRPr>
            </a:p>
          </p:txBody>
        </p:sp>
        <p:sp>
          <p:nvSpPr>
            <p:cNvPr id="9" name="Rectangle 8"/>
            <p:cNvSpPr/>
            <p:nvPr/>
          </p:nvSpPr>
          <p:spPr>
            <a:xfrm>
              <a:off x="2590800" y="3114447"/>
              <a:ext cx="2514600" cy="55778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Medical imaging</a:t>
              </a:r>
              <a:endParaRPr lang="en-US" dirty="0">
                <a:solidFill>
                  <a:schemeClr val="tx1"/>
                </a:solidFill>
              </a:endParaRPr>
            </a:p>
          </p:txBody>
        </p:sp>
        <p:sp>
          <p:nvSpPr>
            <p:cNvPr id="10" name="Rectangle 9"/>
            <p:cNvSpPr/>
            <p:nvPr/>
          </p:nvSpPr>
          <p:spPr>
            <a:xfrm>
              <a:off x="2590800" y="2434133"/>
              <a:ext cx="2514600" cy="6528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Monitoring</a:t>
              </a:r>
              <a:endParaRPr lang="en-US" dirty="0">
                <a:solidFill>
                  <a:schemeClr val="tx1"/>
                </a:solidFill>
              </a:endParaRPr>
            </a:p>
          </p:txBody>
        </p:sp>
        <p:sp>
          <p:nvSpPr>
            <p:cNvPr id="11" name="Rectangle 10"/>
            <p:cNvSpPr/>
            <p:nvPr/>
          </p:nvSpPr>
          <p:spPr>
            <a:xfrm>
              <a:off x="2590800" y="3699663"/>
              <a:ext cx="2514600" cy="5675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Supporting data</a:t>
              </a:r>
              <a:endParaRPr lang="en-US" dirty="0">
                <a:solidFill>
                  <a:schemeClr val="tx1"/>
                </a:solidFill>
              </a:endParaRPr>
            </a:p>
          </p:txBody>
        </p:sp>
        <p:sp>
          <p:nvSpPr>
            <p:cNvPr id="12" name="Rectangle 11"/>
            <p:cNvSpPr/>
            <p:nvPr/>
          </p:nvSpPr>
          <p:spPr>
            <a:xfrm>
              <a:off x="5715000" y="2133600"/>
              <a:ext cx="3387436" cy="914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Display</a:t>
              </a:r>
              <a:endParaRPr lang="en-US" dirty="0">
                <a:solidFill>
                  <a:schemeClr val="tx1"/>
                </a:solidFill>
              </a:endParaRPr>
            </a:p>
          </p:txBody>
        </p:sp>
        <p:sp>
          <p:nvSpPr>
            <p:cNvPr id="13" name="Rectangle 12"/>
            <p:cNvSpPr/>
            <p:nvPr/>
          </p:nvSpPr>
          <p:spPr>
            <a:xfrm>
              <a:off x="5715000" y="4447030"/>
              <a:ext cx="3387436" cy="65837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Storage</a:t>
              </a:r>
              <a:endParaRPr lang="en-US" dirty="0">
                <a:solidFill>
                  <a:schemeClr val="tx1"/>
                </a:solidFill>
              </a:endParaRPr>
            </a:p>
          </p:txBody>
        </p:sp>
        <p:sp>
          <p:nvSpPr>
            <p:cNvPr id="14" name="Rectangle 13"/>
            <p:cNvSpPr/>
            <p:nvPr/>
          </p:nvSpPr>
          <p:spPr>
            <a:xfrm>
              <a:off x="5715000" y="3075432"/>
              <a:ext cx="3387436" cy="62423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Distribution</a:t>
              </a:r>
              <a:endParaRPr lang="en-US" dirty="0">
                <a:solidFill>
                  <a:schemeClr val="tx1"/>
                </a:solidFill>
              </a:endParaRPr>
            </a:p>
          </p:txBody>
        </p:sp>
        <p:sp>
          <p:nvSpPr>
            <p:cNvPr id="15" name="Rectangle 14"/>
            <p:cNvSpPr/>
            <p:nvPr/>
          </p:nvSpPr>
          <p:spPr>
            <a:xfrm>
              <a:off x="5715000" y="3727094"/>
              <a:ext cx="3387436" cy="69250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Image processing</a:t>
              </a:r>
              <a:endParaRPr lang="en-US" dirty="0">
                <a:solidFill>
                  <a:schemeClr val="tx1"/>
                </a:solidFill>
              </a:endParaRPr>
            </a:p>
          </p:txBody>
        </p:sp>
        <p:sp>
          <p:nvSpPr>
            <p:cNvPr id="16" name="Rectangle 15"/>
            <p:cNvSpPr/>
            <p:nvPr/>
          </p:nvSpPr>
          <p:spPr>
            <a:xfrm>
              <a:off x="0" y="3367594"/>
              <a:ext cx="2286000" cy="82495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Scheduling</a:t>
              </a:r>
              <a:endParaRPr lang="en-US" dirty="0">
                <a:solidFill>
                  <a:schemeClr val="tx1"/>
                </a:solidFill>
              </a:endParaRPr>
            </a:p>
          </p:txBody>
        </p:sp>
        <p:sp>
          <p:nvSpPr>
            <p:cNvPr id="17" name="Rectangle 16"/>
            <p:cNvSpPr/>
            <p:nvPr/>
          </p:nvSpPr>
          <p:spPr>
            <a:xfrm>
              <a:off x="2895599" y="4572000"/>
              <a:ext cx="2802941" cy="6858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Management</a:t>
              </a:r>
              <a:endParaRPr lang="en-US" dirty="0">
                <a:solidFill>
                  <a:schemeClr val="tx1"/>
                </a:solidFill>
              </a:endParaRPr>
            </a:p>
          </p:txBody>
        </p:sp>
        <p:sp>
          <p:nvSpPr>
            <p:cNvPr id="18" name="Rectangle 17"/>
            <p:cNvSpPr/>
            <p:nvPr/>
          </p:nvSpPr>
          <p:spPr>
            <a:xfrm rot="16200000">
              <a:off x="4009261" y="2866262"/>
              <a:ext cx="2802941" cy="57561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Switching</a:t>
              </a:r>
              <a:endParaRPr lang="en-US" dirty="0">
                <a:solidFill>
                  <a:schemeClr val="tx1"/>
                </a:solidFill>
              </a:endParaRPr>
            </a:p>
          </p:txBody>
        </p:sp>
        <p:sp>
          <p:nvSpPr>
            <p:cNvPr id="19" name="Rectangle 18"/>
            <p:cNvSpPr/>
            <p:nvPr/>
          </p:nvSpPr>
          <p:spPr>
            <a:xfrm>
              <a:off x="2590800" y="1447799"/>
              <a:ext cx="2802941" cy="27841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Synchronization</a:t>
              </a:r>
              <a:endParaRPr lang="en-US" dirty="0">
                <a:solidFill>
                  <a:schemeClr val="tx1"/>
                </a:solidFill>
              </a:endParaRPr>
            </a:p>
          </p:txBody>
        </p:sp>
      </p:grpSp>
    </p:spTree>
    <p:extLst>
      <p:ext uri="{BB962C8B-B14F-4D97-AF65-F5344CB8AC3E}">
        <p14:creationId xmlns:p14="http://schemas.microsoft.com/office/powerpoint/2010/main" val="97528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Duplicate video on multiple monitors</a:t>
            </a:r>
          </a:p>
        </p:txBody>
      </p:sp>
      <p:sp>
        <p:nvSpPr>
          <p:cNvPr id="3" name="Espace réservé du contenu 2"/>
          <p:cNvSpPr>
            <a:spLocks noGrp="1"/>
          </p:cNvSpPr>
          <p:nvPr>
            <p:ph idx="1"/>
          </p:nvPr>
        </p:nvSpPr>
        <p:spPr/>
        <p:txBody>
          <a:bodyPr>
            <a:normAutofit/>
          </a:bodyPr>
          <a:lstStyle/>
          <a:p>
            <a:r>
              <a:rPr lang="en-US" sz="1400" dirty="0"/>
              <a:t>Two operators contributing to a procedure</a:t>
            </a:r>
          </a:p>
          <a:p>
            <a:pPr lvl="1"/>
            <a:r>
              <a:rPr lang="en-US" sz="1200" dirty="0"/>
              <a:t>a surgeon performing the operation</a:t>
            </a:r>
          </a:p>
          <a:p>
            <a:pPr lvl="1"/>
            <a:r>
              <a:rPr lang="en-US" sz="1200" dirty="0"/>
              <a:t>an assistant controlling the imaging system</a:t>
            </a:r>
          </a:p>
          <a:p>
            <a:r>
              <a:rPr lang="en-US" sz="1400" dirty="0"/>
              <a:t>Latency between monitors should be compatible with collaborative activity on surgery</a:t>
            </a:r>
          </a:p>
          <a:p>
            <a:r>
              <a:rPr lang="en-US" sz="1400" dirty="0"/>
              <a:t>Implementation either in the device or as a </a:t>
            </a:r>
            <a:r>
              <a:rPr lang="en-US" sz="1400" dirty="0" smtClean="0"/>
              <a:t>converter</a:t>
            </a:r>
            <a:endParaRPr lang="en-US" sz="140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015" y="4432750"/>
            <a:ext cx="6638193" cy="1833340"/>
          </a:xfrm>
          <a:prstGeom prst="rect">
            <a:avLst/>
          </a:prstGeom>
        </p:spPr>
      </p:pic>
    </p:spTree>
    <p:extLst>
      <p:ext uri="{BB962C8B-B14F-4D97-AF65-F5344CB8AC3E}">
        <p14:creationId xmlns:p14="http://schemas.microsoft.com/office/powerpoint/2010/main" val="2057415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Post-procedure Review</a:t>
            </a:r>
          </a:p>
        </p:txBody>
      </p:sp>
      <p:sp>
        <p:nvSpPr>
          <p:cNvPr id="3" name="Espace réservé du contenu 2"/>
          <p:cNvSpPr>
            <a:spLocks noGrp="1"/>
          </p:cNvSpPr>
          <p:nvPr>
            <p:ph idx="1"/>
          </p:nvPr>
        </p:nvSpPr>
        <p:spPr/>
        <p:txBody>
          <a:bodyPr>
            <a:normAutofit/>
          </a:bodyPr>
          <a:lstStyle/>
          <a:p>
            <a:r>
              <a:rPr lang="en-US" sz="1400" dirty="0"/>
              <a:t>Senior surgeon watches a recorded procedure</a:t>
            </a:r>
          </a:p>
          <a:p>
            <a:pPr lvl="1"/>
            <a:r>
              <a:rPr lang="en-US" sz="1200" dirty="0"/>
              <a:t>Reviews to understand what happened</a:t>
            </a:r>
          </a:p>
          <a:p>
            <a:pPr lvl="1"/>
            <a:r>
              <a:rPr lang="en-US" sz="1200" dirty="0"/>
              <a:t>Decides if the procedure is a success or need to re-operate</a:t>
            </a:r>
          </a:p>
          <a:p>
            <a:r>
              <a:rPr lang="en-US" sz="1400" dirty="0"/>
              <a:t>Need good quality recording of all video (endoscopy, monitors, …) and associated metadata</a:t>
            </a:r>
          </a:p>
          <a:p>
            <a:r>
              <a:rPr lang="en-US" sz="1400" dirty="0"/>
              <a:t>Need accurate time synchronization between </a:t>
            </a:r>
            <a:r>
              <a:rPr lang="en-US" sz="1400" dirty="0" smtClean="0"/>
              <a:t>channels</a:t>
            </a:r>
            <a:endParaRPr lang="en-US" sz="140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802" y="4366526"/>
            <a:ext cx="4648443" cy="2137978"/>
          </a:xfrm>
          <a:prstGeom prst="rect">
            <a:avLst/>
          </a:prstGeom>
        </p:spPr>
      </p:pic>
    </p:spTree>
    <p:extLst>
      <p:ext uri="{BB962C8B-B14F-4D97-AF65-F5344CB8AC3E}">
        <p14:creationId xmlns:p14="http://schemas.microsoft.com/office/powerpoint/2010/main" val="194943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Automated OR Displays</a:t>
            </a:r>
          </a:p>
        </p:txBody>
      </p:sp>
      <p:sp>
        <p:nvSpPr>
          <p:cNvPr id="3" name="Espace réservé du contenu 2"/>
          <p:cNvSpPr>
            <a:spLocks noGrp="1"/>
          </p:cNvSpPr>
          <p:nvPr>
            <p:ph idx="1"/>
          </p:nvPr>
        </p:nvSpPr>
        <p:spPr/>
        <p:txBody>
          <a:bodyPr>
            <a:normAutofit/>
          </a:bodyPr>
          <a:lstStyle/>
          <a:p>
            <a:pPr>
              <a:spcBef>
                <a:spcPts val="1200"/>
              </a:spcBef>
            </a:pPr>
            <a:r>
              <a:rPr lang="en-US" sz="1400" dirty="0"/>
              <a:t>“Multi-displays” tile multiple videos on one monitor</a:t>
            </a:r>
          </a:p>
          <a:p>
            <a:pPr>
              <a:spcBef>
                <a:spcPts val="1200"/>
              </a:spcBef>
            </a:pPr>
            <a:r>
              <a:rPr lang="en-US" sz="1400" dirty="0"/>
              <a:t>Tiling/Layout depends on the procedure step</a:t>
            </a:r>
          </a:p>
          <a:p>
            <a:pPr>
              <a:spcBef>
                <a:spcPts val="1200"/>
              </a:spcBef>
            </a:pPr>
            <a:r>
              <a:rPr lang="en-US" sz="1400" dirty="0"/>
              <a:t>Need automated layout set-up (“hanging protocol”)</a:t>
            </a:r>
          </a:p>
          <a:p>
            <a:pPr>
              <a:spcBef>
                <a:spcPts val="1200"/>
              </a:spcBef>
            </a:pPr>
            <a:r>
              <a:rPr lang="en-US" sz="1400" dirty="0"/>
              <a:t>Metadata drives layout </a:t>
            </a:r>
            <a:r>
              <a:rPr lang="en-US" sz="1400" dirty="0" smtClean="0"/>
              <a:t>automation</a:t>
            </a:r>
            <a:endParaRPr lang="en-US" sz="140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15" y="4220309"/>
            <a:ext cx="8230678" cy="1919070"/>
          </a:xfrm>
          <a:prstGeom prst="rect">
            <a:avLst/>
          </a:prstGeom>
        </p:spPr>
      </p:pic>
    </p:spTree>
    <p:extLst>
      <p:ext uri="{BB962C8B-B14F-4D97-AF65-F5344CB8AC3E}">
        <p14:creationId xmlns:p14="http://schemas.microsoft.com/office/powerpoint/2010/main" val="1506876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Augmented Reality</a:t>
            </a:r>
          </a:p>
        </p:txBody>
      </p:sp>
      <p:sp>
        <p:nvSpPr>
          <p:cNvPr id="3" name="Espace réservé du contenu 2"/>
          <p:cNvSpPr>
            <a:spLocks noGrp="1"/>
          </p:cNvSpPr>
          <p:nvPr>
            <p:ph idx="1"/>
          </p:nvPr>
        </p:nvSpPr>
        <p:spPr/>
        <p:txBody>
          <a:bodyPr>
            <a:normAutofit/>
          </a:bodyPr>
          <a:lstStyle/>
          <a:p>
            <a:r>
              <a:rPr lang="en-US" sz="1400" dirty="0"/>
              <a:t>Image-guidance improves interventional procedures</a:t>
            </a:r>
          </a:p>
          <a:p>
            <a:r>
              <a:rPr lang="en-US" sz="1400" dirty="0"/>
              <a:t>Real-time display may be current feed(s), or combined with reference imaging (e.g., PET tumor location)</a:t>
            </a:r>
          </a:p>
          <a:p>
            <a:r>
              <a:rPr lang="en-US" sz="1400" dirty="0"/>
              <a:t>Need real-time video, metadata, and good synch</a:t>
            </a:r>
          </a:p>
          <a:p>
            <a:r>
              <a:rPr lang="en-US" sz="1400" dirty="0"/>
              <a:t>Minimizing latency improves safety and </a:t>
            </a:r>
            <a:r>
              <a:rPr lang="en-US" sz="1400" dirty="0" smtClean="0"/>
              <a:t>efficacy</a:t>
            </a:r>
            <a:endParaRPr lang="en-US" sz="140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37" y="4097215"/>
            <a:ext cx="8752128" cy="2042163"/>
          </a:xfrm>
          <a:prstGeom prst="rect">
            <a:avLst/>
          </a:prstGeom>
        </p:spPr>
      </p:pic>
    </p:spTree>
    <p:extLst>
      <p:ext uri="{BB962C8B-B14F-4D97-AF65-F5344CB8AC3E}">
        <p14:creationId xmlns:p14="http://schemas.microsoft.com/office/powerpoint/2010/main" val="798770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Example: Cataract surgery</a:t>
            </a:r>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17</a:t>
            </a:fld>
            <a:endParaRPr lang="en-US" dirty="0"/>
          </a:p>
        </p:txBody>
      </p:sp>
      <p:sp>
        <p:nvSpPr>
          <p:cNvPr id="7" name="Espace réservé du contenu 2"/>
          <p:cNvSpPr>
            <a:spLocks noGrp="1"/>
          </p:cNvSpPr>
          <p:nvPr>
            <p:ph sz="half" idx="1"/>
          </p:nvPr>
        </p:nvSpPr>
        <p:spPr>
          <a:xfrm>
            <a:off x="5088312" y="2545317"/>
            <a:ext cx="4038600" cy="1917172"/>
          </a:xfrm>
        </p:spPr>
        <p:txBody>
          <a:bodyPr/>
          <a:lstStyle/>
          <a:p>
            <a:r>
              <a:rPr lang="en-US" dirty="0" smtClean="0"/>
              <a:t>Overlay plane</a:t>
            </a:r>
            <a:endParaRPr lang="en-US" dirty="0"/>
          </a:p>
        </p:txBody>
      </p:sp>
      <p:sp>
        <p:nvSpPr>
          <p:cNvPr id="8" name="Espace réservé du contenu 3"/>
          <p:cNvSpPr txBox="1">
            <a:spLocks/>
          </p:cNvSpPr>
          <p:nvPr/>
        </p:nvSpPr>
        <p:spPr>
          <a:xfrm>
            <a:off x="5088312" y="4392568"/>
            <a:ext cx="4038600" cy="1733042"/>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mtClean="0"/>
              <a:t>Surgeon view</a:t>
            </a:r>
            <a:endParaRPr lang="en-US" dirty="0"/>
          </a:p>
        </p:txBody>
      </p:sp>
      <p:pic>
        <p:nvPicPr>
          <p:cNvPr id="9" name="Picture 2" descr="ésultat de recherche d'images pour &quot;optique opération cataracte&quo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8209" y="2667292"/>
            <a:ext cx="4470401" cy="33528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Ellipse 9"/>
          <p:cNvSpPr/>
          <p:nvPr/>
        </p:nvSpPr>
        <p:spPr>
          <a:xfrm rot="19974943">
            <a:off x="1865328" y="3531489"/>
            <a:ext cx="472618" cy="210172"/>
          </a:xfrm>
          <a:prstGeom prst="ellipse">
            <a:avLst/>
          </a:prstGeom>
          <a:solidFill>
            <a:schemeClr val="bg2">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p:cNvCxnSpPr/>
          <p:nvPr/>
        </p:nvCxnSpPr>
        <p:spPr>
          <a:xfrm>
            <a:off x="1337824" y="3497387"/>
            <a:ext cx="555010" cy="7399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stCxn id="18" idx="2"/>
            <a:endCxn id="14" idx="5"/>
          </p:cNvCxnSpPr>
          <p:nvPr/>
        </p:nvCxnSpPr>
        <p:spPr>
          <a:xfrm flipH="1">
            <a:off x="2284241" y="3090446"/>
            <a:ext cx="4276014" cy="43365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pic>
        <p:nvPicPr>
          <p:cNvPr id="13" name="Picture 4" descr="ésultat de recherche d'images pour &quot;optique opération cataracte&qu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16398" y="3143864"/>
            <a:ext cx="1968500" cy="1511300"/>
          </a:xfrm>
          <a:prstGeom prst="rect">
            <a:avLst/>
          </a:prstGeom>
          <a:noFill/>
          <a:scene3d>
            <a:camera prst="isometricOffAxis2Top">
              <a:rot lat="18075715" lon="3600000" rev="18144000"/>
            </a:camera>
            <a:lightRig rig="threePt" dir="t"/>
          </a:scene3d>
          <a:extLst>
            <a:ext uri="{909E8E84-426E-40DD-AFC4-6F175D3DCCD1}">
              <a14:hiddenFill xmlns:a14="http://schemas.microsoft.com/office/drawing/2010/main">
                <a:solidFill>
                  <a:srgbClr val="FFFFFF"/>
                </a:solidFill>
              </a14:hiddenFill>
            </a:ext>
          </a:extLst>
        </p:spPr>
      </p:pic>
      <p:sp>
        <p:nvSpPr>
          <p:cNvPr id="14" name="Ellipse 13"/>
          <p:cNvSpPr/>
          <p:nvPr/>
        </p:nvSpPr>
        <p:spPr>
          <a:xfrm>
            <a:off x="6560255" y="2817396"/>
            <a:ext cx="720164" cy="546100"/>
          </a:xfrm>
          <a:prstGeom prst="ellipse">
            <a:avLst/>
          </a:prstGeom>
          <a:solidFill>
            <a:schemeClr val="bg1">
              <a:lumMod val="75000"/>
              <a:alpha val="59000"/>
            </a:schemeClr>
          </a:solidFill>
          <a:scene3d>
            <a:camera prst="isometricOffAxis2Top">
              <a:rot lat="18075715" lon="3600000" rev="181414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p:cNvCxnSpPr/>
          <p:nvPr/>
        </p:nvCxnSpPr>
        <p:spPr>
          <a:xfrm flipH="1">
            <a:off x="6536348" y="3090446"/>
            <a:ext cx="23907" cy="860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7271454" y="3090822"/>
            <a:ext cx="8965" cy="797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8203783" y="2911528"/>
            <a:ext cx="8965" cy="797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7558325" y="3332869"/>
            <a:ext cx="8965" cy="797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5810208" y="3270116"/>
            <a:ext cx="8965" cy="797858"/>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4" descr="ésultat de recherche d'images pour &quot;optique opération cataracte&qu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36087" y="4823024"/>
            <a:ext cx="1631203" cy="12523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Ellipse 20"/>
          <p:cNvSpPr/>
          <p:nvPr/>
        </p:nvSpPr>
        <p:spPr>
          <a:xfrm>
            <a:off x="6454548" y="5290770"/>
            <a:ext cx="546100" cy="546100"/>
          </a:xfrm>
          <a:prstGeom prst="ellipse">
            <a:avLst/>
          </a:prstGeom>
          <a:solidFill>
            <a:schemeClr val="bg1">
              <a:lumMod val="7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09" name="Connecteur droit 1708"/>
          <p:cNvCxnSpPr/>
          <p:nvPr/>
        </p:nvCxnSpPr>
        <p:spPr>
          <a:xfrm flipH="1">
            <a:off x="6442041" y="2911528"/>
            <a:ext cx="4289" cy="7575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911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Example: Implementation </a:t>
            </a:r>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3" y="2563712"/>
            <a:ext cx="6814458" cy="3607654"/>
          </a:xfrm>
          <a:prstGeom prst="rect">
            <a:avLst/>
          </a:prstGeom>
        </p:spPr>
      </p:pic>
    </p:spTree>
    <p:extLst>
      <p:ext uri="{BB962C8B-B14F-4D97-AF65-F5344CB8AC3E}">
        <p14:creationId xmlns:p14="http://schemas.microsoft.com/office/powerpoint/2010/main" val="147426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762" y="3566291"/>
            <a:ext cx="5104504" cy="884781"/>
          </a:xfrm>
          <a:prstGeom prst="rect">
            <a:avLst/>
          </a:prstGeom>
        </p:spPr>
      </p:pic>
      <p:sp>
        <p:nvSpPr>
          <p:cNvPr id="2" name="Titre 1"/>
          <p:cNvSpPr>
            <a:spLocks noGrp="1"/>
          </p:cNvSpPr>
          <p:nvPr>
            <p:ph type="title"/>
          </p:nvPr>
        </p:nvSpPr>
        <p:spPr/>
        <p:txBody>
          <a:bodyPr/>
          <a:lstStyle/>
          <a:p>
            <a:r>
              <a:rPr lang="en-US" dirty="0"/>
              <a:t>Real-Time Video Principles</a:t>
            </a:r>
          </a:p>
        </p:txBody>
      </p:sp>
      <p:sp>
        <p:nvSpPr>
          <p:cNvPr id="3" name="Espace réservé du contenu 2"/>
          <p:cNvSpPr>
            <a:spLocks noGrp="1"/>
          </p:cNvSpPr>
          <p:nvPr>
            <p:ph idx="1"/>
          </p:nvPr>
        </p:nvSpPr>
        <p:spPr>
          <a:xfrm>
            <a:off x="581192" y="2511035"/>
            <a:ext cx="7989752" cy="1096310"/>
          </a:xfrm>
        </p:spPr>
        <p:txBody>
          <a:bodyPr>
            <a:normAutofit/>
          </a:bodyPr>
          <a:lstStyle/>
          <a:p>
            <a:pPr>
              <a:spcBef>
                <a:spcPts val="300"/>
              </a:spcBef>
              <a:spcAft>
                <a:spcPts val="300"/>
              </a:spcAft>
            </a:pPr>
            <a:r>
              <a:rPr lang="en-US" sz="1400" dirty="0"/>
              <a:t>Real-time data is comprised of video, audio and associated metadata essences</a:t>
            </a:r>
          </a:p>
          <a:p>
            <a:pPr>
              <a:spcBef>
                <a:spcPts val="300"/>
              </a:spcBef>
              <a:spcAft>
                <a:spcPts val="300"/>
              </a:spcAft>
            </a:pPr>
            <a:r>
              <a:rPr lang="en-US" sz="1400" dirty="0"/>
              <a:t>Each essence is carried as a flow over a multicast IP-based infrastructure</a:t>
            </a:r>
          </a:p>
          <a:p>
            <a:pPr>
              <a:spcBef>
                <a:spcPts val="300"/>
              </a:spcBef>
              <a:spcAft>
                <a:spcPts val="300"/>
              </a:spcAft>
            </a:pPr>
            <a:r>
              <a:rPr lang="en-US" sz="1400" dirty="0"/>
              <a:t>A flow broadcast by one source device may be consumed by any number of </a:t>
            </a:r>
            <a:r>
              <a:rPr lang="en-US" sz="1400" dirty="0" smtClean="0"/>
              <a:t>devices</a:t>
            </a:r>
            <a:endParaRPr lang="en-US" sz="140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19</a:t>
            </a:fld>
            <a:endParaRPr lang="en-US" dirty="0"/>
          </a:p>
        </p:txBody>
      </p:sp>
      <p:sp>
        <p:nvSpPr>
          <p:cNvPr id="7" name="Espace réservé du contenu 2"/>
          <p:cNvSpPr txBox="1">
            <a:spLocks/>
          </p:cNvSpPr>
          <p:nvPr/>
        </p:nvSpPr>
        <p:spPr>
          <a:xfrm>
            <a:off x="581192" y="4446314"/>
            <a:ext cx="7989752" cy="1133956"/>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300"/>
              </a:spcBef>
              <a:spcAft>
                <a:spcPts val="300"/>
              </a:spcAft>
            </a:pPr>
            <a:r>
              <a:rPr lang="en-US" sz="1400" dirty="0"/>
              <a:t>A Flow is transmitted as a sequence of Grains (each may be one or more packets)</a:t>
            </a:r>
          </a:p>
          <a:p>
            <a:pPr>
              <a:spcBef>
                <a:spcPts val="300"/>
              </a:spcBef>
              <a:spcAft>
                <a:spcPts val="300"/>
              </a:spcAft>
            </a:pPr>
            <a:r>
              <a:rPr lang="en-US" sz="1400" dirty="0"/>
              <a:t>Grains (frames) are synchronized/”aligned” via PTP (Precision Time Protocol)</a:t>
            </a:r>
          </a:p>
          <a:p>
            <a:pPr>
              <a:spcBef>
                <a:spcPts val="300"/>
              </a:spcBef>
              <a:spcAft>
                <a:spcPts val="300"/>
              </a:spcAft>
            </a:pPr>
            <a:r>
              <a:rPr lang="en-US" sz="1400" dirty="0"/>
              <a:t>Packets of video (V) will be more frequent than audio (A) and metadata (M)</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966" y="5395993"/>
            <a:ext cx="5990862" cy="725684"/>
          </a:xfrm>
          <a:prstGeom prst="rect">
            <a:avLst/>
          </a:prstGeom>
        </p:spPr>
      </p:pic>
    </p:spTree>
    <p:extLst>
      <p:ext uri="{BB962C8B-B14F-4D97-AF65-F5344CB8AC3E}">
        <p14:creationId xmlns:p14="http://schemas.microsoft.com/office/powerpoint/2010/main" val="174074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Technology Background</a:t>
            </a:r>
          </a:p>
        </p:txBody>
      </p:sp>
      <p:sp>
        <p:nvSpPr>
          <p:cNvPr id="3" name="Espace réservé du texte 2"/>
          <p:cNvSpPr>
            <a:spLocks noGrp="1"/>
          </p:cNvSpPr>
          <p:nvPr>
            <p:ph type="body" idx="1"/>
          </p:nvPr>
        </p:nvSpPr>
        <p:spPr/>
        <p:txBody>
          <a:bodyPr/>
          <a:lstStyle/>
          <a:p>
            <a:r>
              <a:rPr lang="en-US" dirty="0"/>
              <a:t>Video over IP for TV studios</a:t>
            </a:r>
          </a:p>
        </p:txBody>
      </p:sp>
      <p:sp>
        <p:nvSpPr>
          <p:cNvPr id="5" name="Espace réservé du pied de page 4"/>
          <p:cNvSpPr>
            <a:spLocks noGrp="1"/>
          </p:cNvSpPr>
          <p:nvPr>
            <p:ph type="ftr" sz="quarter" idx="11"/>
          </p:nvPr>
        </p:nvSpPr>
        <p:spPr/>
        <p:txBody>
          <a:bodyPr/>
          <a:lstStyle/>
          <a:p>
            <a:r>
              <a:rPr lang="en-US" sz="800" dirty="0" smtClean="0">
                <a:latin typeface="Arial" panose="020B0604020202020204" pitchFamily="34" charset="0"/>
                <a:cs typeface="Arial" panose="020B0604020202020204" pitchFamily="34" charset="0"/>
              </a:rPr>
              <a:t>Copyright DICOM® 2019       www.dicomstandard.org          #DICOMConference2019        #DICOM            @</a:t>
            </a:r>
            <a:r>
              <a:rPr lang="en-US" sz="800" dirty="0" err="1" smtClean="0">
                <a:latin typeface="Arial" panose="020B0604020202020204" pitchFamily="34" charset="0"/>
                <a:cs typeface="Arial" panose="020B0604020202020204" pitchFamily="34" charset="0"/>
              </a:rPr>
              <a:t>DICOMstandard</a:t>
            </a:r>
            <a:r>
              <a:rPr lang="en-US" sz="800" dirty="0" smtClean="0">
                <a:latin typeface="Arial" panose="020B0604020202020204" pitchFamily="34" charset="0"/>
                <a:cs typeface="Arial" panose="020B0604020202020204" pitchFamily="34" charset="0"/>
              </a:rPr>
              <a:t> </a:t>
            </a:r>
            <a:endParaRPr lang="en-US" sz="800"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894827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Real-Time Session Description</a:t>
            </a:r>
          </a:p>
        </p:txBody>
      </p:sp>
      <p:sp>
        <p:nvSpPr>
          <p:cNvPr id="3" name="Espace réservé du contenu 2"/>
          <p:cNvSpPr>
            <a:spLocks noGrp="1"/>
          </p:cNvSpPr>
          <p:nvPr>
            <p:ph idx="1"/>
          </p:nvPr>
        </p:nvSpPr>
        <p:spPr>
          <a:xfrm>
            <a:off x="531948" y="2537064"/>
            <a:ext cx="7989752" cy="2358598"/>
          </a:xfrm>
        </p:spPr>
        <p:txBody>
          <a:bodyPr>
            <a:normAutofit/>
          </a:bodyPr>
          <a:lstStyle/>
          <a:p>
            <a:pPr>
              <a:spcBef>
                <a:spcPts val="300"/>
              </a:spcBef>
              <a:spcAft>
                <a:spcPts val="300"/>
              </a:spcAft>
            </a:pPr>
            <a:r>
              <a:rPr lang="en-US" sz="1600" dirty="0"/>
              <a:t>SMPTE ST 2110-10 requires an SDP object describing a set of flows</a:t>
            </a:r>
          </a:p>
          <a:p>
            <a:pPr lvl="1">
              <a:spcBef>
                <a:spcPts val="200"/>
              </a:spcBef>
              <a:spcAft>
                <a:spcPts val="200"/>
              </a:spcAft>
            </a:pPr>
            <a:r>
              <a:rPr lang="en-US" sz="1400" dirty="0"/>
              <a:t>Nature of the flow (video, audio, DICOM-RTV metadata</a:t>
            </a:r>
            <a:r>
              <a:rPr lang="mr-IN" sz="1400" dirty="0"/>
              <a:t>…</a:t>
            </a:r>
            <a:r>
              <a:rPr lang="fr-FR" sz="1400" dirty="0"/>
              <a:t>)</a:t>
            </a:r>
          </a:p>
          <a:p>
            <a:pPr lvl="1">
              <a:spcBef>
                <a:spcPts val="200"/>
              </a:spcBef>
              <a:spcAft>
                <a:spcPts val="200"/>
              </a:spcAft>
            </a:pPr>
            <a:r>
              <a:rPr lang="fr-FR" sz="1400" dirty="0"/>
              <a:t>one IP port per flow</a:t>
            </a:r>
            <a:endParaRPr lang="en-US" sz="1400" dirty="0"/>
          </a:p>
          <a:p>
            <a:pPr lvl="1">
              <a:spcBef>
                <a:spcPts val="200"/>
              </a:spcBef>
              <a:spcAft>
                <a:spcPts val="200"/>
              </a:spcAft>
            </a:pPr>
            <a:r>
              <a:rPr lang="en-US" sz="1400" dirty="0"/>
              <a:t>Video characteristics</a:t>
            </a:r>
          </a:p>
          <a:p>
            <a:pPr lvl="1">
              <a:spcBef>
                <a:spcPts val="200"/>
              </a:spcBef>
              <a:spcAft>
                <a:spcPts val="200"/>
              </a:spcAft>
            </a:pPr>
            <a:r>
              <a:rPr lang="en-US" sz="1400" dirty="0"/>
              <a:t>Source identification </a:t>
            </a:r>
          </a:p>
          <a:p>
            <a:pPr lvl="1">
              <a:spcBef>
                <a:spcPts val="200"/>
              </a:spcBef>
              <a:spcAft>
                <a:spcPts val="200"/>
              </a:spcAft>
            </a:pPr>
            <a:r>
              <a:rPr lang="en-US" sz="1400" dirty="0"/>
              <a:t>…</a:t>
            </a:r>
          </a:p>
          <a:p>
            <a:pPr>
              <a:spcBef>
                <a:spcPts val="300"/>
              </a:spcBef>
              <a:spcAft>
                <a:spcPts val="300"/>
              </a:spcAft>
            </a:pPr>
            <a:r>
              <a:rPr lang="en-US" sz="1600" dirty="0"/>
              <a:t>DICOM metadata also incorporates the main SDP content</a:t>
            </a:r>
          </a:p>
          <a:p>
            <a:pPr>
              <a:spcBef>
                <a:spcPts val="300"/>
              </a:spcBef>
              <a:spcAft>
                <a:spcPts val="300"/>
              </a:spcAft>
            </a:pPr>
            <a:r>
              <a:rPr lang="en-US" sz="1600" dirty="0"/>
              <a:t>DICOM Conformance Statements describe how SDP objects are </a:t>
            </a:r>
            <a:r>
              <a:rPr lang="en-US" sz="1600" dirty="0" smtClean="0"/>
              <a:t>accessed</a:t>
            </a:r>
            <a:endParaRPr lang="en-US" sz="160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059" y="4820323"/>
            <a:ext cx="5564673" cy="964543"/>
          </a:xfrm>
          <a:prstGeom prst="rect">
            <a:avLst/>
          </a:prstGeom>
        </p:spPr>
      </p:pic>
      <p:sp>
        <p:nvSpPr>
          <p:cNvPr id="8" name="Ellipse 7"/>
          <p:cNvSpPr/>
          <p:nvPr/>
        </p:nvSpPr>
        <p:spPr>
          <a:xfrm>
            <a:off x="3187933" y="4895662"/>
            <a:ext cx="342900" cy="81972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rganigramme : Document 5"/>
          <p:cNvSpPr/>
          <p:nvPr/>
        </p:nvSpPr>
        <p:spPr>
          <a:xfrm>
            <a:off x="2567512" y="5522212"/>
            <a:ext cx="495170" cy="410649"/>
          </a:xfrm>
          <a:prstGeom prst="flowChartDocumen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tx1"/>
                </a:solidFill>
                <a:ea typeface="Verdana" panose="020B0604030504040204" pitchFamily="34" charset="0"/>
                <a:cs typeface="Verdana" panose="020B0604030504040204" pitchFamily="34" charset="0"/>
              </a:rPr>
              <a:t>SDP</a:t>
            </a:r>
          </a:p>
          <a:p>
            <a:pPr algn="ctr"/>
            <a:r>
              <a:rPr lang="en-US" sz="700" dirty="0" smtClean="0">
                <a:solidFill>
                  <a:schemeClr val="tx1"/>
                </a:solidFill>
                <a:ea typeface="Verdana" panose="020B0604030504040204" pitchFamily="34" charset="0"/>
                <a:cs typeface="Verdana" panose="020B0604030504040204" pitchFamily="34" charset="0"/>
              </a:rPr>
              <a:t>object</a:t>
            </a:r>
            <a:endParaRPr lang="en-US" sz="700" dirty="0">
              <a:solidFill>
                <a:schemeClr val="tx1"/>
              </a:solidFill>
              <a:ea typeface="Verdana" panose="020B0604030504040204" pitchFamily="34" charset="0"/>
              <a:cs typeface="Verdana" panose="020B0604030504040204" pitchFamily="34" charset="0"/>
            </a:endParaRPr>
          </a:p>
        </p:txBody>
      </p:sp>
      <p:pic>
        <p:nvPicPr>
          <p:cNvPr id="10" name="Image 9"/>
          <p:cNvPicPr>
            <a:picLocks noChangeAspect="1"/>
          </p:cNvPicPr>
          <p:nvPr/>
        </p:nvPicPr>
        <p:blipFill>
          <a:blip r:embed="rId3"/>
          <a:stretch>
            <a:fillRect/>
          </a:stretch>
        </p:blipFill>
        <p:spPr>
          <a:xfrm>
            <a:off x="387203" y="5539918"/>
            <a:ext cx="2168681" cy="320638"/>
          </a:xfrm>
          <a:prstGeom prst="rect">
            <a:avLst/>
          </a:prstGeom>
        </p:spPr>
      </p:pic>
    </p:spTree>
    <p:extLst>
      <p:ext uri="{BB962C8B-B14F-4D97-AF65-F5344CB8AC3E}">
        <p14:creationId xmlns:p14="http://schemas.microsoft.com/office/powerpoint/2010/main" val="1482096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Real World Model</a:t>
            </a:r>
          </a:p>
        </p:txBody>
      </p:sp>
      <p:sp>
        <p:nvSpPr>
          <p:cNvPr id="3" name="Espace réservé du contenu 2"/>
          <p:cNvSpPr>
            <a:spLocks noGrp="1"/>
          </p:cNvSpPr>
          <p:nvPr>
            <p:ph sz="half" idx="1"/>
          </p:nvPr>
        </p:nvSpPr>
        <p:spPr/>
        <p:txBody>
          <a:bodyPr>
            <a:normAutofit/>
          </a:bodyPr>
          <a:lstStyle/>
          <a:p>
            <a:pPr marL="182880" lvl="1"/>
            <a:r>
              <a:rPr lang="en-US" dirty="0"/>
              <a:t>A Device can provide and/or consume content</a:t>
            </a:r>
          </a:p>
          <a:p>
            <a:pPr marL="182880" lvl="1"/>
            <a:r>
              <a:rPr lang="en-US" dirty="0"/>
              <a:t>A producing Device has one or more Sources</a:t>
            </a:r>
          </a:p>
          <a:p>
            <a:pPr marL="182880" lvl="1"/>
            <a:r>
              <a:rPr lang="en-US" dirty="0"/>
              <a:t>A Source is the origin of one or more Flows (same content)</a:t>
            </a:r>
          </a:p>
          <a:p>
            <a:pPr marL="182880" lvl="1"/>
            <a:r>
              <a:rPr lang="en-US" dirty="0"/>
              <a:t>A Flow corresponds to a SOP Instance (with a UID &amp; transfer syntax)</a:t>
            </a:r>
          </a:p>
          <a:p>
            <a:pPr marL="182880" lvl="1"/>
            <a:r>
              <a:rPr lang="en-US" dirty="0"/>
              <a:t>A Rendition links multiple Flows (e.g., video and audio</a:t>
            </a:r>
            <a:r>
              <a:rPr lang="en-US" dirty="0" smtClean="0"/>
              <a:t>)</a:t>
            </a:r>
            <a:endParaRPr lang="en-US"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258" y="2860375"/>
            <a:ext cx="4418175" cy="23066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7104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US" dirty="0"/>
              <a:t>Metadata Flow (for video)</a:t>
            </a:r>
          </a:p>
        </p:txBody>
      </p:sp>
      <p:sp>
        <p:nvSpPr>
          <p:cNvPr id="9" name="Espace réservé du contenu 8"/>
          <p:cNvSpPr>
            <a:spLocks noGrp="1"/>
          </p:cNvSpPr>
          <p:nvPr>
            <p:ph idx="1"/>
          </p:nvPr>
        </p:nvSpPr>
        <p:spPr/>
        <p:txBody>
          <a:bodyPr>
            <a:normAutofit/>
          </a:bodyPr>
          <a:lstStyle/>
          <a:p>
            <a:r>
              <a:rPr lang="en-US" sz="1400" dirty="0"/>
              <a:t>Video Flow contains only Bulk Data (no metadata)</a:t>
            </a:r>
          </a:p>
          <a:p>
            <a:r>
              <a:rPr lang="en-US" sz="1400" dirty="0"/>
              <a:t>Metadata Flow references the Video Flow (similar to JPIP) but contains no Pixel data</a:t>
            </a:r>
          </a:p>
          <a:p>
            <a:r>
              <a:rPr lang="en-US" sz="1400" dirty="0"/>
              <a:t>Metadata Flow describes the Video Flow using (modified) modules from existing video </a:t>
            </a:r>
            <a:r>
              <a:rPr lang="en-US" sz="1400" dirty="0" smtClean="0"/>
              <a:t>IODs</a:t>
            </a:r>
            <a:endParaRPr lang="en-US" sz="1400" dirty="0"/>
          </a:p>
        </p:txBody>
      </p:sp>
      <p:sp>
        <p:nvSpPr>
          <p:cNvPr id="6" name="Espace réservé du pied de page 5"/>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22</a:t>
            </a:fld>
            <a:endParaRPr lang="en-US" dirty="0"/>
          </a:p>
        </p:txBody>
      </p:sp>
      <p:sp>
        <p:nvSpPr>
          <p:cNvPr id="10" name="Rectangle 9"/>
          <p:cNvSpPr/>
          <p:nvPr/>
        </p:nvSpPr>
        <p:spPr>
          <a:xfrm>
            <a:off x="2061208" y="4490677"/>
            <a:ext cx="1035050" cy="1231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Video Endoscopic Image IOD</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673846" y="4497375"/>
            <a:ext cx="1035050" cy="1231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Real-Time</a:t>
            </a:r>
          </a:p>
          <a:p>
            <a:pPr algn="ctr"/>
            <a:r>
              <a:rPr lang="en-US"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Video Endoscopic</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ZoneTexte 11"/>
          <p:cNvSpPr txBox="1"/>
          <p:nvPr/>
        </p:nvSpPr>
        <p:spPr>
          <a:xfrm>
            <a:off x="1729422" y="4985462"/>
            <a:ext cx="304892" cy="369332"/>
          </a:xfrm>
          <a:prstGeom prst="rect">
            <a:avLst/>
          </a:prstGeom>
          <a:noFill/>
        </p:spPr>
        <p:txBody>
          <a:bodyPr wrap="none" rtlCol="0">
            <a:spAutoFit/>
          </a:bodyPr>
          <a:lstStyle/>
          <a:p>
            <a:r>
              <a:rPr lang="en-US" dirty="0" smtClean="0"/>
              <a:t>=</a:t>
            </a:r>
            <a:endParaRPr lang="en-US" dirty="0"/>
          </a:p>
        </p:txBody>
      </p:sp>
      <p:sp>
        <p:nvSpPr>
          <p:cNvPr id="13" name="Rectangle 12"/>
          <p:cNvSpPr/>
          <p:nvPr/>
        </p:nvSpPr>
        <p:spPr>
          <a:xfrm>
            <a:off x="3400974" y="4490677"/>
            <a:ext cx="1035050" cy="1231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latin typeface="Verdana" panose="020B0604030504040204" pitchFamily="34" charset="0"/>
                <a:ea typeface="Verdana" panose="020B0604030504040204" pitchFamily="34" charset="0"/>
                <a:cs typeface="Verdana" panose="020B0604030504040204" pitchFamily="34" charset="0"/>
              </a:rPr>
              <a:t>Synchronization Module</a:t>
            </a:r>
          </a:p>
        </p:txBody>
      </p:sp>
      <p:sp>
        <p:nvSpPr>
          <p:cNvPr id="14" name="Rectangle 13"/>
          <p:cNvSpPr/>
          <p:nvPr/>
        </p:nvSpPr>
        <p:spPr>
          <a:xfrm>
            <a:off x="7415790" y="4472387"/>
            <a:ext cx="1035050" cy="12319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Image Pixels, Multi-frame and Cine modules</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a:xfrm>
            <a:off x="6080506" y="4472387"/>
            <a:ext cx="1035050" cy="123190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Current </a:t>
            </a:r>
            <a:r>
              <a:rPr lang="en-US" sz="1200" dirty="0" smtClean="0">
                <a:latin typeface="Verdana" panose="020B0604030504040204" pitchFamily="34" charset="0"/>
                <a:ea typeface="Verdana" panose="020B0604030504040204" pitchFamily="34" charset="0"/>
                <a:cs typeface="Verdana" panose="020B0604030504040204" pitchFamily="34" charset="0"/>
              </a:rPr>
              <a:t>Frame </a:t>
            </a:r>
            <a:r>
              <a:rPr lang="en-US" sz="1200" dirty="0">
                <a:latin typeface="Verdana" panose="020B0604030504040204" pitchFamily="34" charset="0"/>
                <a:ea typeface="Verdana" panose="020B0604030504040204" pitchFamily="34" charset="0"/>
                <a:cs typeface="Verdana" panose="020B0604030504040204" pitchFamily="34" charset="0"/>
              </a:rPr>
              <a:t>Functional Groups Module</a:t>
            </a:r>
          </a:p>
        </p:txBody>
      </p:sp>
      <p:sp>
        <p:nvSpPr>
          <p:cNvPr id="16" name="ZoneTexte 15"/>
          <p:cNvSpPr txBox="1"/>
          <p:nvPr/>
        </p:nvSpPr>
        <p:spPr>
          <a:xfrm>
            <a:off x="3113656" y="4977874"/>
            <a:ext cx="304892" cy="369332"/>
          </a:xfrm>
          <a:prstGeom prst="rect">
            <a:avLst/>
          </a:prstGeom>
          <a:noFill/>
        </p:spPr>
        <p:txBody>
          <a:bodyPr wrap="none" rtlCol="0">
            <a:spAutoFit/>
          </a:bodyPr>
          <a:lstStyle/>
          <a:p>
            <a:r>
              <a:rPr lang="en-US" dirty="0" smtClean="0"/>
              <a:t>+</a:t>
            </a:r>
            <a:endParaRPr lang="en-US" dirty="0"/>
          </a:p>
        </p:txBody>
      </p:sp>
      <p:sp>
        <p:nvSpPr>
          <p:cNvPr id="17" name="ZoneTexte 16"/>
          <p:cNvSpPr txBox="1"/>
          <p:nvPr/>
        </p:nvSpPr>
        <p:spPr>
          <a:xfrm>
            <a:off x="4419830" y="4977874"/>
            <a:ext cx="304892" cy="369332"/>
          </a:xfrm>
          <a:prstGeom prst="rect">
            <a:avLst/>
          </a:prstGeom>
          <a:noFill/>
        </p:spPr>
        <p:txBody>
          <a:bodyPr wrap="none" rtlCol="0">
            <a:spAutoFit/>
          </a:bodyPr>
          <a:lstStyle/>
          <a:p>
            <a:r>
              <a:rPr lang="en-US" dirty="0" smtClean="0"/>
              <a:t>+</a:t>
            </a:r>
            <a:endParaRPr lang="en-US" dirty="0"/>
          </a:p>
        </p:txBody>
      </p:sp>
      <p:sp>
        <p:nvSpPr>
          <p:cNvPr id="18" name="ZoneTexte 17"/>
          <p:cNvSpPr txBox="1"/>
          <p:nvPr/>
        </p:nvSpPr>
        <p:spPr>
          <a:xfrm>
            <a:off x="7115556" y="4937314"/>
            <a:ext cx="268022" cy="369332"/>
          </a:xfrm>
          <a:prstGeom prst="rect">
            <a:avLst/>
          </a:prstGeom>
          <a:noFill/>
        </p:spPr>
        <p:txBody>
          <a:bodyPr wrap="none" rtlCol="0">
            <a:spAutoFit/>
          </a:bodyPr>
          <a:lstStyle/>
          <a:p>
            <a:r>
              <a:rPr lang="en-US" dirty="0" smtClean="0"/>
              <a:t>-</a:t>
            </a:r>
            <a:endParaRPr lang="en-US" dirty="0"/>
          </a:p>
        </p:txBody>
      </p:sp>
      <p:sp>
        <p:nvSpPr>
          <p:cNvPr id="19" name="Rectangle 18"/>
          <p:cNvSpPr/>
          <p:nvPr/>
        </p:nvSpPr>
        <p:spPr>
          <a:xfrm>
            <a:off x="2088638" y="5386243"/>
            <a:ext cx="980190" cy="318044"/>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700" dirty="0">
                <a:latin typeface="Verdana" panose="020B0604030504040204" pitchFamily="34" charset="0"/>
                <a:ea typeface="Verdana" panose="020B0604030504040204" pitchFamily="34" charset="0"/>
                <a:cs typeface="Verdana" panose="020B0604030504040204" pitchFamily="34" charset="0"/>
              </a:rPr>
              <a:t>P</a:t>
            </a:r>
            <a:r>
              <a:rPr lang="en-US" sz="700" dirty="0" smtClean="0">
                <a:latin typeface="Verdana" panose="020B0604030504040204" pitchFamily="34" charset="0"/>
                <a:ea typeface="Verdana" panose="020B0604030504040204" pitchFamily="34" charset="0"/>
                <a:cs typeface="Verdana" panose="020B0604030504040204" pitchFamily="34" charset="0"/>
              </a:rPr>
              <a:t>ixels replaced by a reference</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p:cNvSpPr/>
          <p:nvPr/>
        </p:nvSpPr>
        <p:spPr>
          <a:xfrm>
            <a:off x="4740740" y="4490677"/>
            <a:ext cx="1035050" cy="1231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Real-Time </a:t>
            </a:r>
            <a:r>
              <a:rPr lang="en-US" sz="1200" dirty="0">
                <a:latin typeface="Verdana" panose="020B0604030504040204" pitchFamily="34" charset="0"/>
                <a:ea typeface="Verdana" panose="020B0604030504040204" pitchFamily="34" charset="0"/>
                <a:cs typeface="Verdana" panose="020B0604030504040204" pitchFamily="34" charset="0"/>
              </a:rPr>
              <a:t>Bulk Data Flow </a:t>
            </a:r>
            <a:r>
              <a:rPr lang="en-US" sz="1200" dirty="0" smtClean="0">
                <a:latin typeface="Verdana" panose="020B0604030504040204" pitchFamily="34" charset="0"/>
                <a:ea typeface="Verdana" panose="020B0604030504040204" pitchFamily="34" charset="0"/>
                <a:cs typeface="Verdana" panose="020B0604030504040204" pitchFamily="34" charset="0"/>
              </a:rPr>
              <a:t>Module</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1" name="ZoneTexte 20"/>
          <p:cNvSpPr txBox="1"/>
          <p:nvPr/>
        </p:nvSpPr>
        <p:spPr>
          <a:xfrm>
            <a:off x="5751900" y="4977874"/>
            <a:ext cx="304892" cy="369332"/>
          </a:xfrm>
          <a:prstGeom prst="rect">
            <a:avLst/>
          </a:prstGeom>
          <a:noFill/>
        </p:spPr>
        <p:txBody>
          <a:bodyPr wrap="none" rtlCol="0">
            <a:spAutoFit/>
          </a:bodyPr>
          <a:lstStyle/>
          <a:p>
            <a:r>
              <a:rPr lang="en-US" dirty="0" smtClean="0"/>
              <a:t>+</a:t>
            </a:r>
            <a:endParaRPr lang="en-US" dirty="0"/>
          </a:p>
        </p:txBody>
      </p:sp>
      <p:sp>
        <p:nvSpPr>
          <p:cNvPr id="22" name="ZoneTexte 21"/>
          <p:cNvSpPr txBox="1"/>
          <p:nvPr/>
        </p:nvSpPr>
        <p:spPr>
          <a:xfrm>
            <a:off x="2061209" y="4115675"/>
            <a:ext cx="3714582" cy="261610"/>
          </a:xfrm>
          <a:prstGeom prst="rect">
            <a:avLst/>
          </a:prstGeom>
          <a:solidFill>
            <a:schemeClr val="bg1">
              <a:lumMod val="65000"/>
            </a:schemeClr>
          </a:solidFill>
        </p:spPr>
        <p:txBody>
          <a:bodyPr wrap="square" rtlCol="0">
            <a:spAutoFit/>
          </a:bodyPr>
          <a:lstStyle/>
          <a:p>
            <a:r>
              <a:rPr lang="en-US" sz="1100" dirty="0" smtClean="0"/>
              <a:t>             Static payload (sent at least every 1 second)               </a:t>
            </a:r>
            <a:endParaRPr lang="en-US" sz="1100" dirty="0"/>
          </a:p>
        </p:txBody>
      </p:sp>
      <p:sp>
        <p:nvSpPr>
          <p:cNvPr id="23" name="ZoneTexte 22"/>
          <p:cNvSpPr txBox="1"/>
          <p:nvPr/>
        </p:nvSpPr>
        <p:spPr>
          <a:xfrm>
            <a:off x="6080506" y="4111868"/>
            <a:ext cx="1019831" cy="261610"/>
          </a:xfrm>
          <a:prstGeom prst="rect">
            <a:avLst/>
          </a:prstGeom>
          <a:solidFill>
            <a:schemeClr val="bg1">
              <a:lumMod val="65000"/>
            </a:schemeClr>
          </a:solidFill>
        </p:spPr>
        <p:txBody>
          <a:bodyPr wrap="none" rtlCol="0">
            <a:spAutoFit/>
          </a:bodyPr>
          <a:lstStyle/>
          <a:p>
            <a:r>
              <a:rPr lang="en-US" sz="1100" dirty="0" smtClean="0"/>
              <a:t>  Every frame</a:t>
            </a:r>
            <a:endParaRPr lang="en-US" sz="1100" dirty="0"/>
          </a:p>
        </p:txBody>
      </p:sp>
    </p:spTree>
    <p:extLst>
      <p:ext uri="{BB962C8B-B14F-4D97-AF65-F5344CB8AC3E}">
        <p14:creationId xmlns:p14="http://schemas.microsoft.com/office/powerpoint/2010/main" val="18475900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Metadata Flow (for audio)</a:t>
            </a:r>
          </a:p>
        </p:txBody>
      </p:sp>
      <p:sp>
        <p:nvSpPr>
          <p:cNvPr id="3" name="Espace réservé du contenu 2"/>
          <p:cNvSpPr>
            <a:spLocks noGrp="1"/>
          </p:cNvSpPr>
          <p:nvPr>
            <p:ph idx="1"/>
          </p:nvPr>
        </p:nvSpPr>
        <p:spPr/>
        <p:txBody>
          <a:bodyPr>
            <a:normAutofit/>
          </a:bodyPr>
          <a:lstStyle/>
          <a:p>
            <a:r>
              <a:rPr lang="en-US" sz="1400" dirty="0"/>
              <a:t>Audio Flow contains only Bulk Data (no metadata)</a:t>
            </a:r>
          </a:p>
          <a:p>
            <a:r>
              <a:rPr lang="en-US" sz="1400" dirty="0"/>
              <a:t>Metadata Flow references the Audio Flow but contains no waveform samples</a:t>
            </a:r>
          </a:p>
          <a:p>
            <a:r>
              <a:rPr lang="en-US" sz="1400" dirty="0"/>
              <a:t>Metadata Flow describes the Audio Flow using (modified) modules from existing audio </a:t>
            </a:r>
            <a:r>
              <a:rPr lang="en-US" sz="1400" dirty="0" smtClean="0"/>
              <a:t>IODs</a:t>
            </a:r>
            <a:endParaRPr lang="en-US" sz="140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23</a:t>
            </a:fld>
            <a:endParaRPr lang="en-US" dirty="0"/>
          </a:p>
        </p:txBody>
      </p:sp>
      <p:sp>
        <p:nvSpPr>
          <p:cNvPr id="7" name="Rectangle 6"/>
          <p:cNvSpPr/>
          <p:nvPr/>
        </p:nvSpPr>
        <p:spPr>
          <a:xfrm>
            <a:off x="2108719" y="4533581"/>
            <a:ext cx="996280" cy="1155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Audio Waveform</a:t>
            </a:r>
          </a:p>
          <a:p>
            <a:pPr algn="ctr"/>
            <a:r>
              <a:rPr lang="en-US"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IOD</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nvSpPr>
        <p:spPr>
          <a:xfrm>
            <a:off x="817710" y="4544538"/>
            <a:ext cx="996280" cy="1155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Real-Time</a:t>
            </a:r>
          </a:p>
          <a:p>
            <a:pPr algn="ctr"/>
            <a:r>
              <a:rPr lang="en-US"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Audio Waveform</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ZoneTexte 8"/>
          <p:cNvSpPr txBox="1"/>
          <p:nvPr/>
        </p:nvSpPr>
        <p:spPr>
          <a:xfrm>
            <a:off x="1801696" y="4956050"/>
            <a:ext cx="319318"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
        <p:nvSpPr>
          <p:cNvPr id="10" name="Rectangle 9"/>
          <p:cNvSpPr/>
          <p:nvPr/>
        </p:nvSpPr>
        <p:spPr>
          <a:xfrm>
            <a:off x="2121014" y="5389166"/>
            <a:ext cx="980190" cy="318044"/>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7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Waveforms replaced by a reference</a:t>
            </a:r>
            <a:endParaRPr lang="en-US" sz="7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ZoneTexte 10"/>
          <p:cNvSpPr txBox="1"/>
          <p:nvPr/>
        </p:nvSpPr>
        <p:spPr>
          <a:xfrm>
            <a:off x="2121013" y="4115672"/>
            <a:ext cx="3702287" cy="253916"/>
          </a:xfrm>
          <a:prstGeom prst="rect">
            <a:avLst/>
          </a:prstGeom>
          <a:solidFill>
            <a:schemeClr val="bg1">
              <a:lumMod val="65000"/>
            </a:schemeClr>
          </a:solidFill>
        </p:spPr>
        <p:txBody>
          <a:bodyPr wrap="square" rtlCol="0">
            <a:spAutoFit/>
          </a:bodyPr>
          <a:lstStyle/>
          <a:p>
            <a:r>
              <a:rPr lang="en-US" sz="1050" dirty="0" smtClean="0"/>
              <a:t>             Static payload (sent at least every 1 second)               </a:t>
            </a:r>
            <a:endParaRPr lang="en-US" sz="1050" dirty="0"/>
          </a:p>
        </p:txBody>
      </p:sp>
      <p:sp>
        <p:nvSpPr>
          <p:cNvPr id="12" name="ZoneTexte 11"/>
          <p:cNvSpPr txBox="1"/>
          <p:nvPr/>
        </p:nvSpPr>
        <p:spPr>
          <a:xfrm>
            <a:off x="6128017" y="4111518"/>
            <a:ext cx="1035050" cy="246221"/>
          </a:xfrm>
          <a:prstGeom prst="rect">
            <a:avLst/>
          </a:prstGeom>
          <a:solidFill>
            <a:schemeClr val="bg1">
              <a:lumMod val="65000"/>
            </a:schemeClr>
          </a:solidFill>
        </p:spPr>
        <p:txBody>
          <a:bodyPr wrap="square" rtlCol="0">
            <a:spAutoFit/>
          </a:bodyPr>
          <a:lstStyle/>
          <a:p>
            <a:r>
              <a:rPr lang="en-US" sz="1000" dirty="0" smtClean="0"/>
              <a:t>Every sample</a:t>
            </a:r>
            <a:endParaRPr lang="en-US" sz="1000" dirty="0"/>
          </a:p>
        </p:txBody>
      </p:sp>
      <p:sp>
        <p:nvSpPr>
          <p:cNvPr id="13" name="Rectangle 12"/>
          <p:cNvSpPr/>
          <p:nvPr/>
        </p:nvSpPr>
        <p:spPr>
          <a:xfrm>
            <a:off x="3448485" y="4490674"/>
            <a:ext cx="1035050" cy="1231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Synchronization Module</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p:cNvSpPr/>
          <p:nvPr/>
        </p:nvSpPr>
        <p:spPr>
          <a:xfrm>
            <a:off x="7463301" y="4472384"/>
            <a:ext cx="1035050" cy="12319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Waveform Module</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a:xfrm>
            <a:off x="6128017" y="4472384"/>
            <a:ext cx="1035050" cy="123190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Current </a:t>
            </a:r>
            <a:r>
              <a:rPr lang="en-US" sz="1200" dirty="0" smtClean="0">
                <a:latin typeface="Verdana" panose="020B0604030504040204" pitchFamily="34" charset="0"/>
                <a:ea typeface="Verdana" panose="020B0604030504040204" pitchFamily="34" charset="0"/>
                <a:cs typeface="Verdana" panose="020B0604030504040204" pitchFamily="34" charset="0"/>
              </a:rPr>
              <a:t>Frame </a:t>
            </a:r>
            <a:r>
              <a:rPr lang="en-US" sz="1200" dirty="0">
                <a:latin typeface="Verdana" panose="020B0604030504040204" pitchFamily="34" charset="0"/>
                <a:ea typeface="Verdana" panose="020B0604030504040204" pitchFamily="34" charset="0"/>
                <a:cs typeface="Verdana" panose="020B0604030504040204" pitchFamily="34" charset="0"/>
              </a:rPr>
              <a:t>Functional Groups Module</a:t>
            </a:r>
          </a:p>
        </p:txBody>
      </p:sp>
      <p:sp>
        <p:nvSpPr>
          <p:cNvPr id="16" name="ZoneTexte 15"/>
          <p:cNvSpPr txBox="1"/>
          <p:nvPr/>
        </p:nvSpPr>
        <p:spPr>
          <a:xfrm>
            <a:off x="3161167" y="4977871"/>
            <a:ext cx="304892" cy="369332"/>
          </a:xfrm>
          <a:prstGeom prst="rect">
            <a:avLst/>
          </a:prstGeom>
          <a:noFill/>
        </p:spPr>
        <p:txBody>
          <a:bodyPr wrap="none" rtlCol="0">
            <a:spAutoFit/>
          </a:bodyPr>
          <a:lstStyle/>
          <a:p>
            <a:r>
              <a:rPr lang="en-US" dirty="0" smtClean="0"/>
              <a:t>+</a:t>
            </a:r>
            <a:endParaRPr lang="en-US" dirty="0"/>
          </a:p>
        </p:txBody>
      </p:sp>
      <p:sp>
        <p:nvSpPr>
          <p:cNvPr id="17" name="ZoneTexte 16"/>
          <p:cNvSpPr txBox="1"/>
          <p:nvPr/>
        </p:nvSpPr>
        <p:spPr>
          <a:xfrm>
            <a:off x="4467341" y="4977871"/>
            <a:ext cx="304892" cy="369332"/>
          </a:xfrm>
          <a:prstGeom prst="rect">
            <a:avLst/>
          </a:prstGeom>
          <a:noFill/>
        </p:spPr>
        <p:txBody>
          <a:bodyPr wrap="none" rtlCol="0">
            <a:spAutoFit/>
          </a:bodyPr>
          <a:lstStyle/>
          <a:p>
            <a:r>
              <a:rPr lang="en-US" dirty="0" smtClean="0"/>
              <a:t>+</a:t>
            </a:r>
            <a:endParaRPr lang="en-US" dirty="0"/>
          </a:p>
        </p:txBody>
      </p:sp>
      <p:sp>
        <p:nvSpPr>
          <p:cNvPr id="18" name="ZoneTexte 17"/>
          <p:cNvSpPr txBox="1"/>
          <p:nvPr/>
        </p:nvSpPr>
        <p:spPr>
          <a:xfrm>
            <a:off x="7163067" y="4937311"/>
            <a:ext cx="268022" cy="369332"/>
          </a:xfrm>
          <a:prstGeom prst="rect">
            <a:avLst/>
          </a:prstGeom>
          <a:noFill/>
        </p:spPr>
        <p:txBody>
          <a:bodyPr wrap="none" rtlCol="0">
            <a:spAutoFit/>
          </a:bodyPr>
          <a:lstStyle/>
          <a:p>
            <a:r>
              <a:rPr lang="en-US" dirty="0" smtClean="0"/>
              <a:t>-</a:t>
            </a:r>
            <a:endParaRPr lang="en-US" dirty="0"/>
          </a:p>
        </p:txBody>
      </p:sp>
      <p:sp>
        <p:nvSpPr>
          <p:cNvPr id="19" name="Rectangle 18"/>
          <p:cNvSpPr/>
          <p:nvPr/>
        </p:nvSpPr>
        <p:spPr>
          <a:xfrm>
            <a:off x="4788251" y="4490674"/>
            <a:ext cx="1035050" cy="1231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Real-Time </a:t>
            </a:r>
            <a:r>
              <a:rPr lang="en-US" sz="1200" dirty="0">
                <a:latin typeface="Verdana" panose="020B0604030504040204" pitchFamily="34" charset="0"/>
                <a:ea typeface="Verdana" panose="020B0604030504040204" pitchFamily="34" charset="0"/>
                <a:cs typeface="Verdana" panose="020B0604030504040204" pitchFamily="34" charset="0"/>
              </a:rPr>
              <a:t>Bulk Data Flow </a:t>
            </a:r>
            <a:r>
              <a:rPr lang="en-US" sz="1200" dirty="0" smtClean="0">
                <a:latin typeface="Verdana" panose="020B0604030504040204" pitchFamily="34" charset="0"/>
                <a:ea typeface="Verdana" panose="020B0604030504040204" pitchFamily="34" charset="0"/>
                <a:cs typeface="Verdana" panose="020B0604030504040204" pitchFamily="34" charset="0"/>
              </a:rPr>
              <a:t>Module</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0" name="ZoneTexte 19"/>
          <p:cNvSpPr txBox="1"/>
          <p:nvPr/>
        </p:nvSpPr>
        <p:spPr>
          <a:xfrm>
            <a:off x="5799411" y="4977871"/>
            <a:ext cx="304892"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1980725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783" y="2225918"/>
            <a:ext cx="8468139" cy="55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Metadata Packet Structure</a:t>
            </a:r>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7" name="Image 6"/>
          <p:cNvPicPr>
            <a:picLocks noChangeAspect="1"/>
          </p:cNvPicPr>
          <p:nvPr/>
        </p:nvPicPr>
        <p:blipFill>
          <a:blip r:embed="rId3"/>
          <a:stretch>
            <a:fillRect/>
          </a:stretch>
        </p:blipFill>
        <p:spPr>
          <a:xfrm>
            <a:off x="1096518" y="2275630"/>
            <a:ext cx="5142024" cy="3863748"/>
          </a:xfrm>
          <a:prstGeom prst="rect">
            <a:avLst/>
          </a:prstGeom>
        </p:spPr>
      </p:pic>
      <p:sp>
        <p:nvSpPr>
          <p:cNvPr id="8" name="ZoneTexte 7"/>
          <p:cNvSpPr txBox="1"/>
          <p:nvPr/>
        </p:nvSpPr>
        <p:spPr>
          <a:xfrm>
            <a:off x="6293602" y="2303813"/>
            <a:ext cx="1959749" cy="1446550"/>
          </a:xfrm>
          <a:prstGeom prst="rect">
            <a:avLst/>
          </a:prstGeom>
          <a:noFill/>
          <a:ln>
            <a:solidFill>
              <a:schemeClr val="tx1"/>
            </a:solidFill>
          </a:ln>
        </p:spPr>
        <p:txBody>
          <a:bodyPr wrap="square" rtlCol="0">
            <a:spAutoFit/>
          </a:bodyPr>
          <a:lstStyle/>
          <a:p>
            <a:r>
              <a:rPr lang="en-US" sz="1100" b="1" i="1" dirty="0" smtClean="0"/>
              <a:t>RTP Header</a:t>
            </a:r>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p:txBody>
      </p:sp>
      <p:sp>
        <p:nvSpPr>
          <p:cNvPr id="9" name="ZoneTexte 8"/>
          <p:cNvSpPr txBox="1"/>
          <p:nvPr/>
        </p:nvSpPr>
        <p:spPr>
          <a:xfrm>
            <a:off x="6293602" y="4115009"/>
            <a:ext cx="1959749" cy="1785104"/>
          </a:xfrm>
          <a:prstGeom prst="rect">
            <a:avLst/>
          </a:prstGeom>
          <a:noFill/>
          <a:ln>
            <a:solidFill>
              <a:schemeClr val="tx1"/>
            </a:solidFill>
          </a:ln>
        </p:spPr>
        <p:txBody>
          <a:bodyPr wrap="square" rtlCol="0">
            <a:spAutoFit/>
          </a:bodyPr>
          <a:lstStyle/>
          <a:p>
            <a:r>
              <a:rPr lang="en-US" sz="1100" b="1" i="1" dirty="0" smtClean="0"/>
              <a:t>RTP Payload</a:t>
            </a:r>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smtClean="0"/>
          </a:p>
        </p:txBody>
      </p:sp>
      <p:sp>
        <p:nvSpPr>
          <p:cNvPr id="10" name="ZoneTexte 9"/>
          <p:cNvSpPr txBox="1"/>
          <p:nvPr/>
        </p:nvSpPr>
        <p:spPr>
          <a:xfrm>
            <a:off x="6428689" y="2648883"/>
            <a:ext cx="1551186" cy="261610"/>
          </a:xfrm>
          <a:prstGeom prst="rect">
            <a:avLst/>
          </a:prstGeom>
          <a:noFill/>
          <a:ln>
            <a:solidFill>
              <a:schemeClr val="tx1"/>
            </a:solidFill>
          </a:ln>
        </p:spPr>
        <p:txBody>
          <a:bodyPr wrap="square" rtlCol="0">
            <a:spAutoFit/>
          </a:bodyPr>
          <a:lstStyle/>
          <a:p>
            <a:r>
              <a:rPr lang="en-US" sz="1100" b="1" dirty="0" smtClean="0"/>
              <a:t>Main</a:t>
            </a:r>
            <a:endParaRPr lang="en-US" sz="1100" b="1" dirty="0"/>
          </a:p>
        </p:txBody>
      </p:sp>
      <p:sp>
        <p:nvSpPr>
          <p:cNvPr id="11" name="ZoneTexte 10"/>
          <p:cNvSpPr txBox="1"/>
          <p:nvPr/>
        </p:nvSpPr>
        <p:spPr>
          <a:xfrm>
            <a:off x="6428689" y="3427348"/>
            <a:ext cx="1551186" cy="261610"/>
          </a:xfrm>
          <a:prstGeom prst="rect">
            <a:avLst/>
          </a:prstGeom>
          <a:noFill/>
          <a:ln>
            <a:solidFill>
              <a:schemeClr val="tx1"/>
            </a:solidFill>
          </a:ln>
        </p:spPr>
        <p:txBody>
          <a:bodyPr wrap="square" rtlCol="0">
            <a:spAutoFit/>
          </a:bodyPr>
          <a:lstStyle/>
          <a:p>
            <a:r>
              <a:rPr lang="en-US" sz="1100" b="1" dirty="0" smtClean="0"/>
              <a:t>Extension</a:t>
            </a:r>
            <a:endParaRPr lang="en-US" sz="1100" b="1" dirty="0"/>
          </a:p>
        </p:txBody>
      </p:sp>
      <p:sp>
        <p:nvSpPr>
          <p:cNvPr id="12" name="ZoneTexte 11"/>
          <p:cNvSpPr txBox="1"/>
          <p:nvPr/>
        </p:nvSpPr>
        <p:spPr>
          <a:xfrm>
            <a:off x="6428689" y="4396452"/>
            <a:ext cx="1687924" cy="377026"/>
          </a:xfrm>
          <a:prstGeom prst="rect">
            <a:avLst/>
          </a:prstGeom>
          <a:noFill/>
          <a:ln>
            <a:solidFill>
              <a:schemeClr val="tx1"/>
            </a:solidFill>
          </a:ln>
        </p:spPr>
        <p:txBody>
          <a:bodyPr wrap="square" rtlCol="0">
            <a:spAutoFit/>
          </a:bodyPr>
          <a:lstStyle/>
          <a:p>
            <a:r>
              <a:rPr lang="en-US" sz="1050" b="1" dirty="0" smtClean="0"/>
              <a:t>RTV Meta Info</a:t>
            </a:r>
          </a:p>
          <a:p>
            <a:r>
              <a:rPr lang="en-US" sz="800" dirty="0" smtClean="0"/>
              <a:t>Details of encoding</a:t>
            </a:r>
            <a:endParaRPr lang="en-US" sz="800" dirty="0"/>
          </a:p>
        </p:txBody>
      </p:sp>
      <p:sp>
        <p:nvSpPr>
          <p:cNvPr id="13" name="ZoneTexte 12"/>
          <p:cNvSpPr txBox="1"/>
          <p:nvPr/>
        </p:nvSpPr>
        <p:spPr>
          <a:xfrm>
            <a:off x="6428689" y="4829177"/>
            <a:ext cx="1687924" cy="377026"/>
          </a:xfrm>
          <a:prstGeom prst="rect">
            <a:avLst/>
          </a:prstGeom>
          <a:noFill/>
          <a:ln>
            <a:solidFill>
              <a:schemeClr val="tx1"/>
            </a:solidFill>
          </a:ln>
        </p:spPr>
        <p:txBody>
          <a:bodyPr wrap="square" rtlCol="0">
            <a:spAutoFit/>
          </a:bodyPr>
          <a:lstStyle/>
          <a:p>
            <a:r>
              <a:rPr lang="en-US" sz="1050" b="1" dirty="0" smtClean="0"/>
              <a:t>RTV Dynamic</a:t>
            </a:r>
            <a:r>
              <a:rPr lang="en-US" sz="1050" dirty="0" smtClean="0"/>
              <a:t/>
            </a:r>
            <a:br>
              <a:rPr lang="en-US" sz="1050" dirty="0" smtClean="0"/>
            </a:br>
            <a:r>
              <a:rPr lang="en-US" sz="800" dirty="0" smtClean="0"/>
              <a:t>Frequently changing</a:t>
            </a:r>
            <a:endParaRPr lang="en-US" sz="800" dirty="0"/>
          </a:p>
        </p:txBody>
      </p:sp>
      <p:sp>
        <p:nvSpPr>
          <p:cNvPr id="14" name="ZoneTexte 13"/>
          <p:cNvSpPr txBox="1"/>
          <p:nvPr/>
        </p:nvSpPr>
        <p:spPr>
          <a:xfrm>
            <a:off x="6428689" y="5298659"/>
            <a:ext cx="1687924" cy="623248"/>
          </a:xfrm>
          <a:prstGeom prst="rect">
            <a:avLst/>
          </a:prstGeom>
          <a:noFill/>
          <a:ln>
            <a:solidFill>
              <a:schemeClr val="tx1"/>
            </a:solidFill>
            <a:prstDash val="dash"/>
          </a:ln>
        </p:spPr>
        <p:txBody>
          <a:bodyPr wrap="square" rtlCol="0">
            <a:spAutoFit/>
          </a:bodyPr>
          <a:lstStyle/>
          <a:p>
            <a:r>
              <a:rPr lang="en-US" sz="1050" b="1" dirty="0"/>
              <a:t>RTV Static</a:t>
            </a:r>
            <a:r>
              <a:rPr lang="en-US" sz="1050" dirty="0"/>
              <a:t/>
            </a:r>
            <a:br>
              <a:rPr lang="en-US" sz="1050" dirty="0"/>
            </a:br>
            <a:r>
              <a:rPr lang="en-US" sz="800" dirty="0"/>
              <a:t>Unchanging but resent every second to sync up newly connected consumer</a:t>
            </a:r>
          </a:p>
        </p:txBody>
      </p:sp>
      <p:cxnSp>
        <p:nvCxnSpPr>
          <p:cNvPr id="15" name="Connecteur droit 14"/>
          <p:cNvCxnSpPr/>
          <p:nvPr/>
        </p:nvCxnSpPr>
        <p:spPr>
          <a:xfrm>
            <a:off x="6215944" y="2309155"/>
            <a:ext cx="212744" cy="3397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6229618" y="2933671"/>
            <a:ext cx="199070" cy="417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215944" y="3351118"/>
            <a:ext cx="212744" cy="76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6225060" y="3712138"/>
            <a:ext cx="203628" cy="375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6060974" y="4396453"/>
            <a:ext cx="367714" cy="20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6060974" y="4776962"/>
            <a:ext cx="367714" cy="11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6056416" y="4780879"/>
            <a:ext cx="372272" cy="482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6065532" y="5153009"/>
            <a:ext cx="363156" cy="67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6056416" y="5153009"/>
            <a:ext cx="372272" cy="145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6060974" y="5957941"/>
            <a:ext cx="367714" cy="333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962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8783" y="2225918"/>
            <a:ext cx="8468139" cy="55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smtClean="0"/>
              <a:t>RTV (File) Information Header</a:t>
            </a:r>
            <a:endParaRPr lang="en-US"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704610208"/>
              </p:ext>
            </p:extLst>
          </p:nvPr>
        </p:nvGraphicFramePr>
        <p:xfrm>
          <a:off x="319374" y="2259398"/>
          <a:ext cx="8247185" cy="3922114"/>
        </p:xfrm>
        <a:graphic>
          <a:graphicData uri="http://schemas.openxmlformats.org/drawingml/2006/table">
            <a:tbl>
              <a:tblPr firstRow="1" bandRow="1">
                <a:tableStyleId>{5C22544A-7EE6-4342-B048-85BDC9FD1C3A}</a:tableStyleId>
              </a:tblPr>
              <a:tblGrid>
                <a:gridCol w="2378212"/>
                <a:gridCol w="1452804"/>
                <a:gridCol w="454003"/>
                <a:gridCol w="3962166"/>
              </a:tblGrid>
              <a:tr h="220942">
                <a:tc>
                  <a:txBody>
                    <a:bodyPr/>
                    <a:lstStyle/>
                    <a:p>
                      <a:pPr marL="0" algn="ctr" defTabSz="457200" rtl="0" eaLnBrk="1" latinLnBrk="0" hangingPunct="1">
                        <a:lnSpc>
                          <a:spcPct val="115000"/>
                        </a:lnSpc>
                        <a:spcBef>
                          <a:spcPts val="900"/>
                        </a:spcBef>
                        <a:spcAft>
                          <a:spcPts val="0"/>
                        </a:spcAft>
                      </a:pPr>
                      <a:r>
                        <a:rPr lang="en-US" sz="900" b="1" kern="1200" dirty="0">
                          <a:solidFill>
                            <a:schemeClr val="bg1"/>
                          </a:solidFill>
                          <a:effectLst/>
                          <a:latin typeface="+mn-lt"/>
                          <a:ea typeface="+mn-ea"/>
                          <a:cs typeface="+mn-cs"/>
                        </a:rPr>
                        <a:t>Attribute Name</a:t>
                      </a:r>
                      <a:endParaRPr lang="fr-FR" sz="900" b="1" kern="1200" dirty="0">
                        <a:solidFill>
                          <a:schemeClr val="bg1"/>
                        </a:solidFill>
                        <a:effectLst/>
                        <a:latin typeface="+mn-lt"/>
                        <a:ea typeface="+mn-ea"/>
                        <a:cs typeface="+mn-cs"/>
                      </a:endParaRPr>
                    </a:p>
                  </a:txBody>
                  <a:tcPr marL="25400" marR="25400" marT="25400" marB="25400"/>
                </a:tc>
                <a:tc>
                  <a:txBody>
                    <a:bodyPr/>
                    <a:lstStyle/>
                    <a:p>
                      <a:pPr marL="0" algn="ctr" defTabSz="457200" rtl="0" eaLnBrk="1" latinLnBrk="0" hangingPunct="1">
                        <a:lnSpc>
                          <a:spcPct val="115000"/>
                        </a:lnSpc>
                        <a:spcBef>
                          <a:spcPts val="900"/>
                        </a:spcBef>
                        <a:spcAft>
                          <a:spcPts val="0"/>
                        </a:spcAft>
                      </a:pPr>
                      <a:r>
                        <a:rPr lang="en-US" sz="900" b="1" kern="1200">
                          <a:solidFill>
                            <a:schemeClr val="bg1"/>
                          </a:solidFill>
                          <a:effectLst/>
                          <a:latin typeface="+mn-lt"/>
                          <a:ea typeface="+mn-ea"/>
                          <a:cs typeface="+mn-cs"/>
                        </a:rPr>
                        <a:t>Tag</a:t>
                      </a:r>
                      <a:endParaRPr lang="fr-FR" sz="900" b="1" kern="1200">
                        <a:solidFill>
                          <a:schemeClr val="bg1"/>
                        </a:solidFill>
                        <a:effectLst/>
                        <a:latin typeface="+mn-lt"/>
                        <a:ea typeface="+mn-ea"/>
                        <a:cs typeface="+mn-cs"/>
                      </a:endParaRPr>
                    </a:p>
                  </a:txBody>
                  <a:tcPr marL="25400" marR="25400" marT="25400" marB="25400"/>
                </a:tc>
                <a:tc>
                  <a:txBody>
                    <a:bodyPr/>
                    <a:lstStyle/>
                    <a:p>
                      <a:pPr marL="0" algn="ctr" defTabSz="457200" rtl="0" eaLnBrk="1" latinLnBrk="0" hangingPunct="1">
                        <a:lnSpc>
                          <a:spcPct val="115000"/>
                        </a:lnSpc>
                        <a:spcBef>
                          <a:spcPts val="900"/>
                        </a:spcBef>
                        <a:spcAft>
                          <a:spcPts val="0"/>
                        </a:spcAft>
                      </a:pPr>
                      <a:r>
                        <a:rPr lang="en-US" sz="900" b="1" kern="1200">
                          <a:solidFill>
                            <a:schemeClr val="bg1"/>
                          </a:solidFill>
                          <a:effectLst/>
                          <a:latin typeface="+mn-lt"/>
                          <a:ea typeface="+mn-ea"/>
                          <a:cs typeface="+mn-cs"/>
                        </a:rPr>
                        <a:t>Type</a:t>
                      </a:r>
                      <a:endParaRPr lang="fr-FR" sz="900" b="1" kern="1200">
                        <a:solidFill>
                          <a:schemeClr val="bg1"/>
                        </a:solidFill>
                        <a:effectLst/>
                        <a:latin typeface="+mn-lt"/>
                        <a:ea typeface="+mn-ea"/>
                        <a:cs typeface="+mn-cs"/>
                      </a:endParaRPr>
                    </a:p>
                  </a:txBody>
                  <a:tcPr marL="25400" marR="25400" marT="25400" marB="25400"/>
                </a:tc>
                <a:tc>
                  <a:txBody>
                    <a:bodyPr/>
                    <a:lstStyle/>
                    <a:p>
                      <a:pPr marL="0" algn="ctr" defTabSz="457200" rtl="0" eaLnBrk="1" latinLnBrk="0" hangingPunct="1">
                        <a:lnSpc>
                          <a:spcPct val="115000"/>
                        </a:lnSpc>
                        <a:spcBef>
                          <a:spcPts val="900"/>
                        </a:spcBef>
                        <a:spcAft>
                          <a:spcPts val="0"/>
                        </a:spcAft>
                      </a:pPr>
                      <a:r>
                        <a:rPr lang="en-US" sz="900" b="1" kern="1200" dirty="0">
                          <a:solidFill>
                            <a:schemeClr val="bg1"/>
                          </a:solidFill>
                          <a:effectLst/>
                          <a:latin typeface="+mn-lt"/>
                          <a:ea typeface="+mn-ea"/>
                          <a:cs typeface="+mn-cs"/>
                        </a:rPr>
                        <a:t>Attribute Description</a:t>
                      </a:r>
                      <a:endParaRPr lang="fr-FR" sz="900" b="1" kern="1200" dirty="0">
                        <a:solidFill>
                          <a:schemeClr val="bg1"/>
                        </a:solidFill>
                        <a:effectLst/>
                        <a:latin typeface="+mn-lt"/>
                        <a:ea typeface="+mn-ea"/>
                        <a:cs typeface="+mn-cs"/>
                      </a:endParaRPr>
                    </a:p>
                  </a:txBody>
                  <a:tcPr marL="25400" marR="25400" marT="25400" marB="25400"/>
                </a:tc>
              </a:tr>
              <a:tr h="568216">
                <a:tc>
                  <a:txBody>
                    <a:bodyPr/>
                    <a:lstStyle/>
                    <a:p>
                      <a:pPr>
                        <a:lnSpc>
                          <a:spcPct val="115000"/>
                        </a:lnSpc>
                        <a:spcBef>
                          <a:spcPts val="900"/>
                        </a:spcBef>
                        <a:spcAft>
                          <a:spcPts val="0"/>
                        </a:spcAft>
                      </a:pPr>
                      <a:r>
                        <a:rPr lang="en-US" sz="900">
                          <a:solidFill>
                            <a:srgbClr val="000000"/>
                          </a:solidFill>
                          <a:effectLst/>
                          <a:latin typeface="Arial" charset="0"/>
                          <a:ea typeface="Calibri" charset="0"/>
                          <a:cs typeface="Times New Roman" charset="0"/>
                        </a:rPr>
                        <a:t>Header Preamble</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i="1">
                          <a:solidFill>
                            <a:srgbClr val="000000"/>
                          </a:solidFill>
                          <a:effectLst/>
                          <a:latin typeface="Arial" charset="0"/>
                          <a:ea typeface="Calibri" charset="0"/>
                          <a:cs typeface="Times New Roman" charset="0"/>
                        </a:rPr>
                        <a:t>No Tag or Length Fields</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a:solidFill>
                            <a:srgbClr val="000000"/>
                          </a:solidFill>
                          <a:effectLst/>
                          <a:latin typeface="Arial" charset="0"/>
                          <a:ea typeface="Calibri" charset="0"/>
                          <a:cs typeface="Times New Roman" charset="0"/>
                        </a:rPr>
                        <a:t>1</a:t>
                      </a:r>
                      <a:endParaRPr lang="fr-FR" sz="1200" dirty="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A fixed 128 byte field available for Application Profile or implementation specified use. If not used by an Application Profile or a specific implementation, all bytes shall be set to 00H.</a:t>
                      </a:r>
                      <a:endParaRPr lang="fr-FR" sz="1000" dirty="0">
                        <a:effectLst/>
                        <a:latin typeface="Times New Roman" charset="0"/>
                        <a:ea typeface="Calibri" charset="0"/>
                        <a:cs typeface="Times New Roman" charset="0"/>
                      </a:endParaRPr>
                    </a:p>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Receivers shall not rely on the content of this Preamble to determine that this payload is or is not a DICOM payload.</a:t>
                      </a:r>
                      <a:endParaRPr lang="fr-FR" sz="1000" dirty="0">
                        <a:effectLst/>
                        <a:latin typeface="Times New Roman" charset="0"/>
                        <a:ea typeface="Calibri" charset="0"/>
                        <a:cs typeface="Times New Roman" charset="0"/>
                      </a:endParaRPr>
                    </a:p>
                  </a:txBody>
                  <a:tcPr marL="25400" marR="25400" marT="25400" marB="25400"/>
                </a:tc>
              </a:tr>
              <a:tr h="249506">
                <a:tc>
                  <a:txBody>
                    <a:bodyPr/>
                    <a:lstStyle/>
                    <a:p>
                      <a:pPr>
                        <a:lnSpc>
                          <a:spcPct val="115000"/>
                        </a:lnSpc>
                        <a:spcBef>
                          <a:spcPts val="900"/>
                        </a:spcBef>
                        <a:spcAft>
                          <a:spcPts val="0"/>
                        </a:spcAft>
                      </a:pPr>
                      <a:r>
                        <a:rPr lang="en-US" sz="900">
                          <a:solidFill>
                            <a:srgbClr val="000000"/>
                          </a:solidFill>
                          <a:effectLst/>
                          <a:latin typeface="Arial" charset="0"/>
                          <a:ea typeface="Calibri" charset="0"/>
                          <a:cs typeface="Times New Roman" charset="0"/>
                        </a:rPr>
                        <a:t>DICOM Prefix</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i="1">
                          <a:solidFill>
                            <a:srgbClr val="000000"/>
                          </a:solidFill>
                          <a:effectLst/>
                          <a:latin typeface="Arial" charset="0"/>
                          <a:ea typeface="Calibri" charset="0"/>
                          <a:cs typeface="Times New Roman" charset="0"/>
                        </a:rPr>
                        <a:t>No Tag or Length Fields</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a:solidFill>
                            <a:srgbClr val="000000"/>
                          </a:solidFill>
                          <a:effectLst/>
                          <a:latin typeface="Arial" charset="0"/>
                          <a:ea typeface="Calibri" charset="0"/>
                          <a:cs typeface="Times New Roman" charset="0"/>
                        </a:rPr>
                        <a:t>1</a:t>
                      </a:r>
                      <a:endParaRPr lang="fr-FR" sz="120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Four bytes containing the character string "DICM". This Prefix is intended to be used to recognize that this payload is or is not a DICOM payload.</a:t>
                      </a:r>
                      <a:endParaRPr lang="fr-FR" sz="1000" dirty="0">
                        <a:effectLst/>
                        <a:latin typeface="Times New Roman" charset="0"/>
                        <a:ea typeface="Calibri" charset="0"/>
                        <a:cs typeface="Times New Roman" charset="0"/>
                      </a:endParaRPr>
                    </a:p>
                  </a:txBody>
                  <a:tcPr marL="25400" marR="25400" marT="25400" marB="25400"/>
                </a:tc>
              </a:tr>
              <a:tr h="249506">
                <a:tc>
                  <a:txBody>
                    <a:bodyPr/>
                    <a:lstStyle/>
                    <a:p>
                      <a:pPr>
                        <a:lnSpc>
                          <a:spcPct val="115000"/>
                        </a:lnSpc>
                        <a:spcBef>
                          <a:spcPts val="900"/>
                        </a:spcBef>
                        <a:spcAft>
                          <a:spcPts val="0"/>
                        </a:spcAft>
                      </a:pPr>
                      <a:r>
                        <a:rPr lang="en-US" sz="900" dirty="0" smtClean="0">
                          <a:solidFill>
                            <a:srgbClr val="000000"/>
                          </a:solidFill>
                          <a:effectLst/>
                          <a:latin typeface="Arial" charset="0"/>
                          <a:ea typeface="Calibri" charset="0"/>
                          <a:cs typeface="Times New Roman" charset="0"/>
                        </a:rPr>
                        <a:t>File Meta </a:t>
                      </a:r>
                      <a:r>
                        <a:rPr lang="en-US" sz="900" dirty="0">
                          <a:solidFill>
                            <a:srgbClr val="000000"/>
                          </a:solidFill>
                          <a:effectLst/>
                          <a:latin typeface="Arial" charset="0"/>
                          <a:ea typeface="Calibri" charset="0"/>
                          <a:cs typeface="Times New Roman" charset="0"/>
                        </a:rPr>
                        <a:t>Information Group Length</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smtClean="0">
                          <a:solidFill>
                            <a:srgbClr val="000000"/>
                          </a:solidFill>
                          <a:effectLst/>
                          <a:latin typeface="Arial" charset="0"/>
                          <a:ea typeface="Calibri" charset="0"/>
                          <a:cs typeface="Times New Roman" charset="0"/>
                        </a:rPr>
                        <a:t>(0002,0000)</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a:solidFill>
                            <a:srgbClr val="000000"/>
                          </a:solidFill>
                          <a:effectLst/>
                          <a:latin typeface="Arial" charset="0"/>
                          <a:ea typeface="Calibri" charset="0"/>
                          <a:cs typeface="Times New Roman" charset="0"/>
                        </a:rPr>
                        <a:t>1</a:t>
                      </a:r>
                      <a:endParaRPr lang="fr-FR" sz="120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Number of bytes following this RTV Meta Element (end of the Value field) up to and including the last RTV Meta Element of the Group 2 RTV Meta Information</a:t>
                      </a:r>
                      <a:endParaRPr lang="fr-FR" sz="1000" dirty="0">
                        <a:effectLst/>
                        <a:latin typeface="Times New Roman" charset="0"/>
                        <a:ea typeface="Calibri" charset="0"/>
                        <a:cs typeface="Times New Roman" charset="0"/>
                      </a:endParaRPr>
                    </a:p>
                  </a:txBody>
                  <a:tcPr marL="25400" marR="25400" marT="25400" marB="25400"/>
                </a:tc>
              </a:tr>
              <a:tr h="249506">
                <a:tc>
                  <a:txBody>
                    <a:bodyPr/>
                    <a:lstStyle/>
                    <a:p>
                      <a:pPr>
                        <a:lnSpc>
                          <a:spcPct val="115000"/>
                        </a:lnSpc>
                        <a:spcBef>
                          <a:spcPts val="900"/>
                        </a:spcBef>
                        <a:spcAft>
                          <a:spcPts val="0"/>
                        </a:spcAft>
                      </a:pPr>
                      <a:r>
                        <a:rPr lang="en-US" sz="900" dirty="0">
                          <a:solidFill>
                            <a:srgbClr val="000000"/>
                          </a:solidFill>
                          <a:effectLst/>
                          <a:latin typeface="Arial" charset="0"/>
                          <a:ea typeface="Calibri" charset="0"/>
                          <a:cs typeface="Times New Roman" charset="0"/>
                        </a:rPr>
                        <a:t>Transfer Syntax UID</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a:solidFill>
                            <a:srgbClr val="000000"/>
                          </a:solidFill>
                          <a:effectLst/>
                          <a:latin typeface="Arial" charset="0"/>
                          <a:ea typeface="Calibri" charset="0"/>
                          <a:cs typeface="Times New Roman" charset="0"/>
                        </a:rPr>
                        <a:t>(0002,0010)</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a:solidFill>
                            <a:srgbClr val="000000"/>
                          </a:solidFill>
                          <a:effectLst/>
                          <a:latin typeface="Arial" charset="0"/>
                          <a:ea typeface="Calibri" charset="0"/>
                          <a:cs typeface="Times New Roman" charset="0"/>
                        </a:rPr>
                        <a:t>1</a:t>
                      </a:r>
                      <a:endParaRPr lang="fr-FR" sz="1200" dirty="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Uniquely identifies the Transfer Syntax used to encode the referred bulk-data Flow. This Transfer Syntax does not apply to the RTV Metadata which is encoded using the Explicit VR Little Endian Transfer Syntax.</a:t>
                      </a:r>
                      <a:endParaRPr lang="fr-FR" sz="1000" dirty="0">
                        <a:effectLst/>
                        <a:latin typeface="Times New Roman" charset="0"/>
                        <a:ea typeface="Calibri" charset="0"/>
                        <a:cs typeface="Times New Roman" charset="0"/>
                      </a:endParaRPr>
                    </a:p>
                  </a:txBody>
                  <a:tcPr marL="25400" marR="25400" marT="25400" marB="25400"/>
                </a:tc>
              </a:tr>
              <a:tr h="249506">
                <a:tc>
                  <a:txBody>
                    <a:bodyPr/>
                    <a:lstStyle/>
                    <a:p>
                      <a:pPr>
                        <a:lnSpc>
                          <a:spcPct val="115000"/>
                        </a:lnSpc>
                        <a:spcBef>
                          <a:spcPts val="900"/>
                        </a:spcBef>
                        <a:spcAft>
                          <a:spcPts val="0"/>
                        </a:spcAft>
                      </a:pPr>
                      <a:r>
                        <a:rPr lang="en-US" sz="900" dirty="0">
                          <a:solidFill>
                            <a:srgbClr val="000000"/>
                          </a:solidFill>
                          <a:effectLst/>
                          <a:latin typeface="Arial" charset="0"/>
                          <a:ea typeface="Calibri" charset="0"/>
                          <a:cs typeface="Times New Roman" charset="0"/>
                        </a:rPr>
                        <a:t>RTV Meta Information Version</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smtClean="0">
                          <a:solidFill>
                            <a:srgbClr val="000000"/>
                          </a:solidFill>
                          <a:effectLst/>
                          <a:latin typeface="Arial" charset="0"/>
                          <a:ea typeface="Calibri" charset="0"/>
                          <a:cs typeface="Times New Roman" charset="0"/>
                        </a:rPr>
                        <a:t>(0002,0031)</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a:solidFill>
                            <a:srgbClr val="000000"/>
                          </a:solidFill>
                          <a:effectLst/>
                          <a:latin typeface="Arial" charset="0"/>
                          <a:ea typeface="Calibri" charset="0"/>
                          <a:cs typeface="Times New Roman" charset="0"/>
                        </a:rPr>
                        <a:t>1</a:t>
                      </a:r>
                      <a:endParaRPr lang="fr-FR" sz="1200" dirty="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This is a two byte field where each bit identifies a version of this RTV Meta Information header. In version 1 the first byte value is 00H and the second byte value is 01H.</a:t>
                      </a:r>
                      <a:endParaRPr lang="fr-FR" sz="1000" dirty="0">
                        <a:effectLst/>
                        <a:latin typeface="Times New Roman" charset="0"/>
                        <a:ea typeface="Calibri" charset="0"/>
                        <a:cs typeface="Times New Roman" charset="0"/>
                      </a:endParaRPr>
                    </a:p>
                  </a:txBody>
                  <a:tcPr marL="25400" marR="25400" marT="25400" marB="25400"/>
                </a:tc>
              </a:tr>
              <a:tr h="249506">
                <a:tc>
                  <a:txBody>
                    <a:bodyPr/>
                    <a:lstStyle/>
                    <a:p>
                      <a:pPr>
                        <a:lnSpc>
                          <a:spcPct val="115000"/>
                        </a:lnSpc>
                        <a:spcBef>
                          <a:spcPts val="900"/>
                        </a:spcBef>
                        <a:spcAft>
                          <a:spcPts val="0"/>
                        </a:spcAft>
                      </a:pPr>
                      <a:r>
                        <a:rPr lang="en-US" sz="900">
                          <a:solidFill>
                            <a:srgbClr val="000000"/>
                          </a:solidFill>
                          <a:effectLst/>
                          <a:latin typeface="Arial" charset="0"/>
                          <a:ea typeface="Calibri" charset="0"/>
                          <a:cs typeface="Times New Roman" charset="0"/>
                        </a:rPr>
                        <a:t>RTV Communication SOP Class UID</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smtClean="0">
                          <a:solidFill>
                            <a:srgbClr val="000000"/>
                          </a:solidFill>
                          <a:effectLst/>
                          <a:latin typeface="Arial" charset="0"/>
                          <a:ea typeface="Calibri" charset="0"/>
                          <a:cs typeface="Times New Roman" charset="0"/>
                        </a:rPr>
                        <a:t>(0002,0032)</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a:solidFill>
                            <a:srgbClr val="000000"/>
                          </a:solidFill>
                          <a:effectLst/>
                          <a:latin typeface="Arial" charset="0"/>
                          <a:ea typeface="Calibri" charset="0"/>
                          <a:cs typeface="Times New Roman" charset="0"/>
                        </a:rPr>
                        <a:t>1</a:t>
                      </a:r>
                      <a:endParaRPr lang="fr-FR" sz="120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Uniquely identifies the SOP Class associated with the Data Set. SOP Class UIDs allowed for RTV Communication are specified in section 7.2 STANDARD SOP CLASSES.</a:t>
                      </a:r>
                      <a:endParaRPr lang="fr-FR" sz="1000" dirty="0">
                        <a:effectLst/>
                        <a:latin typeface="Times New Roman" charset="0"/>
                        <a:ea typeface="Calibri" charset="0"/>
                        <a:cs typeface="Times New Roman" charset="0"/>
                      </a:endParaRPr>
                    </a:p>
                  </a:txBody>
                  <a:tcPr marL="25400" marR="25400" marT="25400" marB="25400"/>
                </a:tc>
              </a:tr>
              <a:tr h="289596">
                <a:tc>
                  <a:txBody>
                    <a:bodyPr/>
                    <a:lstStyle/>
                    <a:p>
                      <a:pPr>
                        <a:lnSpc>
                          <a:spcPct val="115000"/>
                        </a:lnSpc>
                        <a:spcBef>
                          <a:spcPts val="900"/>
                        </a:spcBef>
                        <a:spcAft>
                          <a:spcPts val="0"/>
                        </a:spcAft>
                      </a:pPr>
                      <a:r>
                        <a:rPr lang="en-US" sz="900">
                          <a:solidFill>
                            <a:srgbClr val="000000"/>
                          </a:solidFill>
                          <a:effectLst/>
                          <a:latin typeface="Arial" charset="0"/>
                          <a:ea typeface="Calibri" charset="0"/>
                          <a:cs typeface="Times New Roman" charset="0"/>
                        </a:rPr>
                        <a:t>RTV Communication SOP Instance UID</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smtClean="0">
                          <a:solidFill>
                            <a:srgbClr val="000000"/>
                          </a:solidFill>
                          <a:effectLst/>
                          <a:latin typeface="Arial" charset="0"/>
                          <a:ea typeface="Calibri" charset="0"/>
                          <a:cs typeface="Times New Roman" charset="0"/>
                        </a:rPr>
                        <a:t>(0002,0033)</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a:solidFill>
                            <a:srgbClr val="000000"/>
                          </a:solidFill>
                          <a:effectLst/>
                          <a:latin typeface="Arial" charset="0"/>
                          <a:ea typeface="Calibri" charset="0"/>
                          <a:cs typeface="Times New Roman" charset="0"/>
                        </a:rPr>
                        <a:t>1</a:t>
                      </a:r>
                      <a:endParaRPr lang="fr-FR" sz="1200" dirty="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Uniquely identifies the SOP Instance associated with the Data Set placed in the RTP Payload and following the RTV Meta Information.</a:t>
                      </a:r>
                      <a:endParaRPr lang="fr-FR" sz="1000" dirty="0">
                        <a:effectLst/>
                        <a:latin typeface="Times New Roman" charset="0"/>
                        <a:ea typeface="Calibri" charset="0"/>
                        <a:cs typeface="Times New Roman" charset="0"/>
                      </a:endParaRPr>
                    </a:p>
                  </a:txBody>
                  <a:tcPr marL="25400" marR="25400" marT="25400" marB="25400"/>
                </a:tc>
              </a:tr>
              <a:tr h="220942">
                <a:tc>
                  <a:txBody>
                    <a:bodyPr/>
                    <a:lstStyle/>
                    <a:p>
                      <a:pPr>
                        <a:lnSpc>
                          <a:spcPct val="115000"/>
                        </a:lnSpc>
                        <a:spcBef>
                          <a:spcPts val="900"/>
                        </a:spcBef>
                        <a:spcAft>
                          <a:spcPts val="0"/>
                        </a:spcAft>
                      </a:pPr>
                      <a:r>
                        <a:rPr lang="en-US" sz="900" dirty="0">
                          <a:solidFill>
                            <a:srgbClr val="000000"/>
                          </a:solidFill>
                          <a:effectLst/>
                          <a:latin typeface="Arial" charset="0"/>
                          <a:ea typeface="Calibri" charset="0"/>
                          <a:cs typeface="Times New Roman" charset="0"/>
                        </a:rPr>
                        <a:t>RTV Source Identifier</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smtClean="0">
                          <a:solidFill>
                            <a:srgbClr val="000000"/>
                          </a:solidFill>
                          <a:effectLst/>
                          <a:latin typeface="Arial" charset="0"/>
                          <a:ea typeface="Calibri" charset="0"/>
                          <a:cs typeface="Times New Roman" charset="0"/>
                        </a:rPr>
                        <a:t>(0002,0035)</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a:solidFill>
                            <a:srgbClr val="000000"/>
                          </a:solidFill>
                          <a:effectLst/>
                          <a:latin typeface="Arial" charset="0"/>
                          <a:ea typeface="Calibri" charset="0"/>
                          <a:cs typeface="Times New Roman" charset="0"/>
                        </a:rPr>
                        <a:t>1</a:t>
                      </a:r>
                      <a:endParaRPr lang="fr-FR" sz="1200" dirty="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The UUID of the RTP source that sends the RTV Metadata Flow.</a:t>
                      </a:r>
                      <a:endParaRPr lang="fr-FR" sz="1000" dirty="0">
                        <a:effectLst/>
                        <a:latin typeface="Times New Roman" charset="0"/>
                        <a:ea typeface="Calibri" charset="0"/>
                        <a:cs typeface="Times New Roman" charset="0"/>
                      </a:endParaRPr>
                    </a:p>
                  </a:txBody>
                  <a:tcPr marL="25400" marR="25400" marT="25400" marB="25400"/>
                </a:tc>
              </a:tr>
              <a:tr h="220942">
                <a:tc>
                  <a:txBody>
                    <a:bodyPr/>
                    <a:lstStyle/>
                    <a:p>
                      <a:pPr>
                        <a:lnSpc>
                          <a:spcPct val="115000"/>
                        </a:lnSpc>
                        <a:spcBef>
                          <a:spcPts val="900"/>
                        </a:spcBef>
                        <a:spcAft>
                          <a:spcPts val="0"/>
                        </a:spcAft>
                      </a:pPr>
                      <a:r>
                        <a:rPr lang="en-US" sz="900">
                          <a:solidFill>
                            <a:srgbClr val="000000"/>
                          </a:solidFill>
                          <a:effectLst/>
                          <a:latin typeface="Arial" charset="0"/>
                          <a:ea typeface="Calibri" charset="0"/>
                          <a:cs typeface="Times New Roman" charset="0"/>
                        </a:rPr>
                        <a:t>RTV Flow Identifier</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smtClean="0">
                          <a:solidFill>
                            <a:srgbClr val="000000"/>
                          </a:solidFill>
                          <a:effectLst/>
                          <a:latin typeface="Arial" charset="0"/>
                          <a:ea typeface="Calibri" charset="0"/>
                          <a:cs typeface="Times New Roman" charset="0"/>
                        </a:rPr>
                        <a:t>(0002,0036)</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a:solidFill>
                            <a:srgbClr val="000000"/>
                          </a:solidFill>
                          <a:effectLst/>
                          <a:latin typeface="Arial" charset="0"/>
                          <a:ea typeface="Calibri" charset="0"/>
                          <a:cs typeface="Times New Roman" charset="0"/>
                        </a:rPr>
                        <a:t>1</a:t>
                      </a:r>
                      <a:endParaRPr lang="fr-FR" sz="120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The UUID of the RTV Metadata Flow.</a:t>
                      </a:r>
                      <a:endParaRPr lang="fr-FR" sz="1000" dirty="0">
                        <a:effectLst/>
                        <a:latin typeface="Times New Roman" charset="0"/>
                        <a:ea typeface="Calibri" charset="0"/>
                        <a:cs typeface="Times New Roman" charset="0"/>
                      </a:endParaRPr>
                    </a:p>
                  </a:txBody>
                  <a:tcPr marL="25400" marR="25400" marT="25400" marB="25400"/>
                </a:tc>
              </a:tr>
              <a:tr h="361728">
                <a:tc>
                  <a:txBody>
                    <a:bodyPr/>
                    <a:lstStyle/>
                    <a:p>
                      <a:pPr>
                        <a:lnSpc>
                          <a:spcPct val="115000"/>
                        </a:lnSpc>
                        <a:spcBef>
                          <a:spcPts val="900"/>
                        </a:spcBef>
                        <a:spcAft>
                          <a:spcPts val="0"/>
                        </a:spcAft>
                      </a:pPr>
                      <a:r>
                        <a:rPr lang="en-US" sz="900" dirty="0" smtClean="0">
                          <a:solidFill>
                            <a:srgbClr val="000000"/>
                          </a:solidFill>
                          <a:effectLst/>
                          <a:latin typeface="Arial" charset="0"/>
                          <a:ea typeface="Calibri" charset="0"/>
                          <a:cs typeface="Times New Roman" charset="0"/>
                        </a:rPr>
                        <a:t>RTP Flow </a:t>
                      </a:r>
                      <a:r>
                        <a:rPr lang="en-US" sz="900" dirty="0">
                          <a:solidFill>
                            <a:srgbClr val="000000"/>
                          </a:solidFill>
                          <a:effectLst/>
                          <a:latin typeface="Arial" charset="0"/>
                          <a:ea typeface="Calibri" charset="0"/>
                          <a:cs typeface="Times New Roman" charset="0"/>
                        </a:rPr>
                        <a:t>Sampling Rate</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smtClean="0">
                          <a:solidFill>
                            <a:srgbClr val="000000"/>
                          </a:solidFill>
                          <a:effectLst/>
                          <a:latin typeface="Arial" charset="0"/>
                          <a:ea typeface="Calibri" charset="0"/>
                          <a:cs typeface="Times New Roman" charset="0"/>
                        </a:rPr>
                        <a:t>(0002,0037)</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a:solidFill>
                            <a:srgbClr val="000000"/>
                          </a:solidFill>
                          <a:effectLst/>
                          <a:latin typeface="Arial" charset="0"/>
                          <a:ea typeface="Calibri" charset="0"/>
                          <a:cs typeface="Times New Roman" charset="0"/>
                        </a:rPr>
                        <a:t>1C</a:t>
                      </a:r>
                      <a:endParaRPr lang="fr-FR" sz="120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The rate of the dynamic part of the RTV Metadata Flow, the same as the bulk-data Flow rate.</a:t>
                      </a:r>
                      <a:endParaRPr lang="fr-FR" sz="1000" dirty="0">
                        <a:effectLst/>
                        <a:latin typeface="Times New Roman" charset="0"/>
                        <a:ea typeface="Calibri" charset="0"/>
                        <a:cs typeface="Times New Roman" charset="0"/>
                      </a:endParaRPr>
                    </a:p>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Required if RTV Metadata Flow includes a dynamic part.</a:t>
                      </a:r>
                      <a:endParaRPr lang="fr-FR" sz="1000" dirty="0">
                        <a:effectLst/>
                        <a:latin typeface="Times New Roman" charset="0"/>
                        <a:ea typeface="Calibri" charset="0"/>
                        <a:cs typeface="Times New Roman" charset="0"/>
                      </a:endParaRPr>
                    </a:p>
                  </a:txBody>
                  <a:tcPr marL="25400" marR="25400" marT="25400" marB="25400"/>
                </a:tc>
              </a:tr>
              <a:tr h="220942">
                <a:tc>
                  <a:txBody>
                    <a:bodyPr/>
                    <a:lstStyle/>
                    <a:p>
                      <a:pPr>
                        <a:lnSpc>
                          <a:spcPct val="115000"/>
                        </a:lnSpc>
                        <a:spcBef>
                          <a:spcPts val="900"/>
                        </a:spcBef>
                        <a:spcAft>
                          <a:spcPts val="0"/>
                        </a:spcAft>
                      </a:pPr>
                      <a:r>
                        <a:rPr lang="en-US" sz="900">
                          <a:solidFill>
                            <a:srgbClr val="000000"/>
                          </a:solidFill>
                          <a:effectLst/>
                          <a:latin typeface="Arial" charset="0"/>
                          <a:ea typeface="Calibri" charset="0"/>
                          <a:cs typeface="Times New Roman" charset="0"/>
                        </a:rPr>
                        <a:t>RTV Flow Actual Frame Duration</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dirty="0" smtClean="0">
                          <a:solidFill>
                            <a:srgbClr val="000000"/>
                          </a:solidFill>
                          <a:effectLst/>
                          <a:latin typeface="Arial" charset="0"/>
                          <a:ea typeface="Calibri" charset="0"/>
                          <a:cs typeface="Times New Roman" charset="0"/>
                        </a:rPr>
                        <a:t>(00020038)</a:t>
                      </a:r>
                      <a:endParaRPr lang="fr-FR" sz="1200" dirty="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a:solidFill>
                            <a:srgbClr val="000000"/>
                          </a:solidFill>
                          <a:effectLst/>
                          <a:latin typeface="Arial" charset="0"/>
                          <a:ea typeface="Calibri" charset="0"/>
                          <a:cs typeface="Times New Roman" charset="0"/>
                        </a:rPr>
                        <a:t>3</a:t>
                      </a:r>
                      <a:endParaRPr lang="fr-FR" sz="120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Duration of image capture in msec.</a:t>
                      </a:r>
                      <a:endParaRPr lang="fr-FR" sz="1000" dirty="0">
                        <a:effectLst/>
                        <a:latin typeface="Times New Roman" charset="0"/>
                        <a:ea typeface="Calibri" charset="0"/>
                        <a:cs typeface="Times New Roman" charset="0"/>
                      </a:endParaRPr>
                    </a:p>
                  </a:txBody>
                  <a:tcPr marL="25400" marR="25400" marT="25400" marB="25400"/>
                </a:tc>
              </a:tr>
              <a:tr h="220942">
                <a:tc>
                  <a:txBody>
                    <a:bodyPr/>
                    <a:lstStyle/>
                    <a:p>
                      <a:pPr>
                        <a:lnSpc>
                          <a:spcPct val="115000"/>
                        </a:lnSpc>
                        <a:spcBef>
                          <a:spcPts val="900"/>
                        </a:spcBef>
                        <a:spcAft>
                          <a:spcPts val="0"/>
                        </a:spcAft>
                      </a:pPr>
                      <a:r>
                        <a:rPr lang="en-US" sz="900">
                          <a:solidFill>
                            <a:srgbClr val="000000"/>
                          </a:solidFill>
                          <a:effectLst/>
                          <a:latin typeface="Arial" charset="0"/>
                          <a:ea typeface="Calibri" charset="0"/>
                          <a:cs typeface="Times New Roman" charset="0"/>
                        </a:rPr>
                        <a:t>Private Information Creator UID</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a:solidFill>
                            <a:srgbClr val="000000"/>
                          </a:solidFill>
                          <a:effectLst/>
                          <a:latin typeface="Arial" charset="0"/>
                          <a:ea typeface="Calibri" charset="0"/>
                          <a:cs typeface="Times New Roman" charset="0"/>
                        </a:rPr>
                        <a:t>(0002,0100)</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a:solidFill>
                            <a:srgbClr val="000000"/>
                          </a:solidFill>
                          <a:effectLst/>
                          <a:latin typeface="Arial" charset="0"/>
                          <a:ea typeface="Calibri" charset="0"/>
                          <a:cs typeface="Times New Roman" charset="0"/>
                        </a:rPr>
                        <a:t>3</a:t>
                      </a:r>
                      <a:endParaRPr lang="fr-FR" sz="120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The UID of the creator of the private information (0002,0102).</a:t>
                      </a:r>
                      <a:endParaRPr lang="fr-FR" sz="1000" dirty="0">
                        <a:effectLst/>
                        <a:latin typeface="Times New Roman" charset="0"/>
                        <a:ea typeface="Calibri" charset="0"/>
                        <a:cs typeface="Times New Roman" charset="0"/>
                      </a:endParaRPr>
                    </a:p>
                  </a:txBody>
                  <a:tcPr marL="25400" marR="25400" marT="25400" marB="25400"/>
                </a:tc>
              </a:tr>
              <a:tr h="249506">
                <a:tc>
                  <a:txBody>
                    <a:bodyPr/>
                    <a:lstStyle/>
                    <a:p>
                      <a:pPr>
                        <a:lnSpc>
                          <a:spcPct val="115000"/>
                        </a:lnSpc>
                        <a:spcBef>
                          <a:spcPts val="900"/>
                        </a:spcBef>
                        <a:spcAft>
                          <a:spcPts val="0"/>
                        </a:spcAft>
                      </a:pPr>
                      <a:r>
                        <a:rPr lang="en-US" sz="900">
                          <a:solidFill>
                            <a:srgbClr val="000000"/>
                          </a:solidFill>
                          <a:effectLst/>
                          <a:latin typeface="Arial" charset="0"/>
                          <a:ea typeface="Calibri" charset="0"/>
                          <a:cs typeface="Times New Roman" charset="0"/>
                        </a:rPr>
                        <a:t>Private Information</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a:solidFill>
                            <a:srgbClr val="000000"/>
                          </a:solidFill>
                          <a:effectLst/>
                          <a:latin typeface="Arial" charset="0"/>
                          <a:ea typeface="Calibri" charset="0"/>
                          <a:cs typeface="Times New Roman" charset="0"/>
                        </a:rPr>
                        <a:t>(0002,0102)</a:t>
                      </a:r>
                      <a:endParaRPr lang="fr-FR" sz="1200">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900">
                          <a:solidFill>
                            <a:srgbClr val="000000"/>
                          </a:solidFill>
                          <a:effectLst/>
                          <a:latin typeface="Arial" charset="0"/>
                          <a:ea typeface="Calibri" charset="0"/>
                          <a:cs typeface="Times New Roman" charset="0"/>
                        </a:rPr>
                        <a:t>1C</a:t>
                      </a:r>
                      <a:endParaRPr lang="fr-FR" sz="120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600" dirty="0">
                          <a:solidFill>
                            <a:srgbClr val="000000"/>
                          </a:solidFill>
                          <a:effectLst/>
                          <a:latin typeface="Arial" charset="0"/>
                          <a:ea typeface="Calibri" charset="0"/>
                          <a:cs typeface="Times New Roman" charset="0"/>
                        </a:rPr>
                        <a:t>Contains Private Information placed in the RTV Meta Information. The creator shall be identified in (0002,0100). Required if Private Information Creator UID (0002,0100) is present.</a:t>
                      </a:r>
                      <a:endParaRPr lang="fr-FR" sz="1000" dirty="0">
                        <a:effectLst/>
                        <a:latin typeface="Times New Roman" charset="0"/>
                        <a:ea typeface="Calibri" charset="0"/>
                        <a:cs typeface="Times New Roman" charset="0"/>
                      </a:endParaRPr>
                    </a:p>
                  </a:txBody>
                  <a:tcPr marL="25400" marR="25400" marT="25400" marB="25400"/>
                </a:tc>
              </a:tr>
            </a:tbl>
          </a:graphicData>
        </a:graphic>
      </p:graphicFrame>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25</a:t>
            </a:fld>
            <a:endParaRPr lang="en-US" dirty="0"/>
          </a:p>
        </p:txBody>
      </p:sp>
      <p:sp>
        <p:nvSpPr>
          <p:cNvPr id="8" name="ZoneTexte 7"/>
          <p:cNvSpPr txBox="1"/>
          <p:nvPr/>
        </p:nvSpPr>
        <p:spPr>
          <a:xfrm>
            <a:off x="922578" y="712757"/>
            <a:ext cx="2765001" cy="646331"/>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1200" dirty="0" smtClean="0"/>
              <a:t>For compliance with pending Standard Fast Metadata Payload Header (SMPTE ST 2110-41)</a:t>
            </a:r>
            <a:endParaRPr lang="en-US" sz="1200" dirty="0"/>
          </a:p>
        </p:txBody>
      </p:sp>
      <p:cxnSp>
        <p:nvCxnSpPr>
          <p:cNvPr id="10" name="Connecteur droit avec flèche 9"/>
          <p:cNvCxnSpPr/>
          <p:nvPr/>
        </p:nvCxnSpPr>
        <p:spPr>
          <a:xfrm flipH="1">
            <a:off x="1918740" y="1433576"/>
            <a:ext cx="194529" cy="108564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67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8783" y="2225918"/>
            <a:ext cx="8468139" cy="55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IOD Modules</a:t>
            </a:r>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26</a:t>
            </a:fld>
            <a:endParaRPr lang="en-US" dirty="0"/>
          </a:p>
        </p:txBody>
      </p:sp>
      <p:sp>
        <p:nvSpPr>
          <p:cNvPr id="9" name="ZoneTexte 8"/>
          <p:cNvSpPr txBox="1"/>
          <p:nvPr/>
        </p:nvSpPr>
        <p:spPr>
          <a:xfrm>
            <a:off x="5997217" y="3863043"/>
            <a:ext cx="1695710" cy="261610"/>
          </a:xfrm>
          <a:prstGeom prst="rect">
            <a:avLst/>
          </a:prstGeom>
          <a:noFill/>
        </p:spPr>
        <p:txBody>
          <a:bodyPr wrap="square" rtlCol="0">
            <a:spAutoFit/>
          </a:bodyPr>
          <a:lstStyle/>
          <a:p>
            <a:r>
              <a:rPr lang="en-US" sz="1100" i="1" dirty="0" smtClean="0"/>
              <a:t>Reference to PTP (vs. NTP)</a:t>
            </a:r>
            <a:endParaRPr lang="en-US" sz="1100" i="1"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824361311"/>
              </p:ext>
            </p:extLst>
          </p:nvPr>
        </p:nvGraphicFramePr>
        <p:xfrm>
          <a:off x="320606" y="2280150"/>
          <a:ext cx="8224491" cy="4085799"/>
        </p:xfrm>
        <a:graphic>
          <a:graphicData uri="http://schemas.openxmlformats.org/drawingml/2006/table">
            <a:tbl>
              <a:tblPr firstRow="1" firstCol="1" bandRow="1">
                <a:tableStyleId>{5C22544A-7EE6-4342-B048-85BDC9FD1C3A}</a:tableStyleId>
              </a:tblPr>
              <a:tblGrid>
                <a:gridCol w="1215867"/>
                <a:gridCol w="2317862"/>
                <a:gridCol w="1125755"/>
                <a:gridCol w="3565007"/>
              </a:tblGrid>
              <a:tr h="177657">
                <a:tc>
                  <a:txBody>
                    <a:bodyPr/>
                    <a:lstStyle/>
                    <a:p>
                      <a:pPr algn="ctr">
                        <a:lnSpc>
                          <a:spcPct val="115000"/>
                        </a:lnSpc>
                        <a:spcBef>
                          <a:spcPts val="900"/>
                        </a:spcBef>
                        <a:spcAft>
                          <a:spcPts val="0"/>
                        </a:spcAft>
                      </a:pPr>
                      <a:r>
                        <a:rPr lang="en-US" sz="800" dirty="0">
                          <a:solidFill>
                            <a:schemeClr val="bg1"/>
                          </a:solidFill>
                          <a:effectLst/>
                        </a:rPr>
                        <a:t>IE</a:t>
                      </a:r>
                      <a:endParaRPr lang="fr-FR" sz="1000" dirty="0">
                        <a:solidFill>
                          <a:schemeClr val="bg1"/>
                        </a:solidFill>
                        <a:effectLst/>
                        <a:latin typeface="Times New Roman" charset="0"/>
                        <a:ea typeface="Calibri" charset="0"/>
                        <a:cs typeface="Times New Roman" charset="0"/>
                      </a:endParaRPr>
                    </a:p>
                  </a:txBody>
                  <a:tcPr marL="16790" marR="16790" marT="16790" marB="16790"/>
                </a:tc>
                <a:tc>
                  <a:txBody>
                    <a:bodyPr/>
                    <a:lstStyle/>
                    <a:p>
                      <a:pPr algn="ctr">
                        <a:lnSpc>
                          <a:spcPct val="115000"/>
                        </a:lnSpc>
                        <a:spcBef>
                          <a:spcPts val="900"/>
                        </a:spcBef>
                        <a:spcAft>
                          <a:spcPts val="0"/>
                        </a:spcAft>
                      </a:pPr>
                      <a:r>
                        <a:rPr lang="en-US" sz="800" dirty="0">
                          <a:solidFill>
                            <a:schemeClr val="bg1"/>
                          </a:solidFill>
                          <a:effectLst/>
                        </a:rPr>
                        <a:t>Module</a:t>
                      </a:r>
                      <a:endParaRPr lang="fr-FR" sz="1000" dirty="0">
                        <a:solidFill>
                          <a:schemeClr val="bg1"/>
                        </a:solidFill>
                        <a:effectLst/>
                        <a:latin typeface="Times New Roman" charset="0"/>
                        <a:ea typeface="Calibri" charset="0"/>
                        <a:cs typeface="Times New Roman" charset="0"/>
                      </a:endParaRPr>
                    </a:p>
                  </a:txBody>
                  <a:tcPr marL="16790" marR="16790" marT="16790" marB="16790"/>
                </a:tc>
                <a:tc>
                  <a:txBody>
                    <a:bodyPr/>
                    <a:lstStyle/>
                    <a:p>
                      <a:pPr algn="ctr">
                        <a:lnSpc>
                          <a:spcPct val="115000"/>
                        </a:lnSpc>
                        <a:spcBef>
                          <a:spcPts val="900"/>
                        </a:spcBef>
                        <a:spcAft>
                          <a:spcPts val="0"/>
                        </a:spcAft>
                      </a:pPr>
                      <a:r>
                        <a:rPr lang="en-US" sz="800">
                          <a:solidFill>
                            <a:schemeClr val="bg1"/>
                          </a:solidFill>
                          <a:effectLst/>
                        </a:rPr>
                        <a:t>Reference</a:t>
                      </a:r>
                      <a:endParaRPr lang="fr-FR" sz="1000">
                        <a:solidFill>
                          <a:schemeClr val="bg1"/>
                        </a:solidFill>
                        <a:effectLst/>
                        <a:latin typeface="Times New Roman" charset="0"/>
                        <a:ea typeface="Calibri" charset="0"/>
                        <a:cs typeface="Times New Roman" charset="0"/>
                      </a:endParaRPr>
                    </a:p>
                  </a:txBody>
                  <a:tcPr marL="16790" marR="16790" marT="16790" marB="16790"/>
                </a:tc>
                <a:tc>
                  <a:txBody>
                    <a:bodyPr/>
                    <a:lstStyle/>
                    <a:p>
                      <a:pPr algn="ctr">
                        <a:lnSpc>
                          <a:spcPct val="115000"/>
                        </a:lnSpc>
                        <a:spcBef>
                          <a:spcPts val="900"/>
                        </a:spcBef>
                        <a:spcAft>
                          <a:spcPts val="0"/>
                        </a:spcAft>
                      </a:pPr>
                      <a:r>
                        <a:rPr lang="en-US" sz="600" dirty="0">
                          <a:solidFill>
                            <a:schemeClr val="bg1"/>
                          </a:solidFill>
                          <a:effectLst/>
                        </a:rPr>
                        <a:t>Usage</a:t>
                      </a:r>
                      <a:endParaRPr lang="fr-FR" sz="800" dirty="0">
                        <a:solidFill>
                          <a:schemeClr val="bg1"/>
                        </a:solidFill>
                        <a:effectLst/>
                        <a:latin typeface="Times New Roman" charset="0"/>
                        <a:ea typeface="Calibri" charset="0"/>
                        <a:cs typeface="Times New Roman" charset="0"/>
                      </a:endParaRPr>
                    </a:p>
                  </a:txBody>
                  <a:tcPr marL="16790" marR="16790" marT="16790" marB="16790"/>
                </a:tc>
              </a:tr>
              <a:tr h="177657">
                <a:tc rowSpan="2">
                  <a:txBody>
                    <a:bodyPr/>
                    <a:lstStyle/>
                    <a:p>
                      <a:pPr>
                        <a:lnSpc>
                          <a:spcPct val="115000"/>
                        </a:lnSpc>
                        <a:spcBef>
                          <a:spcPts val="900"/>
                        </a:spcBef>
                        <a:spcAft>
                          <a:spcPts val="0"/>
                        </a:spcAft>
                      </a:pPr>
                      <a:r>
                        <a:rPr lang="en-US" sz="800" u="none">
                          <a:solidFill>
                            <a:schemeClr val="bg1"/>
                          </a:solidFill>
                          <a:effectLst/>
                        </a:rPr>
                        <a:t>Patient</a:t>
                      </a:r>
                      <a:endParaRPr lang="fr-FR" sz="1000" u="none">
                        <a:solidFill>
                          <a:schemeClr val="bg1"/>
                        </a:solidFill>
                        <a:effectLst/>
                        <a:latin typeface="Times New Roman" charset="0"/>
                        <a:ea typeface="Calibri" charset="0"/>
                        <a:cs typeface="Times New Roman" charset="0"/>
                      </a:endParaRPr>
                    </a:p>
                  </a:txBody>
                  <a:tcPr marL="16790" marR="16790" marT="16790" marB="0"/>
                </a:tc>
                <a:tc>
                  <a:txBody>
                    <a:bodyPr/>
                    <a:lstStyle/>
                    <a:p>
                      <a:pPr>
                        <a:lnSpc>
                          <a:spcPct val="115000"/>
                        </a:lnSpc>
                        <a:spcBef>
                          <a:spcPts val="900"/>
                        </a:spcBef>
                        <a:spcAft>
                          <a:spcPts val="0"/>
                        </a:spcAft>
                      </a:pPr>
                      <a:r>
                        <a:rPr lang="en-US" sz="800" u="none" dirty="0">
                          <a:effectLst/>
                        </a:rPr>
                        <a:t>Patient</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2" action="ppaction://hlinkfile"/>
                        </a:rPr>
                        <a:t>C.7.1.1</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dirty="0">
                          <a:effectLst/>
                        </a:rPr>
                        <a:t>M</a:t>
                      </a:r>
                      <a:endParaRPr lang="fr-FR" sz="800" dirty="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a:effectLst/>
                        </a:rPr>
                        <a:t>Clinical Trial Subject</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3" action="ppaction://hlinkfile"/>
                        </a:rPr>
                        <a:t>C.7.1.3</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U</a:t>
                      </a:r>
                      <a:endParaRPr lang="fr-FR" sz="800">
                        <a:effectLst/>
                        <a:latin typeface="Times New Roman" charset="0"/>
                        <a:ea typeface="Calibri" charset="0"/>
                        <a:cs typeface="Times New Roman" charset="0"/>
                      </a:endParaRPr>
                    </a:p>
                  </a:txBody>
                  <a:tcPr marL="16790" marR="16790" marT="16790" marB="16790"/>
                </a:tc>
              </a:tr>
              <a:tr h="177657">
                <a:tc rowSpan="3">
                  <a:txBody>
                    <a:bodyPr/>
                    <a:lstStyle/>
                    <a:p>
                      <a:pPr>
                        <a:lnSpc>
                          <a:spcPct val="115000"/>
                        </a:lnSpc>
                        <a:spcBef>
                          <a:spcPts val="900"/>
                        </a:spcBef>
                        <a:spcAft>
                          <a:spcPts val="0"/>
                        </a:spcAft>
                      </a:pPr>
                      <a:r>
                        <a:rPr lang="en-US" sz="800" u="none" dirty="0">
                          <a:solidFill>
                            <a:schemeClr val="bg1"/>
                          </a:solidFill>
                          <a:effectLst/>
                        </a:rPr>
                        <a:t>Study</a:t>
                      </a:r>
                      <a:endParaRPr lang="fr-FR" sz="1000" u="none" dirty="0">
                        <a:solidFill>
                          <a:schemeClr val="bg1"/>
                        </a:solidFill>
                        <a:effectLst/>
                        <a:latin typeface="Times New Roman" charset="0"/>
                        <a:ea typeface="Calibri" charset="0"/>
                        <a:cs typeface="Times New Roman" charset="0"/>
                      </a:endParaRPr>
                    </a:p>
                  </a:txBody>
                  <a:tcPr marL="16790" marR="16790" marT="16790" marB="0"/>
                </a:tc>
                <a:tc>
                  <a:txBody>
                    <a:bodyPr/>
                    <a:lstStyle/>
                    <a:p>
                      <a:pPr>
                        <a:lnSpc>
                          <a:spcPct val="115000"/>
                        </a:lnSpc>
                        <a:spcBef>
                          <a:spcPts val="900"/>
                        </a:spcBef>
                        <a:spcAft>
                          <a:spcPts val="0"/>
                        </a:spcAft>
                      </a:pPr>
                      <a:r>
                        <a:rPr lang="en-US" sz="800" u="none">
                          <a:effectLst/>
                        </a:rPr>
                        <a:t>General Study</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4" action="ppaction://hlinkfile"/>
                        </a:rPr>
                        <a:t>C.7.2.1</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M</a:t>
                      </a:r>
                      <a:endParaRPr lang="fr-FR" sz="80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a:effectLst/>
                        </a:rPr>
                        <a:t>Patient Study</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5" action="ppaction://hlinkfile"/>
                        </a:rPr>
                        <a:t>C.7.2.2</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U</a:t>
                      </a:r>
                      <a:endParaRPr lang="fr-FR" sz="80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a:effectLst/>
                        </a:rPr>
                        <a:t>Clinical Trial Study</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6" action="ppaction://hlinkfile"/>
                        </a:rPr>
                        <a:t>C.7.2.3</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dirty="0">
                          <a:effectLst/>
                        </a:rPr>
                        <a:t>U</a:t>
                      </a:r>
                      <a:endParaRPr lang="fr-FR" sz="800" dirty="0">
                        <a:effectLst/>
                        <a:latin typeface="Times New Roman" charset="0"/>
                        <a:ea typeface="Calibri" charset="0"/>
                        <a:cs typeface="Times New Roman" charset="0"/>
                      </a:endParaRPr>
                    </a:p>
                  </a:txBody>
                  <a:tcPr marL="16790" marR="16790" marT="16790" marB="16790"/>
                </a:tc>
              </a:tr>
              <a:tr h="177657">
                <a:tc rowSpan="2">
                  <a:txBody>
                    <a:bodyPr/>
                    <a:lstStyle/>
                    <a:p>
                      <a:pPr>
                        <a:lnSpc>
                          <a:spcPct val="115000"/>
                        </a:lnSpc>
                        <a:spcBef>
                          <a:spcPts val="900"/>
                        </a:spcBef>
                        <a:spcAft>
                          <a:spcPts val="0"/>
                        </a:spcAft>
                      </a:pPr>
                      <a:r>
                        <a:rPr lang="en-US" sz="800" u="none">
                          <a:solidFill>
                            <a:schemeClr val="bg1"/>
                          </a:solidFill>
                          <a:effectLst/>
                        </a:rPr>
                        <a:t>Series</a:t>
                      </a:r>
                      <a:endParaRPr lang="fr-FR" sz="1000" u="none">
                        <a:solidFill>
                          <a:schemeClr val="bg1"/>
                        </a:solidFill>
                        <a:effectLst/>
                        <a:latin typeface="Times New Roman" charset="0"/>
                        <a:ea typeface="Calibri" charset="0"/>
                        <a:cs typeface="Times New Roman" charset="0"/>
                      </a:endParaRPr>
                    </a:p>
                  </a:txBody>
                  <a:tcPr marL="16790" marR="16790" marT="16790" marB="0"/>
                </a:tc>
                <a:tc>
                  <a:txBody>
                    <a:bodyPr/>
                    <a:lstStyle/>
                    <a:p>
                      <a:pPr>
                        <a:lnSpc>
                          <a:spcPct val="115000"/>
                        </a:lnSpc>
                        <a:spcBef>
                          <a:spcPts val="900"/>
                        </a:spcBef>
                        <a:spcAft>
                          <a:spcPts val="0"/>
                        </a:spcAft>
                      </a:pPr>
                      <a:r>
                        <a:rPr lang="en-US" sz="800" u="none">
                          <a:effectLst/>
                        </a:rPr>
                        <a:t>General Series</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7" action="ppaction://hlinkfile"/>
                        </a:rPr>
                        <a:t>C.7.3.1</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dirty="0">
                          <a:effectLst/>
                        </a:rPr>
                        <a:t>M</a:t>
                      </a:r>
                      <a:endParaRPr lang="fr-FR" sz="800" dirty="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a:effectLst/>
                        </a:rPr>
                        <a:t>Clinical Trial Series</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8" action="ppaction://hlinkfile"/>
                        </a:rPr>
                        <a:t>C.7.3.2</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U</a:t>
                      </a:r>
                      <a:endParaRPr lang="fr-FR" sz="800">
                        <a:effectLst/>
                        <a:latin typeface="Times New Roman" charset="0"/>
                        <a:ea typeface="Calibri" charset="0"/>
                        <a:cs typeface="Times New Roman" charset="0"/>
                      </a:endParaRPr>
                    </a:p>
                  </a:txBody>
                  <a:tcPr marL="16790" marR="16790" marT="16790" marB="16790"/>
                </a:tc>
              </a:tr>
              <a:tr h="177657">
                <a:tc>
                  <a:txBody>
                    <a:bodyPr/>
                    <a:lstStyle/>
                    <a:p>
                      <a:pPr>
                        <a:lnSpc>
                          <a:spcPct val="115000"/>
                        </a:lnSpc>
                        <a:spcBef>
                          <a:spcPts val="900"/>
                        </a:spcBef>
                        <a:spcAft>
                          <a:spcPts val="0"/>
                        </a:spcAft>
                      </a:pPr>
                      <a:r>
                        <a:rPr lang="en-US" sz="800" u="none">
                          <a:solidFill>
                            <a:schemeClr val="bg1"/>
                          </a:solidFill>
                          <a:effectLst/>
                        </a:rPr>
                        <a:t>Equipment</a:t>
                      </a:r>
                      <a:endParaRPr lang="fr-FR" sz="1000" u="none">
                        <a:solidFill>
                          <a:schemeClr val="bg1"/>
                        </a:solidFill>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dirty="0">
                          <a:effectLst/>
                        </a:rPr>
                        <a:t>General Equipment</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9" action="ppaction://hlinkfile"/>
                        </a:rPr>
                        <a:t>C.7.5.1</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M</a:t>
                      </a:r>
                      <a:endParaRPr lang="fr-FR" sz="800">
                        <a:effectLst/>
                        <a:latin typeface="Times New Roman" charset="0"/>
                        <a:ea typeface="Calibri" charset="0"/>
                        <a:cs typeface="Times New Roman" charset="0"/>
                      </a:endParaRPr>
                    </a:p>
                  </a:txBody>
                  <a:tcPr marL="16790" marR="16790" marT="16790" marB="16790"/>
                </a:tc>
              </a:tr>
              <a:tr h="177657">
                <a:tc rowSpan="2">
                  <a:txBody>
                    <a:bodyPr/>
                    <a:lstStyle/>
                    <a:p>
                      <a:pPr>
                        <a:lnSpc>
                          <a:spcPct val="115000"/>
                        </a:lnSpc>
                        <a:spcBef>
                          <a:spcPts val="900"/>
                        </a:spcBef>
                        <a:spcAft>
                          <a:spcPts val="0"/>
                        </a:spcAft>
                      </a:pPr>
                      <a:r>
                        <a:rPr lang="en-US" sz="800" u="none">
                          <a:solidFill>
                            <a:schemeClr val="bg1"/>
                          </a:solidFill>
                          <a:effectLst/>
                        </a:rPr>
                        <a:t>Frame of Reference</a:t>
                      </a:r>
                      <a:endParaRPr lang="fr-FR" sz="1000" u="none">
                        <a:solidFill>
                          <a:schemeClr val="bg1"/>
                        </a:solidFill>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a:effectLst/>
                        </a:rPr>
                        <a:t>Frame of Reference</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dirty="0">
                          <a:effectLst/>
                        </a:rPr>
                        <a:t>C.7.4.1</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dirty="0">
                          <a:effectLst/>
                        </a:rPr>
                        <a:t>U</a:t>
                      </a:r>
                      <a:endParaRPr lang="fr-FR" sz="800" dirty="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dirty="0">
                          <a:effectLst/>
                        </a:rPr>
                        <a:t>Synchronization</a:t>
                      </a:r>
                      <a:endParaRPr lang="fr-FR" sz="1000" u="none" dirty="0">
                        <a:effectLst/>
                        <a:latin typeface="Times New Roman" charset="0"/>
                        <a:ea typeface="Calibri" charset="0"/>
                        <a:cs typeface="Times New Roman" charset="0"/>
                      </a:endParaRPr>
                    </a:p>
                  </a:txBody>
                  <a:tcPr marL="16790" marR="16790" marT="16790" marB="16790">
                    <a:solidFill>
                      <a:srgbClr val="FFFF00"/>
                    </a:solidFill>
                  </a:tcPr>
                </a:tc>
                <a:tc>
                  <a:txBody>
                    <a:bodyPr/>
                    <a:lstStyle/>
                    <a:p>
                      <a:pPr>
                        <a:lnSpc>
                          <a:spcPct val="115000"/>
                        </a:lnSpc>
                        <a:spcBef>
                          <a:spcPts val="900"/>
                        </a:spcBef>
                        <a:spcAft>
                          <a:spcPts val="0"/>
                        </a:spcAft>
                      </a:pPr>
                      <a:r>
                        <a:rPr lang="en-US" sz="800" u="none" dirty="0" smtClean="0">
                          <a:effectLst/>
                        </a:rPr>
                        <a:t>C.7.4.2</a:t>
                      </a:r>
                      <a:endParaRPr lang="fr-FR" sz="1000" u="none" dirty="0">
                        <a:effectLst/>
                        <a:latin typeface="Times New Roman" charset="0"/>
                        <a:ea typeface="Calibri" charset="0"/>
                        <a:cs typeface="Times New Roman" charset="0"/>
                      </a:endParaRPr>
                    </a:p>
                  </a:txBody>
                  <a:tcPr marL="16790" marR="16790" marT="16790" marB="16790">
                    <a:solidFill>
                      <a:srgbClr val="FFFF00"/>
                    </a:solidFill>
                  </a:tcPr>
                </a:tc>
                <a:tc>
                  <a:txBody>
                    <a:bodyPr/>
                    <a:lstStyle/>
                    <a:p>
                      <a:pPr>
                        <a:lnSpc>
                          <a:spcPct val="115000"/>
                        </a:lnSpc>
                        <a:spcBef>
                          <a:spcPts val="900"/>
                        </a:spcBef>
                        <a:spcAft>
                          <a:spcPts val="0"/>
                        </a:spcAft>
                      </a:pPr>
                      <a:r>
                        <a:rPr lang="en-US" sz="600" dirty="0">
                          <a:effectLst/>
                        </a:rPr>
                        <a:t>M</a:t>
                      </a:r>
                      <a:endParaRPr lang="fr-FR" sz="800" dirty="0">
                        <a:effectLst/>
                        <a:latin typeface="Times New Roman" charset="0"/>
                        <a:ea typeface="Calibri" charset="0"/>
                        <a:cs typeface="Times New Roman" charset="0"/>
                      </a:endParaRPr>
                    </a:p>
                  </a:txBody>
                  <a:tcPr marL="16790" marR="16790" marT="16790" marB="16790">
                    <a:solidFill>
                      <a:srgbClr val="FFFF00"/>
                    </a:solidFill>
                  </a:tcPr>
                </a:tc>
              </a:tr>
              <a:tr h="177657">
                <a:tc rowSpan="12">
                  <a:txBody>
                    <a:bodyPr/>
                    <a:lstStyle/>
                    <a:p>
                      <a:pPr>
                        <a:lnSpc>
                          <a:spcPct val="115000"/>
                        </a:lnSpc>
                        <a:spcBef>
                          <a:spcPts val="900"/>
                        </a:spcBef>
                        <a:spcAft>
                          <a:spcPts val="0"/>
                        </a:spcAft>
                      </a:pPr>
                      <a:r>
                        <a:rPr lang="en-US" sz="800" u="none" dirty="0">
                          <a:solidFill>
                            <a:schemeClr val="bg1"/>
                          </a:solidFill>
                          <a:effectLst/>
                        </a:rPr>
                        <a:t>Image</a:t>
                      </a:r>
                      <a:endParaRPr lang="fr-FR" sz="1000" u="none" dirty="0">
                        <a:solidFill>
                          <a:schemeClr val="bg1"/>
                        </a:solidFill>
                        <a:effectLst/>
                        <a:latin typeface="Times New Roman" charset="0"/>
                        <a:ea typeface="Calibri" charset="0"/>
                        <a:cs typeface="Times New Roman" charset="0"/>
                      </a:endParaRPr>
                    </a:p>
                    <a:p>
                      <a:pPr>
                        <a:lnSpc>
                          <a:spcPct val="115000"/>
                        </a:lnSpc>
                        <a:spcAft>
                          <a:spcPts val="0"/>
                        </a:spcAft>
                      </a:pPr>
                      <a:r>
                        <a:rPr lang="en-US" sz="1000" u="none" dirty="0">
                          <a:solidFill>
                            <a:schemeClr val="bg1"/>
                          </a:solidFill>
                          <a:effectLst/>
                        </a:rPr>
                        <a:t> </a:t>
                      </a:r>
                      <a:endParaRPr lang="fr-FR" sz="1000" u="none" dirty="0">
                        <a:solidFill>
                          <a:schemeClr val="bg1"/>
                        </a:solidFill>
                        <a:effectLst/>
                        <a:latin typeface="Times New Roman" charset="0"/>
                        <a:ea typeface="Calibri" charset="0"/>
                        <a:cs typeface="Times New Roman" charset="0"/>
                      </a:endParaRPr>
                    </a:p>
                    <a:p>
                      <a:pPr>
                        <a:lnSpc>
                          <a:spcPct val="115000"/>
                        </a:lnSpc>
                        <a:spcAft>
                          <a:spcPts val="0"/>
                        </a:spcAft>
                      </a:pPr>
                      <a:r>
                        <a:rPr lang="en-US" sz="1000" u="none" dirty="0">
                          <a:solidFill>
                            <a:schemeClr val="bg1"/>
                          </a:solidFill>
                          <a:effectLst/>
                        </a:rPr>
                        <a:t> </a:t>
                      </a:r>
                      <a:endParaRPr lang="fr-FR" sz="1000" u="none" dirty="0">
                        <a:solidFill>
                          <a:schemeClr val="bg1"/>
                        </a:solidFill>
                        <a:effectLst/>
                        <a:latin typeface="Times New Roman" charset="0"/>
                        <a:ea typeface="Calibri" charset="0"/>
                        <a:cs typeface="Times New Roman" charset="0"/>
                      </a:endParaRPr>
                    </a:p>
                  </a:txBody>
                  <a:tcPr marL="16790" marR="16790" marT="16790" marB="0"/>
                </a:tc>
                <a:tc>
                  <a:txBody>
                    <a:bodyPr/>
                    <a:lstStyle/>
                    <a:p>
                      <a:pPr>
                        <a:lnSpc>
                          <a:spcPct val="115000"/>
                        </a:lnSpc>
                        <a:spcBef>
                          <a:spcPts val="900"/>
                        </a:spcBef>
                        <a:spcAft>
                          <a:spcPts val="0"/>
                        </a:spcAft>
                      </a:pPr>
                      <a:r>
                        <a:rPr lang="en-US" sz="800" u="none" dirty="0">
                          <a:effectLst/>
                        </a:rPr>
                        <a:t>General Image</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10" action="ppaction://hlinkfile"/>
                        </a:rPr>
                        <a:t>C.7.6.1</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dirty="0">
                          <a:effectLst/>
                        </a:rPr>
                        <a:t>M</a:t>
                      </a:r>
                      <a:endParaRPr lang="fr-FR" sz="800" dirty="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a:effectLst/>
                        </a:rPr>
                        <a:t>General Reference</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11" action="ppaction://hlinkfile"/>
                        </a:rPr>
                        <a:t>C.12.4</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U</a:t>
                      </a:r>
                      <a:endParaRPr lang="fr-FR" sz="800">
                        <a:effectLst/>
                        <a:latin typeface="Times New Roman" charset="0"/>
                        <a:ea typeface="Calibri" charset="0"/>
                        <a:cs typeface="Times New Roman" charset="0"/>
                      </a:endParaRPr>
                    </a:p>
                  </a:txBody>
                  <a:tcPr marL="16790" marR="16790" marT="16790" marB="16790"/>
                </a:tc>
              </a:tr>
              <a:tr h="177345">
                <a:tc vMerge="1">
                  <a:txBody>
                    <a:bodyPr/>
                    <a:lstStyle/>
                    <a:p>
                      <a:endParaRPr lang="en-US"/>
                    </a:p>
                  </a:txBody>
                  <a:tcPr/>
                </a:tc>
                <a:tc>
                  <a:txBody>
                    <a:bodyPr/>
                    <a:lstStyle/>
                    <a:p>
                      <a:pPr>
                        <a:lnSpc>
                          <a:spcPct val="115000"/>
                        </a:lnSpc>
                        <a:spcBef>
                          <a:spcPts val="900"/>
                        </a:spcBef>
                        <a:spcAft>
                          <a:spcPts val="0"/>
                        </a:spcAft>
                      </a:pPr>
                      <a:r>
                        <a:rPr lang="en-US" sz="700" dirty="0">
                          <a:solidFill>
                            <a:srgbClr val="000000"/>
                          </a:solidFill>
                          <a:effectLst/>
                          <a:latin typeface="Arial" charset="0"/>
                          <a:ea typeface="Calibri" charset="0"/>
                          <a:cs typeface="Times New Roman" charset="0"/>
                        </a:rPr>
                        <a:t>Real-Time Bulk Data Flow</a:t>
                      </a:r>
                      <a:endParaRPr lang="fr-FR" sz="700" dirty="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700" u="none" dirty="0" smtClean="0">
                          <a:solidFill>
                            <a:srgbClr val="000000"/>
                          </a:solidFill>
                          <a:effectLst/>
                          <a:latin typeface="Arial" charset="0"/>
                          <a:ea typeface="Calibri" charset="0"/>
                          <a:cs typeface="Times New Roman" charset="0"/>
                        </a:rPr>
                        <a:t>C.7.6.26</a:t>
                      </a:r>
                      <a:endParaRPr lang="fr-FR" sz="700" u="none" dirty="0">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700" dirty="0">
                          <a:solidFill>
                            <a:srgbClr val="000000"/>
                          </a:solidFill>
                          <a:effectLst/>
                          <a:latin typeface="Arial" charset="0"/>
                          <a:ea typeface="Calibri" charset="0"/>
                          <a:cs typeface="Times New Roman" charset="0"/>
                        </a:rPr>
                        <a:t>M</a:t>
                      </a:r>
                      <a:endParaRPr lang="fr-FR" sz="700" dirty="0">
                        <a:effectLst/>
                        <a:latin typeface="Times New Roman" charset="0"/>
                        <a:ea typeface="Calibri" charset="0"/>
                        <a:cs typeface="Times New Roman" charset="0"/>
                      </a:endParaRPr>
                    </a:p>
                  </a:txBody>
                  <a:tcPr marL="25400" marR="25400" marT="25400" marB="25400"/>
                </a:tc>
              </a:tr>
              <a:tr h="177657">
                <a:tc vMerge="1">
                  <a:txBody>
                    <a:bodyPr/>
                    <a:lstStyle/>
                    <a:p>
                      <a:endParaRPr lang="en-US"/>
                    </a:p>
                  </a:txBody>
                  <a:tcPr/>
                </a:tc>
                <a:tc>
                  <a:txBody>
                    <a:bodyPr/>
                    <a:lstStyle/>
                    <a:p>
                      <a:pPr>
                        <a:lnSpc>
                          <a:spcPct val="115000"/>
                        </a:lnSpc>
                        <a:spcBef>
                          <a:spcPts val="900"/>
                        </a:spcBef>
                        <a:spcAft>
                          <a:spcPts val="0"/>
                        </a:spcAft>
                      </a:pPr>
                      <a:r>
                        <a:rPr lang="en-US" sz="800" u="none" dirty="0">
                          <a:effectLst/>
                        </a:rPr>
                        <a:t>Acquisition Context</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12" action="ppaction://hlinkfile"/>
                        </a:rPr>
                        <a:t>C.7.6.14</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dirty="0">
                          <a:effectLst/>
                        </a:rPr>
                        <a:t>M</a:t>
                      </a:r>
                      <a:endParaRPr lang="fr-FR" sz="800" dirty="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a:effectLst/>
                        </a:rPr>
                        <a:t>Device</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13" action="ppaction://hlinkfile"/>
                        </a:rPr>
                        <a:t>C.7.6.12</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dirty="0">
                          <a:effectLst/>
                        </a:rPr>
                        <a:t>U</a:t>
                      </a:r>
                      <a:endParaRPr lang="fr-FR" sz="800" dirty="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dirty="0">
                          <a:effectLst/>
                        </a:rPr>
                        <a:t>Specimen</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14" action="ppaction://hlinkfile"/>
                        </a:rPr>
                        <a:t>C.7.6.22</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C - Required if the Imaging Subject is a Specimen</a:t>
                      </a:r>
                      <a:endParaRPr lang="fr-FR" sz="80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a:effectLst/>
                        </a:rPr>
                        <a:t>VL Image</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15" action="ppaction://hlinkfile"/>
                        </a:rPr>
                        <a:t>C.8.12.1</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M</a:t>
                      </a:r>
                      <a:endParaRPr lang="fr-FR" sz="80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a:effectLst/>
                        </a:rPr>
                        <a:t>ICC Profile</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16" action="ppaction://hlinkfile"/>
                        </a:rPr>
                        <a:t>C.11.15</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U</a:t>
                      </a:r>
                      <a:endParaRPr lang="fr-FR" sz="80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a:effectLst/>
                        </a:rPr>
                        <a:t>SOP Common</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17" action="ppaction://hlinkfile"/>
                        </a:rPr>
                        <a:t>C.12.1</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M</a:t>
                      </a:r>
                      <a:endParaRPr lang="fr-FR" sz="800">
                        <a:effectLst/>
                        <a:latin typeface="Times New Roman" charset="0"/>
                        <a:ea typeface="Calibri" charset="0"/>
                        <a:cs typeface="Times New Roman" charset="0"/>
                      </a:endParaRPr>
                    </a:p>
                  </a:txBody>
                  <a:tcPr marL="16790" marR="16790" marT="16790" marB="16790"/>
                </a:tc>
              </a:tr>
              <a:tr h="177657">
                <a:tc vMerge="1">
                  <a:txBody>
                    <a:bodyPr/>
                    <a:lstStyle/>
                    <a:p>
                      <a:endParaRPr lang="en-US"/>
                    </a:p>
                  </a:txBody>
                  <a:tcPr/>
                </a:tc>
                <a:tc>
                  <a:txBody>
                    <a:bodyPr/>
                    <a:lstStyle/>
                    <a:p>
                      <a:pPr>
                        <a:lnSpc>
                          <a:spcPct val="115000"/>
                        </a:lnSpc>
                        <a:spcBef>
                          <a:spcPts val="900"/>
                        </a:spcBef>
                        <a:spcAft>
                          <a:spcPts val="0"/>
                        </a:spcAft>
                      </a:pPr>
                      <a:r>
                        <a:rPr lang="en-US" sz="800" u="none">
                          <a:effectLst/>
                        </a:rPr>
                        <a:t>Common Instance Reference</a:t>
                      </a:r>
                      <a:endParaRPr lang="fr-FR" sz="1000" u="none">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strike="noStrike" dirty="0">
                          <a:effectLst/>
                          <a:hlinkClick r:id="rId18" action="ppaction://hlinkfile"/>
                        </a:rPr>
                        <a:t>C.12.2</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dirty="0">
                          <a:effectLst/>
                        </a:rPr>
                        <a:t>U</a:t>
                      </a:r>
                      <a:endParaRPr lang="fr-FR" sz="800" dirty="0">
                        <a:effectLst/>
                        <a:latin typeface="Times New Roman" charset="0"/>
                        <a:ea typeface="Calibri" charset="0"/>
                        <a:cs typeface="Times New Roman" charset="0"/>
                      </a:endParaRPr>
                    </a:p>
                  </a:txBody>
                  <a:tcPr marL="16790" marR="16790" marT="16790" marB="16790"/>
                </a:tc>
              </a:tr>
              <a:tr h="177657">
                <a:tc vMerge="1">
                  <a:txBody>
                    <a:bodyPr/>
                    <a:lstStyle/>
                    <a:p>
                      <a:pPr>
                        <a:lnSpc>
                          <a:spcPct val="115000"/>
                        </a:lnSpc>
                        <a:spcAft>
                          <a:spcPts val="0"/>
                        </a:spcAft>
                      </a:pPr>
                      <a:endParaRPr lang="fr-FR" sz="1050" dirty="0">
                        <a:effectLst/>
                        <a:latin typeface="Times New Roman" charset="0"/>
                        <a:ea typeface="Calibri" charset="0"/>
                        <a:cs typeface="Times New Roman" charset="0"/>
                      </a:endParaRPr>
                    </a:p>
                  </a:txBody>
                  <a:tcPr marL="16790" marR="16790" marT="0" marB="16790"/>
                </a:tc>
                <a:tc>
                  <a:txBody>
                    <a:bodyPr/>
                    <a:lstStyle/>
                    <a:p>
                      <a:pPr>
                        <a:lnSpc>
                          <a:spcPct val="115000"/>
                        </a:lnSpc>
                        <a:spcBef>
                          <a:spcPts val="900"/>
                        </a:spcBef>
                        <a:spcAft>
                          <a:spcPts val="0"/>
                        </a:spcAft>
                      </a:pPr>
                      <a:r>
                        <a:rPr lang="en-US" sz="800" u="none" dirty="0" smtClean="0">
                          <a:effectLst/>
                        </a:rPr>
                        <a:t>Real-Time Acquisition</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800" u="none" dirty="0" smtClean="0">
                          <a:effectLst/>
                        </a:rPr>
                        <a:t>C.7.6.28</a:t>
                      </a:r>
                      <a:endParaRPr lang="fr-FR" sz="1000" u="none" dirty="0">
                        <a:effectLst/>
                        <a:latin typeface="Times New Roman" charset="0"/>
                        <a:ea typeface="Calibri" charset="0"/>
                        <a:cs typeface="Times New Roman" charset="0"/>
                      </a:endParaRPr>
                    </a:p>
                  </a:txBody>
                  <a:tcPr marL="16790" marR="16790" marT="16790" marB="16790"/>
                </a:tc>
                <a:tc>
                  <a:txBody>
                    <a:bodyPr/>
                    <a:lstStyle/>
                    <a:p>
                      <a:pPr>
                        <a:lnSpc>
                          <a:spcPct val="115000"/>
                        </a:lnSpc>
                        <a:spcBef>
                          <a:spcPts val="900"/>
                        </a:spcBef>
                        <a:spcAft>
                          <a:spcPts val="0"/>
                        </a:spcAft>
                      </a:pPr>
                      <a:r>
                        <a:rPr lang="en-US" sz="600">
                          <a:effectLst/>
                        </a:rPr>
                        <a:t>C - Required if this flow contains a stereoscopic pair</a:t>
                      </a:r>
                      <a:endParaRPr lang="fr-FR" sz="800">
                        <a:effectLst/>
                        <a:latin typeface="Times New Roman" charset="0"/>
                        <a:ea typeface="Calibri" charset="0"/>
                        <a:cs typeface="Times New Roman" charset="0"/>
                      </a:endParaRPr>
                    </a:p>
                  </a:txBody>
                  <a:tcPr marL="16790" marR="16790" marT="16790" marB="16790"/>
                </a:tc>
              </a:tr>
              <a:tr h="177657">
                <a:tc vMerge="1">
                  <a:txBody>
                    <a:bodyPr/>
                    <a:lstStyle/>
                    <a:p>
                      <a:pPr>
                        <a:lnSpc>
                          <a:spcPct val="115000"/>
                        </a:lnSpc>
                        <a:spcAft>
                          <a:spcPts val="0"/>
                        </a:spcAft>
                      </a:pPr>
                      <a:endParaRPr lang="fr-FR" sz="1050" dirty="0">
                        <a:effectLst/>
                        <a:latin typeface="Times New Roman" charset="0"/>
                        <a:ea typeface="Calibri" charset="0"/>
                        <a:cs typeface="Times New Roman" charset="0"/>
                      </a:endParaRPr>
                    </a:p>
                  </a:txBody>
                  <a:tcPr marL="16790" marR="16790" marT="0" marB="16790"/>
                </a:tc>
                <a:tc>
                  <a:txBody>
                    <a:bodyPr/>
                    <a:lstStyle/>
                    <a:p>
                      <a:pPr>
                        <a:lnSpc>
                          <a:spcPct val="115000"/>
                        </a:lnSpc>
                        <a:spcBef>
                          <a:spcPts val="900"/>
                        </a:spcBef>
                        <a:spcAft>
                          <a:spcPts val="0"/>
                        </a:spcAft>
                      </a:pPr>
                      <a:r>
                        <a:rPr lang="en-US" sz="800" u="none" dirty="0">
                          <a:effectLst/>
                        </a:rPr>
                        <a:t>Current Frame Functional </a:t>
                      </a:r>
                      <a:r>
                        <a:rPr lang="en-US" sz="800" u="none" dirty="0" smtClean="0">
                          <a:effectLst/>
                        </a:rPr>
                        <a:t>Groups</a:t>
                      </a:r>
                      <a:endParaRPr lang="fr-FR" sz="1000" u="none" dirty="0">
                        <a:effectLst/>
                        <a:latin typeface="Times New Roman" charset="0"/>
                        <a:ea typeface="Calibri" charset="0"/>
                        <a:cs typeface="Times New Roman" charset="0"/>
                      </a:endParaRPr>
                    </a:p>
                  </a:txBody>
                  <a:tcPr marL="16790" marR="16790" marT="16790" marB="16790">
                    <a:solidFill>
                      <a:srgbClr val="FFFF00"/>
                    </a:solidFill>
                  </a:tcPr>
                </a:tc>
                <a:tc>
                  <a:txBody>
                    <a:bodyPr/>
                    <a:lstStyle/>
                    <a:p>
                      <a:pPr>
                        <a:lnSpc>
                          <a:spcPct val="115000"/>
                        </a:lnSpc>
                        <a:spcBef>
                          <a:spcPts val="900"/>
                        </a:spcBef>
                        <a:spcAft>
                          <a:spcPts val="0"/>
                        </a:spcAft>
                      </a:pPr>
                      <a:r>
                        <a:rPr lang="en-US" sz="800" u="none" dirty="0" smtClean="0">
                          <a:effectLst/>
                        </a:rPr>
                        <a:t>C.7.6.X2</a:t>
                      </a:r>
                      <a:endParaRPr lang="fr-FR" sz="1000" u="none" dirty="0">
                        <a:effectLst/>
                        <a:latin typeface="Times New Roman" charset="0"/>
                        <a:ea typeface="Calibri" charset="0"/>
                        <a:cs typeface="Times New Roman" charset="0"/>
                      </a:endParaRPr>
                    </a:p>
                  </a:txBody>
                  <a:tcPr marL="16790" marR="16790" marT="16790" marB="16790">
                    <a:solidFill>
                      <a:srgbClr val="FFFF00"/>
                    </a:solidFill>
                  </a:tcPr>
                </a:tc>
                <a:tc>
                  <a:txBody>
                    <a:bodyPr/>
                    <a:lstStyle/>
                    <a:p>
                      <a:pPr>
                        <a:lnSpc>
                          <a:spcPct val="115000"/>
                        </a:lnSpc>
                        <a:spcBef>
                          <a:spcPts val="900"/>
                        </a:spcBef>
                        <a:spcAft>
                          <a:spcPts val="0"/>
                        </a:spcAft>
                      </a:pPr>
                      <a:r>
                        <a:rPr lang="en-US" sz="600" dirty="0">
                          <a:effectLst/>
                        </a:rPr>
                        <a:t>M</a:t>
                      </a:r>
                      <a:endParaRPr lang="fr-FR" sz="800" dirty="0">
                        <a:effectLst/>
                        <a:latin typeface="Times New Roman" charset="0"/>
                        <a:ea typeface="Calibri" charset="0"/>
                        <a:cs typeface="Times New Roman" charset="0"/>
                      </a:endParaRPr>
                    </a:p>
                  </a:txBody>
                  <a:tcPr marL="16790" marR="16790" marT="16790" marB="16790">
                    <a:solidFill>
                      <a:srgbClr val="FFFF00"/>
                    </a:solidFill>
                  </a:tcPr>
                </a:tc>
              </a:tr>
            </a:tbl>
          </a:graphicData>
        </a:graphic>
      </p:graphicFrame>
      <p:sp>
        <p:nvSpPr>
          <p:cNvPr id="8" name="ZoneTexte 7"/>
          <p:cNvSpPr txBox="1"/>
          <p:nvPr/>
        </p:nvSpPr>
        <p:spPr>
          <a:xfrm rot="5400000">
            <a:off x="6411309" y="4142650"/>
            <a:ext cx="3933068" cy="369332"/>
          </a:xfrm>
          <a:prstGeom prst="rect">
            <a:avLst/>
          </a:prstGeom>
          <a:noFill/>
        </p:spPr>
        <p:txBody>
          <a:bodyPr wrap="square" rtlCol="0">
            <a:spAutoFit/>
          </a:bodyPr>
          <a:lstStyle/>
          <a:p>
            <a:r>
              <a:rPr lang="en-US" b="1" smtClean="0">
                <a:solidFill>
                  <a:srgbClr val="FF0000"/>
                </a:solidFill>
              </a:rPr>
              <a:t>---------</a:t>
            </a:r>
            <a:r>
              <a:rPr lang="en-US" b="1" dirty="0" smtClean="0">
                <a:solidFill>
                  <a:srgbClr val="FF0000"/>
                </a:solidFill>
              </a:rPr>
              <a:t>RTV Static Payload-------------</a:t>
            </a:r>
            <a:endParaRPr lang="en-US" b="1" dirty="0">
              <a:solidFill>
                <a:srgbClr val="FF0000"/>
              </a:solidFill>
            </a:endParaRPr>
          </a:p>
        </p:txBody>
      </p:sp>
      <p:sp>
        <p:nvSpPr>
          <p:cNvPr id="10" name="ZoneTexte 9"/>
          <p:cNvSpPr txBox="1"/>
          <p:nvPr/>
        </p:nvSpPr>
        <p:spPr>
          <a:xfrm>
            <a:off x="5504564" y="6090160"/>
            <a:ext cx="2715808" cy="338554"/>
          </a:xfrm>
          <a:prstGeom prst="rect">
            <a:avLst/>
          </a:prstGeom>
          <a:noFill/>
        </p:spPr>
        <p:txBody>
          <a:bodyPr wrap="none" rtlCol="0">
            <a:spAutoFit/>
          </a:bodyPr>
          <a:lstStyle/>
          <a:p>
            <a:r>
              <a:rPr lang="en-US" sz="1600" b="1" dirty="0" smtClean="0">
                <a:solidFill>
                  <a:srgbClr val="FF0000"/>
                </a:solidFill>
              </a:rPr>
              <a:t>--RTV Dynamic Payload--</a:t>
            </a:r>
            <a:endParaRPr lang="en-US" sz="1600" b="1" dirty="0">
              <a:solidFill>
                <a:srgbClr val="FF0000"/>
              </a:solidFill>
            </a:endParaRPr>
          </a:p>
        </p:txBody>
      </p:sp>
    </p:spTree>
    <p:extLst>
      <p:ext uri="{BB962C8B-B14F-4D97-AF65-F5344CB8AC3E}">
        <p14:creationId xmlns:p14="http://schemas.microsoft.com/office/powerpoint/2010/main" val="8193487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Current Frame </a:t>
            </a:r>
            <a:r>
              <a:rPr lang="en-US" dirty="0" smtClean="0"/>
              <a:t>Functional </a:t>
            </a:r>
            <a:r>
              <a:rPr lang="en-US" dirty="0"/>
              <a:t>Groups Module</a:t>
            </a:r>
          </a:p>
        </p:txBody>
      </p:sp>
      <p:sp>
        <p:nvSpPr>
          <p:cNvPr id="3" name="Espace réservé du contenu 2"/>
          <p:cNvSpPr>
            <a:spLocks noGrp="1"/>
          </p:cNvSpPr>
          <p:nvPr>
            <p:ph idx="1"/>
          </p:nvPr>
        </p:nvSpPr>
        <p:spPr/>
        <p:txBody>
          <a:bodyPr/>
          <a:lstStyle/>
          <a:p>
            <a:r>
              <a:rPr lang="en-US" dirty="0"/>
              <a:t>This Module is placed in every frame, in the RTV Dynamic </a:t>
            </a:r>
            <a:r>
              <a:rPr lang="en-US" dirty="0" smtClean="0"/>
              <a:t>Payload</a:t>
            </a:r>
            <a:endParaRPr lang="en-US" kern="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27</a:t>
            </a:fld>
            <a:endParaRPr lang="en-US" dirty="0"/>
          </a:p>
        </p:txBody>
      </p:sp>
      <p:graphicFrame>
        <p:nvGraphicFramePr>
          <p:cNvPr id="7" name="Espace réservé du contenu 6"/>
          <p:cNvGraphicFramePr>
            <a:graphicFrameLocks/>
          </p:cNvGraphicFramePr>
          <p:nvPr>
            <p:extLst>
              <p:ext uri="{D42A27DB-BD31-4B8C-83A1-F6EECF244321}">
                <p14:modId xmlns:p14="http://schemas.microsoft.com/office/powerpoint/2010/main" val="3703675475"/>
              </p:ext>
            </p:extLst>
          </p:nvPr>
        </p:nvGraphicFramePr>
        <p:xfrm>
          <a:off x="364283" y="2734713"/>
          <a:ext cx="8241223" cy="2153754"/>
        </p:xfrm>
        <a:graphic>
          <a:graphicData uri="http://schemas.openxmlformats.org/drawingml/2006/table">
            <a:tbl>
              <a:tblPr firstRow="1" firstCol="1" bandRow="1">
                <a:tableStyleId>{5C22544A-7EE6-4342-B048-85BDC9FD1C3A}</a:tableStyleId>
              </a:tblPr>
              <a:tblGrid>
                <a:gridCol w="2501801"/>
                <a:gridCol w="1078868"/>
                <a:gridCol w="539944"/>
                <a:gridCol w="4120610"/>
              </a:tblGrid>
              <a:tr h="318474">
                <a:tc>
                  <a:txBody>
                    <a:bodyPr/>
                    <a:lstStyle/>
                    <a:p>
                      <a:pPr algn="ctr">
                        <a:lnSpc>
                          <a:spcPct val="115000"/>
                        </a:lnSpc>
                        <a:spcBef>
                          <a:spcPts val="900"/>
                        </a:spcBef>
                        <a:spcAft>
                          <a:spcPts val="0"/>
                        </a:spcAft>
                      </a:pPr>
                      <a:r>
                        <a:rPr lang="en-US" sz="1100" u="none" dirty="0">
                          <a:solidFill>
                            <a:schemeClr val="bg1"/>
                          </a:solidFill>
                          <a:effectLst/>
                        </a:rPr>
                        <a:t>Attribute Name</a:t>
                      </a:r>
                      <a:endParaRPr lang="fr-FR" sz="18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100" u="none" dirty="0">
                          <a:solidFill>
                            <a:schemeClr val="bg1"/>
                          </a:solidFill>
                          <a:effectLst/>
                        </a:rPr>
                        <a:t>Tag</a:t>
                      </a:r>
                      <a:endParaRPr lang="fr-FR" sz="18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100" u="none" dirty="0">
                          <a:solidFill>
                            <a:schemeClr val="bg1"/>
                          </a:solidFill>
                          <a:effectLst/>
                        </a:rPr>
                        <a:t>Type</a:t>
                      </a:r>
                      <a:endParaRPr lang="fr-FR" sz="18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100" u="none" dirty="0">
                          <a:solidFill>
                            <a:schemeClr val="bg1"/>
                          </a:solidFill>
                          <a:effectLst/>
                        </a:rPr>
                        <a:t>Attribute Description</a:t>
                      </a:r>
                      <a:endParaRPr lang="fr-FR" sz="1800" u="none" dirty="0">
                        <a:solidFill>
                          <a:schemeClr val="bg1"/>
                        </a:solidFill>
                        <a:effectLst/>
                        <a:latin typeface="Times New Roman" charset="0"/>
                        <a:ea typeface="Calibri" charset="0"/>
                        <a:cs typeface="Times New Roman" charset="0"/>
                      </a:endParaRPr>
                    </a:p>
                  </a:txBody>
                  <a:tcPr marL="25400" marR="25400" marT="25400" marB="25400"/>
                </a:tc>
              </a:tr>
              <a:tr h="1009537">
                <a:tc>
                  <a:txBody>
                    <a:bodyPr/>
                    <a:lstStyle/>
                    <a:p>
                      <a:pPr>
                        <a:lnSpc>
                          <a:spcPct val="115000"/>
                        </a:lnSpc>
                        <a:spcBef>
                          <a:spcPts val="900"/>
                        </a:spcBef>
                        <a:spcAft>
                          <a:spcPts val="0"/>
                        </a:spcAft>
                      </a:pPr>
                      <a:r>
                        <a:rPr lang="en-US" sz="1100" u="none" dirty="0">
                          <a:solidFill>
                            <a:schemeClr val="bg1"/>
                          </a:solidFill>
                          <a:effectLst/>
                        </a:rPr>
                        <a:t>Current Frame Functional Groups Sequence</a:t>
                      </a:r>
                      <a:endParaRPr lang="fr-FR" sz="18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mr-IN" sz="1100" u="none" dirty="0" smtClean="0">
                          <a:solidFill>
                            <a:schemeClr val="tx1"/>
                          </a:solidFill>
                          <a:effectLst/>
                        </a:rPr>
                        <a:t>(</a:t>
                      </a:r>
                      <a:r>
                        <a:rPr lang="fr-FR" sz="1100" u="none" dirty="0" smtClean="0">
                          <a:solidFill>
                            <a:schemeClr val="tx1"/>
                          </a:solidFill>
                          <a:effectLst/>
                        </a:rPr>
                        <a:t>0006</a:t>
                      </a:r>
                      <a:r>
                        <a:rPr lang="mr-IN" sz="1100" u="none" dirty="0" smtClean="0">
                          <a:solidFill>
                            <a:schemeClr val="tx1"/>
                          </a:solidFill>
                          <a:effectLst/>
                        </a:rPr>
                        <a:t>,</a:t>
                      </a:r>
                      <a:r>
                        <a:rPr lang="en-US" sz="1100" u="none" dirty="0" smtClean="0">
                          <a:solidFill>
                            <a:schemeClr val="tx1"/>
                          </a:solidFill>
                          <a:effectLst/>
                        </a:rPr>
                        <a:t>0001</a:t>
                      </a:r>
                      <a:r>
                        <a:rPr lang="mr-IN" sz="1100" u="none" dirty="0" smtClean="0">
                          <a:solidFill>
                            <a:schemeClr val="tx1"/>
                          </a:solidFill>
                          <a:effectLst/>
                        </a:rPr>
                        <a:t>)</a:t>
                      </a:r>
                    </a:p>
                  </a:txBody>
                  <a:tcPr marL="25400" marR="25400" marT="25400" marB="25400"/>
                </a:tc>
                <a:tc>
                  <a:txBody>
                    <a:bodyPr/>
                    <a:lstStyle/>
                    <a:p>
                      <a:pPr algn="ctr">
                        <a:lnSpc>
                          <a:spcPct val="115000"/>
                        </a:lnSpc>
                        <a:spcBef>
                          <a:spcPts val="900"/>
                        </a:spcBef>
                        <a:spcAft>
                          <a:spcPts val="0"/>
                        </a:spcAft>
                      </a:pPr>
                      <a:r>
                        <a:rPr lang="en-US" sz="1100" u="none" dirty="0">
                          <a:solidFill>
                            <a:schemeClr val="tx1"/>
                          </a:solidFill>
                          <a:effectLst/>
                        </a:rPr>
                        <a:t>1</a:t>
                      </a:r>
                      <a:endParaRPr lang="fr-FR" sz="1800" u="none"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1000" u="none" dirty="0">
                          <a:solidFill>
                            <a:schemeClr val="tx1"/>
                          </a:solidFill>
                          <a:effectLst/>
                        </a:rPr>
                        <a:t>Sequence that contains the Functional Group Sequence Attributes corresponding to the current frame or audio sample. </a:t>
                      </a:r>
                      <a:endParaRPr lang="fr-FR" sz="1400" u="none" dirty="0">
                        <a:solidFill>
                          <a:schemeClr val="tx1"/>
                        </a:solidFill>
                        <a:effectLst/>
                      </a:endParaRPr>
                    </a:p>
                    <a:p>
                      <a:pPr>
                        <a:lnSpc>
                          <a:spcPct val="115000"/>
                        </a:lnSpc>
                        <a:spcBef>
                          <a:spcPts val="900"/>
                        </a:spcBef>
                        <a:spcAft>
                          <a:spcPts val="0"/>
                        </a:spcAft>
                      </a:pPr>
                      <a:r>
                        <a:rPr lang="en-US" sz="1000" u="none" dirty="0">
                          <a:solidFill>
                            <a:schemeClr val="tx1"/>
                          </a:solidFill>
                          <a:effectLst/>
                        </a:rPr>
                        <a:t>Only one Item shall be included in this Sequence.</a:t>
                      </a:r>
                      <a:endParaRPr lang="fr-FR" sz="1400" u="none" dirty="0">
                        <a:solidFill>
                          <a:schemeClr val="tx1"/>
                        </a:solidFill>
                        <a:effectLst/>
                        <a:latin typeface="Times New Roman" charset="0"/>
                        <a:ea typeface="Calibri" charset="0"/>
                        <a:cs typeface="Times New Roman" charset="0"/>
                      </a:endParaRPr>
                    </a:p>
                  </a:txBody>
                  <a:tcPr marL="25400" marR="25400" marT="25400" marB="25400"/>
                </a:tc>
              </a:tr>
              <a:tr h="825743">
                <a:tc gridSpan="3">
                  <a:txBody>
                    <a:bodyPr/>
                    <a:lstStyle/>
                    <a:p>
                      <a:pPr>
                        <a:lnSpc>
                          <a:spcPct val="115000"/>
                        </a:lnSpc>
                        <a:spcBef>
                          <a:spcPts val="900"/>
                        </a:spcBef>
                        <a:spcAft>
                          <a:spcPts val="0"/>
                        </a:spcAft>
                      </a:pPr>
                      <a:r>
                        <a:rPr lang="en-US" sz="1100" u="none" dirty="0">
                          <a:solidFill>
                            <a:schemeClr val="bg1"/>
                          </a:solidFill>
                          <a:effectLst/>
                        </a:rPr>
                        <a:t>&gt;Include one or more Functional Group </a:t>
                      </a:r>
                      <a:r>
                        <a:rPr lang="en-US" sz="1100" u="none" dirty="0" smtClean="0">
                          <a:solidFill>
                            <a:schemeClr val="bg1"/>
                          </a:solidFill>
                          <a:effectLst/>
                        </a:rPr>
                        <a:t>Macros that are</a:t>
                      </a:r>
                      <a:r>
                        <a:rPr lang="en-US" sz="1100" u="none" baseline="0" dirty="0" smtClean="0">
                          <a:solidFill>
                            <a:schemeClr val="bg1"/>
                          </a:solidFill>
                          <a:effectLst/>
                        </a:rPr>
                        <a:t> contained in every frame</a:t>
                      </a:r>
                      <a:r>
                        <a:rPr lang="en-US" sz="1100" u="none" dirty="0" smtClean="0">
                          <a:solidFill>
                            <a:schemeClr val="bg1"/>
                          </a:solidFill>
                          <a:effectLst/>
                        </a:rPr>
                        <a:t>.</a:t>
                      </a:r>
                      <a:endParaRPr lang="fr-FR" sz="1800" u="none" dirty="0">
                        <a:solidFill>
                          <a:schemeClr val="bg1"/>
                        </a:solidFill>
                        <a:effectLst/>
                        <a:latin typeface="Times New Roman" charset="0"/>
                        <a:ea typeface="Calibri" charset="0"/>
                        <a:cs typeface="Times New Roman" charset="0"/>
                      </a:endParaRPr>
                    </a:p>
                  </a:txBody>
                  <a:tcPr marL="25400" marR="25400" marT="25400" marB="25400"/>
                </a:tc>
                <a:tc hMerge="1">
                  <a:txBody>
                    <a:bodyPr/>
                    <a:lstStyle/>
                    <a:p>
                      <a:endParaRPr lang="en-US"/>
                    </a:p>
                  </a:txBody>
                  <a:tcPr/>
                </a:tc>
                <a:tc hMerge="1">
                  <a:txBody>
                    <a:bodyPr/>
                    <a:lstStyle/>
                    <a:p>
                      <a:endParaRPr lang="en-US"/>
                    </a:p>
                  </a:txBody>
                  <a:tcPr/>
                </a:tc>
                <a:tc>
                  <a:txBody>
                    <a:bodyPr/>
                    <a:lstStyle/>
                    <a:p>
                      <a:pPr>
                        <a:lnSpc>
                          <a:spcPct val="115000"/>
                        </a:lnSpc>
                        <a:spcBef>
                          <a:spcPts val="900"/>
                        </a:spcBef>
                        <a:spcAft>
                          <a:spcPts val="0"/>
                        </a:spcAft>
                      </a:pPr>
                      <a:r>
                        <a:rPr lang="en-US" sz="1000" u="none" dirty="0">
                          <a:solidFill>
                            <a:schemeClr val="tx1"/>
                          </a:solidFill>
                          <a:effectLst/>
                        </a:rPr>
                        <a:t>For each IOD that includes this module, a table is defined in which the permitted Functional Group Macros and their usage is specified.</a:t>
                      </a:r>
                      <a:endParaRPr lang="fr-FR" sz="1400" u="none" dirty="0">
                        <a:solidFill>
                          <a:schemeClr val="tx1"/>
                        </a:solidFill>
                        <a:effectLst/>
                        <a:latin typeface="Times New Roman" charset="0"/>
                        <a:ea typeface="Calibri" charset="0"/>
                        <a:cs typeface="Times New Roman" charset="0"/>
                      </a:endParaRPr>
                    </a:p>
                  </a:txBody>
                  <a:tcPr marL="25400" marR="25400" marT="25400" marB="25400"/>
                </a:tc>
              </a:tr>
            </a:tbl>
          </a:graphicData>
        </a:graphic>
      </p:graphicFrame>
    </p:spTree>
    <p:extLst>
      <p:ext uri="{BB962C8B-B14F-4D97-AF65-F5344CB8AC3E}">
        <p14:creationId xmlns:p14="http://schemas.microsoft.com/office/powerpoint/2010/main" val="1129397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smtClean="0"/>
              <a:t>Time of Frame Macro</a:t>
            </a:r>
            <a:endParaRPr lang="en-US" dirty="0"/>
          </a:p>
        </p:txBody>
      </p:sp>
      <p:sp>
        <p:nvSpPr>
          <p:cNvPr id="3" name="Espace réservé du contenu 2"/>
          <p:cNvSpPr>
            <a:spLocks noGrp="1"/>
          </p:cNvSpPr>
          <p:nvPr>
            <p:ph idx="1"/>
          </p:nvPr>
        </p:nvSpPr>
        <p:spPr/>
        <p:txBody>
          <a:bodyPr/>
          <a:lstStyle/>
          <a:p>
            <a:r>
              <a:rPr lang="en-US" dirty="0"/>
              <a:t>This Module is placed in every frame, in the RTV Dynamic </a:t>
            </a:r>
            <a:r>
              <a:rPr lang="en-US" dirty="0" smtClean="0"/>
              <a:t>Payload</a:t>
            </a:r>
            <a:endParaRPr lang="en-US" kern="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28</a:t>
            </a:fld>
            <a:endParaRPr lang="en-US" dirty="0"/>
          </a:p>
        </p:txBody>
      </p:sp>
      <p:graphicFrame>
        <p:nvGraphicFramePr>
          <p:cNvPr id="7" name="Espace réservé du contenu 6"/>
          <p:cNvGraphicFramePr>
            <a:graphicFrameLocks/>
          </p:cNvGraphicFramePr>
          <p:nvPr>
            <p:extLst>
              <p:ext uri="{D42A27DB-BD31-4B8C-83A1-F6EECF244321}">
                <p14:modId xmlns:p14="http://schemas.microsoft.com/office/powerpoint/2010/main" val="542197716"/>
              </p:ext>
            </p:extLst>
          </p:nvPr>
        </p:nvGraphicFramePr>
        <p:xfrm>
          <a:off x="364283" y="2734713"/>
          <a:ext cx="8241223" cy="2153754"/>
        </p:xfrm>
        <a:graphic>
          <a:graphicData uri="http://schemas.openxmlformats.org/drawingml/2006/table">
            <a:tbl>
              <a:tblPr firstRow="1" firstCol="1" bandRow="1">
                <a:tableStyleId>{5C22544A-7EE6-4342-B048-85BDC9FD1C3A}</a:tableStyleId>
              </a:tblPr>
              <a:tblGrid>
                <a:gridCol w="2501801"/>
                <a:gridCol w="1078868"/>
                <a:gridCol w="539944"/>
                <a:gridCol w="4120610"/>
              </a:tblGrid>
              <a:tr h="318474">
                <a:tc>
                  <a:txBody>
                    <a:bodyPr/>
                    <a:lstStyle/>
                    <a:p>
                      <a:pPr algn="ctr">
                        <a:lnSpc>
                          <a:spcPct val="115000"/>
                        </a:lnSpc>
                        <a:spcBef>
                          <a:spcPts val="900"/>
                        </a:spcBef>
                        <a:spcAft>
                          <a:spcPts val="0"/>
                        </a:spcAft>
                      </a:pPr>
                      <a:r>
                        <a:rPr lang="en-US" sz="1100" u="none" dirty="0">
                          <a:solidFill>
                            <a:schemeClr val="bg1"/>
                          </a:solidFill>
                          <a:effectLst/>
                        </a:rPr>
                        <a:t>Attribute Name</a:t>
                      </a:r>
                      <a:endParaRPr lang="fr-FR" sz="18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100" u="none" dirty="0">
                          <a:solidFill>
                            <a:schemeClr val="bg1"/>
                          </a:solidFill>
                          <a:effectLst/>
                        </a:rPr>
                        <a:t>Tag</a:t>
                      </a:r>
                      <a:endParaRPr lang="fr-FR" sz="18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100" u="none" dirty="0">
                          <a:solidFill>
                            <a:schemeClr val="bg1"/>
                          </a:solidFill>
                          <a:effectLst/>
                        </a:rPr>
                        <a:t>Type</a:t>
                      </a:r>
                      <a:endParaRPr lang="fr-FR" sz="18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100" u="none" dirty="0">
                          <a:solidFill>
                            <a:schemeClr val="bg1"/>
                          </a:solidFill>
                          <a:effectLst/>
                        </a:rPr>
                        <a:t>Attribute Description</a:t>
                      </a:r>
                      <a:endParaRPr lang="fr-FR" sz="1800" u="none" dirty="0">
                        <a:solidFill>
                          <a:schemeClr val="bg1"/>
                        </a:solidFill>
                        <a:effectLst/>
                        <a:latin typeface="Times New Roman" charset="0"/>
                        <a:ea typeface="Calibri" charset="0"/>
                        <a:cs typeface="Times New Roman" charset="0"/>
                      </a:endParaRPr>
                    </a:p>
                  </a:txBody>
                  <a:tcPr marL="25400" marR="25400" marT="25400" marB="25400"/>
                </a:tc>
              </a:tr>
              <a:tr h="1009537">
                <a:tc>
                  <a:txBody>
                    <a:bodyPr/>
                    <a:lstStyle/>
                    <a:p>
                      <a:pPr>
                        <a:lnSpc>
                          <a:spcPct val="115000"/>
                        </a:lnSpc>
                        <a:spcBef>
                          <a:spcPts val="900"/>
                        </a:spcBef>
                        <a:spcAft>
                          <a:spcPts val="0"/>
                        </a:spcAft>
                      </a:pPr>
                      <a:r>
                        <a:rPr lang="en-US" sz="1100" u="none" dirty="0" smtClean="0">
                          <a:solidFill>
                            <a:schemeClr val="bg1"/>
                          </a:solidFill>
                          <a:effectLst/>
                        </a:rPr>
                        <a:t>Time of Frame Group </a:t>
                      </a:r>
                      <a:r>
                        <a:rPr lang="en-US" sz="1100" u="none" dirty="0">
                          <a:solidFill>
                            <a:schemeClr val="bg1"/>
                          </a:solidFill>
                          <a:effectLst/>
                        </a:rPr>
                        <a:t>Sequence</a:t>
                      </a:r>
                      <a:endParaRPr lang="fr-FR" sz="18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mr-IN" sz="1100" u="none" dirty="0" smtClean="0">
                          <a:solidFill>
                            <a:schemeClr val="tx1"/>
                          </a:solidFill>
                          <a:effectLst/>
                        </a:rPr>
                        <a:t>(</a:t>
                      </a:r>
                      <a:r>
                        <a:rPr lang="fr-FR" sz="1100" u="none" dirty="0" smtClean="0">
                          <a:solidFill>
                            <a:schemeClr val="tx1"/>
                          </a:solidFill>
                          <a:effectLst/>
                        </a:rPr>
                        <a:t>0034</a:t>
                      </a:r>
                      <a:r>
                        <a:rPr lang="mr-IN" sz="1100" u="none" dirty="0" smtClean="0">
                          <a:solidFill>
                            <a:schemeClr val="tx1"/>
                          </a:solidFill>
                          <a:effectLst/>
                        </a:rPr>
                        <a:t>,</a:t>
                      </a:r>
                      <a:r>
                        <a:rPr lang="en-US" sz="1100" u="none" dirty="0" smtClean="0">
                          <a:solidFill>
                            <a:schemeClr val="tx1"/>
                          </a:solidFill>
                          <a:effectLst/>
                        </a:rPr>
                        <a:t>000D</a:t>
                      </a:r>
                      <a:r>
                        <a:rPr lang="mr-IN" sz="1100" u="none" dirty="0" smtClean="0">
                          <a:solidFill>
                            <a:schemeClr val="tx1"/>
                          </a:solidFill>
                          <a:effectLst/>
                        </a:rPr>
                        <a:t>)</a:t>
                      </a:r>
                    </a:p>
                  </a:txBody>
                  <a:tcPr marL="25400" marR="25400" marT="25400" marB="25400"/>
                </a:tc>
                <a:tc>
                  <a:txBody>
                    <a:bodyPr/>
                    <a:lstStyle/>
                    <a:p>
                      <a:pPr algn="ctr">
                        <a:lnSpc>
                          <a:spcPct val="115000"/>
                        </a:lnSpc>
                        <a:spcBef>
                          <a:spcPts val="900"/>
                        </a:spcBef>
                        <a:spcAft>
                          <a:spcPts val="0"/>
                        </a:spcAft>
                      </a:pPr>
                      <a:r>
                        <a:rPr lang="en-US" sz="1100" u="none" dirty="0">
                          <a:solidFill>
                            <a:schemeClr val="tx1"/>
                          </a:solidFill>
                          <a:effectLst/>
                        </a:rPr>
                        <a:t>1</a:t>
                      </a:r>
                      <a:endParaRPr lang="fr-FR" sz="1800" u="none"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1000" u="none" dirty="0" smtClean="0">
                          <a:solidFill>
                            <a:schemeClr val="tx1"/>
                          </a:solidFill>
                          <a:effectLst/>
                        </a:rPr>
                        <a:t>Time characteristics of </a:t>
                      </a:r>
                      <a:r>
                        <a:rPr lang="en-US" sz="1000" u="none" dirty="0">
                          <a:solidFill>
                            <a:schemeClr val="tx1"/>
                          </a:solidFill>
                          <a:effectLst/>
                        </a:rPr>
                        <a:t>the current frame or audio sample. </a:t>
                      </a:r>
                      <a:endParaRPr lang="fr-FR" sz="1400" u="none" dirty="0">
                        <a:solidFill>
                          <a:schemeClr val="tx1"/>
                        </a:solidFill>
                        <a:effectLst/>
                      </a:endParaRPr>
                    </a:p>
                    <a:p>
                      <a:pPr>
                        <a:lnSpc>
                          <a:spcPct val="115000"/>
                        </a:lnSpc>
                        <a:spcBef>
                          <a:spcPts val="900"/>
                        </a:spcBef>
                        <a:spcAft>
                          <a:spcPts val="0"/>
                        </a:spcAft>
                      </a:pPr>
                      <a:r>
                        <a:rPr lang="en-US" sz="1000" u="none" dirty="0">
                          <a:solidFill>
                            <a:schemeClr val="tx1"/>
                          </a:solidFill>
                          <a:effectLst/>
                        </a:rPr>
                        <a:t>Only one Item shall be included in this Sequence.</a:t>
                      </a:r>
                      <a:endParaRPr lang="fr-FR" sz="1400" u="none" dirty="0">
                        <a:solidFill>
                          <a:schemeClr val="tx1"/>
                        </a:solidFill>
                        <a:effectLst/>
                        <a:latin typeface="Times New Roman" charset="0"/>
                        <a:ea typeface="Calibri" charset="0"/>
                        <a:cs typeface="Times New Roman" charset="0"/>
                      </a:endParaRPr>
                    </a:p>
                  </a:txBody>
                  <a:tcPr marL="25400" marR="25400" marT="25400" marB="25400"/>
                </a:tc>
              </a:tr>
              <a:tr h="825743">
                <a:tc>
                  <a:txBody>
                    <a:bodyPr/>
                    <a:lstStyle/>
                    <a:p>
                      <a:pPr>
                        <a:lnSpc>
                          <a:spcPct val="115000"/>
                        </a:lnSpc>
                        <a:spcBef>
                          <a:spcPts val="900"/>
                        </a:spcBef>
                        <a:spcAft>
                          <a:spcPts val="0"/>
                        </a:spcAft>
                      </a:pPr>
                      <a:r>
                        <a:rPr lang="en-US" sz="1100" u="none" dirty="0" smtClean="0">
                          <a:solidFill>
                            <a:schemeClr val="bg1"/>
                          </a:solidFill>
                          <a:effectLst/>
                        </a:rPr>
                        <a:t>&gt;Frame </a:t>
                      </a:r>
                      <a:r>
                        <a:rPr lang="en-US" sz="1100" u="none" dirty="0">
                          <a:solidFill>
                            <a:schemeClr val="bg1"/>
                          </a:solidFill>
                          <a:effectLst/>
                        </a:rPr>
                        <a:t>Origin Timestamp</a:t>
                      </a:r>
                      <a:endParaRPr lang="fr-FR" sz="18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mr-IN" sz="1100" u="none" noProof="1" smtClean="0">
                          <a:solidFill>
                            <a:schemeClr val="tx1"/>
                          </a:solidFill>
                          <a:effectLst/>
                        </a:rPr>
                        <a:t>(</a:t>
                      </a:r>
                      <a:r>
                        <a:rPr lang="en-US" sz="1100" u="none" noProof="1" smtClean="0">
                          <a:solidFill>
                            <a:schemeClr val="tx1"/>
                          </a:solidFill>
                          <a:effectLst/>
                        </a:rPr>
                        <a:t>0034</a:t>
                      </a:r>
                      <a:r>
                        <a:rPr lang="mr-IN" sz="1100" u="none" noProof="1" smtClean="0">
                          <a:solidFill>
                            <a:schemeClr val="tx1"/>
                          </a:solidFill>
                          <a:effectLst/>
                        </a:rPr>
                        <a:t>,</a:t>
                      </a:r>
                      <a:r>
                        <a:rPr lang="en-US" sz="1100" u="none" noProof="1" smtClean="0">
                          <a:solidFill>
                            <a:schemeClr val="tx1"/>
                          </a:solidFill>
                          <a:effectLst/>
                        </a:rPr>
                        <a:t>007</a:t>
                      </a:r>
                      <a:r>
                        <a:rPr lang="mr-IN" sz="1100" u="none" noProof="1" smtClean="0">
                          <a:solidFill>
                            <a:schemeClr val="tx1"/>
                          </a:solidFill>
                          <a:effectLst/>
                        </a:rPr>
                        <a:t>)</a:t>
                      </a:r>
                    </a:p>
                  </a:txBody>
                  <a:tcPr marL="25400" marR="25400" marT="25400" marB="25400"/>
                </a:tc>
                <a:tc>
                  <a:txBody>
                    <a:bodyPr/>
                    <a:lstStyle/>
                    <a:p>
                      <a:pPr algn="ctr">
                        <a:lnSpc>
                          <a:spcPct val="115000"/>
                        </a:lnSpc>
                        <a:spcBef>
                          <a:spcPts val="900"/>
                        </a:spcBef>
                        <a:spcAft>
                          <a:spcPts val="0"/>
                        </a:spcAft>
                      </a:pPr>
                      <a:r>
                        <a:rPr lang="en-US" sz="1100" u="none" dirty="0">
                          <a:solidFill>
                            <a:schemeClr val="tx1"/>
                          </a:solidFill>
                          <a:effectLst/>
                        </a:rPr>
                        <a:t>1</a:t>
                      </a:r>
                      <a:endParaRPr lang="fr-FR" sz="1800" u="none"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1000" u="none" dirty="0">
                          <a:solidFill>
                            <a:schemeClr val="tx1"/>
                          </a:solidFill>
                          <a:effectLst/>
                        </a:rPr>
                        <a:t>This timestamp contains the capture time of the payload content for this frame or audio sample. It is </a:t>
                      </a:r>
                      <a:r>
                        <a:rPr lang="en-US" sz="1000" u="none" dirty="0" smtClean="0">
                          <a:solidFill>
                            <a:schemeClr val="tx1"/>
                          </a:solidFill>
                          <a:effectLst/>
                        </a:rPr>
                        <a:t>in TAI, not UTC.</a:t>
                      </a:r>
                      <a:endParaRPr lang="fr-FR" sz="1400" u="none" dirty="0">
                        <a:solidFill>
                          <a:schemeClr val="tx1"/>
                        </a:solidFill>
                        <a:effectLst/>
                        <a:latin typeface="Times New Roman" charset="0"/>
                        <a:ea typeface="Calibri" charset="0"/>
                        <a:cs typeface="Times New Roman" charset="0"/>
                      </a:endParaRPr>
                    </a:p>
                  </a:txBody>
                  <a:tcPr marL="25400" marR="25400" marT="25400" marB="25400"/>
                </a:tc>
              </a:tr>
            </a:tbl>
          </a:graphicData>
        </a:graphic>
      </p:graphicFrame>
    </p:spTree>
    <p:extLst>
      <p:ext uri="{BB962C8B-B14F-4D97-AF65-F5344CB8AC3E}">
        <p14:creationId xmlns:p14="http://schemas.microsoft.com/office/powerpoint/2010/main" val="30694447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Example </a:t>
            </a:r>
            <a:r>
              <a:rPr lang="en-US" dirty="0" smtClean="0"/>
              <a:t>of Functional </a:t>
            </a:r>
            <a:r>
              <a:rPr lang="en-US" dirty="0"/>
              <a:t>Group Macro </a:t>
            </a:r>
          </a:p>
        </p:txBody>
      </p:sp>
      <p:sp>
        <p:nvSpPr>
          <p:cNvPr id="3" name="Espace réservé du contenu 2"/>
          <p:cNvSpPr>
            <a:spLocks noGrp="1"/>
          </p:cNvSpPr>
          <p:nvPr>
            <p:ph idx="1"/>
          </p:nvPr>
        </p:nvSpPr>
        <p:spPr/>
        <p:txBody>
          <a:bodyPr/>
          <a:lstStyle/>
          <a:p>
            <a:r>
              <a:rPr lang="en-US" dirty="0"/>
              <a:t>Real-Time Video Microscopic Image Functional Group </a:t>
            </a:r>
            <a:r>
              <a:rPr lang="en-US" dirty="0" smtClean="0"/>
              <a:t>Macro</a:t>
            </a:r>
            <a:endParaRPr lang="en-US" kern="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29</a:t>
            </a:fld>
            <a:endParaRPr lang="en-US" dirty="0"/>
          </a:p>
        </p:txBody>
      </p:sp>
      <p:graphicFrame>
        <p:nvGraphicFramePr>
          <p:cNvPr id="7" name="Espace réservé du contenu 6"/>
          <p:cNvGraphicFramePr>
            <a:graphicFrameLocks/>
          </p:cNvGraphicFramePr>
          <p:nvPr>
            <p:extLst>
              <p:ext uri="{D42A27DB-BD31-4B8C-83A1-F6EECF244321}">
                <p14:modId xmlns:p14="http://schemas.microsoft.com/office/powerpoint/2010/main" val="437998585"/>
              </p:ext>
            </p:extLst>
          </p:nvPr>
        </p:nvGraphicFramePr>
        <p:xfrm>
          <a:off x="327379" y="2629749"/>
          <a:ext cx="8407046" cy="3504218"/>
        </p:xfrm>
        <a:graphic>
          <a:graphicData uri="http://schemas.openxmlformats.org/drawingml/2006/table">
            <a:tbl>
              <a:tblPr firstRow="1" firstCol="1" bandRow="1">
                <a:tableStyleId>{5C22544A-7EE6-4342-B048-85BDC9FD1C3A}</a:tableStyleId>
              </a:tblPr>
              <a:tblGrid>
                <a:gridCol w="2044346"/>
                <a:gridCol w="1047750"/>
                <a:gridCol w="477695"/>
                <a:gridCol w="4837255"/>
              </a:tblGrid>
              <a:tr h="254814">
                <a:tc>
                  <a:txBody>
                    <a:bodyPr/>
                    <a:lstStyle/>
                    <a:p>
                      <a:pPr algn="ctr">
                        <a:lnSpc>
                          <a:spcPct val="115000"/>
                        </a:lnSpc>
                        <a:spcBef>
                          <a:spcPts val="900"/>
                        </a:spcBef>
                        <a:spcAft>
                          <a:spcPts val="0"/>
                        </a:spcAft>
                      </a:pPr>
                      <a:r>
                        <a:rPr lang="en-US" sz="1200" u="none" dirty="0">
                          <a:solidFill>
                            <a:schemeClr val="bg1"/>
                          </a:solidFill>
                          <a:effectLst/>
                        </a:rPr>
                        <a:t>Attribute Name</a:t>
                      </a:r>
                      <a:endParaRPr lang="fr-FR" sz="20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200" u="none" dirty="0">
                          <a:solidFill>
                            <a:schemeClr val="bg1"/>
                          </a:solidFill>
                          <a:effectLst/>
                        </a:rPr>
                        <a:t>Tag</a:t>
                      </a:r>
                      <a:endParaRPr lang="fr-FR" sz="20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200" u="none" dirty="0">
                          <a:solidFill>
                            <a:schemeClr val="bg1"/>
                          </a:solidFill>
                          <a:effectLst/>
                        </a:rPr>
                        <a:t>Type</a:t>
                      </a:r>
                      <a:endParaRPr lang="fr-FR" sz="2000" u="none"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200" u="none" dirty="0">
                          <a:solidFill>
                            <a:schemeClr val="bg1"/>
                          </a:solidFill>
                          <a:effectLst/>
                        </a:rPr>
                        <a:t>Attribute Description</a:t>
                      </a:r>
                      <a:endParaRPr lang="fr-FR" sz="2000" u="none" dirty="0">
                        <a:solidFill>
                          <a:schemeClr val="bg1"/>
                        </a:solidFill>
                        <a:effectLst/>
                        <a:latin typeface="Times New Roman" charset="0"/>
                        <a:ea typeface="Calibri" charset="0"/>
                        <a:cs typeface="Times New Roman" charset="0"/>
                      </a:endParaRPr>
                    </a:p>
                  </a:txBody>
                  <a:tcPr marL="25400" marR="25400" marT="25400" marB="25400"/>
                </a:tc>
              </a:tr>
              <a:tr h="799499">
                <a:tc>
                  <a:txBody>
                    <a:bodyPr/>
                    <a:lstStyle/>
                    <a:p>
                      <a:pPr>
                        <a:lnSpc>
                          <a:spcPct val="115000"/>
                        </a:lnSpc>
                        <a:spcBef>
                          <a:spcPts val="900"/>
                        </a:spcBef>
                        <a:spcAft>
                          <a:spcPts val="0"/>
                        </a:spcAft>
                      </a:pPr>
                      <a:r>
                        <a:rPr lang="en-US" sz="1200" dirty="0" smtClean="0">
                          <a:solidFill>
                            <a:schemeClr val="bg1"/>
                          </a:solidFill>
                          <a:effectLst/>
                          <a:latin typeface="+mn-lt"/>
                          <a:ea typeface="Calibri" charset="0"/>
                          <a:cs typeface="Times New Roman" charset="0"/>
                        </a:rPr>
                        <a:t>Frame Usefulness Group Sequence</a:t>
                      </a:r>
                      <a:endParaRPr lang="fr-FR" sz="1200" dirty="0">
                        <a:solidFill>
                          <a:schemeClr val="bg1"/>
                        </a:solidFill>
                        <a:effectLst/>
                        <a:latin typeface="+mn-lt"/>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200" dirty="0" smtClean="0">
                          <a:solidFill>
                            <a:srgbClr val="000000"/>
                          </a:solidFill>
                          <a:effectLst/>
                          <a:latin typeface="+mn-lt"/>
                          <a:ea typeface="Calibri" charset="0"/>
                          <a:cs typeface="Times New Roman" charset="0"/>
                        </a:rPr>
                        <a:t>(0034,0009)</a:t>
                      </a:r>
                      <a:endParaRPr lang="fr-FR" sz="1200" dirty="0">
                        <a:effectLst/>
                        <a:latin typeface="+mn-lt"/>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200" dirty="0">
                          <a:solidFill>
                            <a:srgbClr val="000000"/>
                          </a:solidFill>
                          <a:effectLst/>
                          <a:latin typeface="+mn-lt"/>
                          <a:ea typeface="Calibri" charset="0"/>
                          <a:cs typeface="Times New Roman" charset="0"/>
                        </a:rPr>
                        <a:t>3</a:t>
                      </a:r>
                      <a:endParaRPr lang="fr-FR" sz="1200" dirty="0">
                        <a:effectLst/>
                        <a:latin typeface="+mn-lt"/>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1050" dirty="0" smtClean="0">
                          <a:solidFill>
                            <a:srgbClr val="000000"/>
                          </a:solidFill>
                          <a:effectLst/>
                          <a:latin typeface="+mn-lt"/>
                          <a:ea typeface="Calibri" charset="0"/>
                          <a:cs typeface="Times New Roman" charset="0"/>
                        </a:rPr>
                        <a:t>Sequence that contains the Functional Groups Sequence Attributes corresponding to the current frame or audio sample. </a:t>
                      </a:r>
                    </a:p>
                    <a:p>
                      <a:pPr>
                        <a:lnSpc>
                          <a:spcPct val="115000"/>
                        </a:lnSpc>
                        <a:spcBef>
                          <a:spcPts val="900"/>
                        </a:spcBef>
                        <a:spcAft>
                          <a:spcPts val="0"/>
                        </a:spcAft>
                      </a:pPr>
                      <a:r>
                        <a:rPr lang="en-US" sz="1050" dirty="0" smtClean="0">
                          <a:solidFill>
                            <a:srgbClr val="000000"/>
                          </a:solidFill>
                          <a:effectLst/>
                          <a:latin typeface="+mn-lt"/>
                          <a:ea typeface="Calibri" charset="0"/>
                          <a:cs typeface="Times New Roman" charset="0"/>
                        </a:rPr>
                        <a:t>Only a single Item shall be included in this Sequence.</a:t>
                      </a:r>
                      <a:endParaRPr lang="en-US" sz="1050" dirty="0">
                        <a:solidFill>
                          <a:srgbClr val="000000"/>
                        </a:solidFill>
                        <a:effectLst/>
                        <a:latin typeface="+mn-lt"/>
                        <a:ea typeface="Calibri" charset="0"/>
                        <a:cs typeface="Times New Roman" charset="0"/>
                      </a:endParaRPr>
                    </a:p>
                  </a:txBody>
                  <a:tcPr marL="25400" marR="25400" marT="25400" marB="25400"/>
                </a:tc>
              </a:tr>
              <a:tr h="653943">
                <a:tc>
                  <a:txBody>
                    <a:bodyPr/>
                    <a:lstStyle/>
                    <a:p>
                      <a:pPr>
                        <a:lnSpc>
                          <a:spcPct val="115000"/>
                        </a:lnSpc>
                        <a:spcBef>
                          <a:spcPts val="900"/>
                        </a:spcBef>
                        <a:spcAft>
                          <a:spcPts val="0"/>
                        </a:spcAft>
                      </a:pPr>
                      <a:r>
                        <a:rPr lang="en-US" sz="1200" dirty="0" smtClean="0">
                          <a:solidFill>
                            <a:schemeClr val="bg1"/>
                          </a:solidFill>
                          <a:effectLst/>
                          <a:latin typeface="+mn-lt"/>
                          <a:ea typeface="Calibri" charset="0"/>
                          <a:cs typeface="Times New Roman" charset="0"/>
                        </a:rPr>
                        <a:t>&gt;Includes Information</a:t>
                      </a:r>
                      <a:endParaRPr lang="fr-FR" sz="1200" dirty="0">
                        <a:solidFill>
                          <a:schemeClr val="bg1"/>
                        </a:solidFill>
                        <a:effectLst/>
                        <a:latin typeface="+mn-lt"/>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200" dirty="0" smtClean="0">
                          <a:solidFill>
                            <a:srgbClr val="000000"/>
                          </a:solidFill>
                          <a:effectLst/>
                          <a:latin typeface="+mn-lt"/>
                          <a:ea typeface="Calibri" charset="0"/>
                          <a:cs typeface="Times New Roman" charset="0"/>
                        </a:rPr>
                        <a:t>(00034,000C)</a:t>
                      </a:r>
                      <a:endParaRPr lang="fr-FR" sz="1200" dirty="0">
                        <a:effectLst/>
                        <a:latin typeface="+mn-lt"/>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200" dirty="0">
                          <a:solidFill>
                            <a:srgbClr val="000000"/>
                          </a:solidFill>
                          <a:effectLst/>
                          <a:latin typeface="+mn-lt"/>
                          <a:ea typeface="Calibri" charset="0"/>
                          <a:cs typeface="Times New Roman" charset="0"/>
                        </a:rPr>
                        <a:t>3</a:t>
                      </a:r>
                      <a:endParaRPr lang="fr-FR" sz="1200" dirty="0">
                        <a:effectLst/>
                        <a:latin typeface="+mn-lt"/>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1050" dirty="0" smtClean="0">
                          <a:solidFill>
                            <a:srgbClr val="000000"/>
                          </a:solidFill>
                          <a:effectLst/>
                          <a:latin typeface="+mn-lt"/>
                          <a:ea typeface="Calibri" charset="0"/>
                          <a:cs typeface="Times New Roman" charset="0"/>
                        </a:rPr>
                        <a:t>Whether or not the current frame includes useful information, i.e. not noise nor void</a:t>
                      </a:r>
                    </a:p>
                    <a:p>
                      <a:pPr>
                        <a:lnSpc>
                          <a:spcPct val="115000"/>
                        </a:lnSpc>
                        <a:spcBef>
                          <a:spcPts val="900"/>
                        </a:spcBef>
                        <a:spcAft>
                          <a:spcPts val="0"/>
                        </a:spcAft>
                      </a:pPr>
                      <a:r>
                        <a:rPr lang="en-US" sz="1050" dirty="0" smtClean="0">
                          <a:solidFill>
                            <a:srgbClr val="000000"/>
                          </a:solidFill>
                          <a:effectLst/>
                          <a:latin typeface="+mn-lt"/>
                          <a:ea typeface="Calibri" charset="0"/>
                          <a:cs typeface="Times New Roman" charset="0"/>
                        </a:rPr>
                        <a:t>Enumerated value:</a:t>
                      </a:r>
                    </a:p>
                    <a:p>
                      <a:pPr>
                        <a:lnSpc>
                          <a:spcPct val="115000"/>
                        </a:lnSpc>
                        <a:spcBef>
                          <a:spcPts val="900"/>
                        </a:spcBef>
                        <a:spcAft>
                          <a:spcPts val="0"/>
                        </a:spcAft>
                      </a:pPr>
                      <a:r>
                        <a:rPr lang="en-US" sz="1050" b="1" dirty="0" smtClean="0">
                          <a:solidFill>
                            <a:srgbClr val="000000"/>
                          </a:solidFill>
                          <a:effectLst/>
                          <a:latin typeface="+mn-lt"/>
                          <a:ea typeface="Calibri" charset="0"/>
                          <a:cs typeface="Times New Roman" charset="0"/>
                        </a:rPr>
                        <a:t>YES</a:t>
                      </a:r>
                    </a:p>
                    <a:p>
                      <a:pPr>
                        <a:lnSpc>
                          <a:spcPct val="115000"/>
                        </a:lnSpc>
                        <a:spcBef>
                          <a:spcPts val="900"/>
                        </a:spcBef>
                        <a:spcAft>
                          <a:spcPts val="0"/>
                        </a:spcAft>
                      </a:pPr>
                      <a:r>
                        <a:rPr lang="en-US" sz="1050" b="1" dirty="0" smtClean="0">
                          <a:solidFill>
                            <a:srgbClr val="000000"/>
                          </a:solidFill>
                          <a:effectLst/>
                          <a:latin typeface="+mn-lt"/>
                          <a:ea typeface="Calibri" charset="0"/>
                          <a:cs typeface="Times New Roman" charset="0"/>
                        </a:rPr>
                        <a:t>NO</a:t>
                      </a:r>
                      <a:endParaRPr lang="en-US" sz="1050" b="1" dirty="0">
                        <a:solidFill>
                          <a:srgbClr val="000000"/>
                        </a:solidFill>
                        <a:effectLst/>
                        <a:latin typeface="+mn-lt"/>
                        <a:ea typeface="Calibri" charset="0"/>
                        <a:cs typeface="Times New Roman" charset="0"/>
                      </a:endParaRPr>
                    </a:p>
                  </a:txBody>
                  <a:tcPr marL="25400" marR="25400" marT="25400" marB="25400"/>
                </a:tc>
              </a:tr>
              <a:tr h="653943">
                <a:tc>
                  <a:txBody>
                    <a:bodyPr/>
                    <a:lstStyle/>
                    <a:p>
                      <a:pPr>
                        <a:lnSpc>
                          <a:spcPct val="115000"/>
                        </a:lnSpc>
                        <a:spcBef>
                          <a:spcPts val="900"/>
                        </a:spcBef>
                        <a:spcAft>
                          <a:spcPts val="0"/>
                        </a:spcAft>
                      </a:pPr>
                      <a:r>
                        <a:rPr lang="en-US" sz="1200" dirty="0" smtClean="0">
                          <a:solidFill>
                            <a:schemeClr val="bg1"/>
                          </a:solidFill>
                          <a:effectLst/>
                          <a:latin typeface="+mn-lt"/>
                          <a:ea typeface="Calibri" charset="0"/>
                          <a:cs typeface="Times New Roman" charset="0"/>
                        </a:rPr>
                        <a:t>&gt;Includes Imaging Subject</a:t>
                      </a:r>
                      <a:endParaRPr lang="fr-FR" sz="1200" dirty="0">
                        <a:solidFill>
                          <a:schemeClr val="bg1"/>
                        </a:solidFill>
                        <a:effectLst/>
                        <a:latin typeface="+mn-lt"/>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200" dirty="0" smtClean="0">
                          <a:solidFill>
                            <a:srgbClr val="000000"/>
                          </a:solidFill>
                          <a:effectLst/>
                          <a:latin typeface="+mn-lt"/>
                          <a:ea typeface="Calibri" charset="0"/>
                          <a:cs typeface="Times New Roman" charset="0"/>
                        </a:rPr>
                        <a:t>(0034,0008)</a:t>
                      </a:r>
                      <a:endParaRPr lang="fr-FR" sz="1200" dirty="0">
                        <a:effectLst/>
                        <a:latin typeface="+mn-lt"/>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en-US" sz="1200" dirty="0">
                          <a:solidFill>
                            <a:srgbClr val="000000"/>
                          </a:solidFill>
                          <a:effectLst/>
                          <a:latin typeface="+mn-lt"/>
                          <a:ea typeface="Calibri" charset="0"/>
                          <a:cs typeface="Times New Roman" charset="0"/>
                        </a:rPr>
                        <a:t>3</a:t>
                      </a:r>
                      <a:endParaRPr lang="fr-FR" sz="1200" dirty="0">
                        <a:effectLst/>
                        <a:latin typeface="+mn-lt"/>
                        <a:ea typeface="Calibri" charset="0"/>
                        <a:cs typeface="Times New Roman" charset="0"/>
                      </a:endParaRPr>
                    </a:p>
                  </a:txBody>
                  <a:tcPr marL="25400" marR="25400" marT="25400" marB="25400"/>
                </a:tc>
                <a:tc>
                  <a:txBody>
                    <a:bodyPr/>
                    <a:lstStyle/>
                    <a:p>
                      <a:pPr>
                        <a:lnSpc>
                          <a:spcPct val="115000"/>
                        </a:lnSpc>
                        <a:spcBef>
                          <a:spcPts val="900"/>
                        </a:spcBef>
                        <a:spcAft>
                          <a:spcPts val="0"/>
                        </a:spcAft>
                      </a:pPr>
                      <a:r>
                        <a:rPr lang="en-US" sz="1050" dirty="0" smtClean="0">
                          <a:solidFill>
                            <a:srgbClr val="000000"/>
                          </a:solidFill>
                          <a:effectLst/>
                          <a:latin typeface="+mn-lt"/>
                          <a:ea typeface="Calibri" charset="0"/>
                          <a:cs typeface="Times New Roman" charset="0"/>
                        </a:rPr>
                        <a:t>Whether or not the current frame includes the imaging subject.</a:t>
                      </a:r>
                    </a:p>
                    <a:p>
                      <a:pPr>
                        <a:lnSpc>
                          <a:spcPct val="115000"/>
                        </a:lnSpc>
                        <a:spcBef>
                          <a:spcPts val="900"/>
                        </a:spcBef>
                        <a:spcAft>
                          <a:spcPts val="0"/>
                        </a:spcAft>
                      </a:pPr>
                      <a:r>
                        <a:rPr lang="en-US" sz="1050" dirty="0" smtClean="0">
                          <a:solidFill>
                            <a:srgbClr val="000000"/>
                          </a:solidFill>
                          <a:effectLst/>
                          <a:latin typeface="+mn-lt"/>
                          <a:ea typeface="Calibri" charset="0"/>
                          <a:cs typeface="Times New Roman" charset="0"/>
                        </a:rPr>
                        <a:t>Enumerated value:</a:t>
                      </a:r>
                    </a:p>
                    <a:p>
                      <a:pPr>
                        <a:lnSpc>
                          <a:spcPct val="115000"/>
                        </a:lnSpc>
                        <a:spcBef>
                          <a:spcPts val="900"/>
                        </a:spcBef>
                        <a:spcAft>
                          <a:spcPts val="0"/>
                        </a:spcAft>
                      </a:pPr>
                      <a:r>
                        <a:rPr lang="en-US" sz="1050" b="1" dirty="0" smtClean="0">
                          <a:solidFill>
                            <a:srgbClr val="000000"/>
                          </a:solidFill>
                          <a:effectLst/>
                          <a:latin typeface="+mn-lt"/>
                          <a:ea typeface="Calibri" charset="0"/>
                          <a:cs typeface="Times New Roman" charset="0"/>
                        </a:rPr>
                        <a:t>YES</a:t>
                      </a:r>
                    </a:p>
                    <a:p>
                      <a:pPr>
                        <a:lnSpc>
                          <a:spcPct val="115000"/>
                        </a:lnSpc>
                        <a:spcBef>
                          <a:spcPts val="900"/>
                        </a:spcBef>
                        <a:spcAft>
                          <a:spcPts val="0"/>
                        </a:spcAft>
                      </a:pPr>
                      <a:r>
                        <a:rPr lang="en-US" sz="1050" b="1" dirty="0" smtClean="0">
                          <a:solidFill>
                            <a:srgbClr val="000000"/>
                          </a:solidFill>
                          <a:effectLst/>
                          <a:latin typeface="+mn-lt"/>
                          <a:ea typeface="Calibri" charset="0"/>
                          <a:cs typeface="Times New Roman" charset="0"/>
                        </a:rPr>
                        <a:t>NO</a:t>
                      </a:r>
                      <a:endParaRPr lang="en-US" sz="1050" b="1" dirty="0">
                        <a:solidFill>
                          <a:srgbClr val="000000"/>
                        </a:solidFill>
                        <a:effectLst/>
                        <a:latin typeface="+mn-lt"/>
                        <a:ea typeface="Calibri" charset="0"/>
                        <a:cs typeface="Times New Roman" charset="0"/>
                      </a:endParaRPr>
                    </a:p>
                  </a:txBody>
                  <a:tcPr marL="25400" marR="25400" marT="25400" marB="25400"/>
                </a:tc>
              </a:tr>
            </a:tbl>
          </a:graphicData>
        </a:graphic>
      </p:graphicFrame>
    </p:spTree>
    <p:extLst>
      <p:ext uri="{BB962C8B-B14F-4D97-AF65-F5344CB8AC3E}">
        <p14:creationId xmlns:p14="http://schemas.microsoft.com/office/powerpoint/2010/main" val="176297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Multiplexed Video Over IP</a:t>
            </a:r>
          </a:p>
        </p:txBody>
      </p:sp>
      <p:sp>
        <p:nvSpPr>
          <p:cNvPr id="3" name="Content Placeholder 2"/>
          <p:cNvSpPr>
            <a:spLocks noGrp="1"/>
          </p:cNvSpPr>
          <p:nvPr>
            <p:ph idx="1"/>
          </p:nvPr>
        </p:nvSpPr>
        <p:spPr/>
        <p:txBody>
          <a:bodyPr/>
          <a:lstStyle/>
          <a:p>
            <a:r>
              <a:rPr lang="en-US" dirty="0" smtClean="0"/>
              <a:t>Mimics </a:t>
            </a:r>
            <a:r>
              <a:rPr lang="en-US" dirty="0"/>
              <a:t>coaxial cable by multiplexing all information in the same stream</a:t>
            </a:r>
          </a:p>
          <a:p>
            <a:r>
              <a:rPr lang="en-US" dirty="0"/>
              <a:t>Audio and ancillary data (subtitles…) are embedded in the hidden parts of the video</a:t>
            </a:r>
          </a:p>
          <a:p>
            <a:r>
              <a:rPr lang="en-US" dirty="0"/>
              <a:t>That is neither efficient (latency…) nor flexible </a:t>
            </a:r>
          </a:p>
          <a:p>
            <a:r>
              <a:rPr lang="en-US" dirty="0"/>
              <a:t>Addresses audio-video synchronization, but not video-video</a:t>
            </a:r>
          </a:p>
          <a:p>
            <a:endParaRPr lang="en-US" dirty="0"/>
          </a:p>
        </p:txBody>
      </p:sp>
      <p:grpSp>
        <p:nvGrpSpPr>
          <p:cNvPr id="5" name="Groupe 5"/>
          <p:cNvGrpSpPr/>
          <p:nvPr/>
        </p:nvGrpSpPr>
        <p:grpSpPr>
          <a:xfrm>
            <a:off x="3776353" y="4043400"/>
            <a:ext cx="3916574" cy="2149659"/>
            <a:chOff x="2555776" y="1844824"/>
            <a:chExt cx="3600400" cy="1872208"/>
          </a:xfrm>
        </p:grpSpPr>
        <p:pic>
          <p:nvPicPr>
            <p:cNvPr id="6" name="Picture 2" descr="Trame image pour un signal HD-SDI 1080p2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55776" y="1844824"/>
              <a:ext cx="3600400" cy="187220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4211960" y="2564904"/>
              <a:ext cx="1512168" cy="204378"/>
            </a:xfrm>
            <a:prstGeom prst="rect">
              <a:avLst/>
            </a:prstGeom>
            <a:solidFill>
              <a:schemeClr val="bg1"/>
            </a:solidFill>
          </p:spPr>
          <p:txBody>
            <a:bodyPr wrap="square" rtlCol="0">
              <a:spAutoFit/>
            </a:bodyPr>
            <a:lstStyle/>
            <a:p>
              <a:pPr algn="ctr"/>
              <a:r>
                <a:rPr lang="en-US" sz="1400" dirty="0" smtClean="0"/>
                <a:t>Active lines</a:t>
              </a:r>
              <a:endParaRPr lang="en-US" sz="1400" dirty="0"/>
            </a:p>
          </p:txBody>
        </p:sp>
      </p:grpSp>
      <p:sp>
        <p:nvSpPr>
          <p:cNvPr id="8" name="ZoneTexte 7"/>
          <p:cNvSpPr txBox="1"/>
          <p:nvPr/>
        </p:nvSpPr>
        <p:spPr>
          <a:xfrm>
            <a:off x="1285998" y="5064519"/>
            <a:ext cx="1917513" cy="1015663"/>
          </a:xfrm>
          <a:prstGeom prst="rect">
            <a:avLst/>
          </a:prstGeom>
          <a:noFill/>
        </p:spPr>
        <p:txBody>
          <a:bodyPr wrap="none" rtlCol="0">
            <a:spAutoFit/>
          </a:bodyPr>
          <a:lstStyle/>
          <a:p>
            <a:r>
              <a:rPr lang="en-US" sz="1000" dirty="0" smtClean="0">
                <a:solidFill>
                  <a:schemeClr val="accent2"/>
                </a:solidFill>
                <a:ea typeface="Calibri" charset="0"/>
                <a:cs typeface="Calibri" charset="0"/>
              </a:rPr>
              <a:t>SAV: Start of Active Video</a:t>
            </a:r>
          </a:p>
          <a:p>
            <a:r>
              <a:rPr lang="en-US" sz="1000" dirty="0" smtClean="0">
                <a:solidFill>
                  <a:schemeClr val="accent2"/>
                </a:solidFill>
                <a:ea typeface="Calibri" charset="0"/>
                <a:cs typeface="Calibri" charset="0"/>
              </a:rPr>
              <a:t>EAV: End of Active Video</a:t>
            </a:r>
          </a:p>
          <a:p>
            <a:r>
              <a:rPr lang="en-US" sz="1000" dirty="0" smtClean="0">
                <a:solidFill>
                  <a:schemeClr val="accent2"/>
                </a:solidFill>
                <a:ea typeface="Calibri" charset="0"/>
                <a:cs typeface="Calibri" charset="0"/>
              </a:rPr>
              <a:t>LN: Line Number</a:t>
            </a:r>
          </a:p>
          <a:p>
            <a:r>
              <a:rPr lang="en-US" sz="1000" dirty="0">
                <a:solidFill>
                  <a:schemeClr val="accent2"/>
                </a:solidFill>
                <a:ea typeface="Calibri" charset="0"/>
                <a:cs typeface="Calibri" charset="0"/>
              </a:rPr>
              <a:t>CRC: Cyclic redundancy </a:t>
            </a:r>
            <a:r>
              <a:rPr lang="en-US" sz="1000" dirty="0" smtClean="0">
                <a:solidFill>
                  <a:schemeClr val="accent2"/>
                </a:solidFill>
                <a:ea typeface="Calibri" charset="0"/>
                <a:cs typeface="Calibri" charset="0"/>
              </a:rPr>
              <a:t>check</a:t>
            </a:r>
            <a:endParaRPr lang="en-US" sz="1000" dirty="0">
              <a:solidFill>
                <a:schemeClr val="accent2"/>
              </a:solidFill>
              <a:ea typeface="Calibri" charset="0"/>
              <a:cs typeface="Calibri" charset="0"/>
            </a:endParaRPr>
          </a:p>
          <a:p>
            <a:r>
              <a:rPr lang="en-US" sz="1000" dirty="0" smtClean="0">
                <a:solidFill>
                  <a:schemeClr val="accent2"/>
                </a:solidFill>
                <a:ea typeface="Calibri" charset="0"/>
                <a:cs typeface="Calibri" charset="0"/>
              </a:rPr>
              <a:t>VANC: Vertical Ancillary data</a:t>
            </a:r>
          </a:p>
          <a:p>
            <a:r>
              <a:rPr lang="en-US" sz="1000" dirty="0" smtClean="0">
                <a:solidFill>
                  <a:schemeClr val="accent2"/>
                </a:solidFill>
                <a:ea typeface="Calibri" charset="0"/>
                <a:cs typeface="Calibri" charset="0"/>
              </a:rPr>
              <a:t>HANC: Horizontal Ancillary data</a:t>
            </a:r>
            <a:endParaRPr lang="en-US" sz="1000" dirty="0">
              <a:solidFill>
                <a:schemeClr val="accent2"/>
              </a:solidFill>
              <a:ea typeface="Calibri" charset="0"/>
              <a:cs typeface="Calibri" charset="0"/>
            </a:endParaRPr>
          </a:p>
        </p:txBody>
      </p:sp>
      <p:sp>
        <p:nvSpPr>
          <p:cNvPr id="10" name="Espace réservé du pied de page 9"/>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11" name="Espace réservé du numéro de diapositive 10"/>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133270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8783" y="2225918"/>
            <a:ext cx="8468139" cy="55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New IODs and SOP Classes</a:t>
            </a:r>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30</a:t>
            </a:fld>
            <a:endParaRPr lang="en-US"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358810401"/>
              </p:ext>
            </p:extLst>
          </p:nvPr>
        </p:nvGraphicFramePr>
        <p:xfrm>
          <a:off x="422341" y="4437779"/>
          <a:ext cx="8244581" cy="1471860"/>
        </p:xfrm>
        <a:graphic>
          <a:graphicData uri="http://schemas.openxmlformats.org/drawingml/2006/table">
            <a:tbl>
              <a:tblPr firstRow="1" firstCol="1" bandRow="1">
                <a:tableStyleId>{5C22544A-7EE6-4342-B048-85BDC9FD1C3A}</a:tableStyleId>
              </a:tblPr>
              <a:tblGrid>
                <a:gridCol w="1492184"/>
                <a:gridCol w="4406113"/>
                <a:gridCol w="1421991"/>
                <a:gridCol w="924293"/>
              </a:tblGrid>
              <a:tr h="294372">
                <a:tc>
                  <a:txBody>
                    <a:bodyPr/>
                    <a:lstStyle/>
                    <a:p>
                      <a:pPr algn="ctr">
                        <a:lnSpc>
                          <a:spcPct val="115000"/>
                        </a:lnSpc>
                        <a:spcBef>
                          <a:spcPts val="900"/>
                        </a:spcBef>
                        <a:spcAft>
                          <a:spcPts val="0"/>
                        </a:spcAft>
                      </a:pPr>
                      <a:r>
                        <a:rPr lang="fr-FR" sz="1200" dirty="0">
                          <a:solidFill>
                            <a:schemeClr val="bg1"/>
                          </a:solidFill>
                          <a:effectLst/>
                        </a:rPr>
                        <a:t>UID Value</a:t>
                      </a:r>
                      <a:endParaRPr lang="fr-FR" sz="20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fr-FR" sz="1200" dirty="0">
                          <a:solidFill>
                            <a:schemeClr val="bg1"/>
                          </a:solidFill>
                          <a:effectLst/>
                        </a:rPr>
                        <a:t>UID Name</a:t>
                      </a:r>
                      <a:endParaRPr lang="fr-FR" sz="20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fr-FR" sz="1200" dirty="0">
                          <a:solidFill>
                            <a:schemeClr val="bg1"/>
                          </a:solidFill>
                          <a:effectLst/>
                        </a:rPr>
                        <a:t>UID Type</a:t>
                      </a:r>
                      <a:endParaRPr lang="fr-FR" sz="20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fr-FR" sz="1200" dirty="0">
                          <a:solidFill>
                            <a:schemeClr val="bg1"/>
                          </a:solidFill>
                          <a:effectLst/>
                        </a:rPr>
                        <a:t>Part</a:t>
                      </a:r>
                      <a:endParaRPr lang="fr-FR" sz="2000" dirty="0">
                        <a:solidFill>
                          <a:schemeClr val="bg1"/>
                        </a:solidFill>
                        <a:effectLst/>
                        <a:latin typeface="Times New Roman" charset="0"/>
                        <a:ea typeface="Calibri" charset="0"/>
                        <a:cs typeface="Times New Roman" charset="0"/>
                      </a:endParaRPr>
                    </a:p>
                  </a:txBody>
                  <a:tcPr marL="25400" marR="25400" marT="25400" marB="25400"/>
                </a:tc>
              </a:tr>
              <a:tr h="294372">
                <a:tc>
                  <a:txBody>
                    <a:bodyPr/>
                    <a:lstStyle/>
                    <a:p>
                      <a:pPr marL="0" algn="l" defTabSz="914400" rtl="0" eaLnBrk="1" latinLnBrk="0" hangingPunct="1">
                        <a:lnSpc>
                          <a:spcPct val="115000"/>
                        </a:lnSpc>
                        <a:spcAft>
                          <a:spcPts val="0"/>
                        </a:spcAft>
                      </a:pPr>
                      <a:r>
                        <a:rPr lang="en-US" sz="1200" kern="1200" dirty="0" smtClean="0">
                          <a:solidFill>
                            <a:schemeClr val="bg1"/>
                          </a:solidFill>
                          <a:effectLst/>
                          <a:latin typeface="+mn-lt"/>
                          <a:ea typeface="+mn-ea"/>
                          <a:cs typeface="+mn-cs"/>
                        </a:rPr>
                        <a:t>1.2.840.10008.10.1</a:t>
                      </a:r>
                      <a:endParaRPr lang="fr-FR" sz="1200" kern="1200" dirty="0">
                        <a:solidFill>
                          <a:schemeClr val="bg1"/>
                        </a:solidFill>
                        <a:effectLst/>
                        <a:latin typeface="+mn-lt"/>
                        <a:ea typeface="+mn-ea"/>
                        <a:cs typeface="+mn-cs"/>
                      </a:endParaRPr>
                    </a:p>
                  </a:txBody>
                  <a:tcPr marL="25400" marR="25400" marT="25400" marB="25400"/>
                </a:tc>
                <a:tc>
                  <a:txBody>
                    <a:bodyPr/>
                    <a:lstStyle/>
                    <a:p>
                      <a:pPr>
                        <a:lnSpc>
                          <a:spcPct val="115000"/>
                        </a:lnSpc>
                        <a:spcAft>
                          <a:spcPts val="0"/>
                        </a:spcAft>
                      </a:pPr>
                      <a:r>
                        <a:rPr lang="en-US" sz="1200" dirty="0">
                          <a:solidFill>
                            <a:schemeClr val="tx1"/>
                          </a:solidFill>
                          <a:effectLst/>
                        </a:rPr>
                        <a:t>Video Endoscopic Image Real-Time Communication</a:t>
                      </a:r>
                      <a:endParaRPr lang="fr-FR" sz="20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a:solidFill>
                            <a:schemeClr val="tx1"/>
                          </a:solidFill>
                          <a:effectLst/>
                        </a:rPr>
                        <a:t>SOP Class</a:t>
                      </a:r>
                      <a:endParaRPr lang="fr-FR" sz="200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u="none" strike="noStrike" dirty="0" smtClean="0">
                          <a:solidFill>
                            <a:schemeClr val="tx1"/>
                          </a:solidFill>
                          <a:effectLst/>
                        </a:rPr>
                        <a:t>PS3.22</a:t>
                      </a:r>
                      <a:endParaRPr lang="fr-FR" sz="2000" dirty="0">
                        <a:solidFill>
                          <a:schemeClr val="tx1"/>
                        </a:solidFill>
                        <a:effectLst/>
                        <a:latin typeface="Times New Roman" charset="0"/>
                        <a:ea typeface="Calibri" charset="0"/>
                        <a:cs typeface="Times New Roman" charset="0"/>
                      </a:endParaRPr>
                    </a:p>
                  </a:txBody>
                  <a:tcPr marL="25400" marR="25400" marT="25400" marB="25400"/>
                </a:tc>
              </a:tr>
              <a:tr h="294372">
                <a:tc>
                  <a:txBody>
                    <a:bodyPr/>
                    <a:lstStyle/>
                    <a:p>
                      <a:pPr marL="0" algn="l" defTabSz="914400" rtl="0" eaLnBrk="1" latinLnBrk="0" hangingPunct="1">
                        <a:lnSpc>
                          <a:spcPct val="115000"/>
                        </a:lnSpc>
                        <a:spcAft>
                          <a:spcPts val="0"/>
                        </a:spcAft>
                      </a:pPr>
                      <a:r>
                        <a:rPr lang="en-US" sz="1200" kern="1200" dirty="0" smtClean="0">
                          <a:solidFill>
                            <a:schemeClr val="bg1"/>
                          </a:solidFill>
                          <a:effectLst/>
                          <a:latin typeface="+mn-lt"/>
                          <a:ea typeface="+mn-ea"/>
                          <a:cs typeface="+mn-cs"/>
                        </a:rPr>
                        <a:t>1.2.840.10008.10.2</a:t>
                      </a:r>
                      <a:endParaRPr lang="fr-FR" sz="1200" kern="1200" dirty="0">
                        <a:solidFill>
                          <a:schemeClr val="bg1"/>
                        </a:solidFill>
                        <a:effectLst/>
                        <a:latin typeface="+mn-lt"/>
                        <a:ea typeface="+mn-ea"/>
                        <a:cs typeface="+mn-cs"/>
                      </a:endParaRPr>
                    </a:p>
                  </a:txBody>
                  <a:tcPr marL="25400" marR="25400" marT="25400" marB="25400"/>
                </a:tc>
                <a:tc>
                  <a:txBody>
                    <a:bodyPr/>
                    <a:lstStyle/>
                    <a:p>
                      <a:pPr>
                        <a:lnSpc>
                          <a:spcPct val="115000"/>
                        </a:lnSpc>
                        <a:spcAft>
                          <a:spcPts val="0"/>
                        </a:spcAft>
                      </a:pPr>
                      <a:r>
                        <a:rPr lang="en-US" sz="1200" dirty="0">
                          <a:solidFill>
                            <a:schemeClr val="tx1"/>
                          </a:solidFill>
                          <a:effectLst/>
                        </a:rPr>
                        <a:t>Video Photographic Image Real-Time Communication</a:t>
                      </a:r>
                      <a:endParaRPr lang="fr-FR" sz="20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a:solidFill>
                            <a:schemeClr val="tx1"/>
                          </a:solidFill>
                          <a:effectLst/>
                        </a:rPr>
                        <a:t>SOP Class</a:t>
                      </a:r>
                      <a:endParaRPr lang="fr-FR" sz="200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u="none" strike="noStrike" dirty="0" smtClean="0">
                          <a:solidFill>
                            <a:schemeClr val="tx1"/>
                          </a:solidFill>
                          <a:effectLst/>
                        </a:rPr>
                        <a:t>PS3.22</a:t>
                      </a:r>
                      <a:endParaRPr lang="fr-FR" sz="2000" dirty="0">
                        <a:solidFill>
                          <a:schemeClr val="tx1"/>
                        </a:solidFill>
                        <a:effectLst/>
                        <a:latin typeface="Times New Roman" charset="0"/>
                        <a:ea typeface="Calibri" charset="0"/>
                        <a:cs typeface="Times New Roman" charset="0"/>
                      </a:endParaRPr>
                    </a:p>
                  </a:txBody>
                  <a:tcPr marL="25400" marR="25400" marT="25400" marB="25400"/>
                </a:tc>
              </a:tr>
              <a:tr h="294372">
                <a:tc>
                  <a:txBody>
                    <a:bodyPr/>
                    <a:lstStyle/>
                    <a:p>
                      <a:pPr marL="0" algn="l" defTabSz="914400" rtl="0" eaLnBrk="1" latinLnBrk="0" hangingPunct="1">
                        <a:lnSpc>
                          <a:spcPct val="115000"/>
                        </a:lnSpc>
                        <a:spcAft>
                          <a:spcPts val="0"/>
                        </a:spcAft>
                      </a:pPr>
                      <a:r>
                        <a:rPr lang="en-US" sz="1200" kern="1200" dirty="0" smtClean="0">
                          <a:solidFill>
                            <a:schemeClr val="bg1"/>
                          </a:solidFill>
                          <a:effectLst/>
                          <a:latin typeface="+mn-lt"/>
                          <a:ea typeface="+mn-ea"/>
                          <a:cs typeface="+mn-cs"/>
                        </a:rPr>
                        <a:t>1.2.840.10008.10.3</a:t>
                      </a:r>
                      <a:endParaRPr lang="fr-FR" sz="1200" kern="1200" dirty="0">
                        <a:solidFill>
                          <a:schemeClr val="bg1"/>
                        </a:solidFill>
                        <a:effectLst/>
                        <a:latin typeface="+mn-lt"/>
                        <a:ea typeface="+mn-ea"/>
                        <a:cs typeface="+mn-cs"/>
                      </a:endParaRPr>
                    </a:p>
                  </a:txBody>
                  <a:tcPr marL="25400" marR="25400" marT="25400" marB="25400"/>
                </a:tc>
                <a:tc>
                  <a:txBody>
                    <a:bodyPr/>
                    <a:lstStyle/>
                    <a:p>
                      <a:pPr>
                        <a:lnSpc>
                          <a:spcPct val="115000"/>
                        </a:lnSpc>
                        <a:spcAft>
                          <a:spcPts val="0"/>
                        </a:spcAft>
                      </a:pPr>
                      <a:r>
                        <a:rPr lang="en-US" sz="1200">
                          <a:solidFill>
                            <a:schemeClr val="tx1"/>
                          </a:solidFill>
                          <a:effectLst/>
                        </a:rPr>
                        <a:t>Audio Waveform Real-Time Communication</a:t>
                      </a:r>
                      <a:endParaRPr lang="fr-FR" sz="200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dirty="0">
                          <a:solidFill>
                            <a:schemeClr val="tx1"/>
                          </a:solidFill>
                          <a:effectLst/>
                        </a:rPr>
                        <a:t>SOP Class</a:t>
                      </a:r>
                      <a:endParaRPr lang="fr-FR" sz="20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u="none" strike="noStrike" dirty="0" smtClean="0">
                          <a:solidFill>
                            <a:schemeClr val="tx1"/>
                          </a:solidFill>
                          <a:effectLst/>
                        </a:rPr>
                        <a:t>PS3.22</a:t>
                      </a:r>
                      <a:endParaRPr lang="fr-FR" sz="2000" dirty="0">
                        <a:solidFill>
                          <a:schemeClr val="tx1"/>
                        </a:solidFill>
                        <a:effectLst/>
                        <a:latin typeface="Times New Roman" charset="0"/>
                        <a:ea typeface="Calibri" charset="0"/>
                        <a:cs typeface="Times New Roman" charset="0"/>
                      </a:endParaRPr>
                    </a:p>
                  </a:txBody>
                  <a:tcPr marL="25400" marR="25400" marT="25400" marB="25400"/>
                </a:tc>
              </a:tr>
              <a:tr h="294372">
                <a:tc>
                  <a:txBody>
                    <a:bodyPr/>
                    <a:lstStyle/>
                    <a:p>
                      <a:pPr marL="0" algn="l" defTabSz="914400" rtl="0" eaLnBrk="1" latinLnBrk="0" hangingPunct="1">
                        <a:lnSpc>
                          <a:spcPct val="115000"/>
                        </a:lnSpc>
                        <a:spcAft>
                          <a:spcPts val="0"/>
                        </a:spcAft>
                      </a:pPr>
                      <a:r>
                        <a:rPr lang="en-US" sz="1200" kern="1200" dirty="0" smtClean="0">
                          <a:solidFill>
                            <a:schemeClr val="bg1"/>
                          </a:solidFill>
                          <a:effectLst/>
                          <a:latin typeface="+mn-lt"/>
                          <a:ea typeface="+mn-ea"/>
                          <a:cs typeface="+mn-cs"/>
                        </a:rPr>
                        <a:t>1.2.840.10008.10.4</a:t>
                      </a:r>
                      <a:endParaRPr lang="fr-FR" sz="1200" kern="1200" dirty="0">
                        <a:solidFill>
                          <a:schemeClr val="bg1"/>
                        </a:solidFill>
                        <a:effectLst/>
                        <a:latin typeface="+mn-lt"/>
                        <a:ea typeface="+mn-ea"/>
                        <a:cs typeface="+mn-cs"/>
                      </a:endParaRPr>
                    </a:p>
                  </a:txBody>
                  <a:tcPr marL="25400" marR="25400" marT="25400" marB="25400"/>
                </a:tc>
                <a:tc>
                  <a:txBody>
                    <a:bodyPr/>
                    <a:lstStyle/>
                    <a:p>
                      <a:pPr>
                        <a:lnSpc>
                          <a:spcPct val="115000"/>
                        </a:lnSpc>
                        <a:spcAft>
                          <a:spcPts val="0"/>
                        </a:spcAft>
                      </a:pPr>
                      <a:r>
                        <a:rPr lang="en-US" sz="1200" dirty="0">
                          <a:solidFill>
                            <a:schemeClr val="tx1"/>
                          </a:solidFill>
                          <a:effectLst/>
                        </a:rPr>
                        <a:t>Rendition Document </a:t>
                      </a:r>
                      <a:r>
                        <a:rPr lang="en-US" sz="1200" dirty="0" smtClean="0">
                          <a:solidFill>
                            <a:schemeClr val="tx1"/>
                          </a:solidFill>
                          <a:effectLst/>
                        </a:rPr>
                        <a:t>Real-Time Communication</a:t>
                      </a:r>
                      <a:endParaRPr lang="fr-FR" sz="20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a:solidFill>
                            <a:schemeClr val="tx1"/>
                          </a:solidFill>
                          <a:effectLst/>
                        </a:rPr>
                        <a:t>SOP Class</a:t>
                      </a:r>
                      <a:endParaRPr lang="fr-FR" sz="200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u="none" strike="noStrike" dirty="0" smtClean="0">
                          <a:solidFill>
                            <a:schemeClr val="tx1"/>
                          </a:solidFill>
                          <a:effectLst/>
                        </a:rPr>
                        <a:t>PS3.22</a:t>
                      </a:r>
                      <a:endParaRPr lang="fr-FR" sz="2000" dirty="0">
                        <a:solidFill>
                          <a:schemeClr val="tx1"/>
                        </a:solidFill>
                        <a:effectLst/>
                        <a:latin typeface="Times New Roman" charset="0"/>
                        <a:ea typeface="Calibri" charset="0"/>
                        <a:cs typeface="Times New Roman" charset="0"/>
                      </a:endParaRPr>
                    </a:p>
                  </a:txBody>
                  <a:tcPr marL="25400" marR="25400" marT="25400" marB="25400"/>
                </a:tc>
              </a:tr>
            </a:tbl>
          </a:graphicData>
        </a:graphic>
      </p:graphicFrame>
      <p:graphicFrame>
        <p:nvGraphicFramePr>
          <p:cNvPr id="8" name="Espace réservé du contenu 6"/>
          <p:cNvGraphicFramePr>
            <a:graphicFrameLocks/>
          </p:cNvGraphicFramePr>
          <p:nvPr>
            <p:extLst>
              <p:ext uri="{D42A27DB-BD31-4B8C-83A1-F6EECF244321}">
                <p14:modId xmlns:p14="http://schemas.microsoft.com/office/powerpoint/2010/main" val="1141521963"/>
              </p:ext>
            </p:extLst>
          </p:nvPr>
        </p:nvGraphicFramePr>
        <p:xfrm>
          <a:off x="420896" y="2406881"/>
          <a:ext cx="8232732" cy="1471860"/>
        </p:xfrm>
        <a:graphic>
          <a:graphicData uri="http://schemas.openxmlformats.org/drawingml/2006/table">
            <a:tbl>
              <a:tblPr firstRow="1" firstCol="1" bandRow="1">
                <a:tableStyleId>{5C22544A-7EE6-4342-B048-85BDC9FD1C3A}</a:tableStyleId>
              </a:tblPr>
              <a:tblGrid>
                <a:gridCol w="5503369"/>
                <a:gridCol w="1648298"/>
                <a:gridCol w="1081065"/>
              </a:tblGrid>
              <a:tr h="294372">
                <a:tc>
                  <a:txBody>
                    <a:bodyPr/>
                    <a:lstStyle/>
                    <a:p>
                      <a:pPr algn="ctr">
                        <a:lnSpc>
                          <a:spcPct val="115000"/>
                        </a:lnSpc>
                        <a:spcBef>
                          <a:spcPts val="900"/>
                        </a:spcBef>
                        <a:spcAft>
                          <a:spcPts val="0"/>
                        </a:spcAft>
                      </a:pPr>
                      <a:r>
                        <a:rPr lang="en-US" sz="1200" noProof="0" dirty="0" smtClean="0">
                          <a:solidFill>
                            <a:schemeClr val="bg1"/>
                          </a:solidFill>
                          <a:effectLst/>
                        </a:rPr>
                        <a:t>Information Object Definition</a:t>
                      </a:r>
                      <a:endParaRPr lang="en-US" sz="2000" noProof="0"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fr-FR" sz="1200" dirty="0" smtClean="0">
                          <a:solidFill>
                            <a:schemeClr val="bg1"/>
                          </a:solidFill>
                          <a:effectLst/>
                        </a:rPr>
                        <a:t>Type</a:t>
                      </a:r>
                      <a:endParaRPr lang="fr-FR" sz="20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fr-FR" sz="1200" dirty="0">
                          <a:solidFill>
                            <a:schemeClr val="bg1"/>
                          </a:solidFill>
                          <a:effectLst/>
                        </a:rPr>
                        <a:t>Part</a:t>
                      </a:r>
                      <a:endParaRPr lang="fr-FR" sz="2000" dirty="0">
                        <a:solidFill>
                          <a:schemeClr val="bg1"/>
                        </a:solidFill>
                        <a:effectLst/>
                        <a:latin typeface="Times New Roman" charset="0"/>
                        <a:ea typeface="Calibri" charset="0"/>
                        <a:cs typeface="Times New Roman" charset="0"/>
                      </a:endParaRPr>
                    </a:p>
                  </a:txBody>
                  <a:tcPr marL="25400" marR="25400" marT="25400" marB="25400"/>
                </a:tc>
              </a:tr>
              <a:tr h="294372">
                <a:tc>
                  <a:txBody>
                    <a:bodyPr/>
                    <a:lstStyle/>
                    <a:p>
                      <a:pPr>
                        <a:lnSpc>
                          <a:spcPct val="115000"/>
                        </a:lnSpc>
                        <a:spcAft>
                          <a:spcPts val="0"/>
                        </a:spcAft>
                      </a:pPr>
                      <a:r>
                        <a:rPr lang="en-US" sz="1200" dirty="0" smtClean="0">
                          <a:solidFill>
                            <a:schemeClr val="bg1"/>
                          </a:solidFill>
                          <a:effectLst/>
                        </a:rPr>
                        <a:t>Real-Time Video </a:t>
                      </a:r>
                      <a:r>
                        <a:rPr lang="en-US" sz="1200" dirty="0">
                          <a:solidFill>
                            <a:schemeClr val="bg1"/>
                          </a:solidFill>
                          <a:effectLst/>
                        </a:rPr>
                        <a:t>Endoscopic Image </a:t>
                      </a:r>
                      <a:r>
                        <a:rPr lang="en-US" sz="1200" dirty="0" smtClean="0">
                          <a:solidFill>
                            <a:schemeClr val="bg1"/>
                          </a:solidFill>
                          <a:effectLst/>
                        </a:rPr>
                        <a:t>IOD</a:t>
                      </a:r>
                      <a:endParaRPr lang="fr-FR" sz="20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dirty="0" smtClean="0">
                          <a:solidFill>
                            <a:schemeClr val="tx1"/>
                          </a:solidFill>
                          <a:effectLst/>
                        </a:rPr>
                        <a:t>Composite</a:t>
                      </a:r>
                      <a:endParaRPr lang="fr-FR" sz="20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u="none" strike="noStrike" dirty="0" smtClean="0">
                          <a:solidFill>
                            <a:schemeClr val="tx1"/>
                          </a:solidFill>
                          <a:effectLst/>
                          <a:hlinkClick r:id="rId2" action="ppaction://hlinkfile"/>
                        </a:rPr>
                        <a:t>PS3.3</a:t>
                      </a:r>
                      <a:endParaRPr lang="fr-FR" sz="2000" dirty="0">
                        <a:solidFill>
                          <a:schemeClr val="tx1"/>
                        </a:solidFill>
                        <a:effectLst/>
                        <a:latin typeface="Times New Roman" charset="0"/>
                        <a:ea typeface="Calibri" charset="0"/>
                        <a:cs typeface="Times New Roman" charset="0"/>
                      </a:endParaRPr>
                    </a:p>
                  </a:txBody>
                  <a:tcPr marL="25400" marR="25400" marT="25400" marB="25400"/>
                </a:tc>
              </a:tr>
              <a:tr h="294372">
                <a:tc>
                  <a:txBody>
                    <a:bodyPr/>
                    <a:lstStyle/>
                    <a:p>
                      <a:pPr>
                        <a:lnSpc>
                          <a:spcPct val="115000"/>
                        </a:lnSpc>
                        <a:spcAft>
                          <a:spcPts val="0"/>
                        </a:spcAft>
                      </a:pPr>
                      <a:r>
                        <a:rPr lang="en-US" sz="1200" dirty="0" smtClean="0">
                          <a:solidFill>
                            <a:schemeClr val="bg1"/>
                          </a:solidFill>
                          <a:effectLst/>
                        </a:rPr>
                        <a:t>Real-Time Video </a:t>
                      </a:r>
                      <a:r>
                        <a:rPr lang="en-US" sz="1200" dirty="0">
                          <a:solidFill>
                            <a:schemeClr val="bg1"/>
                          </a:solidFill>
                          <a:effectLst/>
                        </a:rPr>
                        <a:t>Photographic Image </a:t>
                      </a:r>
                      <a:r>
                        <a:rPr lang="en-US" sz="1200" dirty="0" smtClean="0">
                          <a:solidFill>
                            <a:schemeClr val="bg1"/>
                          </a:solidFill>
                          <a:effectLst/>
                        </a:rPr>
                        <a:t>IOD</a:t>
                      </a:r>
                      <a:endParaRPr lang="fr-FR" sz="20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dirty="0" smtClean="0">
                          <a:solidFill>
                            <a:schemeClr val="tx1"/>
                          </a:solidFill>
                          <a:effectLst/>
                        </a:rPr>
                        <a:t>Composite</a:t>
                      </a:r>
                      <a:endParaRPr lang="fr-FR" sz="20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u="none" strike="noStrike" dirty="0" smtClean="0">
                          <a:solidFill>
                            <a:schemeClr val="tx1"/>
                          </a:solidFill>
                          <a:effectLst/>
                          <a:hlinkClick r:id="rId2" action="ppaction://hlinkfile"/>
                        </a:rPr>
                        <a:t>PS3.3</a:t>
                      </a:r>
                      <a:endParaRPr lang="fr-FR" sz="2000" dirty="0">
                        <a:solidFill>
                          <a:schemeClr val="tx1"/>
                        </a:solidFill>
                        <a:effectLst/>
                        <a:latin typeface="Times New Roman" charset="0"/>
                        <a:ea typeface="Calibri" charset="0"/>
                        <a:cs typeface="Times New Roman" charset="0"/>
                      </a:endParaRPr>
                    </a:p>
                  </a:txBody>
                  <a:tcPr marL="25400" marR="25400" marT="25400" marB="25400"/>
                </a:tc>
              </a:tr>
              <a:tr h="294372">
                <a:tc>
                  <a:txBody>
                    <a:bodyPr/>
                    <a:lstStyle/>
                    <a:p>
                      <a:pPr>
                        <a:lnSpc>
                          <a:spcPct val="115000"/>
                        </a:lnSpc>
                        <a:spcAft>
                          <a:spcPts val="0"/>
                        </a:spcAft>
                      </a:pPr>
                      <a:r>
                        <a:rPr lang="en-US" sz="1200" dirty="0" smtClean="0">
                          <a:solidFill>
                            <a:schemeClr val="bg1"/>
                          </a:solidFill>
                          <a:effectLst/>
                        </a:rPr>
                        <a:t>Real-Time Audio </a:t>
                      </a:r>
                      <a:r>
                        <a:rPr lang="en-US" sz="1200" dirty="0">
                          <a:solidFill>
                            <a:schemeClr val="bg1"/>
                          </a:solidFill>
                          <a:effectLst/>
                        </a:rPr>
                        <a:t>Waveform </a:t>
                      </a:r>
                      <a:r>
                        <a:rPr lang="en-US" sz="1200" dirty="0" smtClean="0">
                          <a:solidFill>
                            <a:schemeClr val="bg1"/>
                          </a:solidFill>
                          <a:effectLst/>
                        </a:rPr>
                        <a:t>IOD</a:t>
                      </a:r>
                      <a:endParaRPr lang="fr-FR" sz="20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dirty="0" smtClean="0">
                          <a:solidFill>
                            <a:schemeClr val="tx1"/>
                          </a:solidFill>
                          <a:effectLst/>
                        </a:rPr>
                        <a:t>Composite</a:t>
                      </a:r>
                      <a:endParaRPr lang="fr-FR" sz="20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u="none" strike="noStrike" dirty="0" smtClean="0">
                          <a:solidFill>
                            <a:schemeClr val="tx1"/>
                          </a:solidFill>
                          <a:effectLst/>
                          <a:hlinkClick r:id="rId2" action="ppaction://hlinkfile"/>
                        </a:rPr>
                        <a:t>PS3.3</a:t>
                      </a:r>
                      <a:endParaRPr lang="fr-FR" sz="2000" dirty="0">
                        <a:solidFill>
                          <a:schemeClr val="tx1"/>
                        </a:solidFill>
                        <a:effectLst/>
                        <a:latin typeface="Times New Roman" charset="0"/>
                        <a:ea typeface="Calibri" charset="0"/>
                        <a:cs typeface="Times New Roman" charset="0"/>
                      </a:endParaRPr>
                    </a:p>
                  </a:txBody>
                  <a:tcPr marL="25400" marR="25400" marT="25400" marB="25400"/>
                </a:tc>
              </a:tr>
              <a:tr h="294372">
                <a:tc>
                  <a:txBody>
                    <a:bodyPr/>
                    <a:lstStyle/>
                    <a:p>
                      <a:pPr>
                        <a:lnSpc>
                          <a:spcPct val="115000"/>
                        </a:lnSpc>
                        <a:spcAft>
                          <a:spcPts val="0"/>
                        </a:spcAft>
                      </a:pPr>
                      <a:r>
                        <a:rPr lang="en-US" sz="1200" dirty="0">
                          <a:solidFill>
                            <a:schemeClr val="bg1"/>
                          </a:solidFill>
                          <a:effectLst/>
                        </a:rPr>
                        <a:t>Rendition Document </a:t>
                      </a:r>
                      <a:r>
                        <a:rPr lang="en-US" sz="1200" dirty="0" smtClean="0">
                          <a:solidFill>
                            <a:schemeClr val="bg1"/>
                          </a:solidFill>
                          <a:effectLst/>
                        </a:rPr>
                        <a:t>IOD</a:t>
                      </a:r>
                      <a:endParaRPr lang="fr-FR" sz="20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dirty="0" smtClean="0">
                          <a:solidFill>
                            <a:schemeClr val="tx1"/>
                          </a:solidFill>
                          <a:effectLst/>
                        </a:rPr>
                        <a:t>Composite</a:t>
                      </a:r>
                      <a:endParaRPr lang="fr-FR" sz="20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200" u="none" strike="noStrike" dirty="0" smtClean="0">
                          <a:solidFill>
                            <a:schemeClr val="tx1"/>
                          </a:solidFill>
                          <a:effectLst/>
                          <a:hlinkClick r:id="rId2" action="ppaction://hlinkfile"/>
                        </a:rPr>
                        <a:t>PS3.3</a:t>
                      </a:r>
                      <a:endParaRPr lang="fr-FR" sz="2000" dirty="0">
                        <a:solidFill>
                          <a:schemeClr val="tx1"/>
                        </a:solidFill>
                        <a:effectLst/>
                        <a:latin typeface="Times New Roman" charset="0"/>
                        <a:ea typeface="Calibri" charset="0"/>
                        <a:cs typeface="Times New Roman" charset="0"/>
                      </a:endParaRPr>
                    </a:p>
                  </a:txBody>
                  <a:tcPr marL="25400" marR="25400" marT="25400" marB="25400"/>
                </a:tc>
              </a:tr>
            </a:tbl>
          </a:graphicData>
        </a:graphic>
      </p:graphicFrame>
    </p:spTree>
    <p:extLst>
      <p:ext uri="{BB962C8B-B14F-4D97-AF65-F5344CB8AC3E}">
        <p14:creationId xmlns:p14="http://schemas.microsoft.com/office/powerpoint/2010/main" val="1648150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Transfer Syntaxes</a:t>
            </a:r>
          </a:p>
        </p:txBody>
      </p:sp>
      <p:sp>
        <p:nvSpPr>
          <p:cNvPr id="3" name="Espace réservé du contenu 2"/>
          <p:cNvSpPr>
            <a:spLocks noGrp="1"/>
          </p:cNvSpPr>
          <p:nvPr>
            <p:ph idx="1"/>
          </p:nvPr>
        </p:nvSpPr>
        <p:spPr/>
        <p:txBody>
          <a:bodyPr>
            <a:normAutofit/>
          </a:bodyPr>
          <a:lstStyle/>
          <a:p>
            <a:r>
              <a:rPr lang="en-US" sz="1600" dirty="0"/>
              <a:t>Transfer Syntax describes the encoding of the bulk data (video or audio) conveyed in the ST 2110-xx Flow referenced in the DICOM RTV Metadata Flow</a:t>
            </a:r>
          </a:p>
          <a:p>
            <a:r>
              <a:rPr lang="en-US" sz="1600" dirty="0"/>
              <a:t>Initially, only uncompressed video is supported</a:t>
            </a:r>
          </a:p>
          <a:p>
            <a:r>
              <a:rPr lang="en-US" sz="1600" dirty="0"/>
              <a:t>Will consider compression as </a:t>
            </a:r>
            <a:r>
              <a:rPr lang="en-US" sz="1600" dirty="0" smtClean="0"/>
              <a:t>pending ST 2110-22 is finalized</a:t>
            </a:r>
          </a:p>
          <a:p>
            <a:r>
              <a:rPr lang="en-US" sz="1600" dirty="0" smtClean="0"/>
              <a:t>ST 2110-22 (Compressed Video Formats) is in the process of adoption</a:t>
            </a:r>
            <a:endParaRPr lang="en-US" sz="160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31</a:t>
            </a:fld>
            <a:endParaRPr lang="en-US" dirty="0"/>
          </a:p>
        </p:txBody>
      </p:sp>
      <p:graphicFrame>
        <p:nvGraphicFramePr>
          <p:cNvPr id="7" name="Tableau 6"/>
          <p:cNvGraphicFramePr>
            <a:graphicFrameLocks noGrp="1"/>
          </p:cNvGraphicFramePr>
          <p:nvPr>
            <p:extLst>
              <p:ext uri="{D42A27DB-BD31-4B8C-83A1-F6EECF244321}">
                <p14:modId xmlns:p14="http://schemas.microsoft.com/office/powerpoint/2010/main" val="3205315831"/>
              </p:ext>
            </p:extLst>
          </p:nvPr>
        </p:nvGraphicFramePr>
        <p:xfrm>
          <a:off x="411565" y="4168391"/>
          <a:ext cx="8270212" cy="1806956"/>
        </p:xfrm>
        <a:graphic>
          <a:graphicData uri="http://schemas.openxmlformats.org/drawingml/2006/table">
            <a:tbl>
              <a:tblPr firstRow="1" firstCol="1" bandRow="1">
                <a:tableStyleId>{5C22544A-7EE6-4342-B048-85BDC9FD1C3A}</a:tableStyleId>
              </a:tblPr>
              <a:tblGrid>
                <a:gridCol w="1855385"/>
                <a:gridCol w="3874900"/>
                <a:gridCol w="1446633"/>
                <a:gridCol w="1093294"/>
              </a:tblGrid>
              <a:tr h="361950">
                <a:tc>
                  <a:txBody>
                    <a:bodyPr/>
                    <a:lstStyle/>
                    <a:p>
                      <a:pPr algn="ctr">
                        <a:lnSpc>
                          <a:spcPct val="115000"/>
                        </a:lnSpc>
                        <a:spcBef>
                          <a:spcPts val="900"/>
                        </a:spcBef>
                        <a:spcAft>
                          <a:spcPts val="0"/>
                        </a:spcAft>
                      </a:pPr>
                      <a:r>
                        <a:rPr lang="fr-FR" sz="1400" dirty="0">
                          <a:solidFill>
                            <a:schemeClr val="bg1"/>
                          </a:solidFill>
                          <a:effectLst/>
                        </a:rPr>
                        <a:t>UID Value</a:t>
                      </a:r>
                      <a:endParaRPr lang="fr-FR" sz="24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fr-FR" sz="1400" dirty="0">
                          <a:solidFill>
                            <a:schemeClr val="bg1"/>
                          </a:solidFill>
                          <a:effectLst/>
                        </a:rPr>
                        <a:t>UID Name</a:t>
                      </a:r>
                      <a:endParaRPr lang="fr-FR" sz="24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fr-FR" sz="1400" dirty="0">
                          <a:solidFill>
                            <a:schemeClr val="bg1"/>
                          </a:solidFill>
                          <a:effectLst/>
                        </a:rPr>
                        <a:t>UID Type</a:t>
                      </a:r>
                      <a:endParaRPr lang="fr-FR" sz="2400" dirty="0">
                        <a:solidFill>
                          <a:schemeClr val="bg1"/>
                        </a:solidFill>
                        <a:effectLst/>
                        <a:latin typeface="Times New Roman" charset="0"/>
                        <a:ea typeface="Calibri" charset="0"/>
                        <a:cs typeface="Times New Roman" charset="0"/>
                      </a:endParaRPr>
                    </a:p>
                  </a:txBody>
                  <a:tcPr marL="25400" marR="25400" marT="25400" marB="25400"/>
                </a:tc>
                <a:tc>
                  <a:txBody>
                    <a:bodyPr/>
                    <a:lstStyle/>
                    <a:p>
                      <a:pPr algn="ctr">
                        <a:lnSpc>
                          <a:spcPct val="115000"/>
                        </a:lnSpc>
                        <a:spcBef>
                          <a:spcPts val="900"/>
                        </a:spcBef>
                        <a:spcAft>
                          <a:spcPts val="0"/>
                        </a:spcAft>
                      </a:pPr>
                      <a:r>
                        <a:rPr lang="fr-FR" sz="1400" dirty="0">
                          <a:solidFill>
                            <a:schemeClr val="bg1"/>
                          </a:solidFill>
                          <a:effectLst/>
                        </a:rPr>
                        <a:t>Part</a:t>
                      </a:r>
                      <a:endParaRPr lang="fr-FR" sz="2400" dirty="0">
                        <a:solidFill>
                          <a:schemeClr val="bg1"/>
                        </a:solidFill>
                        <a:effectLst/>
                        <a:latin typeface="Times New Roman" charset="0"/>
                        <a:ea typeface="Calibri" charset="0"/>
                        <a:cs typeface="Times New Roman" charset="0"/>
                      </a:endParaRPr>
                    </a:p>
                  </a:txBody>
                  <a:tcPr marL="25400" marR="25400" marT="25400" marB="25400"/>
                </a:tc>
              </a:tr>
              <a:tr h="361950">
                <a:tc>
                  <a:txBody>
                    <a:bodyPr/>
                    <a:lstStyle/>
                    <a:p>
                      <a:pPr marL="0" algn="l" defTabSz="914400" rtl="0" eaLnBrk="1" latinLnBrk="0" hangingPunct="1">
                        <a:lnSpc>
                          <a:spcPct val="115000"/>
                        </a:lnSpc>
                        <a:spcAft>
                          <a:spcPts val="0"/>
                        </a:spcAft>
                      </a:pPr>
                      <a:r>
                        <a:rPr lang="en-US" sz="1400" kern="1200" dirty="0" smtClean="0">
                          <a:solidFill>
                            <a:schemeClr val="bg1"/>
                          </a:solidFill>
                          <a:effectLst/>
                          <a:latin typeface="+mn-lt"/>
                          <a:ea typeface="+mn-ea"/>
                          <a:cs typeface="+mn-cs"/>
                        </a:rPr>
                        <a:t>1.2.840.10008.1.2.7.1</a:t>
                      </a:r>
                      <a:endParaRPr lang="fr-FR" sz="1400" kern="1200" dirty="0">
                        <a:solidFill>
                          <a:schemeClr val="bg1"/>
                        </a:solidFill>
                        <a:effectLst/>
                        <a:latin typeface="+mn-lt"/>
                        <a:ea typeface="+mn-ea"/>
                        <a:cs typeface="+mn-cs"/>
                      </a:endParaRPr>
                    </a:p>
                  </a:txBody>
                  <a:tcPr marL="25400" marR="25400" marT="25400" marB="25400"/>
                </a:tc>
                <a:tc>
                  <a:txBody>
                    <a:bodyPr/>
                    <a:lstStyle/>
                    <a:p>
                      <a:pPr>
                        <a:lnSpc>
                          <a:spcPct val="115000"/>
                        </a:lnSpc>
                        <a:spcAft>
                          <a:spcPts val="0"/>
                        </a:spcAft>
                      </a:pPr>
                      <a:r>
                        <a:rPr lang="en-US" sz="1400" dirty="0">
                          <a:solidFill>
                            <a:schemeClr val="tx1"/>
                          </a:solidFill>
                          <a:effectLst/>
                        </a:rPr>
                        <a:t>SMPTE ST 2110-20 Uncompressed </a:t>
                      </a:r>
                      <a:r>
                        <a:rPr lang="en-US" sz="1400" dirty="0" smtClean="0">
                          <a:solidFill>
                            <a:schemeClr val="tx1"/>
                          </a:solidFill>
                          <a:effectLst/>
                        </a:rPr>
                        <a:t>Progressive Active </a:t>
                      </a:r>
                      <a:r>
                        <a:rPr lang="en-US" sz="1400" dirty="0">
                          <a:solidFill>
                            <a:schemeClr val="tx1"/>
                          </a:solidFill>
                          <a:effectLst/>
                        </a:rPr>
                        <a:t>Video</a:t>
                      </a:r>
                      <a:endParaRPr lang="fr-FR" sz="24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400" dirty="0">
                          <a:solidFill>
                            <a:schemeClr val="tx1"/>
                          </a:solidFill>
                          <a:effectLst/>
                        </a:rPr>
                        <a:t>Transfer Syntax</a:t>
                      </a:r>
                      <a:endParaRPr lang="fr-FR" sz="24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400" u="none" strike="noStrike" dirty="0">
                          <a:solidFill>
                            <a:schemeClr val="tx1"/>
                          </a:solidFill>
                          <a:effectLst/>
                          <a:hlinkClick r:id="rId2" action="ppaction://hlinkfile"/>
                        </a:rPr>
                        <a:t>PS3.5</a:t>
                      </a:r>
                      <a:endParaRPr lang="fr-FR" sz="2400" dirty="0">
                        <a:solidFill>
                          <a:schemeClr val="tx1"/>
                        </a:solidFill>
                        <a:effectLst/>
                        <a:latin typeface="Times New Roman" charset="0"/>
                        <a:ea typeface="Calibri" charset="0"/>
                        <a:cs typeface="Times New Roman" charset="0"/>
                      </a:endParaRPr>
                    </a:p>
                  </a:txBody>
                  <a:tcPr marL="25400" marR="25400" marT="25400" marB="25400"/>
                </a:tc>
              </a:tr>
              <a:tr h="361950">
                <a:tc>
                  <a:txBody>
                    <a:bodyPr/>
                    <a:lstStyle/>
                    <a:p>
                      <a:pPr marL="0" algn="l" defTabSz="914400" rtl="0" eaLnBrk="1" latinLnBrk="0" hangingPunct="1">
                        <a:lnSpc>
                          <a:spcPct val="115000"/>
                        </a:lnSpc>
                        <a:spcAft>
                          <a:spcPts val="0"/>
                        </a:spcAft>
                      </a:pPr>
                      <a:r>
                        <a:rPr lang="en-US" sz="1400" kern="1200" dirty="0" smtClean="0">
                          <a:solidFill>
                            <a:schemeClr val="bg1"/>
                          </a:solidFill>
                          <a:effectLst/>
                          <a:latin typeface="+mn-lt"/>
                          <a:ea typeface="+mn-ea"/>
                          <a:cs typeface="+mn-cs"/>
                        </a:rPr>
                        <a:t>1.2.840.10008.1.2.7.2</a:t>
                      </a:r>
                      <a:endParaRPr lang="fr-FR" sz="1400" kern="1200" dirty="0">
                        <a:solidFill>
                          <a:schemeClr val="bg1"/>
                        </a:solidFill>
                        <a:effectLst/>
                        <a:latin typeface="+mn-lt"/>
                        <a:ea typeface="+mn-ea"/>
                        <a:cs typeface="+mn-cs"/>
                      </a:endParaRPr>
                    </a:p>
                  </a:txBody>
                  <a:tcPr marL="25400" marR="25400" marT="25400" marB="25400"/>
                </a:tc>
                <a:tc>
                  <a:txBody>
                    <a:bodyPr/>
                    <a:lstStyle/>
                    <a:p>
                      <a:pPr>
                        <a:lnSpc>
                          <a:spcPct val="115000"/>
                        </a:lnSpc>
                        <a:spcAft>
                          <a:spcPts val="0"/>
                        </a:spcAft>
                      </a:pPr>
                      <a:r>
                        <a:rPr lang="en-US" sz="1400" dirty="0">
                          <a:solidFill>
                            <a:schemeClr val="tx1"/>
                          </a:solidFill>
                          <a:effectLst/>
                        </a:rPr>
                        <a:t>SMPTE ST 2110-20 Uncompressed </a:t>
                      </a:r>
                      <a:r>
                        <a:rPr lang="en-US" sz="1400" dirty="0" smtClean="0">
                          <a:solidFill>
                            <a:schemeClr val="tx1"/>
                          </a:solidFill>
                          <a:effectLst/>
                        </a:rPr>
                        <a:t>Interlaced Active </a:t>
                      </a:r>
                      <a:r>
                        <a:rPr lang="en-US" sz="1400" dirty="0">
                          <a:solidFill>
                            <a:schemeClr val="tx1"/>
                          </a:solidFill>
                          <a:effectLst/>
                        </a:rPr>
                        <a:t>Video</a:t>
                      </a:r>
                      <a:endParaRPr lang="fr-FR" sz="24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400" dirty="0">
                          <a:solidFill>
                            <a:schemeClr val="tx1"/>
                          </a:solidFill>
                          <a:effectLst/>
                        </a:rPr>
                        <a:t>Transfer Syntax</a:t>
                      </a:r>
                      <a:endParaRPr lang="fr-FR" sz="2400" dirty="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400" u="none" strike="noStrike" dirty="0">
                          <a:solidFill>
                            <a:schemeClr val="tx1"/>
                          </a:solidFill>
                          <a:effectLst/>
                          <a:hlinkClick r:id="rId2" action="ppaction://hlinkfile"/>
                        </a:rPr>
                        <a:t>PS3.5</a:t>
                      </a:r>
                      <a:endParaRPr lang="fr-FR" sz="2400" dirty="0">
                        <a:solidFill>
                          <a:schemeClr val="tx1"/>
                        </a:solidFill>
                        <a:effectLst/>
                        <a:latin typeface="Times New Roman" charset="0"/>
                        <a:ea typeface="Calibri" charset="0"/>
                        <a:cs typeface="Times New Roman" charset="0"/>
                      </a:endParaRPr>
                    </a:p>
                  </a:txBody>
                  <a:tcPr marL="25400" marR="25400" marT="25400" marB="25400"/>
                </a:tc>
              </a:tr>
              <a:tr h="361950">
                <a:tc>
                  <a:txBody>
                    <a:bodyPr/>
                    <a:lstStyle/>
                    <a:p>
                      <a:pPr marL="0" algn="l" defTabSz="914400" rtl="0" eaLnBrk="1" latinLnBrk="0" hangingPunct="1">
                        <a:lnSpc>
                          <a:spcPct val="115000"/>
                        </a:lnSpc>
                        <a:spcAft>
                          <a:spcPts val="0"/>
                        </a:spcAft>
                      </a:pPr>
                      <a:r>
                        <a:rPr lang="en-US" sz="1400" kern="1200" dirty="0" smtClean="0">
                          <a:solidFill>
                            <a:schemeClr val="bg1"/>
                          </a:solidFill>
                          <a:effectLst/>
                          <a:latin typeface="+mn-lt"/>
                          <a:ea typeface="+mn-ea"/>
                          <a:cs typeface="+mn-cs"/>
                        </a:rPr>
                        <a:t>1.2.840.10008.1.2.7.3</a:t>
                      </a:r>
                      <a:endParaRPr lang="fr-FR" sz="1400" kern="1200" dirty="0">
                        <a:solidFill>
                          <a:schemeClr val="bg1"/>
                        </a:solidFill>
                        <a:effectLst/>
                        <a:latin typeface="+mn-lt"/>
                        <a:ea typeface="+mn-ea"/>
                        <a:cs typeface="+mn-cs"/>
                      </a:endParaRPr>
                    </a:p>
                  </a:txBody>
                  <a:tcPr marL="25400" marR="25400" marT="25400" marB="25400"/>
                </a:tc>
                <a:tc>
                  <a:txBody>
                    <a:bodyPr/>
                    <a:lstStyle/>
                    <a:p>
                      <a:pPr>
                        <a:lnSpc>
                          <a:spcPct val="115000"/>
                        </a:lnSpc>
                        <a:spcAft>
                          <a:spcPts val="0"/>
                        </a:spcAft>
                      </a:pPr>
                      <a:r>
                        <a:rPr lang="en-US" sz="1400">
                          <a:solidFill>
                            <a:schemeClr val="tx1"/>
                          </a:solidFill>
                          <a:effectLst/>
                        </a:rPr>
                        <a:t>SMPTE ST 2110-30 PCM Digital Audio</a:t>
                      </a:r>
                      <a:endParaRPr lang="fr-FR" sz="240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400">
                          <a:solidFill>
                            <a:schemeClr val="tx1"/>
                          </a:solidFill>
                          <a:effectLst/>
                        </a:rPr>
                        <a:t>Transfer Syntax</a:t>
                      </a:r>
                      <a:endParaRPr lang="fr-FR" sz="2400">
                        <a:solidFill>
                          <a:schemeClr val="tx1"/>
                        </a:solidFill>
                        <a:effectLst/>
                        <a:latin typeface="Times New Roman" charset="0"/>
                        <a:ea typeface="Calibri" charset="0"/>
                        <a:cs typeface="Times New Roman" charset="0"/>
                      </a:endParaRPr>
                    </a:p>
                  </a:txBody>
                  <a:tcPr marL="25400" marR="25400" marT="25400" marB="25400"/>
                </a:tc>
                <a:tc>
                  <a:txBody>
                    <a:bodyPr/>
                    <a:lstStyle/>
                    <a:p>
                      <a:pPr>
                        <a:lnSpc>
                          <a:spcPct val="115000"/>
                        </a:lnSpc>
                        <a:spcAft>
                          <a:spcPts val="0"/>
                        </a:spcAft>
                      </a:pPr>
                      <a:r>
                        <a:rPr lang="en-US" sz="1400" u="none" strike="noStrike" dirty="0">
                          <a:solidFill>
                            <a:schemeClr val="tx1"/>
                          </a:solidFill>
                          <a:effectLst/>
                          <a:hlinkClick r:id="rId2" action="ppaction://hlinkfile"/>
                        </a:rPr>
                        <a:t>PS3.5</a:t>
                      </a:r>
                      <a:endParaRPr lang="fr-FR" sz="2400" dirty="0">
                        <a:solidFill>
                          <a:schemeClr val="tx1"/>
                        </a:solidFill>
                        <a:effectLst/>
                        <a:latin typeface="Times New Roman" charset="0"/>
                        <a:ea typeface="Calibri" charset="0"/>
                        <a:cs typeface="Times New Roman" charset="0"/>
                      </a:endParaRPr>
                    </a:p>
                  </a:txBody>
                  <a:tcPr marL="25400" marR="25400" marT="25400" marB="25400"/>
                </a:tc>
              </a:tr>
            </a:tbl>
          </a:graphicData>
        </a:graphic>
      </p:graphicFrame>
    </p:spTree>
    <p:extLst>
      <p:ext uri="{BB962C8B-B14F-4D97-AF65-F5344CB8AC3E}">
        <p14:creationId xmlns:p14="http://schemas.microsoft.com/office/powerpoint/2010/main" val="65957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09" y="2965514"/>
            <a:ext cx="7377995" cy="2470024"/>
          </a:xfrm>
          <a:prstGeom prst="rect">
            <a:avLst/>
          </a:prstGeom>
        </p:spPr>
      </p:pic>
      <p:sp>
        <p:nvSpPr>
          <p:cNvPr id="2" name="Titre 1"/>
          <p:cNvSpPr>
            <a:spLocks noGrp="1"/>
          </p:cNvSpPr>
          <p:nvPr>
            <p:ph type="title"/>
          </p:nvPr>
        </p:nvSpPr>
        <p:spPr/>
        <p:txBody>
          <a:bodyPr>
            <a:normAutofit/>
          </a:bodyPr>
          <a:lstStyle/>
          <a:p>
            <a:r>
              <a:rPr lang="en-US" dirty="0" smtClean="0"/>
              <a:t>Summary: Example of Endoscopy/Ultrasound AR</a:t>
            </a:r>
            <a:endParaRPr lang="en-US"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32</a:t>
            </a:fld>
            <a:endParaRPr lang="en-US" dirty="0"/>
          </a:p>
        </p:txBody>
      </p:sp>
      <p:grpSp>
        <p:nvGrpSpPr>
          <p:cNvPr id="24" name="Grouper 23"/>
          <p:cNvGrpSpPr/>
          <p:nvPr/>
        </p:nvGrpSpPr>
        <p:grpSpPr>
          <a:xfrm>
            <a:off x="3676148" y="3024197"/>
            <a:ext cx="808218" cy="716234"/>
            <a:chOff x="4118149" y="2351256"/>
            <a:chExt cx="808218" cy="716234"/>
          </a:xfrm>
        </p:grpSpPr>
        <p:pic>
          <p:nvPicPr>
            <p:cNvPr id="22" name="Imag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149" y="2351256"/>
              <a:ext cx="746459" cy="716234"/>
            </a:xfrm>
            <a:prstGeom prst="rect">
              <a:avLst/>
            </a:prstGeom>
          </p:spPr>
        </p:pic>
        <p:sp>
          <p:nvSpPr>
            <p:cNvPr id="8" name="Losange 7"/>
            <p:cNvSpPr/>
            <p:nvPr/>
          </p:nvSpPr>
          <p:spPr>
            <a:xfrm>
              <a:off x="4400550" y="2707824"/>
              <a:ext cx="100587" cy="119021"/>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rectangle 8"/>
            <p:cNvSpPr/>
            <p:nvPr/>
          </p:nvSpPr>
          <p:spPr>
            <a:xfrm rot="20385616" flipV="1">
              <a:off x="4484530" y="2655637"/>
              <a:ext cx="174938" cy="45719"/>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p:cNvSpPr txBox="1"/>
            <p:nvPr/>
          </p:nvSpPr>
          <p:spPr>
            <a:xfrm>
              <a:off x="4163969" y="2730158"/>
              <a:ext cx="762398" cy="200055"/>
            </a:xfrm>
            <a:prstGeom prst="rect">
              <a:avLst/>
            </a:prstGeom>
            <a:noFill/>
          </p:spPr>
          <p:txBody>
            <a:bodyPr wrap="square" rtlCol="0">
              <a:spAutoFit/>
            </a:bodyPr>
            <a:lstStyle/>
            <a:p>
              <a:r>
                <a:rPr lang="en-US" sz="700" b="1" dirty="0" smtClean="0"/>
                <a:t>14:06:57:421</a:t>
              </a:r>
              <a:endParaRPr lang="en-US" sz="700" b="1" dirty="0"/>
            </a:p>
          </p:txBody>
        </p:sp>
      </p:grpSp>
      <p:sp>
        <p:nvSpPr>
          <p:cNvPr id="19" name="ZoneTexte 18"/>
          <p:cNvSpPr txBox="1"/>
          <p:nvPr/>
        </p:nvSpPr>
        <p:spPr>
          <a:xfrm>
            <a:off x="5752882" y="3096409"/>
            <a:ext cx="1290049" cy="307777"/>
          </a:xfrm>
          <a:prstGeom prst="rect">
            <a:avLst/>
          </a:prstGeom>
          <a:noFill/>
        </p:spPr>
        <p:txBody>
          <a:bodyPr wrap="square" rtlCol="0">
            <a:spAutoFit/>
          </a:bodyPr>
          <a:lstStyle/>
          <a:p>
            <a:pPr algn="ctr"/>
            <a:r>
              <a:rPr lang="en-US" sz="1400" dirty="0" smtClean="0"/>
              <a:t>Time </a:t>
            </a:r>
            <a:r>
              <a:rPr lang="en-US" sz="1400" smtClean="0"/>
              <a:t>in </a:t>
            </a:r>
            <a:r>
              <a:rPr lang="en-US" sz="1400" noProof="1" smtClean="0"/>
              <a:t>ms</a:t>
            </a:r>
            <a:endParaRPr lang="en-US" sz="1400" noProof="1"/>
          </a:p>
        </p:txBody>
      </p:sp>
      <p:cxnSp>
        <p:nvCxnSpPr>
          <p:cNvPr id="20" name="Connecteur droit avec flèche 19"/>
          <p:cNvCxnSpPr/>
          <p:nvPr/>
        </p:nvCxnSpPr>
        <p:spPr>
          <a:xfrm flipH="1">
            <a:off x="3609371" y="3291620"/>
            <a:ext cx="2389093" cy="480331"/>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a:off x="4395824" y="3289336"/>
            <a:ext cx="1602642" cy="21045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6803137" y="3271967"/>
            <a:ext cx="1289303" cy="1401524"/>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2909076" y="2500977"/>
            <a:ext cx="1290049" cy="523220"/>
          </a:xfrm>
          <a:prstGeom prst="rect">
            <a:avLst/>
          </a:prstGeom>
          <a:noFill/>
        </p:spPr>
        <p:txBody>
          <a:bodyPr wrap="square" rtlCol="0">
            <a:spAutoFit/>
          </a:bodyPr>
          <a:lstStyle/>
          <a:p>
            <a:pPr algn="ctr"/>
            <a:r>
              <a:rPr lang="en-US" sz="1400" smtClean="0"/>
              <a:t>Grand Master Clock</a:t>
            </a:r>
            <a:endParaRPr lang="en-US" sz="1400" noProof="1"/>
          </a:p>
        </p:txBody>
      </p:sp>
      <p:sp>
        <p:nvSpPr>
          <p:cNvPr id="11" name="ZoneTexte 10"/>
          <p:cNvSpPr txBox="1"/>
          <p:nvPr/>
        </p:nvSpPr>
        <p:spPr>
          <a:xfrm>
            <a:off x="4783417" y="5071154"/>
            <a:ext cx="1938929" cy="738664"/>
          </a:xfrm>
          <a:prstGeom prst="rect">
            <a:avLst/>
          </a:prstGeom>
          <a:noFill/>
        </p:spPr>
        <p:txBody>
          <a:bodyPr wrap="square" rtlCol="0" anchor="ctr">
            <a:spAutoFit/>
          </a:bodyPr>
          <a:lstStyle/>
          <a:p>
            <a:pPr algn="ctr"/>
            <a:r>
              <a:rPr lang="en-US" sz="1400" dirty="0" smtClean="0"/>
              <a:t>Alternate video and metadata frames on the destination network</a:t>
            </a:r>
            <a:endParaRPr lang="en-US" sz="1400" dirty="0"/>
          </a:p>
        </p:txBody>
      </p:sp>
      <p:sp>
        <p:nvSpPr>
          <p:cNvPr id="10" name="ZoneTexte 9"/>
          <p:cNvSpPr txBox="1"/>
          <p:nvPr/>
        </p:nvSpPr>
        <p:spPr>
          <a:xfrm>
            <a:off x="1482904" y="5376854"/>
            <a:ext cx="2512090" cy="523220"/>
          </a:xfrm>
          <a:prstGeom prst="rect">
            <a:avLst/>
          </a:prstGeom>
          <a:noFill/>
        </p:spPr>
        <p:txBody>
          <a:bodyPr wrap="square" rtlCol="0">
            <a:spAutoFit/>
          </a:bodyPr>
          <a:lstStyle/>
          <a:p>
            <a:pPr algn="ctr"/>
            <a:r>
              <a:rPr lang="en-US" sz="1400" dirty="0" smtClean="0"/>
              <a:t>Video and metadata frames on the sources to switch networks</a:t>
            </a:r>
            <a:endParaRPr lang="en-US" sz="1400" dirty="0"/>
          </a:p>
        </p:txBody>
      </p:sp>
      <p:sp>
        <p:nvSpPr>
          <p:cNvPr id="12" name="ZoneTexte 11"/>
          <p:cNvSpPr txBox="1"/>
          <p:nvPr/>
        </p:nvSpPr>
        <p:spPr>
          <a:xfrm>
            <a:off x="298452" y="5345334"/>
            <a:ext cx="1340434" cy="307777"/>
          </a:xfrm>
          <a:prstGeom prst="rect">
            <a:avLst/>
          </a:prstGeom>
          <a:noFill/>
        </p:spPr>
        <p:txBody>
          <a:bodyPr wrap="square" rtlCol="0">
            <a:spAutoFit/>
          </a:bodyPr>
          <a:lstStyle/>
          <a:p>
            <a:pPr algn="ctr"/>
            <a:r>
              <a:rPr lang="en-US" sz="1400" smtClean="0"/>
              <a:t>Acquisition</a:t>
            </a:r>
            <a:endParaRPr lang="en-US" sz="1400" dirty="0"/>
          </a:p>
        </p:txBody>
      </p:sp>
      <p:sp>
        <p:nvSpPr>
          <p:cNvPr id="14" name="ZoneTexte 13"/>
          <p:cNvSpPr txBox="1"/>
          <p:nvPr/>
        </p:nvSpPr>
        <p:spPr>
          <a:xfrm>
            <a:off x="6510427" y="4729613"/>
            <a:ext cx="1290049" cy="307777"/>
          </a:xfrm>
          <a:prstGeom prst="rect">
            <a:avLst/>
          </a:prstGeom>
          <a:noFill/>
        </p:spPr>
        <p:txBody>
          <a:bodyPr wrap="square" rtlCol="0">
            <a:spAutoFit/>
          </a:bodyPr>
          <a:lstStyle/>
          <a:p>
            <a:pPr algn="ctr"/>
            <a:r>
              <a:rPr lang="en-US" sz="1400" smtClean="0"/>
              <a:t>Processing</a:t>
            </a:r>
            <a:endParaRPr lang="en-US" sz="1400" dirty="0"/>
          </a:p>
        </p:txBody>
      </p:sp>
      <p:sp>
        <p:nvSpPr>
          <p:cNvPr id="15" name="ZoneTexte 14"/>
          <p:cNvSpPr txBox="1"/>
          <p:nvPr/>
        </p:nvSpPr>
        <p:spPr>
          <a:xfrm>
            <a:off x="7746740" y="4746164"/>
            <a:ext cx="1290049" cy="307777"/>
          </a:xfrm>
          <a:prstGeom prst="rect">
            <a:avLst/>
          </a:prstGeom>
          <a:noFill/>
        </p:spPr>
        <p:txBody>
          <a:bodyPr wrap="square" rtlCol="0">
            <a:spAutoFit/>
          </a:bodyPr>
          <a:lstStyle/>
          <a:p>
            <a:pPr algn="ctr"/>
            <a:r>
              <a:rPr lang="en-US" sz="1400" dirty="0" smtClean="0"/>
              <a:t>Display</a:t>
            </a:r>
            <a:endParaRPr lang="en-US" sz="1400" dirty="0"/>
          </a:p>
        </p:txBody>
      </p:sp>
    </p:spTree>
    <p:extLst>
      <p:ext uri="{BB962C8B-B14F-4D97-AF65-F5344CB8AC3E}">
        <p14:creationId xmlns:p14="http://schemas.microsoft.com/office/powerpoint/2010/main" val="453586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Example of implementation (1) </a:t>
            </a:r>
            <a:r>
              <a:rPr lang="mr-IN" dirty="0" smtClean="0"/>
              <a:t>–</a:t>
            </a:r>
            <a:r>
              <a:rPr lang="en-US" dirty="0" smtClean="0"/>
              <a:t> Multiple Display</a:t>
            </a:r>
            <a:endParaRPr lang="en-US" dirty="0"/>
          </a:p>
        </p:txBody>
      </p:sp>
      <p:sp>
        <p:nvSpPr>
          <p:cNvPr id="7" name="Espace réservé du contenu 6"/>
          <p:cNvSpPr>
            <a:spLocks noGrp="1"/>
          </p:cNvSpPr>
          <p:nvPr>
            <p:ph idx="1"/>
          </p:nvPr>
        </p:nvSpPr>
        <p:spPr/>
        <p:txBody>
          <a:bodyPr>
            <a:normAutofit/>
          </a:bodyPr>
          <a:lstStyle/>
          <a:p>
            <a:r>
              <a:rPr lang="en-US" sz="1600" dirty="0" smtClean="0"/>
              <a:t>World 1ère</a:t>
            </a:r>
          </a:p>
          <a:p>
            <a:r>
              <a:rPr lang="en-US" sz="1600" dirty="0" smtClean="0"/>
              <a:t>Jan. 16</a:t>
            </a:r>
            <a:r>
              <a:rPr lang="en-US" sz="1600" baseline="30000" dirty="0" smtClean="0"/>
              <a:t>th</a:t>
            </a:r>
            <a:r>
              <a:rPr lang="en-US" sz="1600" dirty="0" smtClean="0"/>
              <a:t>, 2019</a:t>
            </a:r>
          </a:p>
          <a:p>
            <a:r>
              <a:rPr lang="en-US" sz="1600" dirty="0" smtClean="0"/>
              <a:t>CHU de Rennes, France</a:t>
            </a:r>
          </a:p>
          <a:p>
            <a:r>
              <a:rPr lang="en-US" sz="1600" dirty="0" smtClean="0"/>
              <a:t>5 Prostate Procedures</a:t>
            </a:r>
          </a:p>
          <a:p>
            <a:r>
              <a:rPr lang="en-US" sz="1600" dirty="0" smtClean="0"/>
              <a:t>Dr. Sebastien </a:t>
            </a:r>
            <a:r>
              <a:rPr lang="en-US" sz="1600" dirty="0" err="1" smtClean="0"/>
              <a:t>Vincendeau</a:t>
            </a:r>
            <a:endParaRPr lang="en-US" sz="1600" dirty="0"/>
          </a:p>
        </p:txBody>
      </p:sp>
      <p:sp>
        <p:nvSpPr>
          <p:cNvPr id="8" name="Espace réservé du texte 7"/>
          <p:cNvSpPr>
            <a:spLocks noGrp="1"/>
          </p:cNvSpPr>
          <p:nvPr>
            <p:ph type="body" sz="half" idx="2"/>
          </p:nvPr>
        </p:nvSpPr>
        <p:spPr/>
        <p:txBody>
          <a:bodyPr/>
          <a:lstStyle/>
          <a:p>
            <a:r>
              <a:rPr lang="en-US" dirty="0" smtClean="0"/>
              <a:t>Perfect time synchronization between two real-time video sources</a:t>
            </a:r>
            <a:endParaRPr lang="en-US" dirty="0"/>
          </a:p>
        </p:txBody>
      </p:sp>
      <p:sp>
        <p:nvSpPr>
          <p:cNvPr id="4" name="Espace réservé du pied de page 3"/>
          <p:cNvSpPr>
            <a:spLocks noGrp="1"/>
          </p:cNvSpPr>
          <p:nvPr>
            <p:ph type="ftr" sz="quarter" idx="11"/>
          </p:nvPr>
        </p:nvSpPr>
        <p:spPr/>
        <p:txBody>
          <a:bodyPr/>
          <a:lstStyle/>
          <a:p>
            <a:r>
              <a:rPr lang="en-US" smtClean="0"/>
              <a:t>Copyright DICOM® 2019       www.dicomstandard.org          #DICOMConference2019        #DICOM            @DICOMstandard </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232" y="1724742"/>
            <a:ext cx="5231567" cy="3309405"/>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623" y="4773958"/>
            <a:ext cx="584354" cy="156223"/>
          </a:xfrm>
          <a:prstGeom prst="rect">
            <a:avLst/>
          </a:prstGeom>
        </p:spPr>
      </p:pic>
      <p:pic>
        <p:nvPicPr>
          <p:cNvPr id="11" name="Image 10"/>
          <p:cNvPicPr>
            <a:picLocks noChangeAspect="1"/>
          </p:cNvPicPr>
          <p:nvPr/>
        </p:nvPicPr>
        <p:blipFill>
          <a:blip r:embed="rId4"/>
          <a:stretch>
            <a:fillRect/>
          </a:stretch>
        </p:blipFill>
        <p:spPr>
          <a:xfrm>
            <a:off x="8270626" y="4542020"/>
            <a:ext cx="365374" cy="433882"/>
          </a:xfrm>
          <a:prstGeom prst="rect">
            <a:avLst/>
          </a:prstGeom>
        </p:spPr>
      </p:pic>
      <p:sp>
        <p:nvSpPr>
          <p:cNvPr id="12" name="ZoneTexte 11"/>
          <p:cNvSpPr txBox="1"/>
          <p:nvPr/>
        </p:nvSpPr>
        <p:spPr>
          <a:xfrm>
            <a:off x="596411" y="4063093"/>
            <a:ext cx="2765001" cy="646331"/>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1200" dirty="0" smtClean="0"/>
              <a:t>Endoscopic and surgeon’s hands views perfectly synchronized ready for remote mentoring</a:t>
            </a:r>
            <a:endParaRPr lang="en-US" sz="1200" dirty="0"/>
          </a:p>
        </p:txBody>
      </p:sp>
      <p:cxnSp>
        <p:nvCxnSpPr>
          <p:cNvPr id="13" name="Connecteur droit avec flèche 12"/>
          <p:cNvCxnSpPr/>
          <p:nvPr/>
        </p:nvCxnSpPr>
        <p:spPr>
          <a:xfrm flipV="1">
            <a:off x="3345984" y="3026229"/>
            <a:ext cx="3152787" cy="13716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8518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Example of implementation </a:t>
            </a:r>
            <a:r>
              <a:rPr lang="en-US" dirty="0" smtClean="0"/>
              <a:t>(II) </a:t>
            </a:r>
            <a:r>
              <a:rPr lang="mr-IN" dirty="0"/>
              <a:t>–</a:t>
            </a:r>
            <a:r>
              <a:rPr lang="en-US" dirty="0"/>
              <a:t> </a:t>
            </a:r>
            <a:r>
              <a:rPr lang="en-US" dirty="0" smtClean="0"/>
              <a:t>Augmented Reality</a:t>
            </a:r>
            <a:endParaRPr lang="en-US" dirty="0"/>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00" y="2102729"/>
            <a:ext cx="8240712" cy="2946130"/>
          </a:xfrm>
        </p:spPr>
      </p:pic>
      <p:sp>
        <p:nvSpPr>
          <p:cNvPr id="4" name="Espace réservé du texte 3"/>
          <p:cNvSpPr>
            <a:spLocks noGrp="1"/>
          </p:cNvSpPr>
          <p:nvPr>
            <p:ph type="body" sz="half" idx="2"/>
          </p:nvPr>
        </p:nvSpPr>
        <p:spPr/>
        <p:txBody>
          <a:bodyPr/>
          <a:lstStyle/>
          <a:p>
            <a:r>
              <a:rPr lang="en-US" dirty="0" smtClean="0"/>
              <a:t>Comparison of SDI based vs. DICOM-RTV based Augmented Reality</a:t>
            </a:r>
            <a:endParaRPr lang="en-US" dirty="0"/>
          </a:p>
        </p:txBody>
      </p:sp>
      <p:sp>
        <p:nvSpPr>
          <p:cNvPr id="5" name="Espace réservé du pied de page 4"/>
          <p:cNvSpPr>
            <a:spLocks noGrp="1"/>
          </p:cNvSpPr>
          <p:nvPr>
            <p:ph type="ftr" sz="quarter" idx="11"/>
          </p:nvPr>
        </p:nvSpPr>
        <p:spPr/>
        <p:txBody>
          <a:bodyPr/>
          <a:lstStyle/>
          <a:p>
            <a:r>
              <a:rPr lang="en-US" smtClean="0"/>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34</a:t>
            </a:fld>
            <a:endParaRPr lang="en-US" dirty="0"/>
          </a:p>
        </p:txBody>
      </p:sp>
      <p:sp>
        <p:nvSpPr>
          <p:cNvPr id="8" name="Espace réservé du contenu 6"/>
          <p:cNvSpPr txBox="1">
            <a:spLocks/>
          </p:cNvSpPr>
          <p:nvPr/>
        </p:nvSpPr>
        <p:spPr>
          <a:xfrm>
            <a:off x="446400" y="1326195"/>
            <a:ext cx="8240400" cy="308997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9pPr>
          </a:lstStyle>
          <a:p>
            <a:r>
              <a:rPr lang="en-US" sz="1600" dirty="0" smtClean="0"/>
              <a:t>IRCAD / IHU </a:t>
            </a:r>
            <a:r>
              <a:rPr lang="en-US" sz="1600" dirty="0"/>
              <a:t>Strasbourg with b&lt;&gt;com</a:t>
            </a:r>
          </a:p>
          <a:p>
            <a:r>
              <a:rPr lang="en-US" sz="1600" dirty="0" smtClean="0"/>
              <a:t>Presentation at CARS 2019, Rennes, France, June 2019</a:t>
            </a:r>
          </a:p>
        </p:txBody>
      </p:sp>
      <p:sp>
        <p:nvSpPr>
          <p:cNvPr id="9" name="ZoneTexte 8"/>
          <p:cNvSpPr txBox="1"/>
          <p:nvPr/>
        </p:nvSpPr>
        <p:spPr>
          <a:xfrm>
            <a:off x="6456476" y="1549953"/>
            <a:ext cx="2567781" cy="646331"/>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1200" dirty="0" smtClean="0"/>
              <a:t>Registration error drastically reduced thanks to correct time synchronization via DICOM-RTV</a:t>
            </a:r>
            <a:endParaRPr lang="en-US" sz="1200" dirty="0"/>
          </a:p>
        </p:txBody>
      </p:sp>
      <p:cxnSp>
        <p:nvCxnSpPr>
          <p:cNvPr id="10" name="Connecteur droit avec flèche 9"/>
          <p:cNvCxnSpPr>
            <a:stCxn id="9" idx="2"/>
          </p:cNvCxnSpPr>
          <p:nvPr/>
        </p:nvCxnSpPr>
        <p:spPr>
          <a:xfrm flipH="1">
            <a:off x="2667001" y="2196284"/>
            <a:ext cx="5073366" cy="99528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9" idx="2"/>
          </p:cNvCxnSpPr>
          <p:nvPr/>
        </p:nvCxnSpPr>
        <p:spPr>
          <a:xfrm flipH="1">
            <a:off x="6456477" y="2196284"/>
            <a:ext cx="1283890" cy="123271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0454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Perspectives and Publications</a:t>
            </a:r>
            <a:endParaRPr lang="en-US" dirty="0"/>
          </a:p>
        </p:txBody>
      </p:sp>
      <p:sp>
        <p:nvSpPr>
          <p:cNvPr id="3" name="Espace réservé du contenu 2"/>
          <p:cNvSpPr>
            <a:spLocks noGrp="1"/>
          </p:cNvSpPr>
          <p:nvPr>
            <p:ph idx="1"/>
          </p:nvPr>
        </p:nvSpPr>
        <p:spPr/>
        <p:txBody>
          <a:bodyPr>
            <a:normAutofit/>
          </a:bodyPr>
          <a:lstStyle/>
          <a:p>
            <a:r>
              <a:rPr lang="en-US" dirty="0" smtClean="0"/>
              <a:t>Extension to Angiography / Fluoroscopy (DICOM WG02)</a:t>
            </a:r>
          </a:p>
          <a:p>
            <a:r>
              <a:rPr lang="en-US" dirty="0" smtClean="0"/>
              <a:t>Extension to Ultrasounds (DICOM WG12)</a:t>
            </a:r>
          </a:p>
          <a:p>
            <a:r>
              <a:rPr lang="en-US" dirty="0" smtClean="0"/>
              <a:t>Extension to compressed images (compliance with SMPTE ST 2110-22)</a:t>
            </a:r>
          </a:p>
          <a:p>
            <a:r>
              <a:rPr lang="en-US" dirty="0" smtClean="0"/>
              <a:t>Compatibility with Fast Metadata Payload (SMPTE ST 2110-41)</a:t>
            </a:r>
          </a:p>
          <a:p>
            <a:r>
              <a:rPr lang="en-US" dirty="0" smtClean="0"/>
              <a:t>Extension to Wireless communication (see 5G-TOURS European Project</a:t>
            </a:r>
            <a:r>
              <a:rPr lang="en-US" dirty="0" smtClean="0"/>
              <a:t>)</a:t>
            </a:r>
          </a:p>
          <a:p>
            <a:r>
              <a:rPr lang="en-US" sz="1000" i="1" dirty="0" smtClean="0"/>
              <a:t>World </a:t>
            </a:r>
            <a:r>
              <a:rPr lang="en-US" sz="1000" i="1" dirty="0"/>
              <a:t>first retransmission of medical images in an operating room via DICOM-RTV: technical </a:t>
            </a:r>
            <a:r>
              <a:rPr lang="en-US" sz="1000" i="1" dirty="0" smtClean="0"/>
              <a:t>details</a:t>
            </a:r>
            <a:r>
              <a:rPr lang="en-US" sz="1000" dirty="0" smtClean="0"/>
              <a:t>, </a:t>
            </a:r>
            <a:r>
              <a:rPr lang="en-US" sz="1000" dirty="0"/>
              <a:t>COMPSAC Workshop 2019, </a:t>
            </a:r>
            <a:r>
              <a:rPr lang="en-US" sz="1000" dirty="0" err="1" smtClean="0"/>
              <a:t>Saad</a:t>
            </a:r>
            <a:r>
              <a:rPr lang="en-US" sz="1000" dirty="0" smtClean="0"/>
              <a:t> </a:t>
            </a:r>
            <a:r>
              <a:rPr lang="en-US" sz="1000" dirty="0"/>
              <a:t>El </a:t>
            </a:r>
            <a:r>
              <a:rPr lang="en-US" sz="1000" dirty="0" err="1"/>
              <a:t>Jaouhari</a:t>
            </a:r>
            <a:r>
              <a:rPr lang="en-US" sz="1000" dirty="0" smtClean="0"/>
              <a:t>, et al.</a:t>
            </a:r>
          </a:p>
          <a:p>
            <a:r>
              <a:rPr lang="en-US" sz="1000" i="1" dirty="0" smtClean="0"/>
              <a:t>Introduction </a:t>
            </a:r>
            <a:r>
              <a:rPr lang="en-US" sz="1000" i="1" dirty="0"/>
              <a:t>to DICOM-RTV: a new standard for real-time video communication in </a:t>
            </a:r>
            <a:r>
              <a:rPr lang="en-US" sz="1000" i="1" dirty="0" smtClean="0"/>
              <a:t>hospitals,</a:t>
            </a:r>
            <a:r>
              <a:rPr lang="en-US" sz="1000" dirty="0" smtClean="0"/>
              <a:t> </a:t>
            </a:r>
            <a:r>
              <a:rPr lang="en-US" sz="1000" dirty="0"/>
              <a:t>IEEE </a:t>
            </a:r>
            <a:r>
              <a:rPr lang="en-US" sz="1000" dirty="0" err="1"/>
              <a:t>Healthcom</a:t>
            </a:r>
            <a:r>
              <a:rPr lang="en-US" sz="1000" dirty="0"/>
              <a:t> 2019 </a:t>
            </a:r>
            <a:r>
              <a:rPr lang="en-US" sz="1000" dirty="0" err="1" smtClean="0"/>
              <a:t>Saad</a:t>
            </a:r>
            <a:r>
              <a:rPr lang="en-US" sz="1000" dirty="0" smtClean="0"/>
              <a:t> </a:t>
            </a:r>
            <a:r>
              <a:rPr lang="en-US" sz="1000" dirty="0"/>
              <a:t>El </a:t>
            </a:r>
            <a:r>
              <a:rPr lang="en-US" sz="1000" dirty="0" err="1"/>
              <a:t>Jaouhari</a:t>
            </a:r>
            <a:r>
              <a:rPr lang="en-US" sz="1000" dirty="0"/>
              <a:t> </a:t>
            </a:r>
            <a:r>
              <a:rPr lang="en-US" sz="1000" dirty="0" smtClean="0"/>
              <a:t>et al.</a:t>
            </a:r>
            <a:endParaRPr lang="en-US" sz="1000" dirty="0"/>
          </a:p>
          <a:p>
            <a:r>
              <a:rPr lang="en-US" sz="1000" i="1" dirty="0" smtClean="0"/>
              <a:t>Streaming </a:t>
            </a:r>
            <a:r>
              <a:rPr lang="en-US" sz="1000" i="1" dirty="0"/>
              <a:t>DICOM Real-Time Video and Metadata Flows Outside The Operating </a:t>
            </a:r>
            <a:r>
              <a:rPr lang="en-US" sz="1000" i="1" dirty="0" smtClean="0"/>
              <a:t>Room</a:t>
            </a:r>
            <a:r>
              <a:rPr lang="en-US" sz="1000" dirty="0" smtClean="0"/>
              <a:t> </a:t>
            </a:r>
            <a:r>
              <a:rPr lang="en-US" sz="1000" dirty="0"/>
              <a:t>IEEE GLOBECOM 2019, </a:t>
            </a:r>
            <a:r>
              <a:rPr lang="en-US" sz="1000" dirty="0" err="1" smtClean="0"/>
              <a:t>Saad</a:t>
            </a:r>
            <a:r>
              <a:rPr lang="en-US" sz="1000" dirty="0" smtClean="0"/>
              <a:t> </a:t>
            </a:r>
            <a:r>
              <a:rPr lang="en-US" sz="1000" dirty="0"/>
              <a:t>El </a:t>
            </a:r>
            <a:r>
              <a:rPr lang="en-US" sz="1000" dirty="0" err="1" smtClean="0"/>
              <a:t>Jaouhari</a:t>
            </a:r>
            <a:r>
              <a:rPr lang="en-US" sz="1000" dirty="0" smtClean="0"/>
              <a:t> et al.</a:t>
            </a:r>
            <a:endParaRPr lang="en-US" sz="1000" dirty="0"/>
          </a:p>
          <a:p>
            <a:r>
              <a:rPr lang="en-US" sz="1000" i="1" dirty="0"/>
              <a:t>On-the-fly DICOM-RTV Metadata </a:t>
            </a:r>
            <a:r>
              <a:rPr lang="en-US" sz="1000" i="1" dirty="0" err="1"/>
              <a:t>Pseudonymization</a:t>
            </a:r>
            <a:r>
              <a:rPr lang="en-US" sz="1000" i="1" dirty="0"/>
              <a:t> </a:t>
            </a:r>
            <a:r>
              <a:rPr lang="en-US" sz="1000" i="1" dirty="0" smtClean="0"/>
              <a:t>during </a:t>
            </a:r>
            <a:r>
              <a:rPr lang="en-US" sz="1000" i="1" dirty="0"/>
              <a:t>a Real-Time </a:t>
            </a:r>
            <a:r>
              <a:rPr lang="en-US" sz="1000" i="1" dirty="0" smtClean="0"/>
              <a:t>Streaming</a:t>
            </a:r>
            <a:r>
              <a:rPr lang="en-US" sz="1000" dirty="0" smtClean="0"/>
              <a:t>, ICOIN 2020, </a:t>
            </a:r>
            <a:r>
              <a:rPr lang="en-US" sz="1000" dirty="0" err="1" smtClean="0"/>
              <a:t>Saad</a:t>
            </a:r>
            <a:r>
              <a:rPr lang="en-US" sz="1000" dirty="0" smtClean="0"/>
              <a:t> </a:t>
            </a:r>
            <a:r>
              <a:rPr lang="en-US" sz="1000" dirty="0"/>
              <a:t>El </a:t>
            </a:r>
            <a:r>
              <a:rPr lang="en-US" sz="1000" dirty="0" err="1" smtClean="0"/>
              <a:t>Jaouhari</a:t>
            </a:r>
            <a:r>
              <a:rPr lang="en-US" sz="1000" dirty="0" smtClean="0"/>
              <a:t> et al. (submitted)</a:t>
            </a:r>
            <a:endParaRPr lang="en-US" sz="1000" dirty="0"/>
          </a:p>
        </p:txBody>
      </p:sp>
      <p:sp>
        <p:nvSpPr>
          <p:cNvPr id="4" name="Espace réservé du pied de page 3"/>
          <p:cNvSpPr>
            <a:spLocks noGrp="1"/>
          </p:cNvSpPr>
          <p:nvPr>
            <p:ph type="ftr" sz="quarter" idx="11"/>
          </p:nvPr>
        </p:nvSpPr>
        <p:spPr/>
        <p:txBody>
          <a:bodyPr/>
          <a:lstStyle/>
          <a:p>
            <a:r>
              <a:rPr lang="en-US" smtClean="0"/>
              <a:t>Copyright DICOM® 2019       www.dicomstandard.org          #DICOMConference2019        #DICOM            @DICOMstandard </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6" name="Picture 7">
            <a:extLst>
              <a:ext uri="{FF2B5EF4-FFF2-40B4-BE49-F238E27FC236}">
                <a16:creationId xmlns:a16="http://schemas.microsoft.com/office/drawing/2014/main" xmlns="" id="{6952F87B-D814-4507-BAD7-EDDB3DCE3502}"/>
              </a:ext>
            </a:extLst>
          </p:cNvPr>
          <p:cNvPicPr>
            <a:picLocks noChangeAspect="1"/>
          </p:cNvPicPr>
          <p:nvPr/>
        </p:nvPicPr>
        <p:blipFill>
          <a:blip r:embed="rId2"/>
          <a:stretch>
            <a:fillRect/>
          </a:stretch>
        </p:blipFill>
        <p:spPr>
          <a:xfrm>
            <a:off x="7412508" y="2819409"/>
            <a:ext cx="1430984" cy="1380694"/>
          </a:xfrm>
          <a:prstGeom prst="rect">
            <a:avLst/>
          </a:prstGeom>
        </p:spPr>
      </p:pic>
    </p:spTree>
    <p:extLst>
      <p:ext uri="{BB962C8B-B14F-4D97-AF65-F5344CB8AC3E}">
        <p14:creationId xmlns:p14="http://schemas.microsoft.com/office/powerpoint/2010/main" val="16654543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Contacts</a:t>
            </a:r>
            <a:endParaRPr lang="en-US" dirty="0"/>
          </a:p>
        </p:txBody>
      </p:sp>
      <p:sp>
        <p:nvSpPr>
          <p:cNvPr id="3" name="Content Placeholder 2"/>
          <p:cNvSpPr>
            <a:spLocks noGrp="1"/>
          </p:cNvSpPr>
          <p:nvPr>
            <p:ph idx="1"/>
          </p:nvPr>
        </p:nvSpPr>
        <p:spPr/>
        <p:txBody>
          <a:bodyPr>
            <a:normAutofit/>
          </a:bodyPr>
          <a:lstStyle/>
          <a:p>
            <a:pPr marL="0" indent="0">
              <a:buNone/>
            </a:pPr>
            <a:r>
              <a:rPr lang="en-US" sz="1600" noProof="1" smtClean="0"/>
              <a:t>Emmanuel Cordonnier</a:t>
            </a:r>
          </a:p>
          <a:p>
            <a:r>
              <a:rPr lang="en-US" sz="1600" noProof="1" smtClean="0"/>
              <a:t>emmanuel.cordonnier@b-com.com</a:t>
            </a:r>
          </a:p>
          <a:p>
            <a:r>
              <a:rPr lang="en-US" sz="1600" noProof="1" smtClean="0"/>
              <a:t>b&lt;&gt;com</a:t>
            </a:r>
            <a:br>
              <a:rPr lang="en-US" sz="1600" noProof="1" smtClean="0"/>
            </a:br>
            <a:r>
              <a:rPr lang="en-US" sz="1600" noProof="1" smtClean="0"/>
              <a:t>1219 avenue des Champs Blancs</a:t>
            </a:r>
            <a:br>
              <a:rPr lang="en-US" sz="1600" noProof="1" smtClean="0"/>
            </a:br>
            <a:r>
              <a:rPr lang="en-US" sz="1600" noProof="1" smtClean="0"/>
              <a:t>35510 Cesson-Sévigné</a:t>
            </a:r>
            <a:br>
              <a:rPr lang="en-US" sz="1600" noProof="1" smtClean="0"/>
            </a:br>
            <a:r>
              <a:rPr lang="en-US" sz="1600" noProof="1" smtClean="0"/>
              <a:t>France</a:t>
            </a:r>
          </a:p>
          <a:p>
            <a:r>
              <a:rPr lang="en-US" sz="1600" noProof="1" smtClean="0"/>
              <a:t>Presentation re-using material from Philippe Lemonnier (b&lt;&gt;com &amp; VSF/SMPTE)</a:t>
            </a:r>
          </a:p>
          <a:p>
            <a:r>
              <a:rPr lang="en-US" sz="1200" i="1" dirty="0"/>
              <a:t>This </a:t>
            </a:r>
            <a:r>
              <a:rPr lang="en-US" sz="1200" i="1" dirty="0" smtClean="0"/>
              <a:t>presentation </a:t>
            </a:r>
            <a:r>
              <a:rPr lang="en-US" sz="1200" i="1" dirty="0"/>
              <a:t>has received funding from the European Union’s Horizon 2020 research and innovation </a:t>
            </a:r>
            <a:r>
              <a:rPr lang="en-US" sz="1200" i="1" dirty="0" smtClean="0"/>
              <a:t>program </a:t>
            </a:r>
            <a:r>
              <a:rPr lang="en-US" sz="1200" i="1" dirty="0"/>
              <a:t>under grant agreement No 856950</a:t>
            </a:r>
            <a:endParaRPr lang="en-US" sz="1200" i="1" noProof="1" smtClean="0"/>
          </a:p>
          <a:p>
            <a:endParaRPr lang="en-US" sz="1600" dirty="0"/>
          </a:p>
        </p:txBody>
      </p:sp>
      <p:sp>
        <p:nvSpPr>
          <p:cNvPr id="5" name="Text Box 17"/>
          <p:cNvSpPr txBox="1">
            <a:spLocks noChangeArrowheads="1"/>
          </p:cNvSpPr>
          <p:nvPr/>
        </p:nvSpPr>
        <p:spPr bwMode="auto">
          <a:xfrm>
            <a:off x="2339667" y="5540968"/>
            <a:ext cx="4206600" cy="461665"/>
          </a:xfrm>
          <a:prstGeom prst="rect">
            <a:avLst/>
          </a:prstGeom>
          <a:noFill/>
          <a:ln w="9525">
            <a:noFill/>
            <a:miter lim="800000"/>
            <a:headEnd/>
            <a:tailEnd/>
          </a:ln>
          <a:effectLst/>
        </p:spPr>
        <p:txBody>
          <a:bodyPr wrap="none">
            <a:spAutoFit/>
          </a:bodyPr>
          <a:lstStyle/>
          <a:p>
            <a:pPr algn="ctr"/>
            <a:r>
              <a:rPr lang="en-US" sz="2400" b="1" i="1" dirty="0">
                <a:solidFill>
                  <a:schemeClr val="accent1"/>
                </a:solidFill>
              </a:rPr>
              <a:t>Thank you for your </a:t>
            </a:r>
            <a:r>
              <a:rPr lang="en-US" sz="2400" b="1" i="1" dirty="0" smtClean="0">
                <a:solidFill>
                  <a:schemeClr val="accent1"/>
                </a:solidFill>
              </a:rPr>
              <a:t>attention!</a:t>
            </a:r>
            <a:endParaRPr lang="en-US" sz="2400" b="1" i="1" dirty="0">
              <a:solidFill>
                <a:schemeClr val="accent1"/>
              </a:solidFill>
            </a:endParaRPr>
          </a:p>
        </p:txBody>
      </p:sp>
      <p:sp>
        <p:nvSpPr>
          <p:cNvPr id="7" name="Espace réservé du pied de page 6"/>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553" y="2930767"/>
            <a:ext cx="1862147" cy="505440"/>
          </a:xfrm>
          <a:prstGeom prst="rect">
            <a:avLst/>
          </a:prstGeom>
        </p:spPr>
      </p:pic>
    </p:spTree>
    <p:extLst>
      <p:ext uri="{BB962C8B-B14F-4D97-AF65-F5344CB8AC3E}">
        <p14:creationId xmlns:p14="http://schemas.microsoft.com/office/powerpoint/2010/main" val="200294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Maze of SMPTE IP Video Standards</a:t>
            </a:r>
          </a:p>
        </p:txBody>
      </p:sp>
      <p:pic>
        <p:nvPicPr>
          <p:cNvPr id="66" name="Image 65"/>
          <p:cNvPicPr>
            <a:picLocks noChangeAspect="1"/>
          </p:cNvPicPr>
          <p:nvPr/>
        </p:nvPicPr>
        <p:blipFill>
          <a:blip r:embed="rId2"/>
          <a:stretch>
            <a:fillRect/>
          </a:stretch>
        </p:blipFill>
        <p:spPr>
          <a:xfrm>
            <a:off x="1251233" y="2194794"/>
            <a:ext cx="6752735" cy="3850779"/>
          </a:xfrm>
          <a:prstGeom prst="rect">
            <a:avLst/>
          </a:prstGeom>
        </p:spPr>
      </p:pic>
      <p:sp>
        <p:nvSpPr>
          <p:cNvPr id="68" name="Espace réservé du pied de page 67"/>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9" name="Espace réservé du numéro de diapositive 68"/>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676145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Convergence on SMPTE ST2110</a:t>
            </a:r>
            <a:endParaRPr lang="en-US" dirty="0"/>
          </a:p>
        </p:txBody>
      </p:sp>
      <p:sp>
        <p:nvSpPr>
          <p:cNvPr id="4" name="Espace réservé du pied de page 3"/>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6" name="Image 5"/>
          <p:cNvPicPr>
            <a:picLocks noChangeAspect="1"/>
          </p:cNvPicPr>
          <p:nvPr/>
        </p:nvPicPr>
        <p:blipFill>
          <a:blip r:embed="rId2"/>
          <a:stretch>
            <a:fillRect/>
          </a:stretch>
        </p:blipFill>
        <p:spPr>
          <a:xfrm>
            <a:off x="1045028" y="2203986"/>
            <a:ext cx="7231644" cy="3735949"/>
          </a:xfrm>
          <a:prstGeom prst="rect">
            <a:avLst/>
          </a:prstGeom>
        </p:spPr>
      </p:pic>
    </p:spTree>
    <p:extLst>
      <p:ext uri="{BB962C8B-B14F-4D97-AF65-F5344CB8AC3E}">
        <p14:creationId xmlns:p14="http://schemas.microsoft.com/office/powerpoint/2010/main" val="2862480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Professional AV world (R)evolution</a:t>
            </a:r>
          </a:p>
        </p:txBody>
      </p:sp>
      <p:sp>
        <p:nvSpPr>
          <p:cNvPr id="3" name="Espace réservé du contenu 2"/>
          <p:cNvSpPr>
            <a:spLocks noGrp="1"/>
          </p:cNvSpPr>
          <p:nvPr>
            <p:ph sz="half" idx="1"/>
          </p:nvPr>
        </p:nvSpPr>
        <p:spPr/>
        <p:txBody>
          <a:bodyPr>
            <a:normAutofit/>
          </a:bodyPr>
          <a:lstStyle/>
          <a:p>
            <a:r>
              <a:rPr lang="en-US" sz="900" dirty="0"/>
              <a:t>From 1998 to </a:t>
            </a:r>
            <a:r>
              <a:rPr lang="en-US" sz="900" dirty="0" smtClean="0"/>
              <a:t>2012: </a:t>
            </a:r>
          </a:p>
          <a:p>
            <a:pPr lvl="1"/>
            <a:r>
              <a:rPr lang="en-US" sz="900" dirty="0" smtClean="0"/>
              <a:t>Migration </a:t>
            </a:r>
            <a:r>
              <a:rPr lang="en-US" sz="900" dirty="0"/>
              <a:t>of pro AV transport from coax infrastructure  to networking technologies: Ethernet (IP), first for long haul, then for intra-studio applications (</a:t>
            </a:r>
            <a:r>
              <a:rPr lang="en-US" sz="900" dirty="0" err="1"/>
              <a:t>ProMPEG</a:t>
            </a:r>
            <a:r>
              <a:rPr lang="en-US" sz="900" dirty="0"/>
              <a:t>, VSF, SMPTE, IETF, ISO).</a:t>
            </a:r>
          </a:p>
          <a:p>
            <a:endParaRPr lang="en-US" sz="900" dirty="0"/>
          </a:p>
        </p:txBody>
      </p:sp>
      <p:sp>
        <p:nvSpPr>
          <p:cNvPr id="4" name="Espace réservé du contenu 3"/>
          <p:cNvSpPr>
            <a:spLocks noGrp="1"/>
          </p:cNvSpPr>
          <p:nvPr>
            <p:ph sz="half" idx="2"/>
          </p:nvPr>
        </p:nvSpPr>
        <p:spPr/>
        <p:txBody>
          <a:bodyPr>
            <a:noAutofit/>
          </a:bodyPr>
          <a:lstStyle/>
          <a:p>
            <a:r>
              <a:rPr lang="en-US" sz="900" dirty="0"/>
              <a:t>2013-2017</a:t>
            </a:r>
            <a:r>
              <a:rPr lang="en-US" sz="900" dirty="0" smtClean="0"/>
              <a:t>: </a:t>
            </a:r>
            <a:r>
              <a:rPr lang="en-US" sz="900" i="1" dirty="0" smtClean="0"/>
              <a:t>«</a:t>
            </a:r>
            <a:r>
              <a:rPr lang="en-US" sz="900" i="1" dirty="0"/>
              <a:t> There is more to be done with IP than merely replacing a cable with another </a:t>
            </a:r>
            <a:r>
              <a:rPr lang="en-US" sz="900" i="1" dirty="0" smtClean="0"/>
              <a:t>»</a:t>
            </a:r>
            <a:endParaRPr lang="en-US" sz="900" i="1" dirty="0"/>
          </a:p>
          <a:p>
            <a:pPr lvl="1"/>
            <a:r>
              <a:rPr lang="en-US" sz="900" dirty="0"/>
              <a:t>Using SDN technologies for open control of networking gear along the path of AV streams</a:t>
            </a:r>
            <a:r>
              <a:rPr lang="en-US" sz="900" dirty="0" smtClean="0"/>
              <a:t>.</a:t>
            </a:r>
            <a:endParaRPr lang="en-US" sz="900" dirty="0"/>
          </a:p>
          <a:p>
            <a:pPr lvl="1"/>
            <a:r>
              <a:rPr lang="en-US" sz="900" dirty="0"/>
              <a:t>Re-visiting the essence exchange and  transport model</a:t>
            </a:r>
            <a:r>
              <a:rPr lang="en-US" sz="900" dirty="0" smtClean="0"/>
              <a:t>.</a:t>
            </a:r>
            <a:endParaRPr lang="en-US" sz="900" dirty="0"/>
          </a:p>
          <a:p>
            <a:r>
              <a:rPr lang="en-US" sz="900" dirty="0" smtClean="0"/>
              <a:t>Focus </a:t>
            </a:r>
            <a:r>
              <a:rPr lang="en-US" sz="900" dirty="0"/>
              <a:t>of the  Joint Task Force for New Media (</a:t>
            </a:r>
            <a:r>
              <a:rPr lang="en-US" sz="900" dirty="0" smtClean="0"/>
              <a:t>EBU/VSF/SMPTE): VSF-TR03 </a:t>
            </a:r>
            <a:r>
              <a:rPr lang="en-US" sz="900" dirty="0"/>
              <a:t>&amp; TR04 Tech. </a:t>
            </a:r>
            <a:endParaRPr lang="en-US" sz="900" dirty="0" smtClean="0"/>
          </a:p>
          <a:p>
            <a:endParaRPr lang="en-US" sz="900" dirty="0"/>
          </a:p>
          <a:p>
            <a:endParaRPr lang="en-US" sz="900" dirty="0" smtClean="0"/>
          </a:p>
          <a:p>
            <a:endParaRPr lang="en-US" sz="900" dirty="0"/>
          </a:p>
          <a:p>
            <a:endParaRPr lang="en-US" sz="900" dirty="0" smtClean="0"/>
          </a:p>
          <a:p>
            <a:endParaRPr lang="en-US" sz="900" dirty="0" smtClean="0"/>
          </a:p>
          <a:p>
            <a:pPr marL="0" indent="0">
              <a:buNone/>
            </a:pPr>
            <a:endParaRPr lang="en-US" sz="900" b="1" dirty="0" smtClean="0"/>
          </a:p>
          <a:p>
            <a:pPr marL="0" indent="0">
              <a:buNone/>
            </a:pPr>
            <a:r>
              <a:rPr lang="en-US" sz="900" b="1" dirty="0" smtClean="0"/>
              <a:t>TR03 </a:t>
            </a:r>
            <a:r>
              <a:rPr lang="en-US" sz="900" b="1" dirty="0"/>
              <a:t>resulting standards: SMPTE ST </a:t>
            </a:r>
            <a:r>
              <a:rPr lang="en-US" sz="900" b="1" dirty="0" smtClean="0"/>
              <a:t>2110-*</a:t>
            </a:r>
          </a:p>
        </p:txBody>
      </p:sp>
      <p:sp>
        <p:nvSpPr>
          <p:cNvPr id="6" name="Espace réservé du pied de page 5"/>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8" name="Picture 5" descr="See original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2546" y="3520192"/>
            <a:ext cx="1112707" cy="2196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2" descr="Image result for sdi cable bel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5217" y="5803056"/>
            <a:ext cx="747364" cy="47064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er 18"/>
          <p:cNvGrpSpPr/>
          <p:nvPr/>
        </p:nvGrpSpPr>
        <p:grpSpPr>
          <a:xfrm>
            <a:off x="1825253" y="3537838"/>
            <a:ext cx="2370288" cy="2735862"/>
            <a:chOff x="1825253" y="3306016"/>
            <a:chExt cx="2370288" cy="2735862"/>
          </a:xfrm>
        </p:grpSpPr>
        <p:pic>
          <p:nvPicPr>
            <p:cNvPr id="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5112" y="3306016"/>
              <a:ext cx="940429" cy="21890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8" descr="See original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97714" y="5537003"/>
              <a:ext cx="658643" cy="5048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eur droit avec flèche 11"/>
            <p:cNvCxnSpPr/>
            <p:nvPr/>
          </p:nvCxnSpPr>
          <p:spPr>
            <a:xfrm>
              <a:off x="1825253" y="4554908"/>
              <a:ext cx="1429859"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Rectangle à coins arrondis 11"/>
            <p:cNvSpPr/>
            <p:nvPr/>
          </p:nvSpPr>
          <p:spPr>
            <a:xfrm>
              <a:off x="1825253" y="4042161"/>
              <a:ext cx="1429859" cy="396674"/>
            </a:xfrm>
            <a:prstGeom prst="wedgeRoundRectCallout">
              <a:avLst>
                <a:gd name="adj1" fmla="val 15169"/>
                <a:gd name="adj2" fmla="val 76196"/>
                <a:gd name="adj3" fmla="val 1666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US" sz="1000" b="1" dirty="0" smtClean="0">
                  <a:solidFill>
                    <a:schemeClr val="accent2"/>
                  </a:solidFill>
                </a:rPr>
                <a:t>Throughput: ~ x 15</a:t>
              </a:r>
            </a:p>
            <a:p>
              <a:r>
                <a:rPr lang="en-US" sz="1000" b="1" dirty="0" smtClean="0">
                  <a:solidFill>
                    <a:schemeClr val="accent2"/>
                  </a:solidFill>
                </a:rPr>
                <a:t>Price : ~ ÷ 2</a:t>
              </a:r>
              <a:endParaRPr lang="en-US" sz="1000" b="1" dirty="0">
                <a:solidFill>
                  <a:schemeClr val="accent2"/>
                </a:solidFill>
              </a:endParaRPr>
            </a:p>
          </p:txBody>
        </p:sp>
      </p:grpSp>
      <p:pic>
        <p:nvPicPr>
          <p:cNvPr id="18"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72001" y="4000500"/>
            <a:ext cx="3939738" cy="1572459"/>
          </a:xfrm>
          <a:prstGeom prst="roundRect">
            <a:avLst>
              <a:gd name="adj" fmla="val 10274"/>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89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14700" y="3253375"/>
            <a:ext cx="7514602" cy="301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en-US" dirty="0"/>
              <a:t>VSF-TR03/ST 2110-10 </a:t>
            </a:r>
            <a:r>
              <a:rPr lang="en-US" dirty="0" smtClean="0"/>
              <a:t>(audio) in </a:t>
            </a:r>
            <a:r>
              <a:rPr lang="en-US" dirty="0"/>
              <a:t>a nutshell</a:t>
            </a:r>
          </a:p>
        </p:txBody>
      </p:sp>
      <p:sp>
        <p:nvSpPr>
          <p:cNvPr id="6" name="Espace réservé du contenu 5"/>
          <p:cNvSpPr>
            <a:spLocks noGrp="1"/>
          </p:cNvSpPr>
          <p:nvPr>
            <p:ph idx="1"/>
          </p:nvPr>
        </p:nvSpPr>
        <p:spPr>
          <a:xfrm>
            <a:off x="448091" y="2572765"/>
            <a:ext cx="8073609" cy="3326387"/>
          </a:xfrm>
        </p:spPr>
        <p:txBody>
          <a:bodyPr/>
          <a:lstStyle/>
          <a:p>
            <a:r>
              <a:rPr lang="en-US" dirty="0"/>
              <a:t>Example: live audio processing </a:t>
            </a:r>
          </a:p>
        </p:txBody>
      </p:sp>
      <p:sp>
        <p:nvSpPr>
          <p:cNvPr id="4" name="Espace réservé du pied de page 3"/>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8" name="Picture 4" descr="Image result for ptp ic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13799" y="2564582"/>
            <a:ext cx="720080" cy="72008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en angle 8"/>
          <p:cNvCxnSpPr/>
          <p:nvPr/>
        </p:nvCxnSpPr>
        <p:spPr>
          <a:xfrm flipV="1">
            <a:off x="2348110" y="2953418"/>
            <a:ext cx="2300802" cy="1356616"/>
          </a:xfrm>
          <a:prstGeom prst="bentConnector3">
            <a:avLst>
              <a:gd name="adj1" fmla="val 229"/>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Connecteur en angle 9"/>
          <p:cNvCxnSpPr/>
          <p:nvPr/>
        </p:nvCxnSpPr>
        <p:spPr>
          <a:xfrm>
            <a:off x="5075908" y="2953417"/>
            <a:ext cx="1666724" cy="1356617"/>
          </a:xfrm>
          <a:prstGeom prst="bentConnector3">
            <a:avLst>
              <a:gd name="adj1" fmla="val 99735"/>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830926" y="3094725"/>
            <a:ext cx="2085827" cy="307777"/>
          </a:xfrm>
          <a:prstGeom prst="rect">
            <a:avLst/>
          </a:prstGeom>
          <a:noFill/>
        </p:spPr>
        <p:txBody>
          <a:bodyPr wrap="none" rtlCol="0">
            <a:spAutoFit/>
          </a:bodyPr>
          <a:lstStyle/>
          <a:p>
            <a:r>
              <a:rPr lang="en-US" sz="1400" dirty="0" smtClean="0"/>
              <a:t>Reference system clock</a:t>
            </a:r>
            <a:endParaRPr lang="en-US" sz="1400" dirty="0"/>
          </a:p>
        </p:txBody>
      </p:sp>
      <p:sp>
        <p:nvSpPr>
          <p:cNvPr id="19" name="ZoneTexte 18"/>
          <p:cNvSpPr txBox="1"/>
          <p:nvPr/>
        </p:nvSpPr>
        <p:spPr>
          <a:xfrm>
            <a:off x="1077412" y="5783644"/>
            <a:ext cx="2075804" cy="215444"/>
          </a:xfrm>
          <a:prstGeom prst="rect">
            <a:avLst/>
          </a:prstGeom>
          <a:noFill/>
        </p:spPr>
        <p:txBody>
          <a:bodyPr wrap="square" rtlCol="0">
            <a:spAutoFit/>
          </a:bodyPr>
          <a:lstStyle/>
          <a:p>
            <a:r>
              <a:rPr lang="fr-FR" sz="800" dirty="0" smtClean="0">
                <a:latin typeface="Gill Sans MT" charset="0"/>
                <a:ea typeface="Gill Sans MT" charset="0"/>
                <a:cs typeface="Gill Sans MT" charset="0"/>
              </a:rPr>
              <a:t>SDP: Session </a:t>
            </a:r>
            <a:r>
              <a:rPr lang="fr-FR" sz="800">
                <a:latin typeface="Gill Sans MT" charset="0"/>
                <a:ea typeface="Gill Sans MT" charset="0"/>
                <a:cs typeface="Gill Sans MT" charset="0"/>
              </a:rPr>
              <a:t>Description </a:t>
            </a:r>
            <a:r>
              <a:rPr lang="fr-FR" sz="800" smtClean="0">
                <a:latin typeface="Gill Sans MT" charset="0"/>
                <a:ea typeface="Gill Sans MT" charset="0"/>
                <a:cs typeface="Gill Sans MT" charset="0"/>
              </a:rPr>
              <a:t>Protocol</a:t>
            </a:r>
            <a:endParaRPr lang="en-US" sz="800" dirty="0">
              <a:latin typeface="Gill Sans MT" charset="0"/>
              <a:ea typeface="Gill Sans MT" charset="0"/>
              <a:cs typeface="Gill Sans MT" charset="0"/>
            </a:endParaRPr>
          </a:p>
        </p:txBody>
      </p:sp>
    </p:spTree>
    <p:extLst>
      <p:ext uri="{BB962C8B-B14F-4D97-AF65-F5344CB8AC3E}">
        <p14:creationId xmlns:p14="http://schemas.microsoft.com/office/powerpoint/2010/main" val="1274395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Video in DICOM</a:t>
            </a:r>
            <a:endParaRPr lang="fr-FR" dirty="0"/>
          </a:p>
        </p:txBody>
      </p:sp>
      <p:sp>
        <p:nvSpPr>
          <p:cNvPr id="3" name="Espace réservé du texte 2"/>
          <p:cNvSpPr>
            <a:spLocks noGrp="1"/>
          </p:cNvSpPr>
          <p:nvPr>
            <p:ph type="body" idx="1"/>
          </p:nvPr>
        </p:nvSpPr>
        <p:spPr/>
        <p:txBody>
          <a:bodyPr/>
          <a:lstStyle/>
          <a:p>
            <a:r>
              <a:rPr lang="en-US" dirty="0" smtClean="0"/>
              <a:t>FROM Video Study STORAGE to </a:t>
            </a:r>
            <a:r>
              <a:rPr lang="mr-IN" dirty="0" smtClean="0"/>
              <a:t>…</a:t>
            </a:r>
            <a:r>
              <a:rPr lang="fr-FR" dirty="0" smtClean="0"/>
              <a:t> </a:t>
            </a:r>
            <a:r>
              <a:rPr lang="en-US" dirty="0" smtClean="0"/>
              <a:t>Real-Time video (Sup202)</a:t>
            </a:r>
            <a:endParaRPr lang="en-US" dirty="0"/>
          </a:p>
        </p:txBody>
      </p:sp>
      <p:sp>
        <p:nvSpPr>
          <p:cNvPr id="5" name="Espace réservé du pied de page 4"/>
          <p:cNvSpPr>
            <a:spLocks noGrp="1"/>
          </p:cNvSpPr>
          <p:nvPr>
            <p:ph type="ftr" sz="quarter" idx="11"/>
          </p:nvPr>
        </p:nvSpPr>
        <p:spPr/>
        <p:txBody>
          <a:bodyPr/>
          <a:lstStyle/>
          <a:p>
            <a:r>
              <a:rPr lang="en-US" sz="800" dirty="0" smtClean="0">
                <a:latin typeface="Arial" panose="020B0604020202020204" pitchFamily="34" charset="0"/>
                <a:cs typeface="Arial" panose="020B0604020202020204" pitchFamily="34" charset="0"/>
              </a:rPr>
              <a:t>Copyright DICOM® 2019       www.dicomstandard.org          #DICOMConference2019        #DICOM            @</a:t>
            </a:r>
            <a:r>
              <a:rPr lang="en-US" sz="800" dirty="0" err="1" smtClean="0">
                <a:latin typeface="Arial" panose="020B0604020202020204" pitchFamily="34" charset="0"/>
                <a:cs typeface="Arial" panose="020B0604020202020204" pitchFamily="34" charset="0"/>
              </a:rPr>
              <a:t>DICOMstandard</a:t>
            </a:r>
            <a:r>
              <a:rPr lang="en-US" sz="800" dirty="0" smtClean="0">
                <a:latin typeface="Arial" panose="020B0604020202020204" pitchFamily="34" charset="0"/>
                <a:cs typeface="Arial" panose="020B0604020202020204" pitchFamily="34" charset="0"/>
              </a:rPr>
              <a:t> </a:t>
            </a:r>
            <a:endParaRPr lang="en-US" sz="800"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1918219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Existing DICOM Video Storage</a:t>
            </a:r>
          </a:p>
        </p:txBody>
      </p:sp>
      <p:sp>
        <p:nvSpPr>
          <p:cNvPr id="3" name="Espace réservé du contenu 2"/>
          <p:cNvSpPr>
            <a:spLocks noGrp="1"/>
          </p:cNvSpPr>
          <p:nvPr>
            <p:ph idx="1"/>
          </p:nvPr>
        </p:nvSpPr>
        <p:spPr/>
        <p:txBody>
          <a:bodyPr/>
          <a:lstStyle/>
          <a:p>
            <a:pPr marL="0" indent="0">
              <a:buNone/>
            </a:pPr>
            <a:r>
              <a:rPr lang="en-US" sz="1600" dirty="0"/>
              <a:t>For example, Operating Room to EHR via PACS</a:t>
            </a:r>
          </a:p>
          <a:p>
            <a:r>
              <a:rPr lang="en-US" sz="1600" dirty="0"/>
              <a:t>Not real-time</a:t>
            </a:r>
          </a:p>
          <a:p>
            <a:r>
              <a:rPr lang="en-US" sz="1600" dirty="0"/>
              <a:t>Patient information in video </a:t>
            </a:r>
            <a:r>
              <a:rPr lang="en-US" sz="1600" dirty="0" smtClean="0"/>
              <a:t>metadata</a:t>
            </a:r>
            <a:endParaRPr lang="en-US" sz="1600" dirty="0"/>
          </a:p>
        </p:txBody>
      </p:sp>
      <p:sp>
        <p:nvSpPr>
          <p:cNvPr id="5" name="Espace réservé du pied de page 4"/>
          <p:cNvSpPr>
            <a:spLocks noGrp="1"/>
          </p:cNvSpPr>
          <p:nvPr>
            <p:ph type="ftr" sz="quarter" idx="11"/>
          </p:nvPr>
        </p:nvSpPr>
        <p:spPr/>
        <p:txBody>
          <a:bodyPr/>
          <a:lstStyle/>
          <a:p>
            <a:r>
              <a:rPr lang="en-US" smtClean="0">
                <a:latin typeface="Arial" panose="020B0604020202020204" pitchFamily="34" charset="0"/>
                <a:cs typeface="Arial" panose="020B0604020202020204" pitchFamily="34" charset="0"/>
              </a:rPr>
              <a:t>Copyright DICOM® 2019       www.dicomstandard.org          #DICOMConference2019        #DICOM            @DICOMstandard </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9</a:t>
            </a:fld>
            <a:endParaRPr lang="en-US" dirty="0"/>
          </a:p>
        </p:txBody>
      </p:sp>
      <p:sp>
        <p:nvSpPr>
          <p:cNvPr id="12" name="Rectangle 11"/>
          <p:cNvSpPr/>
          <p:nvPr/>
        </p:nvSpPr>
        <p:spPr>
          <a:xfrm>
            <a:off x="3971102" y="4069778"/>
            <a:ext cx="288032" cy="1080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ZoneTexte 17"/>
          <p:cNvSpPr txBox="1"/>
          <p:nvPr/>
        </p:nvSpPr>
        <p:spPr>
          <a:xfrm>
            <a:off x="2170902" y="5941986"/>
            <a:ext cx="1414170" cy="276999"/>
          </a:xfrm>
          <a:prstGeom prst="rect">
            <a:avLst/>
          </a:prstGeom>
          <a:noFill/>
        </p:spPr>
        <p:txBody>
          <a:bodyPr wrap="none" rtlCol="0">
            <a:spAutoFit/>
          </a:bodyPr>
          <a:lstStyle/>
          <a:p>
            <a:r>
              <a:rPr lang="en-US" sz="1200" b="1" dirty="0" smtClean="0"/>
              <a:t>Operating Room</a:t>
            </a:r>
            <a:endParaRPr lang="en-US" sz="1200" b="1" dirty="0"/>
          </a:p>
        </p:txBody>
      </p:sp>
      <p:sp>
        <p:nvSpPr>
          <p:cNvPr id="23" name="Rectangle 22"/>
          <p:cNvSpPr/>
          <p:nvPr/>
        </p:nvSpPr>
        <p:spPr>
          <a:xfrm>
            <a:off x="1738854" y="3833943"/>
            <a:ext cx="3168352" cy="19569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p>
        </p:txBody>
      </p:sp>
      <p:grpSp>
        <p:nvGrpSpPr>
          <p:cNvPr id="34" name="Grouper 33"/>
          <p:cNvGrpSpPr/>
          <p:nvPr/>
        </p:nvGrpSpPr>
        <p:grpSpPr>
          <a:xfrm>
            <a:off x="3330567" y="5120760"/>
            <a:ext cx="4827215" cy="994717"/>
            <a:chOff x="3330567" y="5120760"/>
            <a:chExt cx="4827215" cy="994717"/>
          </a:xfrm>
        </p:grpSpPr>
        <p:sp>
          <p:nvSpPr>
            <p:cNvPr id="19" name="ZoneTexte 18"/>
            <p:cNvSpPr txBox="1"/>
            <p:nvPr/>
          </p:nvSpPr>
          <p:spPr>
            <a:xfrm>
              <a:off x="3330567" y="5120760"/>
              <a:ext cx="1592103" cy="461665"/>
            </a:xfrm>
            <a:prstGeom prst="rect">
              <a:avLst/>
            </a:prstGeom>
            <a:noFill/>
          </p:spPr>
          <p:txBody>
            <a:bodyPr wrap="none" rtlCol="0">
              <a:spAutoFit/>
            </a:bodyPr>
            <a:lstStyle/>
            <a:p>
              <a:r>
                <a:rPr lang="en-US" sz="1200" dirty="0" smtClean="0"/>
                <a:t>Video Source* &amp;</a:t>
              </a:r>
            </a:p>
            <a:p>
              <a:r>
                <a:rPr lang="en-US" sz="1200" dirty="0" smtClean="0"/>
                <a:t>Temporary storage</a:t>
              </a:r>
              <a:endParaRPr lang="en-US" sz="1200" dirty="0"/>
            </a:p>
          </p:txBody>
        </p:sp>
        <p:sp>
          <p:nvSpPr>
            <p:cNvPr id="24" name="ZoneTexte 23"/>
            <p:cNvSpPr txBox="1"/>
            <p:nvPr/>
          </p:nvSpPr>
          <p:spPr>
            <a:xfrm>
              <a:off x="5262438" y="5884645"/>
              <a:ext cx="2895344" cy="230832"/>
            </a:xfrm>
            <a:prstGeom prst="rect">
              <a:avLst/>
            </a:prstGeom>
            <a:noFill/>
          </p:spPr>
          <p:txBody>
            <a:bodyPr wrap="none" rtlCol="0">
              <a:spAutoFit/>
            </a:bodyPr>
            <a:lstStyle/>
            <a:p>
              <a:r>
                <a:rPr lang="en-US" sz="900" dirty="0" smtClean="0"/>
                <a:t>*over head camera, endoscope, microscope …</a:t>
              </a:r>
              <a:endParaRPr lang="en-US" sz="900" dirty="0"/>
            </a:p>
          </p:txBody>
        </p:sp>
      </p:grpSp>
      <p:grpSp>
        <p:nvGrpSpPr>
          <p:cNvPr id="36" name="Grouper 35"/>
          <p:cNvGrpSpPr/>
          <p:nvPr/>
        </p:nvGrpSpPr>
        <p:grpSpPr>
          <a:xfrm>
            <a:off x="6868983" y="4285802"/>
            <a:ext cx="2047056" cy="1022410"/>
            <a:chOff x="6868983" y="3870177"/>
            <a:chExt cx="2047056" cy="1022410"/>
          </a:xfrm>
        </p:grpSpPr>
        <p:sp>
          <p:nvSpPr>
            <p:cNvPr id="13" name="Rectangle 12"/>
            <p:cNvSpPr/>
            <p:nvPr/>
          </p:nvSpPr>
          <p:spPr>
            <a:xfrm>
              <a:off x="8195959" y="3870177"/>
              <a:ext cx="720080" cy="504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Rectangle 13"/>
            <p:cNvSpPr/>
            <p:nvPr/>
          </p:nvSpPr>
          <p:spPr>
            <a:xfrm>
              <a:off x="8483991" y="4374233"/>
              <a:ext cx="144016" cy="1440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Rectangle 14"/>
            <p:cNvSpPr/>
            <p:nvPr/>
          </p:nvSpPr>
          <p:spPr>
            <a:xfrm>
              <a:off x="8411983" y="4518249"/>
              <a:ext cx="288032"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 name="Connecteur droit avec flèche 16"/>
            <p:cNvCxnSpPr/>
            <p:nvPr/>
          </p:nvCxnSpPr>
          <p:spPr>
            <a:xfrm>
              <a:off x="6868983" y="4446241"/>
              <a:ext cx="1398984"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8277029" y="4615588"/>
              <a:ext cx="465192" cy="276999"/>
            </a:xfrm>
            <a:prstGeom prst="rect">
              <a:avLst/>
            </a:prstGeom>
            <a:noFill/>
          </p:spPr>
          <p:txBody>
            <a:bodyPr wrap="none" rtlCol="0">
              <a:spAutoFit/>
            </a:bodyPr>
            <a:lstStyle/>
            <a:p>
              <a:r>
                <a:rPr lang="en-US" sz="1200" smtClean="0"/>
                <a:t>EHR</a:t>
              </a:r>
              <a:endParaRPr lang="en-US" sz="1200"/>
            </a:p>
          </p:txBody>
        </p:sp>
        <p:sp>
          <p:nvSpPr>
            <p:cNvPr id="25" name="ZoneTexte 24"/>
            <p:cNvSpPr txBox="1"/>
            <p:nvPr/>
          </p:nvSpPr>
          <p:spPr>
            <a:xfrm>
              <a:off x="6998760" y="3947484"/>
              <a:ext cx="1114408" cy="461665"/>
            </a:xfrm>
            <a:prstGeom prst="rect">
              <a:avLst/>
            </a:prstGeom>
            <a:noFill/>
          </p:spPr>
          <p:txBody>
            <a:bodyPr wrap="none" rtlCol="0">
              <a:spAutoFit/>
            </a:bodyPr>
            <a:lstStyle/>
            <a:p>
              <a:r>
                <a:rPr lang="en-US" sz="1200" i="1" smtClean="0"/>
                <a:t>DICOM Q/R </a:t>
              </a:r>
            </a:p>
            <a:p>
              <a:r>
                <a:rPr lang="en-US" sz="1200" i="1" dirty="0" smtClean="0"/>
                <a:t>or WADO</a:t>
              </a:r>
              <a:endParaRPr lang="en-US" sz="1200" i="1" dirty="0"/>
            </a:p>
          </p:txBody>
        </p:sp>
      </p:grpSp>
      <p:grpSp>
        <p:nvGrpSpPr>
          <p:cNvPr id="35" name="Grouper 34"/>
          <p:cNvGrpSpPr/>
          <p:nvPr/>
        </p:nvGrpSpPr>
        <p:grpSpPr>
          <a:xfrm>
            <a:off x="4381216" y="4367836"/>
            <a:ext cx="2420931" cy="1121350"/>
            <a:chOff x="4381216" y="3952211"/>
            <a:chExt cx="2420931" cy="1121350"/>
          </a:xfrm>
        </p:grpSpPr>
        <p:cxnSp>
          <p:nvCxnSpPr>
            <p:cNvPr id="16" name="Connecteur droit avec flèche 15"/>
            <p:cNvCxnSpPr/>
            <p:nvPr/>
          </p:nvCxnSpPr>
          <p:spPr>
            <a:xfrm flipV="1">
              <a:off x="4381216" y="4441019"/>
              <a:ext cx="1700851" cy="138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6082067" y="4796562"/>
              <a:ext cx="591829" cy="276999"/>
            </a:xfrm>
            <a:prstGeom prst="rect">
              <a:avLst/>
            </a:prstGeom>
            <a:noFill/>
          </p:spPr>
          <p:txBody>
            <a:bodyPr wrap="none" rtlCol="0">
              <a:spAutoFit/>
            </a:bodyPr>
            <a:lstStyle/>
            <a:p>
              <a:r>
                <a:rPr lang="en-US" sz="1200" smtClean="0"/>
                <a:t>PACS</a:t>
              </a:r>
              <a:endParaRPr lang="en-US" sz="1200"/>
            </a:p>
          </p:txBody>
        </p:sp>
        <p:sp>
          <p:nvSpPr>
            <p:cNvPr id="22" name="ZoneTexte 21"/>
            <p:cNvSpPr txBox="1"/>
            <p:nvPr/>
          </p:nvSpPr>
          <p:spPr>
            <a:xfrm>
              <a:off x="4871326" y="4156693"/>
              <a:ext cx="1152880" cy="276999"/>
            </a:xfrm>
            <a:prstGeom prst="rect">
              <a:avLst/>
            </a:prstGeom>
            <a:noFill/>
          </p:spPr>
          <p:txBody>
            <a:bodyPr wrap="none" rtlCol="0">
              <a:spAutoFit/>
            </a:bodyPr>
            <a:lstStyle/>
            <a:p>
              <a:r>
                <a:rPr lang="en-US" sz="1200" i="1" dirty="0" smtClean="0"/>
                <a:t>DICOM Store</a:t>
              </a:r>
              <a:endParaRPr lang="en-US" sz="1200" i="1" dirty="0"/>
            </a:p>
          </p:txBody>
        </p:sp>
        <p:pic>
          <p:nvPicPr>
            <p:cNvPr id="26" name="Picture 2" descr="database server by lyte - Database Serv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82067" y="3952211"/>
              <a:ext cx="720080" cy="88353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2430359" y="4570659"/>
            <a:ext cx="864096" cy="5709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Rectangle 7"/>
          <p:cNvSpPr/>
          <p:nvPr/>
        </p:nvSpPr>
        <p:spPr>
          <a:xfrm>
            <a:off x="1872526" y="4501826"/>
            <a:ext cx="1954560" cy="714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Rectangle 8"/>
          <p:cNvSpPr/>
          <p:nvPr/>
        </p:nvSpPr>
        <p:spPr>
          <a:xfrm>
            <a:off x="1876552" y="4311744"/>
            <a:ext cx="1806518" cy="1812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 name="Ellipse 9"/>
          <p:cNvSpPr/>
          <p:nvPr/>
        </p:nvSpPr>
        <p:spPr>
          <a:xfrm>
            <a:off x="3545404" y="4204976"/>
            <a:ext cx="288032" cy="2880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Rectangle à coins arrondis 10"/>
          <p:cNvSpPr/>
          <p:nvPr/>
        </p:nvSpPr>
        <p:spPr>
          <a:xfrm>
            <a:off x="1876552" y="4204976"/>
            <a:ext cx="72008" cy="28803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40" name="Grouper 39"/>
          <p:cNvGrpSpPr/>
          <p:nvPr/>
        </p:nvGrpSpPr>
        <p:grpSpPr>
          <a:xfrm>
            <a:off x="379818" y="4311744"/>
            <a:ext cx="3510045" cy="970612"/>
            <a:chOff x="379818" y="3896119"/>
            <a:chExt cx="3510045" cy="970612"/>
          </a:xfrm>
        </p:grpSpPr>
        <p:sp>
          <p:nvSpPr>
            <p:cNvPr id="29" name="Rectangle 28"/>
            <p:cNvSpPr/>
            <p:nvPr/>
          </p:nvSpPr>
          <p:spPr>
            <a:xfrm>
              <a:off x="595842" y="4544191"/>
              <a:ext cx="288032"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8" name="Rectangle 27"/>
            <p:cNvSpPr/>
            <p:nvPr/>
          </p:nvSpPr>
          <p:spPr>
            <a:xfrm>
              <a:off x="667850" y="4400175"/>
              <a:ext cx="144016" cy="1440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7" name="Rectangle 26"/>
            <p:cNvSpPr/>
            <p:nvPr/>
          </p:nvSpPr>
          <p:spPr>
            <a:xfrm>
              <a:off x="379818" y="3896119"/>
              <a:ext cx="720080" cy="504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0" name="ZoneTexte 29"/>
            <p:cNvSpPr txBox="1"/>
            <p:nvPr/>
          </p:nvSpPr>
          <p:spPr>
            <a:xfrm>
              <a:off x="482950" y="4589732"/>
              <a:ext cx="500458" cy="276999"/>
            </a:xfrm>
            <a:prstGeom prst="rect">
              <a:avLst/>
            </a:prstGeom>
            <a:noFill/>
          </p:spPr>
          <p:txBody>
            <a:bodyPr wrap="none" rtlCol="0">
              <a:spAutoFit/>
            </a:bodyPr>
            <a:lstStyle/>
            <a:p>
              <a:r>
                <a:rPr lang="en-US" sz="1200" dirty="0" smtClean="0"/>
                <a:t>EMR</a:t>
              </a:r>
              <a:endParaRPr lang="en-US" sz="1200" dirty="0"/>
            </a:p>
          </p:txBody>
        </p:sp>
        <p:cxnSp>
          <p:nvCxnSpPr>
            <p:cNvPr id="31" name="Connecteur droit avec flèche 30"/>
            <p:cNvCxnSpPr/>
            <p:nvPr/>
          </p:nvCxnSpPr>
          <p:spPr>
            <a:xfrm flipV="1">
              <a:off x="1143000" y="4439190"/>
              <a:ext cx="2746863" cy="15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ZoneTexte 31"/>
            <p:cNvSpPr txBox="1"/>
            <p:nvPr/>
          </p:nvSpPr>
          <p:spPr>
            <a:xfrm>
              <a:off x="1102110" y="4209666"/>
              <a:ext cx="1319592" cy="461665"/>
            </a:xfrm>
            <a:prstGeom prst="rect">
              <a:avLst/>
            </a:prstGeom>
            <a:noFill/>
          </p:spPr>
          <p:txBody>
            <a:bodyPr wrap="none" rtlCol="0">
              <a:spAutoFit/>
            </a:bodyPr>
            <a:lstStyle/>
            <a:p>
              <a:r>
                <a:rPr lang="en-US" sz="1200" i="1" dirty="0" smtClean="0"/>
                <a:t>DICOM </a:t>
              </a:r>
              <a:r>
                <a:rPr lang="en-US" sz="1200" i="1" dirty="0" err="1" smtClean="0"/>
                <a:t>Wlist</a:t>
              </a:r>
              <a:r>
                <a:rPr lang="en-US" sz="1200" i="1" dirty="0" smtClean="0"/>
                <a:t> /</a:t>
              </a:r>
            </a:p>
            <a:p>
              <a:r>
                <a:rPr lang="en-US" sz="1200" i="1" dirty="0" smtClean="0"/>
                <a:t>HL7 ORM / FHIR</a:t>
              </a:r>
              <a:endParaRPr lang="en-US" sz="1200" i="1" dirty="0"/>
            </a:p>
          </p:txBody>
        </p:sp>
      </p:grpSp>
    </p:spTree>
    <p:extLst>
      <p:ext uri="{BB962C8B-B14F-4D97-AF65-F5344CB8AC3E}">
        <p14:creationId xmlns:p14="http://schemas.microsoft.com/office/powerpoint/2010/main" val="148687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TM03457464[[fn=Dividend]]</Template>
  <TotalTime>397</TotalTime>
  <Words>2915</Words>
  <Application>Microsoft Macintosh PowerPoint</Application>
  <PresentationFormat>Présentation à l'écran (4:3)</PresentationFormat>
  <Paragraphs>570</Paragraphs>
  <Slides>36</Slides>
  <Notes>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36</vt:i4>
      </vt:variant>
    </vt:vector>
  </HeadingPairs>
  <TitlesOfParts>
    <vt:vector size="44" baseType="lpstr">
      <vt:lpstr>Calibri</vt:lpstr>
      <vt:lpstr>Gill Sans MT</vt:lpstr>
      <vt:lpstr>Mangal</vt:lpstr>
      <vt:lpstr>Times New Roman</vt:lpstr>
      <vt:lpstr>Verdana</vt:lpstr>
      <vt:lpstr>Wingdings 2</vt:lpstr>
      <vt:lpstr>Arial</vt:lpstr>
      <vt:lpstr>Dividend</vt:lpstr>
      <vt:lpstr>DICOM Educational Conference Bangkok, Thailand</vt:lpstr>
      <vt:lpstr>Technology Background</vt:lpstr>
      <vt:lpstr>Multiplexed Video Over IP</vt:lpstr>
      <vt:lpstr>Maze of SMPTE IP Video Standards</vt:lpstr>
      <vt:lpstr>Convergence on SMPTE ST2110</vt:lpstr>
      <vt:lpstr>Professional AV world (R)evolution</vt:lpstr>
      <vt:lpstr>VSF-TR03/ST 2110-10 (audio) in a nutshell</vt:lpstr>
      <vt:lpstr>Video in DICOM</vt:lpstr>
      <vt:lpstr>Existing DICOM Video Storage</vt:lpstr>
      <vt:lpstr>Video Interoperability in Operating Room(s)</vt:lpstr>
      <vt:lpstr>Users of Real-Time Video</vt:lpstr>
      <vt:lpstr>Use Cases: Global Picture</vt:lpstr>
      <vt:lpstr>Duplicate video on multiple monitors</vt:lpstr>
      <vt:lpstr>Post-procedure Review</vt:lpstr>
      <vt:lpstr>Automated OR Displays</vt:lpstr>
      <vt:lpstr>Augmented Reality</vt:lpstr>
      <vt:lpstr>Example: Cataract surgery</vt:lpstr>
      <vt:lpstr>Example: Implementation </vt:lpstr>
      <vt:lpstr>Real-Time Video Principles</vt:lpstr>
      <vt:lpstr>Real-Time Session Description</vt:lpstr>
      <vt:lpstr>Real World Model</vt:lpstr>
      <vt:lpstr>Metadata Flow (for video)</vt:lpstr>
      <vt:lpstr>Metadata Flow (for audio)</vt:lpstr>
      <vt:lpstr>Metadata Packet Structure</vt:lpstr>
      <vt:lpstr>RTV (File) Information Header</vt:lpstr>
      <vt:lpstr>IOD Modules</vt:lpstr>
      <vt:lpstr>Current Frame Functional Groups Module</vt:lpstr>
      <vt:lpstr>Time of Frame Macro</vt:lpstr>
      <vt:lpstr>Example of Functional Group Macro </vt:lpstr>
      <vt:lpstr>New IODs and SOP Classes</vt:lpstr>
      <vt:lpstr>Transfer Syntaxes</vt:lpstr>
      <vt:lpstr>Summary: Example of Endoscopy/Ultrasound AR</vt:lpstr>
      <vt:lpstr>Example of implementation (1) – Multiple Display</vt:lpstr>
      <vt:lpstr>Example of implementation (II) – Augmented Reality</vt:lpstr>
      <vt:lpstr>Perspectives and Publications</vt:lpstr>
      <vt:lpstr>Author Contacts</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DICOM Educational Conference Brisbane, Australia</dc:title>
  <dc:creator>Lynn Lear</dc:creator>
  <cp:lastModifiedBy>Emmanuel Cordonnier</cp:lastModifiedBy>
  <cp:revision>54</cp:revision>
  <dcterms:created xsi:type="dcterms:W3CDTF">2018-06-26T03:42:10Z</dcterms:created>
  <dcterms:modified xsi:type="dcterms:W3CDTF">2019-10-04T00:48:05Z</dcterms:modified>
</cp:coreProperties>
</file>