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68"/>
  </p:notesMasterIdLst>
  <p:sldIdLst>
    <p:sldId id="256" r:id="rId2"/>
    <p:sldId id="258" r:id="rId3"/>
    <p:sldId id="706" r:id="rId4"/>
    <p:sldId id="320" r:id="rId5"/>
    <p:sldId id="321" r:id="rId6"/>
    <p:sldId id="999" r:id="rId7"/>
    <p:sldId id="934" r:id="rId8"/>
    <p:sldId id="854" r:id="rId9"/>
    <p:sldId id="872" r:id="rId10"/>
    <p:sldId id="873" r:id="rId11"/>
    <p:sldId id="893" r:id="rId12"/>
    <p:sldId id="953" r:id="rId13"/>
    <p:sldId id="856" r:id="rId14"/>
    <p:sldId id="870" r:id="rId15"/>
    <p:sldId id="859" r:id="rId16"/>
    <p:sldId id="871" r:id="rId17"/>
    <p:sldId id="857" r:id="rId18"/>
    <p:sldId id="862" r:id="rId19"/>
    <p:sldId id="858" r:id="rId20"/>
    <p:sldId id="863" r:id="rId21"/>
    <p:sldId id="867" r:id="rId22"/>
    <p:sldId id="868" r:id="rId23"/>
    <p:sldId id="869" r:id="rId24"/>
    <p:sldId id="876" r:id="rId25"/>
    <p:sldId id="881" r:id="rId26"/>
    <p:sldId id="882" r:id="rId27"/>
    <p:sldId id="711" r:id="rId28"/>
    <p:sldId id="712" r:id="rId29"/>
    <p:sldId id="713" r:id="rId30"/>
    <p:sldId id="897" r:id="rId31"/>
    <p:sldId id="886" r:id="rId32"/>
    <p:sldId id="947" r:id="rId33"/>
    <p:sldId id="887" r:id="rId34"/>
    <p:sldId id="671" r:id="rId35"/>
    <p:sldId id="789" r:id="rId36"/>
    <p:sldId id="981" r:id="rId37"/>
    <p:sldId id="973" r:id="rId38"/>
    <p:sldId id="975" r:id="rId39"/>
    <p:sldId id="974" r:id="rId40"/>
    <p:sldId id="765" r:id="rId41"/>
    <p:sldId id="982" r:id="rId42"/>
    <p:sldId id="983" r:id="rId43"/>
    <p:sldId id="928" r:id="rId44"/>
    <p:sldId id="624" r:id="rId45"/>
    <p:sldId id="630" r:id="rId46"/>
    <p:sldId id="1002" r:id="rId47"/>
    <p:sldId id="977" r:id="rId48"/>
    <p:sldId id="356" r:id="rId49"/>
    <p:sldId id="360" r:id="rId50"/>
    <p:sldId id="367" r:id="rId51"/>
    <p:sldId id="924" r:id="rId52"/>
    <p:sldId id="371" r:id="rId53"/>
    <p:sldId id="921" r:id="rId54"/>
    <p:sldId id="946" r:id="rId55"/>
    <p:sldId id="948" r:id="rId56"/>
    <p:sldId id="949" r:id="rId57"/>
    <p:sldId id="950" r:id="rId58"/>
    <p:sldId id="654" r:id="rId59"/>
    <p:sldId id="657" r:id="rId60"/>
    <p:sldId id="1000" r:id="rId61"/>
    <p:sldId id="955" r:id="rId62"/>
    <p:sldId id="1001" r:id="rId63"/>
    <p:sldId id="956" r:id="rId64"/>
    <p:sldId id="347" r:id="rId65"/>
    <p:sldId id="951" r:id="rId66"/>
    <p:sldId id="100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6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49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43C7-9E06-1548-84D4-3DE81531BFBB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3EB7B-7AC8-334D-B05E-FE73BF992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4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/digital-trends-index/its-the-metadata-stupid-12a4fc121e45#.4zhwdz5y0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225D-6C71-244F-A1DA-E33DF0AECA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5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C225D-6C71-244F-A1DA-E33DF0AECA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6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imgur.com</a:t>
            </a:r>
            <a:r>
              <a:rPr lang="en-US" dirty="0"/>
              <a:t>/gallery/AuD7M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F9F4-F1E2-EB4F-BD36-8FAA37845E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34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1C928-8F12-4662-A121-4F1B7FF79915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93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275080"/>
            <a:ext cx="7989752" cy="1066800"/>
          </a:xfrm>
          <a:effectLst/>
        </p:spPr>
        <p:txBody>
          <a:bodyPr anchor="b">
            <a:normAutofit/>
          </a:bodyPr>
          <a:lstStyle>
            <a:lvl1pPr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341880"/>
            <a:ext cx="7989752" cy="743885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61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52647" y="532865"/>
            <a:ext cx="8238707" cy="9245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364739"/>
            <a:ext cx="8243263" cy="5180439"/>
          </a:xfrm>
        </p:spPr>
        <p:txBody>
          <a:bodyPr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49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92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92" y="1337187"/>
            <a:ext cx="4081811" cy="517911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253" y="1337188"/>
            <a:ext cx="4013734" cy="517911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9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46" y="317012"/>
            <a:ext cx="5438665" cy="83187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1332854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021305"/>
            <a:ext cx="3899527" cy="454312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1332854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021305"/>
            <a:ext cx="3907662" cy="454312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0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75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33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8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482661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1275079"/>
            <a:ext cx="8238706" cy="41343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6049398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47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91" y="307881"/>
            <a:ext cx="5479310" cy="831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91" y="1366683"/>
            <a:ext cx="8122853" cy="523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091" y="142941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142941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142941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4CEB746-70BB-4DC0-A6DD-A98485C63C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80" y="307881"/>
            <a:ext cx="2688719" cy="59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0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  <p:sldLayoutId id="214748366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emf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10.1371/journal.pone.003078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eturtle.com/products/have-your-cake-and-eat-it-too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A248-A6ED-40FF-8B5D-11F02EC42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DICOM Educational Conference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Bangkok, Thailand</a:t>
            </a:r>
            <a:endParaRPr lang="en-US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105D7-0FA0-4E79-9DEA-B986CE0387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3-4, 2019</a:t>
            </a:r>
            <a:endParaRPr lang="en-US" dirty="0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59664AAA-B8A0-4C00-9701-1D33EC511A00}"/>
              </a:ext>
            </a:extLst>
          </p:cNvPr>
          <p:cNvSpPr txBox="1">
            <a:spLocks/>
          </p:cNvSpPr>
          <p:nvPr/>
        </p:nvSpPr>
        <p:spPr>
          <a:xfrm>
            <a:off x="581192" y="3314701"/>
            <a:ext cx="7989752" cy="28750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DICOM Enterprise Imaging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WHOLE SLIDE IMAGING</a:t>
            </a:r>
          </a:p>
          <a:p>
            <a:pPr algn="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A. </a:t>
            </a:r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Clunie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PixelMed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Publishing, LLC</a:t>
            </a:r>
          </a:p>
        </p:txBody>
      </p:sp>
    </p:spTree>
    <p:extLst>
      <p:ext uri="{BB962C8B-B14F-4D97-AF65-F5344CB8AC3E}">
        <p14:creationId xmlns:p14="http://schemas.microsoft.com/office/powerpoint/2010/main" val="30799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310381afd9fe97c7d5a0a2e2174ce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" y="5529385"/>
            <a:ext cx="1363822" cy="1064846"/>
          </a:xfrm>
          <a:prstGeom prst="rect">
            <a:avLst/>
          </a:prstGeom>
        </p:spPr>
      </p:pic>
      <p:pic>
        <p:nvPicPr>
          <p:cNvPr id="35" name="Picture 34" descr="3260284_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2" y="4269677"/>
            <a:ext cx="1325196" cy="1015476"/>
          </a:xfrm>
          <a:prstGeom prst="rect">
            <a:avLst/>
          </a:prstGeom>
        </p:spPr>
      </p:pic>
      <p:pic>
        <p:nvPicPr>
          <p:cNvPr id="36" name="Picture 35" descr="7358343-400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8" y="2982225"/>
            <a:ext cx="1301465" cy="976099"/>
          </a:xfrm>
          <a:prstGeom prst="rect">
            <a:avLst/>
          </a:prstGeom>
        </p:spPr>
      </p:pic>
      <p:pic>
        <p:nvPicPr>
          <p:cNvPr id="37" name="Picture 36" descr="AT2_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0" y="1560113"/>
            <a:ext cx="1135767" cy="1190087"/>
          </a:xfrm>
          <a:prstGeom prst="rect">
            <a:avLst/>
          </a:prstGeom>
        </p:spPr>
      </p:pic>
      <p:pic>
        <p:nvPicPr>
          <p:cNvPr id="38" name="Picture 37" descr="Axio-Scan_Z1_2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3" y="240017"/>
            <a:ext cx="1210088" cy="1210088"/>
          </a:xfrm>
          <a:prstGeom prst="rect">
            <a:avLst/>
          </a:prstGeom>
        </p:spPr>
      </p:pic>
      <p:pic>
        <p:nvPicPr>
          <p:cNvPr id="29" name="Picture 28" descr="digital-patholog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10" y="361461"/>
            <a:ext cx="1106268" cy="959390"/>
          </a:xfrm>
          <a:prstGeom prst="rect">
            <a:avLst/>
          </a:prstGeom>
        </p:spPr>
      </p:pic>
      <p:pic>
        <p:nvPicPr>
          <p:cNvPr id="30" name="Picture 29" descr="isc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5" y="1471734"/>
            <a:ext cx="1260231" cy="1365250"/>
          </a:xfrm>
          <a:prstGeom prst="rect">
            <a:avLst/>
          </a:prstGeom>
        </p:spPr>
      </p:pic>
      <p:pic>
        <p:nvPicPr>
          <p:cNvPr id="31" name="Picture 30" descr="Omnyx-Dynamyx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66" y="2949008"/>
            <a:ext cx="1270213" cy="1042533"/>
          </a:xfrm>
          <a:prstGeom prst="rect">
            <a:avLst/>
          </a:prstGeom>
        </p:spPr>
      </p:pic>
      <p:pic>
        <p:nvPicPr>
          <p:cNvPr id="32" name="Picture 31" descr="sedeen-1-e147646485058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99" y="4220308"/>
            <a:ext cx="1478411" cy="1108808"/>
          </a:xfrm>
          <a:prstGeom prst="rect">
            <a:avLst/>
          </a:prstGeom>
        </p:spPr>
      </p:pic>
      <p:pic>
        <p:nvPicPr>
          <p:cNvPr id="33" name="Picture 32" descr="Panoptiq-Product-Phot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76" y="5489128"/>
            <a:ext cx="1172307" cy="1134410"/>
          </a:xfrm>
          <a:prstGeom prst="rect">
            <a:avLst/>
          </a:prstGeom>
        </p:spPr>
      </p:pic>
      <p:cxnSp>
        <p:nvCxnSpPr>
          <p:cNvPr id="3" name="Elbow Connector 2"/>
          <p:cNvCxnSpPr/>
          <p:nvPr/>
        </p:nvCxnSpPr>
        <p:spPr>
          <a:xfrm>
            <a:off x="1716998" y="863758"/>
            <a:ext cx="5370814" cy="5204306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>
            <a:off x="1716998" y="863758"/>
            <a:ext cx="5370814" cy="3904203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>
            <a:off x="1716998" y="863758"/>
            <a:ext cx="5370814" cy="3904203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>
            <a:off x="1716998" y="863758"/>
            <a:ext cx="5370814" cy="2604100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1716998" y="863758"/>
            <a:ext cx="5370814" cy="1303997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>
            <a:off x="1716998" y="863758"/>
            <a:ext cx="5370814" cy="3894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flipV="1">
            <a:off x="1716998" y="867652"/>
            <a:ext cx="5370814" cy="1296209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flipV="1">
            <a:off x="1716998" y="871547"/>
            <a:ext cx="5370814" cy="2592417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 flipV="1">
            <a:off x="1716998" y="875443"/>
            <a:ext cx="5370814" cy="3888624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 flipV="1">
            <a:off x="1716998" y="879339"/>
            <a:ext cx="5370814" cy="5184831"/>
          </a:xfrm>
          <a:prstGeom prst="bentConnector3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127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310381afd9fe97c7d5a0a2e2174ce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55" y="5529385"/>
            <a:ext cx="1363822" cy="1064846"/>
          </a:xfrm>
          <a:prstGeom prst="rect">
            <a:avLst/>
          </a:prstGeom>
        </p:spPr>
      </p:pic>
      <p:pic>
        <p:nvPicPr>
          <p:cNvPr id="35" name="Picture 34" descr="3260284_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40" y="4269677"/>
            <a:ext cx="1325196" cy="1015476"/>
          </a:xfrm>
          <a:prstGeom prst="rect">
            <a:avLst/>
          </a:prstGeom>
        </p:spPr>
      </p:pic>
      <p:pic>
        <p:nvPicPr>
          <p:cNvPr id="36" name="Picture 35" descr="7358343-400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46" y="2982225"/>
            <a:ext cx="1301465" cy="976099"/>
          </a:xfrm>
          <a:prstGeom prst="rect">
            <a:avLst/>
          </a:prstGeom>
        </p:spPr>
      </p:pic>
      <p:pic>
        <p:nvPicPr>
          <p:cNvPr id="37" name="Picture 36" descr="AT2_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18" y="1560113"/>
            <a:ext cx="1135767" cy="1190087"/>
          </a:xfrm>
          <a:prstGeom prst="rect">
            <a:avLst/>
          </a:prstGeom>
        </p:spPr>
      </p:pic>
      <p:pic>
        <p:nvPicPr>
          <p:cNvPr id="38" name="Picture 37" descr="Axio-Scan_Z1_2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51" y="240017"/>
            <a:ext cx="1210088" cy="1210088"/>
          </a:xfrm>
          <a:prstGeom prst="rect">
            <a:avLst/>
          </a:prstGeom>
        </p:spPr>
      </p:pic>
      <p:pic>
        <p:nvPicPr>
          <p:cNvPr id="29" name="Picture 28" descr="digital-patholog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30" y="361461"/>
            <a:ext cx="1106268" cy="959390"/>
          </a:xfrm>
          <a:prstGeom prst="rect">
            <a:avLst/>
          </a:prstGeom>
        </p:spPr>
      </p:pic>
      <p:pic>
        <p:nvPicPr>
          <p:cNvPr id="30" name="Picture 29" descr="isc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95" y="1471734"/>
            <a:ext cx="1260231" cy="1365250"/>
          </a:xfrm>
          <a:prstGeom prst="rect">
            <a:avLst/>
          </a:prstGeom>
        </p:spPr>
      </p:pic>
      <p:pic>
        <p:nvPicPr>
          <p:cNvPr id="31" name="Picture 30" descr="Omnyx-Dynamyx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86" y="2949008"/>
            <a:ext cx="1270213" cy="1042533"/>
          </a:xfrm>
          <a:prstGeom prst="rect">
            <a:avLst/>
          </a:prstGeom>
        </p:spPr>
      </p:pic>
      <p:pic>
        <p:nvPicPr>
          <p:cNvPr id="32" name="Picture 31" descr="sedeen-1-e147646485058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19" y="4220308"/>
            <a:ext cx="1478411" cy="1108808"/>
          </a:xfrm>
          <a:prstGeom prst="rect">
            <a:avLst/>
          </a:prstGeom>
        </p:spPr>
      </p:pic>
      <p:pic>
        <p:nvPicPr>
          <p:cNvPr id="33" name="Picture 32" descr="Panoptiq-Product-Phot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96" y="5489128"/>
            <a:ext cx="1172307" cy="11344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E1CD44-D3F5-F747-BF75-6843AA888E27}"/>
              </a:ext>
            </a:extLst>
          </p:cNvPr>
          <p:cNvGrpSpPr/>
          <p:nvPr/>
        </p:nvGrpSpPr>
        <p:grpSpPr>
          <a:xfrm>
            <a:off x="6264614" y="863758"/>
            <a:ext cx="1076118" cy="5204306"/>
            <a:chOff x="1716998" y="863758"/>
            <a:chExt cx="5370814" cy="5204306"/>
          </a:xfrm>
        </p:grpSpPr>
        <p:cxnSp>
          <p:nvCxnSpPr>
            <p:cNvPr id="3" name="Elbow Connector 2"/>
            <p:cNvCxnSpPr>
              <a:cxnSpLocks/>
            </p:cNvCxnSpPr>
            <p:nvPr/>
          </p:nvCxnSpPr>
          <p:spPr>
            <a:xfrm>
              <a:off x="1716998" y="863758"/>
              <a:ext cx="5370814" cy="5204306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>
              <a:off x="1716998" y="863758"/>
              <a:ext cx="5370814" cy="3904203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cxnSpLocks/>
            </p:cNvCxnSpPr>
            <p:nvPr/>
          </p:nvCxnSpPr>
          <p:spPr>
            <a:xfrm>
              <a:off x="1716998" y="863758"/>
              <a:ext cx="5370814" cy="3904203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cxnSpLocks/>
            </p:cNvCxnSpPr>
            <p:nvPr/>
          </p:nvCxnSpPr>
          <p:spPr>
            <a:xfrm>
              <a:off x="1716998" y="863758"/>
              <a:ext cx="5370814" cy="2604100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>
              <a:cxnSpLocks/>
            </p:cNvCxnSpPr>
            <p:nvPr/>
          </p:nvCxnSpPr>
          <p:spPr>
            <a:xfrm>
              <a:off x="1716998" y="863758"/>
              <a:ext cx="5370814" cy="1303997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cxnSpLocks/>
            </p:cNvCxnSpPr>
            <p:nvPr/>
          </p:nvCxnSpPr>
          <p:spPr>
            <a:xfrm>
              <a:off x="1716998" y="863758"/>
              <a:ext cx="5370814" cy="3894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/>
            <p:cNvCxnSpPr>
              <a:cxnSpLocks/>
            </p:cNvCxnSpPr>
            <p:nvPr/>
          </p:nvCxnSpPr>
          <p:spPr>
            <a:xfrm flipV="1">
              <a:off x="1716998" y="867652"/>
              <a:ext cx="5370814" cy="1296209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/>
            <p:cNvCxnSpPr>
              <a:cxnSpLocks/>
            </p:cNvCxnSpPr>
            <p:nvPr/>
          </p:nvCxnSpPr>
          <p:spPr>
            <a:xfrm flipV="1">
              <a:off x="1716998" y="871547"/>
              <a:ext cx="5370814" cy="2592417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lbow Connector 62"/>
            <p:cNvCxnSpPr>
              <a:cxnSpLocks/>
            </p:cNvCxnSpPr>
            <p:nvPr/>
          </p:nvCxnSpPr>
          <p:spPr>
            <a:xfrm flipV="1">
              <a:off x="1716998" y="875443"/>
              <a:ext cx="5370814" cy="3888624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lbow Connector 63"/>
            <p:cNvCxnSpPr>
              <a:cxnSpLocks/>
            </p:cNvCxnSpPr>
            <p:nvPr/>
          </p:nvCxnSpPr>
          <p:spPr>
            <a:xfrm flipV="1">
              <a:off x="1716998" y="879339"/>
              <a:ext cx="5370814" cy="5184831"/>
            </a:xfrm>
            <a:prstGeom prst="bentConnector3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E5D6384-6E2D-0941-88C0-752B8E9C6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8" y="2154359"/>
            <a:ext cx="3750193" cy="41073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622C4A1-65E1-014C-AAFD-274851B649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9" y="566849"/>
            <a:ext cx="3942958" cy="9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003BF-D076-D74A-BDBD-347129B4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04" y="278700"/>
            <a:ext cx="8695592" cy="5289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3E716-5DEC-5044-AC76-8AB216670A13}"/>
              </a:ext>
            </a:extLst>
          </p:cNvPr>
          <p:cNvSpPr txBox="1"/>
          <p:nvPr/>
        </p:nvSpPr>
        <p:spPr>
          <a:xfrm>
            <a:off x="294130" y="5706207"/>
            <a:ext cx="85557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Meyer-</a:t>
            </a:r>
            <a:r>
              <a:rPr lang="en-US" sz="1600" i="1" dirty="0" err="1"/>
              <a:t>Ebrecht</a:t>
            </a:r>
            <a:r>
              <a:rPr lang="en-US" sz="1600" i="1" dirty="0"/>
              <a:t> D. [Electronic Archival System for X-Rays Images - Work proposal for a research project in the</a:t>
            </a:r>
          </a:p>
          <a:p>
            <a:r>
              <a:rPr lang="en-US" sz="1600" i="1" dirty="0"/>
              <a:t>years 1974 and 1975] </a:t>
            </a:r>
            <a:r>
              <a:rPr lang="en-US" sz="1600" i="1" dirty="0" err="1"/>
              <a:t>Elektronisches</a:t>
            </a:r>
            <a:r>
              <a:rPr lang="en-US" sz="1600" i="1" dirty="0"/>
              <a:t> </a:t>
            </a:r>
            <a:r>
              <a:rPr lang="en-US" sz="1600" i="1" dirty="0" err="1"/>
              <a:t>Archivierungssystem</a:t>
            </a:r>
            <a:r>
              <a:rPr lang="en-US" sz="1600" i="1" dirty="0"/>
              <a:t> </a:t>
            </a:r>
            <a:r>
              <a:rPr lang="en-US" sz="1600" i="1" dirty="0" err="1"/>
              <a:t>für</a:t>
            </a:r>
            <a:r>
              <a:rPr lang="en-US" sz="1600" i="1" dirty="0"/>
              <a:t> </a:t>
            </a:r>
            <a:r>
              <a:rPr lang="en-US" sz="1600" i="1" dirty="0" err="1"/>
              <a:t>Röntgenbilder</a:t>
            </a:r>
            <a:r>
              <a:rPr lang="en-US" sz="1600" i="1" dirty="0"/>
              <a:t> – </a:t>
            </a:r>
            <a:r>
              <a:rPr lang="en-US" sz="1600" i="1" dirty="0" err="1"/>
              <a:t>Arbeitsvorschlag</a:t>
            </a:r>
            <a:r>
              <a:rPr lang="en-US" sz="1600" i="1" dirty="0"/>
              <a:t> </a:t>
            </a:r>
            <a:r>
              <a:rPr lang="en-US" sz="1600" i="1" dirty="0" err="1"/>
              <a:t>für</a:t>
            </a:r>
            <a:r>
              <a:rPr lang="en-US" sz="1600" i="1" dirty="0"/>
              <a:t> </a:t>
            </a:r>
            <a:r>
              <a:rPr lang="en-US" sz="1600" i="1" dirty="0" err="1"/>
              <a:t>ein</a:t>
            </a:r>
            <a:endParaRPr lang="en-US" sz="1600" i="1" dirty="0"/>
          </a:p>
          <a:p>
            <a:r>
              <a:rPr lang="en-US" sz="1600" i="1" dirty="0" err="1"/>
              <a:t>Forschungsprojekt</a:t>
            </a:r>
            <a:r>
              <a:rPr lang="en-US" sz="1600" i="1" dirty="0"/>
              <a:t> in den Jahren 1974 und 1975. Hamburg, Germany: Philips Research Labs; 1973 Oct.</a:t>
            </a:r>
          </a:p>
          <a:p>
            <a:endParaRPr lang="en-US" sz="1600" i="1" dirty="0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87167A81-0CCD-204B-819C-88401A3A1A2E}"/>
              </a:ext>
            </a:extLst>
          </p:cNvPr>
          <p:cNvSpPr/>
          <p:nvPr/>
        </p:nvSpPr>
        <p:spPr bwMode="auto">
          <a:xfrm>
            <a:off x="7134056" y="6000237"/>
            <a:ext cx="1491327" cy="721642"/>
          </a:xfrm>
          <a:prstGeom prst="donut">
            <a:avLst>
              <a:gd name="adj" fmla="val 11667"/>
            </a:avLst>
          </a:prstGeom>
          <a:solidFill>
            <a:srgbClr val="CD2D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2950E-730B-284E-8D0F-7682A00184BD}"/>
              </a:ext>
            </a:extLst>
          </p:cNvPr>
          <p:cNvSpPr txBox="1"/>
          <p:nvPr/>
        </p:nvSpPr>
        <p:spPr>
          <a:xfrm>
            <a:off x="6718110" y="525142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1973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554AA6-0F6A-A243-B63A-0655874C83E8}"/>
              </a:ext>
            </a:extLst>
          </p:cNvPr>
          <p:cNvCxnSpPr>
            <a:cxnSpLocks/>
            <a:stCxn id="5" idx="0"/>
            <a:endCxn id="6" idx="3"/>
          </p:cNvCxnSpPr>
          <p:nvPr/>
        </p:nvCxnSpPr>
        <p:spPr bwMode="auto">
          <a:xfrm flipH="1" flipV="1">
            <a:off x="7409325" y="5436086"/>
            <a:ext cx="470395" cy="56415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D2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9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and Radiology Modality</a:t>
            </a:r>
          </a:p>
        </p:txBody>
      </p:sp>
      <p:grpSp>
        <p:nvGrpSpPr>
          <p:cNvPr id="304227" name="Group 99"/>
          <p:cNvGrpSpPr>
            <a:grpSpLocks/>
          </p:cNvGrpSpPr>
          <p:nvPr/>
        </p:nvGrpSpPr>
        <p:grpSpPr bwMode="auto">
          <a:xfrm>
            <a:off x="836613" y="2312988"/>
            <a:ext cx="2416175" cy="2020887"/>
            <a:chOff x="499" y="1679"/>
            <a:chExt cx="1522" cy="1273"/>
          </a:xfrm>
        </p:grpSpPr>
        <p:grpSp>
          <p:nvGrpSpPr>
            <p:cNvPr id="304132" name="Group 4"/>
            <p:cNvGrpSpPr>
              <a:grpSpLocks/>
            </p:cNvGrpSpPr>
            <p:nvPr/>
          </p:nvGrpSpPr>
          <p:grpSpPr bwMode="auto">
            <a:xfrm>
              <a:off x="499" y="1679"/>
              <a:ext cx="1522" cy="1000"/>
              <a:chOff x="1488" y="133"/>
              <a:chExt cx="2112" cy="1388"/>
            </a:xfrm>
          </p:grpSpPr>
          <p:grpSp>
            <p:nvGrpSpPr>
              <p:cNvPr id="304133" name="Group 5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04134" name="Rectangle 6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5" name="Rectangle 7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6" name="AutoShape 8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9" name="Line 11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40" name="Group 12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04141" name="AutoShape 13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2" name="AutoShape 14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3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4" name="Freeform 16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5" name="Rectangle 17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6" name="Freeform 18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7" name="Line 19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8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9" name="Line 21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0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2" name="Rectangle 24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3" name="Rectangle 25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54" name="Group 26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04155" name="Rectangle 27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9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0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1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2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4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5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6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04168" name="Rectangle 40"/>
            <p:cNvSpPr>
              <a:spLocks noChangeArrowheads="1"/>
            </p:cNvSpPr>
            <p:nvPr/>
          </p:nvSpPr>
          <p:spPr bwMode="auto">
            <a:xfrm>
              <a:off x="541" y="2585"/>
              <a:ext cx="297" cy="1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69" name="Rectangle 41"/>
            <p:cNvSpPr>
              <a:spLocks noChangeArrowheads="1"/>
            </p:cNvSpPr>
            <p:nvPr/>
          </p:nvSpPr>
          <p:spPr bwMode="auto">
            <a:xfrm>
              <a:off x="910" y="2704"/>
              <a:ext cx="690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Modality</a:t>
              </a:r>
            </a:p>
          </p:txBody>
        </p:sp>
      </p:grpSp>
      <p:grpSp>
        <p:nvGrpSpPr>
          <p:cNvPr id="304226" name="Group 98"/>
          <p:cNvGrpSpPr>
            <a:grpSpLocks/>
          </p:cNvGrpSpPr>
          <p:nvPr/>
        </p:nvGrpSpPr>
        <p:grpSpPr bwMode="auto">
          <a:xfrm>
            <a:off x="6073775" y="2317750"/>
            <a:ext cx="2093913" cy="2058988"/>
            <a:chOff x="3308" y="1738"/>
            <a:chExt cx="1319" cy="1297"/>
          </a:xfrm>
        </p:grpSpPr>
        <p:grpSp>
          <p:nvGrpSpPr>
            <p:cNvPr id="304171" name="Group 43"/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304172" name="Rectangle 44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3" name="Rectangle 45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4" name="Rectangle 46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5" name="Rectangle 47"/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6" name="Oval 48"/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7" name="Line 49"/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4178" name="Group 50"/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304179" name="Line 51"/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0" name="AutoShape 52"/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1" name="Group 53"/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304182" name="Line 54"/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3" name="AutoShape 55"/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4" name="Group 56"/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304185" name="Line 57"/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6" name="AutoShape 58"/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4187" name="Line 59"/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8" name="Line 60"/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9" name="Line 61"/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0" name="Line 62"/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1" name="Line 63"/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2" name="Line 64"/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3" name="Line 65"/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4" name="Line 66"/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5" name="Line 67"/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6" name="Line 68"/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7" name="Line 69"/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8" name="Line 70"/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9" name="Line 71"/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0" name="Line 72"/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1" name="Line 73"/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2" name="Line 74"/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3" name="Line 75"/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4" name="Line 76"/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5" name="Line 77"/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6" name="Line 78"/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7" name="Line 79"/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4208" name="Line 80"/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09" name="Line 81"/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0" name="Line 82"/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1" name="Line 83"/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2" name="Line 84"/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3" name="Line 85"/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4" name="Line 86"/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5" name="Line 87"/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6" name="Line 88"/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7" name="Line 89"/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8" name="Line 90"/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9" name="Line 91"/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0" name="Line 92"/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1" name="Line 93"/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2" name="Rectangle 94"/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3" name="Line 95"/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4" name="Rectangle 96"/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5" name="Rectangle 97"/>
            <p:cNvSpPr>
              <a:spLocks noChangeArrowheads="1"/>
            </p:cNvSpPr>
            <p:nvPr/>
          </p:nvSpPr>
          <p:spPr bwMode="auto">
            <a:xfrm>
              <a:off x="3747" y="2787"/>
              <a:ext cx="49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304232" name="Group 104"/>
          <p:cNvGrpSpPr>
            <a:grpSpLocks/>
          </p:cNvGrpSpPr>
          <p:nvPr/>
        </p:nvGrpSpPr>
        <p:grpSpPr bwMode="auto">
          <a:xfrm>
            <a:off x="3575050" y="2670175"/>
            <a:ext cx="2119313" cy="396875"/>
            <a:chOff x="2224" y="1470"/>
            <a:chExt cx="1335" cy="250"/>
          </a:xfrm>
        </p:grpSpPr>
        <p:sp>
          <p:nvSpPr>
            <p:cNvPr id="304231" name="Text Box 103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Storage</a:t>
              </a:r>
              <a:endParaRPr lang="en-US"/>
            </a:p>
          </p:txBody>
        </p:sp>
        <p:sp>
          <p:nvSpPr>
            <p:cNvPr id="304230" name="Line 102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482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and Radiology Modality</a:t>
            </a:r>
          </a:p>
        </p:txBody>
      </p:sp>
      <p:grpSp>
        <p:nvGrpSpPr>
          <p:cNvPr id="304227" name="Group 99"/>
          <p:cNvGrpSpPr>
            <a:grpSpLocks/>
          </p:cNvGrpSpPr>
          <p:nvPr/>
        </p:nvGrpSpPr>
        <p:grpSpPr bwMode="auto">
          <a:xfrm>
            <a:off x="836613" y="2312988"/>
            <a:ext cx="2416175" cy="2020887"/>
            <a:chOff x="499" y="1679"/>
            <a:chExt cx="1522" cy="1273"/>
          </a:xfrm>
        </p:grpSpPr>
        <p:grpSp>
          <p:nvGrpSpPr>
            <p:cNvPr id="304132" name="Group 4"/>
            <p:cNvGrpSpPr>
              <a:grpSpLocks/>
            </p:cNvGrpSpPr>
            <p:nvPr/>
          </p:nvGrpSpPr>
          <p:grpSpPr bwMode="auto">
            <a:xfrm>
              <a:off x="499" y="1679"/>
              <a:ext cx="1522" cy="1000"/>
              <a:chOff x="1488" y="133"/>
              <a:chExt cx="2112" cy="1388"/>
            </a:xfrm>
          </p:grpSpPr>
          <p:grpSp>
            <p:nvGrpSpPr>
              <p:cNvPr id="304133" name="Group 5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04134" name="Rectangle 6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5" name="Rectangle 7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6" name="AutoShape 8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39" name="Line 11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40" name="Group 12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04141" name="AutoShape 13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2" name="AutoShape 14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3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4" name="Freeform 16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5" name="Rectangle 17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6" name="Freeform 18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7" name="Line 19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8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49" name="Line 21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0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1" name="Rectangle 23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2" name="Rectangle 24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3" name="Rectangle 25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54" name="Group 26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04155" name="Rectangle 27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59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0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1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2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4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5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6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6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04168" name="Rectangle 40"/>
            <p:cNvSpPr>
              <a:spLocks noChangeArrowheads="1"/>
            </p:cNvSpPr>
            <p:nvPr/>
          </p:nvSpPr>
          <p:spPr bwMode="auto">
            <a:xfrm>
              <a:off x="541" y="2585"/>
              <a:ext cx="297" cy="1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69" name="Rectangle 41"/>
            <p:cNvSpPr>
              <a:spLocks noChangeArrowheads="1"/>
            </p:cNvSpPr>
            <p:nvPr/>
          </p:nvSpPr>
          <p:spPr bwMode="auto">
            <a:xfrm>
              <a:off x="910" y="2704"/>
              <a:ext cx="690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Modality</a:t>
              </a:r>
            </a:p>
          </p:txBody>
        </p:sp>
      </p:grpSp>
      <p:grpSp>
        <p:nvGrpSpPr>
          <p:cNvPr id="304226" name="Group 98"/>
          <p:cNvGrpSpPr>
            <a:grpSpLocks/>
          </p:cNvGrpSpPr>
          <p:nvPr/>
        </p:nvGrpSpPr>
        <p:grpSpPr bwMode="auto">
          <a:xfrm>
            <a:off x="6073775" y="2317750"/>
            <a:ext cx="2093913" cy="2058988"/>
            <a:chOff x="3308" y="1738"/>
            <a:chExt cx="1319" cy="1297"/>
          </a:xfrm>
        </p:grpSpPr>
        <p:grpSp>
          <p:nvGrpSpPr>
            <p:cNvPr id="304171" name="Group 43"/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304172" name="Rectangle 44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3" name="Rectangle 45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4" name="Rectangle 46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5" name="Rectangle 47"/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6" name="Oval 48"/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7" name="Line 49"/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4178" name="Group 50"/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304179" name="Line 51"/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0" name="AutoShape 52"/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1" name="Group 53"/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304182" name="Line 54"/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3" name="AutoShape 55"/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4" name="Group 56"/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304185" name="Line 57"/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6" name="AutoShape 58"/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4187" name="Line 59"/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8" name="Line 60"/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9" name="Line 61"/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0" name="Line 62"/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1" name="Line 63"/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2" name="Line 64"/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3" name="Line 65"/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4" name="Line 66"/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5" name="Line 67"/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6" name="Line 68"/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7" name="Line 69"/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8" name="Line 70"/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9" name="Line 71"/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0" name="Line 72"/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1" name="Line 73"/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2" name="Line 74"/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3" name="Line 75"/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4" name="Line 76"/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5" name="Line 77"/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6" name="Line 78"/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7" name="Line 79"/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4208" name="Line 80"/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09" name="Line 81"/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0" name="Line 82"/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1" name="Line 83"/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2" name="Line 84"/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3" name="Line 85"/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4" name="Line 86"/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5" name="Line 87"/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6" name="Line 88"/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7" name="Line 89"/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8" name="Line 90"/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9" name="Line 91"/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0" name="Line 92"/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1" name="Line 93"/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2" name="Rectangle 94"/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3" name="Line 95"/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4" name="Rectangle 96"/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5" name="Rectangle 97"/>
            <p:cNvSpPr>
              <a:spLocks noChangeArrowheads="1"/>
            </p:cNvSpPr>
            <p:nvPr/>
          </p:nvSpPr>
          <p:spPr bwMode="auto">
            <a:xfrm>
              <a:off x="3747" y="2787"/>
              <a:ext cx="49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304232" name="Group 104"/>
          <p:cNvGrpSpPr>
            <a:grpSpLocks/>
          </p:cNvGrpSpPr>
          <p:nvPr/>
        </p:nvGrpSpPr>
        <p:grpSpPr bwMode="auto">
          <a:xfrm>
            <a:off x="3575050" y="2670175"/>
            <a:ext cx="2119313" cy="396875"/>
            <a:chOff x="2224" y="1470"/>
            <a:chExt cx="1335" cy="250"/>
          </a:xfrm>
        </p:grpSpPr>
        <p:sp>
          <p:nvSpPr>
            <p:cNvPr id="304231" name="Text Box 103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Storage</a:t>
              </a:r>
              <a:endParaRPr lang="en-US"/>
            </a:p>
          </p:txBody>
        </p:sp>
        <p:sp>
          <p:nvSpPr>
            <p:cNvPr id="304230" name="Line 102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233" name="Group 105"/>
          <p:cNvGrpSpPr>
            <a:grpSpLocks/>
          </p:cNvGrpSpPr>
          <p:nvPr/>
        </p:nvGrpSpPr>
        <p:grpSpPr bwMode="auto">
          <a:xfrm>
            <a:off x="3582988" y="3044825"/>
            <a:ext cx="2119312" cy="396875"/>
            <a:chOff x="2224" y="1470"/>
            <a:chExt cx="1335" cy="250"/>
          </a:xfrm>
        </p:grpSpPr>
        <p:sp>
          <p:nvSpPr>
            <p:cNvPr id="304234" name="Text Box 106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Commitment</a:t>
              </a:r>
              <a:endParaRPr lang="en-US"/>
            </a:p>
          </p:txBody>
        </p:sp>
        <p:sp>
          <p:nvSpPr>
            <p:cNvPr id="304235" name="Line 107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236" name="Group 108"/>
          <p:cNvGrpSpPr>
            <a:grpSpLocks/>
          </p:cNvGrpSpPr>
          <p:nvPr/>
        </p:nvGrpSpPr>
        <p:grpSpPr bwMode="auto">
          <a:xfrm>
            <a:off x="3576638" y="2311400"/>
            <a:ext cx="2119312" cy="400050"/>
            <a:chOff x="2224" y="1470"/>
            <a:chExt cx="1335" cy="252"/>
          </a:xfrm>
        </p:grpSpPr>
        <p:sp>
          <p:nvSpPr>
            <p:cNvPr id="304237" name="Text Box 109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 err="1"/>
                <a:t>Worklist</a:t>
              </a:r>
              <a:endParaRPr lang="en-US" dirty="0"/>
            </a:p>
          </p:txBody>
        </p:sp>
        <p:sp>
          <p:nvSpPr>
            <p:cNvPr id="304238" name="Line 110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239" name="Group 111"/>
          <p:cNvGrpSpPr>
            <a:grpSpLocks/>
          </p:cNvGrpSpPr>
          <p:nvPr/>
        </p:nvGrpSpPr>
        <p:grpSpPr bwMode="auto">
          <a:xfrm>
            <a:off x="3587750" y="3408363"/>
            <a:ext cx="2119313" cy="400050"/>
            <a:chOff x="2224" y="1470"/>
            <a:chExt cx="1335" cy="252"/>
          </a:xfrm>
        </p:grpSpPr>
        <p:sp>
          <p:nvSpPr>
            <p:cNvPr id="304240" name="Text Box 112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/>
                <a:t>Completed</a:t>
              </a:r>
              <a:endParaRPr lang="en-US" dirty="0"/>
            </a:p>
          </p:txBody>
        </p:sp>
        <p:sp>
          <p:nvSpPr>
            <p:cNvPr id="304241" name="Line 113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60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49"/>
          <p:cNvGrpSpPr>
            <a:grpSpLocks/>
          </p:cNvGrpSpPr>
          <p:nvPr/>
        </p:nvGrpSpPr>
        <p:grpSpPr bwMode="auto">
          <a:xfrm>
            <a:off x="947152" y="2608019"/>
            <a:ext cx="2298499" cy="1843415"/>
            <a:chOff x="148" y="1636"/>
            <a:chExt cx="1096" cy="879"/>
          </a:xfrm>
        </p:grpSpPr>
        <p:grpSp>
          <p:nvGrpSpPr>
            <p:cNvPr id="111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128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ectangle 148"/>
            <p:cNvSpPr>
              <a:spLocks noChangeArrowheads="1"/>
            </p:cNvSpPr>
            <p:nvPr/>
          </p:nvSpPr>
          <p:spPr bwMode="auto">
            <a:xfrm>
              <a:off x="307" y="2325"/>
              <a:ext cx="80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20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and Slide Scanner</a:t>
            </a:r>
          </a:p>
        </p:txBody>
      </p:sp>
      <p:grpSp>
        <p:nvGrpSpPr>
          <p:cNvPr id="304226" name="Group 98"/>
          <p:cNvGrpSpPr>
            <a:grpSpLocks/>
          </p:cNvGrpSpPr>
          <p:nvPr/>
        </p:nvGrpSpPr>
        <p:grpSpPr bwMode="auto">
          <a:xfrm>
            <a:off x="6073775" y="2317750"/>
            <a:ext cx="2093913" cy="2058988"/>
            <a:chOff x="3308" y="1738"/>
            <a:chExt cx="1319" cy="1297"/>
          </a:xfrm>
        </p:grpSpPr>
        <p:grpSp>
          <p:nvGrpSpPr>
            <p:cNvPr id="304171" name="Group 43"/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304172" name="Rectangle 44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3" name="Rectangle 45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4" name="Rectangle 46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5" name="Rectangle 47"/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6" name="Oval 48"/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7" name="Line 49"/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4178" name="Group 50"/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304179" name="Line 51"/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0" name="AutoShape 52"/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1" name="Group 53"/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304182" name="Line 54"/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3" name="AutoShape 55"/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4" name="Group 56"/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304185" name="Line 57"/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6" name="AutoShape 58"/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4187" name="Line 59"/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8" name="Line 60"/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9" name="Line 61"/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0" name="Line 62"/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1" name="Line 63"/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2" name="Line 64"/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3" name="Line 65"/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4" name="Line 66"/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5" name="Line 67"/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6" name="Line 68"/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7" name="Line 69"/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8" name="Line 70"/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9" name="Line 71"/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0" name="Line 72"/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1" name="Line 73"/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2" name="Line 74"/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3" name="Line 75"/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4" name="Line 76"/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5" name="Line 77"/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6" name="Line 78"/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7" name="Line 79"/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4208" name="Line 80"/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09" name="Line 81"/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0" name="Line 82"/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1" name="Line 83"/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2" name="Line 84"/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3" name="Line 85"/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4" name="Line 86"/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5" name="Line 87"/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6" name="Line 88"/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7" name="Line 89"/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8" name="Line 90"/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9" name="Line 91"/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0" name="Line 92"/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1" name="Line 93"/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2" name="Rectangle 94"/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3" name="Line 95"/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4" name="Rectangle 96"/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5" name="Rectangle 97"/>
            <p:cNvSpPr>
              <a:spLocks noChangeArrowheads="1"/>
            </p:cNvSpPr>
            <p:nvPr/>
          </p:nvSpPr>
          <p:spPr bwMode="auto">
            <a:xfrm>
              <a:off x="3747" y="2787"/>
              <a:ext cx="49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304232" name="Group 104"/>
          <p:cNvGrpSpPr>
            <a:grpSpLocks/>
          </p:cNvGrpSpPr>
          <p:nvPr/>
        </p:nvGrpSpPr>
        <p:grpSpPr bwMode="auto">
          <a:xfrm>
            <a:off x="3575050" y="2670175"/>
            <a:ext cx="2119313" cy="396875"/>
            <a:chOff x="2224" y="1470"/>
            <a:chExt cx="1335" cy="250"/>
          </a:xfrm>
        </p:grpSpPr>
        <p:sp>
          <p:nvSpPr>
            <p:cNvPr id="304231" name="Text Box 103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Storage</a:t>
              </a:r>
              <a:endParaRPr lang="en-US"/>
            </a:p>
          </p:txBody>
        </p:sp>
        <p:sp>
          <p:nvSpPr>
            <p:cNvPr id="304230" name="Line 102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595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49"/>
          <p:cNvGrpSpPr>
            <a:grpSpLocks/>
          </p:cNvGrpSpPr>
          <p:nvPr/>
        </p:nvGrpSpPr>
        <p:grpSpPr bwMode="auto">
          <a:xfrm>
            <a:off x="947152" y="2608019"/>
            <a:ext cx="2298499" cy="1843415"/>
            <a:chOff x="148" y="1636"/>
            <a:chExt cx="1096" cy="879"/>
          </a:xfrm>
        </p:grpSpPr>
        <p:grpSp>
          <p:nvGrpSpPr>
            <p:cNvPr id="111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128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ectangle 148"/>
            <p:cNvSpPr>
              <a:spLocks noChangeArrowheads="1"/>
            </p:cNvSpPr>
            <p:nvPr/>
          </p:nvSpPr>
          <p:spPr bwMode="auto">
            <a:xfrm>
              <a:off x="307" y="2325"/>
              <a:ext cx="80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20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and Slide Scanner</a:t>
            </a:r>
          </a:p>
        </p:txBody>
      </p:sp>
      <p:grpSp>
        <p:nvGrpSpPr>
          <p:cNvPr id="304226" name="Group 98"/>
          <p:cNvGrpSpPr>
            <a:grpSpLocks/>
          </p:cNvGrpSpPr>
          <p:nvPr/>
        </p:nvGrpSpPr>
        <p:grpSpPr bwMode="auto">
          <a:xfrm>
            <a:off x="6073775" y="2317750"/>
            <a:ext cx="2093913" cy="2058988"/>
            <a:chOff x="3308" y="1738"/>
            <a:chExt cx="1319" cy="1297"/>
          </a:xfrm>
        </p:grpSpPr>
        <p:grpSp>
          <p:nvGrpSpPr>
            <p:cNvPr id="304171" name="Group 43"/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304172" name="Rectangle 44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3" name="Rectangle 45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4" name="Rectangle 46"/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5" name="Rectangle 47"/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6" name="Oval 48"/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77" name="Line 49"/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4178" name="Group 50"/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304179" name="Line 51"/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0" name="AutoShape 52"/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1" name="Group 53"/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304182" name="Line 54"/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3" name="AutoShape 55"/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4184" name="Group 56"/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304185" name="Line 57"/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186" name="AutoShape 58"/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4187" name="Line 59"/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8" name="Line 60"/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89" name="Line 61"/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0" name="Line 62"/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1" name="Line 63"/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2" name="Line 64"/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3" name="Line 65"/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4" name="Line 66"/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5" name="Line 67"/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6" name="Line 68"/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7" name="Line 69"/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8" name="Line 70"/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199" name="Line 71"/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0" name="Line 72"/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1" name="Line 73"/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2" name="Line 74"/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3" name="Line 75"/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4" name="Line 76"/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5" name="Line 77"/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6" name="Line 78"/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207" name="Line 79"/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4208" name="Line 80"/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09" name="Line 81"/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0" name="Line 82"/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1" name="Line 83"/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2" name="Line 84"/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3" name="Line 85"/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4" name="Line 86"/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5" name="Line 87"/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6" name="Line 88"/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7" name="Line 89"/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8" name="Line 90"/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19" name="Line 91"/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0" name="Line 92"/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1" name="Line 93"/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2" name="Rectangle 94"/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3" name="Line 95"/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4" name="Rectangle 96"/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25" name="Rectangle 97"/>
            <p:cNvSpPr>
              <a:spLocks noChangeArrowheads="1"/>
            </p:cNvSpPr>
            <p:nvPr/>
          </p:nvSpPr>
          <p:spPr bwMode="auto">
            <a:xfrm>
              <a:off x="3747" y="2787"/>
              <a:ext cx="49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304232" name="Group 104"/>
          <p:cNvGrpSpPr>
            <a:grpSpLocks/>
          </p:cNvGrpSpPr>
          <p:nvPr/>
        </p:nvGrpSpPr>
        <p:grpSpPr bwMode="auto">
          <a:xfrm>
            <a:off x="3575050" y="2670175"/>
            <a:ext cx="2119313" cy="396875"/>
            <a:chOff x="2224" y="1470"/>
            <a:chExt cx="1335" cy="250"/>
          </a:xfrm>
        </p:grpSpPr>
        <p:sp>
          <p:nvSpPr>
            <p:cNvPr id="304231" name="Text Box 103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Storage</a:t>
              </a:r>
              <a:endParaRPr lang="en-US"/>
            </a:p>
          </p:txBody>
        </p:sp>
        <p:sp>
          <p:nvSpPr>
            <p:cNvPr id="304230" name="Line 102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233" name="Group 105"/>
          <p:cNvGrpSpPr>
            <a:grpSpLocks/>
          </p:cNvGrpSpPr>
          <p:nvPr/>
        </p:nvGrpSpPr>
        <p:grpSpPr bwMode="auto">
          <a:xfrm>
            <a:off x="3582988" y="3044825"/>
            <a:ext cx="2119312" cy="396875"/>
            <a:chOff x="2224" y="1470"/>
            <a:chExt cx="1335" cy="250"/>
          </a:xfrm>
        </p:grpSpPr>
        <p:sp>
          <p:nvSpPr>
            <p:cNvPr id="304234" name="Text Box 106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Commitment</a:t>
              </a:r>
              <a:endParaRPr lang="en-US"/>
            </a:p>
          </p:txBody>
        </p:sp>
        <p:sp>
          <p:nvSpPr>
            <p:cNvPr id="304235" name="Line 107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236" name="Group 108"/>
          <p:cNvGrpSpPr>
            <a:grpSpLocks/>
          </p:cNvGrpSpPr>
          <p:nvPr/>
        </p:nvGrpSpPr>
        <p:grpSpPr bwMode="auto">
          <a:xfrm>
            <a:off x="3576638" y="2311400"/>
            <a:ext cx="2119312" cy="400050"/>
            <a:chOff x="2224" y="1470"/>
            <a:chExt cx="1335" cy="252"/>
          </a:xfrm>
        </p:grpSpPr>
        <p:sp>
          <p:nvSpPr>
            <p:cNvPr id="304237" name="Text Box 109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 err="1"/>
                <a:t>Worklist</a:t>
              </a:r>
              <a:endParaRPr lang="en-US" dirty="0"/>
            </a:p>
          </p:txBody>
        </p:sp>
        <p:sp>
          <p:nvSpPr>
            <p:cNvPr id="304238" name="Line 110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239" name="Group 111"/>
          <p:cNvGrpSpPr>
            <a:grpSpLocks/>
          </p:cNvGrpSpPr>
          <p:nvPr/>
        </p:nvGrpSpPr>
        <p:grpSpPr bwMode="auto">
          <a:xfrm>
            <a:off x="3587750" y="3408363"/>
            <a:ext cx="2119313" cy="400050"/>
            <a:chOff x="2224" y="1470"/>
            <a:chExt cx="1335" cy="252"/>
          </a:xfrm>
        </p:grpSpPr>
        <p:sp>
          <p:nvSpPr>
            <p:cNvPr id="304240" name="Text Box 112"/>
            <p:cNvSpPr txBox="1">
              <a:spLocks noChangeArrowheads="1"/>
            </p:cNvSpPr>
            <p:nvPr/>
          </p:nvSpPr>
          <p:spPr bwMode="auto">
            <a:xfrm>
              <a:off x="2328" y="1470"/>
              <a:ext cx="112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/>
                <a:t>Completed</a:t>
              </a:r>
              <a:endParaRPr lang="en-US" dirty="0"/>
            </a:p>
          </p:txBody>
        </p:sp>
        <p:sp>
          <p:nvSpPr>
            <p:cNvPr id="304241" name="Line 113"/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1783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Modality to PACS</a:t>
            </a:r>
          </a:p>
        </p:txBody>
      </p:sp>
      <p:sp>
        <p:nvSpPr>
          <p:cNvPr id="330376" name="Rectangle 648"/>
          <p:cNvSpPr>
            <a:spLocks noChangeArrowheads="1"/>
          </p:cNvSpPr>
          <p:nvPr/>
        </p:nvSpPr>
        <p:spPr bwMode="auto">
          <a:xfrm>
            <a:off x="2908300" y="2189163"/>
            <a:ext cx="5273675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0377" name="Group 649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330378" name="Group 650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379" name="Group 651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380" name="Rectangle 652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1" name="Rectangle 653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2" name="AutoShape 654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3" name="Line 655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4" name="Line 656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5" name="Line 657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386" name="Group 658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387" name="AutoShape 659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8" name="AutoShape 660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89" name="AutoShape 661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0" name="Freeform 662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1" name="Rectangle 663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2" name="Freeform 664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3" name="Line 665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4" name="Line 666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5" name="Line 667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6" name="Line 668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7" name="Rectangle 669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8" name="Rectangle 670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399" name="Rectangle 671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400" name="Group 672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401" name="Rectangle 673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2" name="Line 674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3" name="Line 675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4" name="Line 676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5" name="Line 677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6" name="Line 678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7" name="Line 679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8" name="Line 680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09" name="Line 681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10" name="Line 682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11" name="Line 683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12" name="Line 684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13" name="Line 685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414" name="Rectangle 686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15" name="Rectangle 687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330416" name="Group 688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417" name="Rectangle 689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18" name="Rectangle 690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19" name="Rectangle 691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20" name="Rectangle 692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21" name="Oval 693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22" name="Line 694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423" name="Group 695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424" name="Line 696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25" name="AutoShape 697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426" name="Group 698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427" name="Line 699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28" name="AutoShape 700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429" name="Group 701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430" name="Line 702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31" name="AutoShape 703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432" name="Line 704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3" name="Line 705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4" name="Line 706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5" name="Line 707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6" name="Line 708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7" name="Line 709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8" name="Line 710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9" name="Line 711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0" name="Line 712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1" name="Line 713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2" name="Line 714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3" name="Line 715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4" name="Line 716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5" name="Line 717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6" name="Line 718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7" name="Line 719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8" name="Line 720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9" name="Line 721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50" name="Line 722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51" name="Line 723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52" name="Line 724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453" name="Line 725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4" name="Line 726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5" name="Line 727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6" name="Line 728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7" name="Line 729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8" name="Line 730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9" name="Line 731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0" name="Line 732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1" name="Line 733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2" name="Line 734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3" name="Line 735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4" name="Line 736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5" name="Line 737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6" name="Line 738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7" name="Rectangle 739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8" name="Line 740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9" name="Rectangle 741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70" name="Rectangle 742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grpSp>
        <p:nvGrpSpPr>
          <p:cNvPr id="330471" name="Group 743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330472" name="Group 744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473" name="Group 745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474" name="Rectangle 746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75" name="Rectangle 747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76" name="AutoShape 748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77" name="Line 749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78" name="Line 750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79" name="Line 751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480" name="Group 752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481" name="AutoShape 753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2" name="AutoShape 754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3" name="AutoShape 755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4" name="Freeform 756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5" name="Rectangle 757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6" name="Freeform 758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7" name="Line 759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8" name="Line 760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89" name="Line 761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0" name="Line 762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1" name="Rectangle 763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2" name="Rectangle 764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3" name="Rectangle 765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494" name="Group 766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495" name="Rectangle 767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6" name="Line 768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7" name="Line 769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8" name="Line 770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99" name="Line 771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0" name="Line 772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1" name="Line 773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2" name="Line 774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3" name="Line 775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4" name="Line 776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5" name="Line 777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6" name="Line 778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07" name="Line 779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508" name="Rectangle 780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09" name="Rectangle 781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330510" name="Group 782"/>
          <p:cNvGrpSpPr>
            <a:grpSpLocks/>
          </p:cNvGrpSpPr>
          <p:nvPr/>
        </p:nvGrpSpPr>
        <p:grpSpPr bwMode="auto">
          <a:xfrm>
            <a:off x="1293813" y="4370388"/>
            <a:ext cx="904875" cy="909637"/>
            <a:chOff x="527" y="1457"/>
            <a:chExt cx="570" cy="573"/>
          </a:xfrm>
        </p:grpSpPr>
        <p:grpSp>
          <p:nvGrpSpPr>
            <p:cNvPr id="330511" name="Group 783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512" name="Group 784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513" name="Rectangle 785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14" name="Rectangle 786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15" name="AutoShape 787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16" name="Line 788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17" name="Line 789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18" name="Line 790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519" name="Group 791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520" name="AutoShape 792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1" name="AutoShape 793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2" name="AutoShape 794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3" name="Freeform 795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4" name="Rectangle 796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5" name="Freeform 797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6" name="Line 798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7" name="Line 799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8" name="Line 80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29" name="Line 801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0" name="Rectangle 802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1" name="Rectangle 803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2" name="Rectangle 804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533" name="Group 805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534" name="Rectangle 806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5" name="Line 807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6" name="Line 808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7" name="Line 809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8" name="Line 810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39" name="Line 811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0" name="Line 812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1" name="Line 813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2" name="Line 814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3" name="Line 815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4" name="Line 816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5" name="Line 817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46" name="Line 818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547" name="Rectangle 819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48" name="Rectangle 820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330549" name="Group 821"/>
          <p:cNvGrpSpPr>
            <a:grpSpLocks/>
          </p:cNvGrpSpPr>
          <p:nvPr/>
        </p:nvGrpSpPr>
        <p:grpSpPr bwMode="auto">
          <a:xfrm>
            <a:off x="1290638" y="5300663"/>
            <a:ext cx="904875" cy="909637"/>
            <a:chOff x="527" y="1457"/>
            <a:chExt cx="570" cy="573"/>
          </a:xfrm>
        </p:grpSpPr>
        <p:grpSp>
          <p:nvGrpSpPr>
            <p:cNvPr id="330550" name="Group 822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551" name="Group 823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552" name="Rectangle 824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53" name="Rectangle 825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54" name="AutoShape 826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55" name="Line 827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56" name="Line 828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57" name="Line 829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558" name="Group 830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559" name="AutoShape 831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0" name="AutoShape 832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1" name="AutoShape 833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2" name="Freeform 834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3" name="Rectangle 835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4" name="Freeform 836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5" name="Line 837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6" name="Line 838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7" name="Line 839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8" name="Line 840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9" name="Rectangle 841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0" name="Rectangle 842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1" name="Rectangle 843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572" name="Group 844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573" name="Rectangle 845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4" name="Line 846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5" name="Line 847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6" name="Line 848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7" name="Line 849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8" name="Line 850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9" name="Line 851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0" name="Line 852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1" name="Line 853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2" name="Line 854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3" name="Line 855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4" name="Line 856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85" name="Line 857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586" name="Rectangle 858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87" name="Rectangle 859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sp>
        <p:nvSpPr>
          <p:cNvPr id="330588" name="Rectangle 860"/>
          <p:cNvSpPr>
            <a:spLocks noChangeArrowheads="1"/>
          </p:cNvSpPr>
          <p:nvPr/>
        </p:nvSpPr>
        <p:spPr bwMode="auto">
          <a:xfrm>
            <a:off x="2990850" y="2290763"/>
            <a:ext cx="16081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>
                <a:latin typeface="Times New Roman" charset="0"/>
              </a:rPr>
              <a:t>PACS +/- RIS</a:t>
            </a:r>
          </a:p>
        </p:txBody>
      </p:sp>
      <p:grpSp>
        <p:nvGrpSpPr>
          <p:cNvPr id="330589" name="Group 861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590" name="Rectangle 862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1" name="Rectangle 863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2" name="Rectangle 864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3" name="Rectangle 865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4" name="Rectangle 866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5" name="Rectangle 867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6" name="Rectangle 868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7" name="Rectangle 869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8" name="Line 870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9" name="Line 871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0" name="Line 872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1" name="Line 873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2" name="Line 874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3" name="Line 875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4" name="Line 876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5" name="Line 877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6" name="Line 878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7" name="Line 879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8" name="Line 880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9" name="Line 881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0" name="Line 882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1" name="Line 883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2" name="Line 884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3" name="Line 885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4" name="Line 886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5" name="Line 887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6" name="Line 888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7" name="Line 889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8" name="Line 890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9" name="Line 891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0" name="Line 892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1" name="Line 893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2" name="Line 894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3" name="Line 895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4" name="Line 896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5" name="Line 897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6" name="Line 898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7" name="Line 899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8" name="Line 900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9" name="Line 901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0" name="Line 902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1" name="Line 903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2" name="AutoShape 904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3" name="Rectangle 905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4" name="Rectangle 906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5" name="Rectangle 907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6" name="Rectangle 908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7" name="Line 909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8" name="AutoShape 910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9" name="Freeform 911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0" name="Freeform 912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1" name="Rectangle 913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grpSp>
        <p:nvGrpSpPr>
          <p:cNvPr id="330642" name="Group 914"/>
          <p:cNvGrpSpPr>
            <a:grpSpLocks/>
          </p:cNvGrpSpPr>
          <p:nvPr/>
        </p:nvGrpSpPr>
        <p:grpSpPr bwMode="auto">
          <a:xfrm>
            <a:off x="5915025" y="3006725"/>
            <a:ext cx="854075" cy="474663"/>
            <a:chOff x="3432" y="1772"/>
            <a:chExt cx="640" cy="313"/>
          </a:xfrm>
        </p:grpSpPr>
        <p:sp>
          <p:nvSpPr>
            <p:cNvPr id="330643" name="Rectangle 915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4" name="Rectangle 916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5" name="Rectangle 917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6" name="AutoShape 918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7" name="Line 919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8" name="Line 920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9" name="Rectangle 921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0" name="Line 922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1" name="Line 923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2" name="Line 924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3" name="Line 925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4" name="Rectangle 926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5" name="Line 927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6" name="Rectangle 928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7" name="Oval 929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8" name="Line 930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9" name="Rectangle 931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0" name="Line 932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1" name="Line 933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2" name="Line 934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3" name="Line 935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4" name="Line 936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5" name="Line 937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666" name="Rectangle 938"/>
          <p:cNvSpPr>
            <a:spLocks noChangeArrowheads="1"/>
          </p:cNvSpPr>
          <p:nvPr/>
        </p:nvSpPr>
        <p:spPr bwMode="auto">
          <a:xfrm>
            <a:off x="6389688" y="4995863"/>
            <a:ext cx="11207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400" i="1" dirty="0">
                <a:latin typeface="Times New Roman" charset="0"/>
              </a:rPr>
              <a:t>Workstations</a:t>
            </a:r>
            <a:endParaRPr lang="en-US" sz="2000" i="1" dirty="0">
              <a:latin typeface="Times New Roman" charset="0"/>
            </a:endParaRPr>
          </a:p>
        </p:txBody>
      </p:sp>
      <p:grpSp>
        <p:nvGrpSpPr>
          <p:cNvPr id="330667" name="Group 939"/>
          <p:cNvGrpSpPr>
            <a:grpSpLocks/>
          </p:cNvGrpSpPr>
          <p:nvPr/>
        </p:nvGrpSpPr>
        <p:grpSpPr bwMode="auto">
          <a:xfrm>
            <a:off x="6067425" y="3159125"/>
            <a:ext cx="854075" cy="474663"/>
            <a:chOff x="3432" y="1772"/>
            <a:chExt cx="640" cy="313"/>
          </a:xfrm>
        </p:grpSpPr>
        <p:sp>
          <p:nvSpPr>
            <p:cNvPr id="330668" name="Rectangle 940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9" name="Rectangle 941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0" name="Rectangle 942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1" name="AutoShape 943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2" name="Line 944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3" name="Line 945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4" name="Rectangle 946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5" name="Line 947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6" name="Line 948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7" name="Line 949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8" name="Line 950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9" name="Rectangle 951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0" name="Line 952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1" name="Rectangle 953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2" name="Oval 954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3" name="Line 955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4" name="Rectangle 956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5" name="Line 957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6" name="Line 958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7" name="Line 959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8" name="Line 960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9" name="Line 961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0" name="Line 962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691" name="Group 963"/>
          <p:cNvGrpSpPr>
            <a:grpSpLocks/>
          </p:cNvGrpSpPr>
          <p:nvPr/>
        </p:nvGrpSpPr>
        <p:grpSpPr bwMode="auto">
          <a:xfrm>
            <a:off x="6219825" y="3311525"/>
            <a:ext cx="854075" cy="474663"/>
            <a:chOff x="3432" y="1772"/>
            <a:chExt cx="640" cy="313"/>
          </a:xfrm>
        </p:grpSpPr>
        <p:sp>
          <p:nvSpPr>
            <p:cNvPr id="330692" name="Rectangle 964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3" name="Rectangle 965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4" name="Rectangle 966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5" name="AutoShape 967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6" name="Line 968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7" name="Line 969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8" name="Rectangle 970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9" name="Line 971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0" name="Line 972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1" name="Line 973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2" name="Line 974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3" name="Rectangle 975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4" name="Line 976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5" name="Rectangle 977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6" name="Oval 978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7" name="Line 979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8" name="Rectangle 980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9" name="Line 981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0" name="Line 982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1" name="Line 983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2" name="Line 984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3" name="Line 985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4" name="Line 986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715" name="Group 987"/>
          <p:cNvGrpSpPr>
            <a:grpSpLocks/>
          </p:cNvGrpSpPr>
          <p:nvPr/>
        </p:nvGrpSpPr>
        <p:grpSpPr bwMode="auto">
          <a:xfrm>
            <a:off x="6372225" y="3463925"/>
            <a:ext cx="854075" cy="474663"/>
            <a:chOff x="3432" y="1772"/>
            <a:chExt cx="640" cy="313"/>
          </a:xfrm>
        </p:grpSpPr>
        <p:sp>
          <p:nvSpPr>
            <p:cNvPr id="330716" name="Rectangle 988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7" name="Rectangle 989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8" name="Rectangle 990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9" name="AutoShape 991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0" name="Line 992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1" name="Line 993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2" name="Rectangle 994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3" name="Line 995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4" name="Line 996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5" name="Line 997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6" name="Line 998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7" name="Rectangle 999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8" name="Line 1000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9" name="Rectangle 1001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0" name="Oval 1002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1" name="Line 1003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2" name="Rectangle 1004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3" name="Line 1005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4" name="Line 1006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5" name="Line 1007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6" name="Line 1008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7" name="Line 1009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8" name="Line 1010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739" name="Group 1011"/>
          <p:cNvGrpSpPr>
            <a:grpSpLocks/>
          </p:cNvGrpSpPr>
          <p:nvPr/>
        </p:nvGrpSpPr>
        <p:grpSpPr bwMode="auto">
          <a:xfrm>
            <a:off x="6524625" y="3616325"/>
            <a:ext cx="854075" cy="474663"/>
            <a:chOff x="3432" y="1772"/>
            <a:chExt cx="640" cy="313"/>
          </a:xfrm>
        </p:grpSpPr>
        <p:sp>
          <p:nvSpPr>
            <p:cNvPr id="330740" name="Rectangle 1012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1" name="Rectangle 1013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2" name="Rectangle 1014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3" name="AutoShape 1015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4" name="Line 1016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5" name="Line 1017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6" name="Rectangle 1018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7" name="Line 1019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8" name="Line 1020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9" name="Line 1021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50" name="Line 1022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51" name="Rectangle 1023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6" name="Line 0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7" name="Rectangle 1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8" name="Oval 2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9" name="Line 3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0" name="Rectangle 4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1" name="Line 5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2" name="Line 6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3" name="Line 7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4" name="Line 8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5" name="Line 9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6" name="Line 10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787" name="Group 11"/>
          <p:cNvGrpSpPr>
            <a:grpSpLocks/>
          </p:cNvGrpSpPr>
          <p:nvPr/>
        </p:nvGrpSpPr>
        <p:grpSpPr bwMode="auto">
          <a:xfrm>
            <a:off x="6677025" y="3768725"/>
            <a:ext cx="854075" cy="474663"/>
            <a:chOff x="3432" y="1772"/>
            <a:chExt cx="640" cy="313"/>
          </a:xfrm>
        </p:grpSpPr>
        <p:sp>
          <p:nvSpPr>
            <p:cNvPr id="331788" name="Rectangle 12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9" name="Rectangle 13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0" name="Rectangle 14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1" name="AutoShape 15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2" name="Line 16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3" name="Line 17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4" name="Rectangle 18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5" name="Line 19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6" name="Line 20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7" name="Line 21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8" name="Line 22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9" name="Rectangle 23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0" name="Line 24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1" name="Rectangle 25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2" name="Oval 26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3" name="Line 27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4" name="Rectangle 28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5" name="Line 29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6" name="Line 30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7" name="Line 31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8" name="Line 32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9" name="Line 33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0" name="Line 34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811" name="Group 35"/>
          <p:cNvGrpSpPr>
            <a:grpSpLocks/>
          </p:cNvGrpSpPr>
          <p:nvPr/>
        </p:nvGrpSpPr>
        <p:grpSpPr bwMode="auto">
          <a:xfrm>
            <a:off x="6829425" y="3921125"/>
            <a:ext cx="854075" cy="474663"/>
            <a:chOff x="3432" y="1772"/>
            <a:chExt cx="640" cy="313"/>
          </a:xfrm>
        </p:grpSpPr>
        <p:sp>
          <p:nvSpPr>
            <p:cNvPr id="331812" name="Rectangle 36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3" name="Rectangle 37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4" name="Rectangle 38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5" name="AutoShape 39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6" name="Line 40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7" name="Line 41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8" name="Rectangle 42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9" name="Line 43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0" name="Line 44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1" name="Line 45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2" name="Line 46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3" name="Rectangle 47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4" name="Line 48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5" name="Rectangle 49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6" name="Oval 50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7" name="Line 51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8" name="Rectangle 52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9" name="Line 53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0" name="Line 54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1" name="Line 55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2" name="Line 56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3" name="Line 57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4" name="Line 58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835" name="Group 59"/>
          <p:cNvGrpSpPr>
            <a:grpSpLocks/>
          </p:cNvGrpSpPr>
          <p:nvPr/>
        </p:nvGrpSpPr>
        <p:grpSpPr bwMode="auto">
          <a:xfrm>
            <a:off x="6981825" y="4073525"/>
            <a:ext cx="854075" cy="474663"/>
            <a:chOff x="3432" y="1772"/>
            <a:chExt cx="640" cy="313"/>
          </a:xfrm>
        </p:grpSpPr>
        <p:sp>
          <p:nvSpPr>
            <p:cNvPr id="331836" name="Rectangle 60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7" name="Rectangle 61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8" name="Rectangle 62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9" name="AutoShape 63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0" name="Line 64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1" name="Line 65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2" name="Rectangle 66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3" name="Line 67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4" name="Line 68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5" name="Line 69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6" name="Line 70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7" name="Rectangle 71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8" name="Line 72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9" name="Rectangle 73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0" name="Oval 74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1" name="Line 75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2" name="Rectangle 76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3" name="Line 77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4" name="Line 78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5" name="Line 79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6" name="Line 80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7" name="Line 81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8" name="Line 82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859" name="Group 83"/>
          <p:cNvGrpSpPr>
            <a:grpSpLocks/>
          </p:cNvGrpSpPr>
          <p:nvPr/>
        </p:nvGrpSpPr>
        <p:grpSpPr bwMode="auto">
          <a:xfrm>
            <a:off x="7134225" y="4225925"/>
            <a:ext cx="854075" cy="474663"/>
            <a:chOff x="3432" y="1772"/>
            <a:chExt cx="640" cy="313"/>
          </a:xfrm>
        </p:grpSpPr>
        <p:sp>
          <p:nvSpPr>
            <p:cNvPr id="331860" name="Rectangle 84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1" name="Rectangle 85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2" name="Rectangle 86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3" name="AutoShape 87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4" name="Line 88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5" name="Line 89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6" name="Rectangle 90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7" name="Line 91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8" name="Line 92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9" name="Line 93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0" name="Line 94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1" name="Rectangle 95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2" name="Line 96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3" name="Rectangle 97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4" name="Oval 98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5" name="Line 99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6" name="Rectangle 100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7" name="Line 101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8" name="Line 102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9" name="Line 103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80" name="Line 104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81" name="Line 105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82" name="Line 106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31883" name="AutoShape 107"/>
          <p:cNvCxnSpPr>
            <a:cxnSpLocks noChangeShapeType="1"/>
            <a:stCxn id="330380" idx="3"/>
            <a:endCxn id="330376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884" name="AutoShape 108"/>
          <p:cNvCxnSpPr>
            <a:cxnSpLocks noChangeShapeType="1"/>
            <a:stCxn id="330474" idx="3"/>
            <a:endCxn id="330376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885" name="AutoShape 109"/>
          <p:cNvCxnSpPr>
            <a:cxnSpLocks noChangeShapeType="1"/>
            <a:stCxn id="330513" idx="3"/>
            <a:endCxn id="330376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886" name="AutoShape 110"/>
          <p:cNvCxnSpPr>
            <a:cxnSpLocks noChangeShapeType="1"/>
            <a:stCxn id="330552" idx="3"/>
            <a:endCxn id="330376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33189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9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104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WSI to PACS</a:t>
            </a:r>
          </a:p>
        </p:txBody>
      </p:sp>
      <p:sp>
        <p:nvSpPr>
          <p:cNvPr id="330376" name="Rectangle 648"/>
          <p:cNvSpPr>
            <a:spLocks noChangeArrowheads="1"/>
          </p:cNvSpPr>
          <p:nvPr/>
        </p:nvSpPr>
        <p:spPr bwMode="auto">
          <a:xfrm>
            <a:off x="2908300" y="2189163"/>
            <a:ext cx="5273675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0416" name="Group 688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417" name="Rectangle 689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18" name="Rectangle 690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19" name="Rectangle 691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20" name="Rectangle 692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21" name="Oval 693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22" name="Line 694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423" name="Group 695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424" name="Line 696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25" name="AutoShape 697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426" name="Group 698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427" name="Line 699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28" name="AutoShape 700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429" name="Group 701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430" name="Line 702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31" name="AutoShape 703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432" name="Line 704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3" name="Line 705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4" name="Line 706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5" name="Line 707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6" name="Line 708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7" name="Line 709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8" name="Line 710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39" name="Line 711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0" name="Line 712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1" name="Line 713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2" name="Line 714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3" name="Line 715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4" name="Line 716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5" name="Line 717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6" name="Line 718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7" name="Line 719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8" name="Line 720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49" name="Line 721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50" name="Line 722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51" name="Line 723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452" name="Line 724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453" name="Line 725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4" name="Line 726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5" name="Line 727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6" name="Line 728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7" name="Line 729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8" name="Line 730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59" name="Line 731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0" name="Line 732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1" name="Line 733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2" name="Line 734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3" name="Line 735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4" name="Line 736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5" name="Line 737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6" name="Line 738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7" name="Rectangle 739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8" name="Line 740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69" name="Rectangle 741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70" name="Rectangle 742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sp>
        <p:nvSpPr>
          <p:cNvPr id="330588" name="Rectangle 860"/>
          <p:cNvSpPr>
            <a:spLocks noChangeArrowheads="1"/>
          </p:cNvSpPr>
          <p:nvPr/>
        </p:nvSpPr>
        <p:spPr bwMode="auto">
          <a:xfrm>
            <a:off x="2990850" y="2290763"/>
            <a:ext cx="197133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PACS +/- APLIS</a:t>
            </a:r>
          </a:p>
        </p:txBody>
      </p:sp>
      <p:grpSp>
        <p:nvGrpSpPr>
          <p:cNvPr id="330589" name="Group 861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590" name="Rectangle 862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1" name="Rectangle 863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2" name="Rectangle 864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3" name="Rectangle 865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4" name="Rectangle 866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5" name="Rectangle 867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6" name="Rectangle 868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7" name="Rectangle 869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8" name="Line 870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599" name="Line 871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0" name="Line 872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1" name="Line 873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2" name="Line 874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3" name="Line 875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4" name="Line 876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5" name="Line 877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6" name="Line 878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7" name="Line 879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8" name="Line 880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09" name="Line 881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0" name="Line 882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1" name="Line 883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2" name="Line 884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3" name="Line 885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4" name="Line 886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5" name="Line 887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6" name="Line 888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7" name="Line 889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8" name="Line 890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19" name="Line 891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0" name="Line 892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1" name="Line 893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2" name="Line 894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3" name="Line 895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4" name="Line 896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5" name="Line 897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6" name="Line 898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7" name="Line 899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8" name="Line 900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29" name="Line 901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0" name="Line 902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1" name="Line 903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2" name="AutoShape 904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3" name="Rectangle 905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4" name="Rectangle 906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5" name="Rectangle 907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6" name="Rectangle 908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7" name="Line 909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8" name="AutoShape 910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39" name="Freeform 911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0" name="Freeform 912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1" name="Rectangle 913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grpSp>
        <p:nvGrpSpPr>
          <p:cNvPr id="330642" name="Group 914"/>
          <p:cNvGrpSpPr>
            <a:grpSpLocks/>
          </p:cNvGrpSpPr>
          <p:nvPr/>
        </p:nvGrpSpPr>
        <p:grpSpPr bwMode="auto">
          <a:xfrm>
            <a:off x="5915025" y="3006725"/>
            <a:ext cx="854075" cy="474663"/>
            <a:chOff x="3432" y="1772"/>
            <a:chExt cx="640" cy="313"/>
          </a:xfrm>
        </p:grpSpPr>
        <p:sp>
          <p:nvSpPr>
            <p:cNvPr id="330643" name="Rectangle 915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4" name="Rectangle 916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5" name="Rectangle 917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6" name="AutoShape 918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7" name="Line 919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8" name="Line 920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49" name="Rectangle 921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0" name="Line 922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1" name="Line 923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2" name="Line 924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3" name="Line 925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4" name="Rectangle 926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5" name="Line 927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6" name="Rectangle 928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7" name="Oval 929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8" name="Line 930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59" name="Rectangle 931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0" name="Line 932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1" name="Line 933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2" name="Line 934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3" name="Line 935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4" name="Line 936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5" name="Line 937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666" name="Rectangle 938"/>
          <p:cNvSpPr>
            <a:spLocks noChangeArrowheads="1"/>
          </p:cNvSpPr>
          <p:nvPr/>
        </p:nvSpPr>
        <p:spPr bwMode="auto">
          <a:xfrm>
            <a:off x="6389688" y="4995863"/>
            <a:ext cx="11207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400" i="1" dirty="0">
                <a:latin typeface="Times New Roman" charset="0"/>
              </a:rPr>
              <a:t>Workstations</a:t>
            </a:r>
            <a:endParaRPr lang="en-US" sz="2000" i="1" dirty="0">
              <a:latin typeface="Times New Roman" charset="0"/>
            </a:endParaRPr>
          </a:p>
        </p:txBody>
      </p:sp>
      <p:grpSp>
        <p:nvGrpSpPr>
          <p:cNvPr id="330667" name="Group 939"/>
          <p:cNvGrpSpPr>
            <a:grpSpLocks/>
          </p:cNvGrpSpPr>
          <p:nvPr/>
        </p:nvGrpSpPr>
        <p:grpSpPr bwMode="auto">
          <a:xfrm>
            <a:off x="6067425" y="3159125"/>
            <a:ext cx="854075" cy="474663"/>
            <a:chOff x="3432" y="1772"/>
            <a:chExt cx="640" cy="313"/>
          </a:xfrm>
        </p:grpSpPr>
        <p:sp>
          <p:nvSpPr>
            <p:cNvPr id="330668" name="Rectangle 940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69" name="Rectangle 941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0" name="Rectangle 942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1" name="AutoShape 943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2" name="Line 944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3" name="Line 945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4" name="Rectangle 946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5" name="Line 947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6" name="Line 948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7" name="Line 949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8" name="Line 950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79" name="Rectangle 951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0" name="Line 952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1" name="Rectangle 953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2" name="Oval 954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3" name="Line 955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4" name="Rectangle 956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5" name="Line 957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6" name="Line 958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7" name="Line 959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8" name="Line 960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89" name="Line 961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0" name="Line 962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691" name="Group 963"/>
          <p:cNvGrpSpPr>
            <a:grpSpLocks/>
          </p:cNvGrpSpPr>
          <p:nvPr/>
        </p:nvGrpSpPr>
        <p:grpSpPr bwMode="auto">
          <a:xfrm>
            <a:off x="6219825" y="3311525"/>
            <a:ext cx="854075" cy="474663"/>
            <a:chOff x="3432" y="1772"/>
            <a:chExt cx="640" cy="313"/>
          </a:xfrm>
        </p:grpSpPr>
        <p:sp>
          <p:nvSpPr>
            <p:cNvPr id="330692" name="Rectangle 964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3" name="Rectangle 965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4" name="Rectangle 966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5" name="AutoShape 967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6" name="Line 968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7" name="Line 969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8" name="Rectangle 970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699" name="Line 971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0" name="Line 972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1" name="Line 973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2" name="Line 974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3" name="Rectangle 975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4" name="Line 976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5" name="Rectangle 977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6" name="Oval 978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7" name="Line 979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8" name="Rectangle 980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09" name="Line 981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0" name="Line 982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1" name="Line 983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2" name="Line 984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3" name="Line 985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4" name="Line 986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715" name="Group 987"/>
          <p:cNvGrpSpPr>
            <a:grpSpLocks/>
          </p:cNvGrpSpPr>
          <p:nvPr/>
        </p:nvGrpSpPr>
        <p:grpSpPr bwMode="auto">
          <a:xfrm>
            <a:off x="6372225" y="3463925"/>
            <a:ext cx="854075" cy="474663"/>
            <a:chOff x="3432" y="1772"/>
            <a:chExt cx="640" cy="313"/>
          </a:xfrm>
        </p:grpSpPr>
        <p:sp>
          <p:nvSpPr>
            <p:cNvPr id="330716" name="Rectangle 988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7" name="Rectangle 989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8" name="Rectangle 990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19" name="AutoShape 991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0" name="Line 992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1" name="Line 993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2" name="Rectangle 994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3" name="Line 995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4" name="Line 996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5" name="Line 997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6" name="Line 998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7" name="Rectangle 999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8" name="Line 1000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29" name="Rectangle 1001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0" name="Oval 1002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1" name="Line 1003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2" name="Rectangle 1004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3" name="Line 1005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4" name="Line 1006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5" name="Line 1007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6" name="Line 1008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7" name="Line 1009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38" name="Line 1010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739" name="Group 1011"/>
          <p:cNvGrpSpPr>
            <a:grpSpLocks/>
          </p:cNvGrpSpPr>
          <p:nvPr/>
        </p:nvGrpSpPr>
        <p:grpSpPr bwMode="auto">
          <a:xfrm>
            <a:off x="6524625" y="3616325"/>
            <a:ext cx="854075" cy="474663"/>
            <a:chOff x="3432" y="1772"/>
            <a:chExt cx="640" cy="313"/>
          </a:xfrm>
        </p:grpSpPr>
        <p:sp>
          <p:nvSpPr>
            <p:cNvPr id="330740" name="Rectangle 1012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1" name="Rectangle 1013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2" name="Rectangle 1014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3" name="AutoShape 1015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4" name="Line 1016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5" name="Line 1017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6" name="Rectangle 1018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7" name="Line 1019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8" name="Line 1020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49" name="Line 1021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50" name="Line 1022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51" name="Rectangle 1023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6" name="Line 0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7" name="Rectangle 1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8" name="Oval 2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79" name="Line 3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0" name="Rectangle 4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1" name="Line 5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2" name="Line 6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3" name="Line 7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4" name="Line 8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5" name="Line 9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6" name="Line 10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787" name="Group 11"/>
          <p:cNvGrpSpPr>
            <a:grpSpLocks/>
          </p:cNvGrpSpPr>
          <p:nvPr/>
        </p:nvGrpSpPr>
        <p:grpSpPr bwMode="auto">
          <a:xfrm>
            <a:off x="6677025" y="3768725"/>
            <a:ext cx="854075" cy="474663"/>
            <a:chOff x="3432" y="1772"/>
            <a:chExt cx="640" cy="313"/>
          </a:xfrm>
        </p:grpSpPr>
        <p:sp>
          <p:nvSpPr>
            <p:cNvPr id="331788" name="Rectangle 12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89" name="Rectangle 13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0" name="Rectangle 14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1" name="AutoShape 15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2" name="Line 16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3" name="Line 17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4" name="Rectangle 18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5" name="Line 19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6" name="Line 20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7" name="Line 21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8" name="Line 22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799" name="Rectangle 23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0" name="Line 24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1" name="Rectangle 25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2" name="Oval 26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3" name="Line 27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4" name="Rectangle 28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5" name="Line 29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6" name="Line 30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7" name="Line 31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8" name="Line 32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09" name="Line 33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0" name="Line 34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811" name="Group 35"/>
          <p:cNvGrpSpPr>
            <a:grpSpLocks/>
          </p:cNvGrpSpPr>
          <p:nvPr/>
        </p:nvGrpSpPr>
        <p:grpSpPr bwMode="auto">
          <a:xfrm>
            <a:off x="6829425" y="3921125"/>
            <a:ext cx="854075" cy="474663"/>
            <a:chOff x="3432" y="1772"/>
            <a:chExt cx="640" cy="313"/>
          </a:xfrm>
        </p:grpSpPr>
        <p:sp>
          <p:nvSpPr>
            <p:cNvPr id="331812" name="Rectangle 36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3" name="Rectangle 37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4" name="Rectangle 38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5" name="AutoShape 39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6" name="Line 40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7" name="Line 41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8" name="Rectangle 42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19" name="Line 43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0" name="Line 44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1" name="Line 45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2" name="Line 46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3" name="Rectangle 47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4" name="Line 48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5" name="Rectangle 49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6" name="Oval 50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7" name="Line 51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8" name="Rectangle 52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29" name="Line 53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0" name="Line 54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1" name="Line 55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2" name="Line 56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3" name="Line 57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4" name="Line 58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835" name="Group 59"/>
          <p:cNvGrpSpPr>
            <a:grpSpLocks/>
          </p:cNvGrpSpPr>
          <p:nvPr/>
        </p:nvGrpSpPr>
        <p:grpSpPr bwMode="auto">
          <a:xfrm>
            <a:off x="6981825" y="4073525"/>
            <a:ext cx="854075" cy="474663"/>
            <a:chOff x="3432" y="1772"/>
            <a:chExt cx="640" cy="313"/>
          </a:xfrm>
        </p:grpSpPr>
        <p:sp>
          <p:nvSpPr>
            <p:cNvPr id="331836" name="Rectangle 60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7" name="Rectangle 61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8" name="Rectangle 62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39" name="AutoShape 63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0" name="Line 64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1" name="Line 65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2" name="Rectangle 66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3" name="Line 67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4" name="Line 68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5" name="Line 69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6" name="Line 70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7" name="Rectangle 71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8" name="Line 72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49" name="Rectangle 73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0" name="Oval 74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1" name="Line 75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2" name="Rectangle 76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3" name="Line 77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4" name="Line 78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5" name="Line 79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6" name="Line 80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7" name="Line 81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58" name="Line 82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1859" name="Group 83"/>
          <p:cNvGrpSpPr>
            <a:grpSpLocks/>
          </p:cNvGrpSpPr>
          <p:nvPr/>
        </p:nvGrpSpPr>
        <p:grpSpPr bwMode="auto">
          <a:xfrm>
            <a:off x="7134225" y="4225925"/>
            <a:ext cx="854075" cy="474663"/>
            <a:chOff x="3432" y="1772"/>
            <a:chExt cx="640" cy="313"/>
          </a:xfrm>
        </p:grpSpPr>
        <p:sp>
          <p:nvSpPr>
            <p:cNvPr id="331860" name="Rectangle 84"/>
            <p:cNvSpPr>
              <a:spLocks noChangeArrowheads="1"/>
            </p:cNvSpPr>
            <p:nvPr/>
          </p:nvSpPr>
          <p:spPr bwMode="auto">
            <a:xfrm>
              <a:off x="3432" y="1772"/>
              <a:ext cx="112" cy="3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1" name="Rectangle 85"/>
            <p:cNvSpPr>
              <a:spLocks noChangeArrowheads="1"/>
            </p:cNvSpPr>
            <p:nvPr/>
          </p:nvSpPr>
          <p:spPr bwMode="auto">
            <a:xfrm>
              <a:off x="3620" y="1772"/>
              <a:ext cx="296" cy="2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2" name="Rectangle 86"/>
            <p:cNvSpPr>
              <a:spLocks noChangeArrowheads="1"/>
            </p:cNvSpPr>
            <p:nvPr/>
          </p:nvSpPr>
          <p:spPr bwMode="auto">
            <a:xfrm>
              <a:off x="3642" y="1792"/>
              <a:ext cx="249" cy="18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3" name="AutoShape 87"/>
            <p:cNvSpPr>
              <a:spLocks noChangeArrowheads="1"/>
            </p:cNvSpPr>
            <p:nvPr/>
          </p:nvSpPr>
          <p:spPr bwMode="auto">
            <a:xfrm flipV="1">
              <a:off x="3568" y="2015"/>
              <a:ext cx="397" cy="70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4" name="Line 88"/>
            <p:cNvSpPr>
              <a:spLocks noChangeShapeType="1"/>
            </p:cNvSpPr>
            <p:nvPr/>
          </p:nvSpPr>
          <p:spPr bwMode="auto">
            <a:xfrm>
              <a:off x="3630" y="2066"/>
              <a:ext cx="28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5" name="Line 89"/>
            <p:cNvSpPr>
              <a:spLocks noChangeShapeType="1"/>
            </p:cNvSpPr>
            <p:nvPr/>
          </p:nvSpPr>
          <p:spPr bwMode="auto">
            <a:xfrm>
              <a:off x="3662" y="2040"/>
              <a:ext cx="21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6" name="Rectangle 90"/>
            <p:cNvSpPr>
              <a:spLocks noChangeArrowheads="1"/>
            </p:cNvSpPr>
            <p:nvPr/>
          </p:nvSpPr>
          <p:spPr bwMode="auto">
            <a:xfrm>
              <a:off x="3445" y="2034"/>
              <a:ext cx="87" cy="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7" name="Line 91"/>
            <p:cNvSpPr>
              <a:spLocks noChangeShapeType="1"/>
            </p:cNvSpPr>
            <p:nvPr/>
          </p:nvSpPr>
          <p:spPr bwMode="auto">
            <a:xfrm>
              <a:off x="3450" y="198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8" name="Line 92"/>
            <p:cNvSpPr>
              <a:spLocks noChangeShapeType="1"/>
            </p:cNvSpPr>
            <p:nvPr/>
          </p:nvSpPr>
          <p:spPr bwMode="auto">
            <a:xfrm>
              <a:off x="3450" y="1964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69" name="Line 93"/>
            <p:cNvSpPr>
              <a:spLocks noChangeShapeType="1"/>
            </p:cNvSpPr>
            <p:nvPr/>
          </p:nvSpPr>
          <p:spPr bwMode="auto">
            <a:xfrm>
              <a:off x="3450" y="194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0" name="Line 94"/>
            <p:cNvSpPr>
              <a:spLocks noChangeShapeType="1"/>
            </p:cNvSpPr>
            <p:nvPr/>
          </p:nvSpPr>
          <p:spPr bwMode="auto">
            <a:xfrm>
              <a:off x="3450" y="1926"/>
              <a:ext cx="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1" name="Rectangle 95"/>
            <p:cNvSpPr>
              <a:spLocks noChangeArrowheads="1"/>
            </p:cNvSpPr>
            <p:nvPr/>
          </p:nvSpPr>
          <p:spPr bwMode="auto">
            <a:xfrm>
              <a:off x="3450" y="1785"/>
              <a:ext cx="27" cy="1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2" name="Line 96"/>
            <p:cNvSpPr>
              <a:spLocks noChangeShapeType="1"/>
            </p:cNvSpPr>
            <p:nvPr/>
          </p:nvSpPr>
          <p:spPr bwMode="auto">
            <a:xfrm>
              <a:off x="3464" y="1797"/>
              <a:ext cx="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3" name="Rectangle 97"/>
            <p:cNvSpPr>
              <a:spLocks noChangeArrowheads="1"/>
            </p:cNvSpPr>
            <p:nvPr/>
          </p:nvSpPr>
          <p:spPr bwMode="auto">
            <a:xfrm>
              <a:off x="3457" y="1893"/>
              <a:ext cx="16" cy="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4" name="Oval 98"/>
            <p:cNvSpPr>
              <a:spLocks noChangeArrowheads="1"/>
            </p:cNvSpPr>
            <p:nvPr/>
          </p:nvSpPr>
          <p:spPr bwMode="auto">
            <a:xfrm>
              <a:off x="4003" y="2021"/>
              <a:ext cx="69" cy="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5" name="Line 99"/>
            <p:cNvSpPr>
              <a:spLocks noChangeShapeType="1"/>
            </p:cNvSpPr>
            <p:nvPr/>
          </p:nvSpPr>
          <p:spPr bwMode="auto">
            <a:xfrm>
              <a:off x="4003" y="2040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6" name="Rectangle 100"/>
            <p:cNvSpPr>
              <a:spLocks noChangeArrowheads="1"/>
            </p:cNvSpPr>
            <p:nvPr/>
          </p:nvSpPr>
          <p:spPr bwMode="auto">
            <a:xfrm>
              <a:off x="4003" y="2048"/>
              <a:ext cx="69" cy="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7" name="Line 101"/>
            <p:cNvSpPr>
              <a:spLocks noChangeShapeType="1"/>
            </p:cNvSpPr>
            <p:nvPr/>
          </p:nvSpPr>
          <p:spPr bwMode="auto">
            <a:xfrm flipH="1" flipV="1">
              <a:off x="3984" y="2021"/>
              <a:ext cx="13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8" name="Line 102"/>
            <p:cNvSpPr>
              <a:spLocks noChangeShapeType="1"/>
            </p:cNvSpPr>
            <p:nvPr/>
          </p:nvSpPr>
          <p:spPr bwMode="auto">
            <a:xfrm flipH="1">
              <a:off x="3959" y="2021"/>
              <a:ext cx="25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79" name="Line 103"/>
            <p:cNvSpPr>
              <a:spLocks noChangeShapeType="1"/>
            </p:cNvSpPr>
            <p:nvPr/>
          </p:nvSpPr>
          <p:spPr bwMode="auto">
            <a:xfrm flipH="1" flipV="1">
              <a:off x="3935" y="2021"/>
              <a:ext cx="24" cy="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80" name="Line 104"/>
            <p:cNvSpPr>
              <a:spLocks noChangeShapeType="1"/>
            </p:cNvSpPr>
            <p:nvPr/>
          </p:nvSpPr>
          <p:spPr bwMode="auto">
            <a:xfrm flipH="1">
              <a:off x="3923" y="2021"/>
              <a:ext cx="12" cy="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81" name="Line 105"/>
            <p:cNvSpPr>
              <a:spLocks noChangeShapeType="1"/>
            </p:cNvSpPr>
            <p:nvPr/>
          </p:nvSpPr>
          <p:spPr bwMode="auto">
            <a:xfrm>
              <a:off x="3997" y="2034"/>
              <a:ext cx="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882" name="Line 106"/>
            <p:cNvSpPr>
              <a:spLocks noChangeShapeType="1"/>
            </p:cNvSpPr>
            <p:nvPr/>
          </p:nvSpPr>
          <p:spPr bwMode="auto">
            <a:xfrm flipH="1">
              <a:off x="3891" y="2034"/>
              <a:ext cx="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31883" name="AutoShape 107"/>
          <p:cNvCxnSpPr>
            <a:cxnSpLocks noChangeShapeType="1"/>
            <a:stCxn id="330380" idx="3"/>
            <a:endCxn id="330376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884" name="AutoShape 108"/>
          <p:cNvCxnSpPr>
            <a:cxnSpLocks noChangeShapeType="1"/>
            <a:stCxn id="330474" idx="3"/>
            <a:endCxn id="330376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885" name="AutoShape 109"/>
          <p:cNvCxnSpPr>
            <a:cxnSpLocks noChangeShapeType="1"/>
            <a:stCxn id="330513" idx="3"/>
            <a:endCxn id="330376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886" name="AutoShape 110"/>
          <p:cNvCxnSpPr>
            <a:cxnSpLocks noChangeShapeType="1"/>
            <a:stCxn id="330552" idx="3"/>
            <a:endCxn id="330376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33189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89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493" name="Group 149"/>
          <p:cNvGrpSpPr>
            <a:grpSpLocks/>
          </p:cNvGrpSpPr>
          <p:nvPr/>
        </p:nvGrpSpPr>
        <p:grpSpPr bwMode="auto">
          <a:xfrm>
            <a:off x="1260482" y="2513110"/>
            <a:ext cx="1060769" cy="742460"/>
            <a:chOff x="78" y="1636"/>
            <a:chExt cx="1263" cy="884"/>
          </a:xfrm>
        </p:grpSpPr>
        <p:grpSp>
          <p:nvGrpSpPr>
            <p:cNvPr id="494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11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5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45" name="Group 149"/>
          <p:cNvGrpSpPr>
            <a:grpSpLocks/>
          </p:cNvGrpSpPr>
          <p:nvPr/>
        </p:nvGrpSpPr>
        <p:grpSpPr bwMode="auto">
          <a:xfrm>
            <a:off x="1258523" y="3442877"/>
            <a:ext cx="1060769" cy="742460"/>
            <a:chOff x="78" y="1636"/>
            <a:chExt cx="1263" cy="884"/>
          </a:xfrm>
        </p:grpSpPr>
        <p:grpSp>
          <p:nvGrpSpPr>
            <p:cNvPr id="546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63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0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7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5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6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71" name="Group 149"/>
          <p:cNvGrpSpPr>
            <a:grpSpLocks/>
          </p:cNvGrpSpPr>
          <p:nvPr/>
        </p:nvGrpSpPr>
        <p:grpSpPr bwMode="auto">
          <a:xfrm>
            <a:off x="1250057" y="4378443"/>
            <a:ext cx="1060769" cy="742460"/>
            <a:chOff x="78" y="1636"/>
            <a:chExt cx="1263" cy="884"/>
          </a:xfrm>
        </p:grpSpPr>
        <p:grpSp>
          <p:nvGrpSpPr>
            <p:cNvPr id="572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89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1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6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3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97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8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15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9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196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908300" y="2189163"/>
            <a:ext cx="2497138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– Radiology Workstation</a:t>
            </a:r>
          </a:p>
        </p:txBody>
      </p:sp>
      <p:grpSp>
        <p:nvGrpSpPr>
          <p:cNvPr id="330756" name="Group 4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330757" name="Group 5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758" name="Group 6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759" name="Rectangle 7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0" name="Rectangle 8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1" name="AutoShape 9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2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4" name="Line 12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765" name="Group 13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766" name="AutoShape 14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7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8" name="AutoShape 16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69" name="Freeform 17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0" name="Rectangle 18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1" name="Freeform 19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2" name="Line 2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3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4" name="Line 2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5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6" name="Rectangle 24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7" name="Rectangle 25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8" name="Rectangle 26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779" name="Group 27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78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9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9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9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793" name="Rectangle 41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4" name="Rectangle 42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grpSp>
        <p:nvGrpSpPr>
          <p:cNvPr id="330850" name="Group 98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330851" name="Group 99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852" name="Group 100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853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54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55" name="AutoShape 103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56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5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58" name="Line 106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859" name="Group 107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860" name="AutoShape 108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1" name="AutoShape 109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2" name="AutoShape 110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3" name="Freeform 111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5" name="Freeform 113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6" name="Line 11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7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8" name="Line 116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69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0" name="Rectangle 118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1" name="Rectangle 119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2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873" name="Group 121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874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5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6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7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8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79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0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1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2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3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4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5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86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887" name="Rectangle 135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88" name="Rectangle 136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330889" name="Group 137"/>
          <p:cNvGrpSpPr>
            <a:grpSpLocks/>
          </p:cNvGrpSpPr>
          <p:nvPr/>
        </p:nvGrpSpPr>
        <p:grpSpPr bwMode="auto">
          <a:xfrm>
            <a:off x="1293813" y="4370388"/>
            <a:ext cx="904875" cy="909637"/>
            <a:chOff x="527" y="1457"/>
            <a:chExt cx="570" cy="573"/>
          </a:xfrm>
        </p:grpSpPr>
        <p:grpSp>
          <p:nvGrpSpPr>
            <p:cNvPr id="330890" name="Group 138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891" name="Group 139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892" name="Rectangle 140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93" name="Rectangle 141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94" name="AutoShape 142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95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96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97" name="Line 145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898" name="Group 146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899" name="AutoShape 147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0" name="AutoShape 148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1" name="AutoShape 149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2" name="Freeform 150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3" name="Rectangle 151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4" name="Freeform 152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5" name="Line 153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6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7" name="Line 155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8" name="Line 156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09" name="Rectangle 157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0" name="Rectangle 158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1" name="Rectangle 159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912" name="Group 160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913" name="Rectangle 161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4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5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6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7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8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19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0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1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2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3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4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25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926" name="Rectangle 174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27" name="Rectangle 175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330928" name="Group 176"/>
          <p:cNvGrpSpPr>
            <a:grpSpLocks/>
          </p:cNvGrpSpPr>
          <p:nvPr/>
        </p:nvGrpSpPr>
        <p:grpSpPr bwMode="auto">
          <a:xfrm>
            <a:off x="1290638" y="5300663"/>
            <a:ext cx="904875" cy="909637"/>
            <a:chOff x="527" y="1457"/>
            <a:chExt cx="570" cy="573"/>
          </a:xfrm>
        </p:grpSpPr>
        <p:grpSp>
          <p:nvGrpSpPr>
            <p:cNvPr id="330929" name="Group 177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330930" name="Group 178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330931" name="Rectangle 179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2" name="Rectangle 180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3" name="AutoShape 18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4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5" name="Line 183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6" name="Line 184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937" name="Group 185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330938" name="AutoShape 186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39" name="AutoShape 187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0" name="AutoShape 188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1" name="Freeform 189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2" name="Rectangle 190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3" name="Freeform 191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4" name="Line 19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5" name="Line 193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6" name="Line 19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7" name="Line 195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8" name="Rectangle 196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49" name="Rectangle 197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0" name="Rectangle 198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0951" name="Group 199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330952" name="Rectangle 200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3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4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5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6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7" name="Line 205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8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59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60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6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6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63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964" name="Line 212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0965" name="Rectangle 213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66" name="Rectangle 214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sp>
        <p:nvSpPr>
          <p:cNvPr id="330967" name="Rectangle 215"/>
          <p:cNvSpPr>
            <a:spLocks noChangeArrowheads="1"/>
          </p:cNvSpPr>
          <p:nvPr/>
        </p:nvSpPr>
        <p:spPr bwMode="auto">
          <a:xfrm>
            <a:off x="2990850" y="2290763"/>
            <a:ext cx="16081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>
                <a:latin typeface="Times New Roman" charset="0"/>
              </a:rPr>
              <a:t>PACS +/- RIS</a:t>
            </a: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cxnSp>
        <p:nvCxnSpPr>
          <p:cNvPr id="331238" name="AutoShape 486"/>
          <p:cNvCxnSpPr>
            <a:cxnSpLocks noChangeShapeType="1"/>
            <a:stCxn id="330759" idx="3"/>
            <a:endCxn id="330754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39" name="AutoShape 487"/>
          <p:cNvCxnSpPr>
            <a:cxnSpLocks noChangeShapeType="1"/>
            <a:stCxn id="330853" idx="3"/>
            <a:endCxn id="330754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0" name="AutoShape 488"/>
          <p:cNvCxnSpPr>
            <a:cxnSpLocks noChangeShapeType="1"/>
            <a:stCxn id="330892" idx="3"/>
            <a:endCxn id="330754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1" name="AutoShape 489"/>
          <p:cNvCxnSpPr>
            <a:cxnSpLocks noChangeShapeType="1"/>
            <a:stCxn id="330931" idx="3"/>
            <a:endCxn id="330754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5405438" y="3006725"/>
            <a:ext cx="2582862" cy="2290763"/>
            <a:chOff x="5405438" y="3006725"/>
            <a:chExt cx="2582862" cy="2290763"/>
          </a:xfrm>
        </p:grpSpPr>
        <p:grpSp>
          <p:nvGrpSpPr>
            <p:cNvPr id="331021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331022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3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4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5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6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7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8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9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0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1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2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3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4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5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6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7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8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9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0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1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2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3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4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1045" name="Rectangle 293"/>
            <p:cNvSpPr>
              <a:spLocks noChangeArrowheads="1"/>
            </p:cNvSpPr>
            <p:nvPr/>
          </p:nvSpPr>
          <p:spPr bwMode="auto">
            <a:xfrm>
              <a:off x="6389688" y="499586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331046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331047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8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9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0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1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2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3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4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5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6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7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8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9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0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1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2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3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4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5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6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7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8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9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70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331071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2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3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4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5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6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7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8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9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0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1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2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3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4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5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6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7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8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9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0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1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2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3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9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331095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6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7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8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9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0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1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2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3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4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5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6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7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8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9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0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1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2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3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4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5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6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7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18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331119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0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1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2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3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4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5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6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7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8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9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0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1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2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3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4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5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6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7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8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9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0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1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42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331143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4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5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6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7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8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9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0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1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2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3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4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5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6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7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8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9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0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1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2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3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4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5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66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331167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8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9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0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1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2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3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4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5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6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7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8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9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0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1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2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3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4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5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6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7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8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9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90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331191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2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3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4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5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6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7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8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9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0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1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2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3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4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5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6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7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8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9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0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1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2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3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214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331215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6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7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8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9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0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1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2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3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4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5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6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7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8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9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0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1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2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3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4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5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6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7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31243" name="AutoShape 491"/>
            <p:cNvCxnSpPr>
              <a:cxnSpLocks noChangeShapeType="1"/>
              <a:stCxn id="330754" idx="3"/>
              <a:endCxn id="331028" idx="1"/>
            </p:cNvCxnSpPr>
            <p:nvPr/>
          </p:nvCxnSpPr>
          <p:spPr bwMode="auto">
            <a:xfrm flipV="1">
              <a:off x="5405438" y="3433763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4" name="AutoShape 492"/>
            <p:cNvCxnSpPr>
              <a:cxnSpLocks noChangeShapeType="1"/>
              <a:stCxn id="330754" idx="3"/>
              <a:endCxn id="331053" idx="1"/>
            </p:cNvCxnSpPr>
            <p:nvPr/>
          </p:nvCxnSpPr>
          <p:spPr bwMode="auto">
            <a:xfrm flipV="1">
              <a:off x="5405438" y="3586163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5" name="AutoShape 493"/>
            <p:cNvCxnSpPr>
              <a:cxnSpLocks noChangeShapeType="1"/>
              <a:stCxn id="330754" idx="3"/>
              <a:endCxn id="331077" idx="1"/>
            </p:cNvCxnSpPr>
            <p:nvPr/>
          </p:nvCxnSpPr>
          <p:spPr bwMode="auto">
            <a:xfrm flipV="1">
              <a:off x="5405438" y="3738563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6" name="AutoShape 494"/>
            <p:cNvCxnSpPr>
              <a:cxnSpLocks noChangeShapeType="1"/>
              <a:stCxn id="330754" idx="3"/>
              <a:endCxn id="331101" idx="1"/>
            </p:cNvCxnSpPr>
            <p:nvPr/>
          </p:nvCxnSpPr>
          <p:spPr bwMode="auto">
            <a:xfrm flipV="1">
              <a:off x="5405438" y="3890963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7" name="AutoShape 495"/>
            <p:cNvCxnSpPr>
              <a:cxnSpLocks noChangeShapeType="1"/>
              <a:stCxn id="330754" idx="3"/>
              <a:endCxn id="331125" idx="1"/>
            </p:cNvCxnSpPr>
            <p:nvPr/>
          </p:nvCxnSpPr>
          <p:spPr bwMode="auto">
            <a:xfrm flipV="1">
              <a:off x="5405438" y="4043363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8" name="AutoShape 496"/>
            <p:cNvCxnSpPr>
              <a:cxnSpLocks noChangeShapeType="1"/>
              <a:stCxn id="330754" idx="3"/>
              <a:endCxn id="331149" idx="1"/>
            </p:cNvCxnSpPr>
            <p:nvPr/>
          </p:nvCxnSpPr>
          <p:spPr bwMode="auto">
            <a:xfrm flipV="1">
              <a:off x="5405438" y="4195763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9" name="AutoShape 497"/>
            <p:cNvCxnSpPr>
              <a:cxnSpLocks noChangeShapeType="1"/>
              <a:stCxn id="330754" idx="3"/>
              <a:endCxn id="331173" idx="1"/>
            </p:cNvCxnSpPr>
            <p:nvPr/>
          </p:nvCxnSpPr>
          <p:spPr bwMode="auto">
            <a:xfrm>
              <a:off x="5405438" y="4233863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0" name="AutoShape 498"/>
            <p:cNvCxnSpPr>
              <a:cxnSpLocks noChangeShapeType="1"/>
              <a:stCxn id="330754" idx="3"/>
              <a:endCxn id="331197" idx="1"/>
            </p:cNvCxnSpPr>
            <p:nvPr/>
          </p:nvCxnSpPr>
          <p:spPr bwMode="auto">
            <a:xfrm>
              <a:off x="5405438" y="4233863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1" name="AutoShape 499"/>
            <p:cNvCxnSpPr>
              <a:cxnSpLocks noChangeShapeType="1"/>
              <a:stCxn id="330754" idx="3"/>
              <a:endCxn id="331221" idx="1"/>
            </p:cNvCxnSpPr>
            <p:nvPr/>
          </p:nvCxnSpPr>
          <p:spPr bwMode="auto">
            <a:xfrm>
              <a:off x="5405438" y="4233863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504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33955" y="1640311"/>
            <a:ext cx="2067261" cy="4762501"/>
            <a:chOff x="1522628" y="1639888"/>
            <a:chExt cx="2067261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53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FB81-CB05-459B-8CFF-795E54B5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04593-57A3-4AB2-8755-CA688F54E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Editor of the DICOM Standard (NEMA Contract)</a:t>
            </a:r>
          </a:p>
          <a:p>
            <a:r>
              <a:rPr lang="en-US" sz="2700" dirty="0"/>
              <a:t>Owner of </a:t>
            </a:r>
            <a:r>
              <a:rPr lang="en-US" sz="2700" dirty="0" err="1"/>
              <a:t>PixelMed</a:t>
            </a:r>
            <a:r>
              <a:rPr lang="en-US" sz="2700" dirty="0"/>
              <a:t> Publishing, LLC</a:t>
            </a:r>
          </a:p>
          <a:p>
            <a:r>
              <a:rPr lang="en-US" sz="2700" dirty="0"/>
              <a:t>Consulting for </a:t>
            </a:r>
            <a:r>
              <a:rPr lang="en-US" sz="2700" dirty="0" err="1"/>
              <a:t>BKMedical</a:t>
            </a:r>
            <a:r>
              <a:rPr lang="en-US" sz="2700" dirty="0"/>
              <a:t>, Canfield, Carestream, Imago, MDDX (</a:t>
            </a:r>
            <a:r>
              <a:rPr lang="en-US" sz="2700" dirty="0" err="1"/>
              <a:t>Bioclinica</a:t>
            </a:r>
            <a:r>
              <a:rPr lang="en-US" sz="2700" dirty="0"/>
              <a:t>)</a:t>
            </a:r>
          </a:p>
          <a:p>
            <a:r>
              <a:rPr lang="en-US" sz="2700" dirty="0"/>
              <a:t>Supported by NIH U24CA180918 QIICR, NCI Leidos BOA 29XS219 Task Order #05</a:t>
            </a:r>
          </a:p>
        </p:txBody>
      </p:sp>
    </p:spTree>
    <p:extLst>
      <p:ext uri="{BB962C8B-B14F-4D97-AF65-F5344CB8AC3E}">
        <p14:creationId xmlns:p14="http://schemas.microsoft.com/office/powerpoint/2010/main" val="717050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908300" y="2189163"/>
            <a:ext cx="2497138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– Pathology Workstation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sp>
        <p:nvSpPr>
          <p:cNvPr id="330967" name="Rectangle 215"/>
          <p:cNvSpPr>
            <a:spLocks noChangeArrowheads="1"/>
          </p:cNvSpPr>
          <p:nvPr/>
        </p:nvSpPr>
        <p:spPr bwMode="auto">
          <a:xfrm>
            <a:off x="2990850" y="2290763"/>
            <a:ext cx="197133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PACS +/- APLIS</a:t>
            </a: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cxnSp>
        <p:nvCxnSpPr>
          <p:cNvPr id="331238" name="AutoShape 486"/>
          <p:cNvCxnSpPr>
            <a:cxnSpLocks noChangeShapeType="1"/>
            <a:stCxn id="330759" idx="3"/>
            <a:endCxn id="330754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39" name="AutoShape 487"/>
          <p:cNvCxnSpPr>
            <a:cxnSpLocks noChangeShapeType="1"/>
            <a:stCxn id="330853" idx="3"/>
            <a:endCxn id="330754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0" name="AutoShape 488"/>
          <p:cNvCxnSpPr>
            <a:cxnSpLocks noChangeShapeType="1"/>
            <a:stCxn id="330892" idx="3"/>
            <a:endCxn id="330754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1" name="AutoShape 489"/>
          <p:cNvCxnSpPr>
            <a:cxnSpLocks noChangeShapeType="1"/>
            <a:stCxn id="330931" idx="3"/>
            <a:endCxn id="330754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5405438" y="3006725"/>
            <a:ext cx="2582862" cy="2290763"/>
            <a:chOff x="5405438" y="3006725"/>
            <a:chExt cx="2582862" cy="2290763"/>
          </a:xfrm>
        </p:grpSpPr>
        <p:grpSp>
          <p:nvGrpSpPr>
            <p:cNvPr id="331021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331022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3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4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5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6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7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8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9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0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1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2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3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4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5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6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7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8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9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0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1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2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3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4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1045" name="Rectangle 293"/>
            <p:cNvSpPr>
              <a:spLocks noChangeArrowheads="1"/>
            </p:cNvSpPr>
            <p:nvPr/>
          </p:nvSpPr>
          <p:spPr bwMode="auto">
            <a:xfrm>
              <a:off x="6389688" y="499586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331046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331047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8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9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0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1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2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3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4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5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6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7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8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9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0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1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2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3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4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5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6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7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8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9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70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331071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2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3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4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5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6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7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8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9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0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1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2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3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4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5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6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7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8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9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0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1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2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3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9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331095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6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7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8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9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0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1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2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3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4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5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6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7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8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9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0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1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2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3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4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5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6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7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18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331119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0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1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2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3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4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5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6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7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8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9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0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1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2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3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4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5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6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7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8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9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0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1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42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331143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4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5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6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7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8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9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0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1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2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3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4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5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6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7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8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9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0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1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2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3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4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5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66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331167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8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9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0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1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2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3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4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5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6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7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8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9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0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1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2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3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4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5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6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7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8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9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90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331191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2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3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4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5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6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7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8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9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0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1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2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3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4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5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6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7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8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9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0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1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2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3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214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331215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6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7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8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9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0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1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2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3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4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5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6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7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8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9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0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1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2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3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4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5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6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7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31243" name="AutoShape 491"/>
            <p:cNvCxnSpPr>
              <a:cxnSpLocks noChangeShapeType="1"/>
              <a:stCxn id="330754" idx="3"/>
              <a:endCxn id="331028" idx="1"/>
            </p:cNvCxnSpPr>
            <p:nvPr/>
          </p:nvCxnSpPr>
          <p:spPr bwMode="auto">
            <a:xfrm flipV="1">
              <a:off x="5405438" y="3433763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4" name="AutoShape 492"/>
            <p:cNvCxnSpPr>
              <a:cxnSpLocks noChangeShapeType="1"/>
              <a:stCxn id="330754" idx="3"/>
              <a:endCxn id="331053" idx="1"/>
            </p:cNvCxnSpPr>
            <p:nvPr/>
          </p:nvCxnSpPr>
          <p:spPr bwMode="auto">
            <a:xfrm flipV="1">
              <a:off x="5405438" y="3586163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5" name="AutoShape 493"/>
            <p:cNvCxnSpPr>
              <a:cxnSpLocks noChangeShapeType="1"/>
              <a:stCxn id="330754" idx="3"/>
              <a:endCxn id="331077" idx="1"/>
            </p:cNvCxnSpPr>
            <p:nvPr/>
          </p:nvCxnSpPr>
          <p:spPr bwMode="auto">
            <a:xfrm flipV="1">
              <a:off x="5405438" y="3738563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6" name="AutoShape 494"/>
            <p:cNvCxnSpPr>
              <a:cxnSpLocks noChangeShapeType="1"/>
              <a:stCxn id="330754" idx="3"/>
              <a:endCxn id="331101" idx="1"/>
            </p:cNvCxnSpPr>
            <p:nvPr/>
          </p:nvCxnSpPr>
          <p:spPr bwMode="auto">
            <a:xfrm flipV="1">
              <a:off x="5405438" y="3890963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7" name="AutoShape 495"/>
            <p:cNvCxnSpPr>
              <a:cxnSpLocks noChangeShapeType="1"/>
              <a:stCxn id="330754" idx="3"/>
              <a:endCxn id="331125" idx="1"/>
            </p:cNvCxnSpPr>
            <p:nvPr/>
          </p:nvCxnSpPr>
          <p:spPr bwMode="auto">
            <a:xfrm flipV="1">
              <a:off x="5405438" y="4043363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8" name="AutoShape 496"/>
            <p:cNvCxnSpPr>
              <a:cxnSpLocks noChangeShapeType="1"/>
              <a:stCxn id="330754" idx="3"/>
              <a:endCxn id="331149" idx="1"/>
            </p:cNvCxnSpPr>
            <p:nvPr/>
          </p:nvCxnSpPr>
          <p:spPr bwMode="auto">
            <a:xfrm flipV="1">
              <a:off x="5405438" y="4195763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9" name="AutoShape 497"/>
            <p:cNvCxnSpPr>
              <a:cxnSpLocks noChangeShapeType="1"/>
              <a:stCxn id="330754" idx="3"/>
              <a:endCxn id="331173" idx="1"/>
            </p:cNvCxnSpPr>
            <p:nvPr/>
          </p:nvCxnSpPr>
          <p:spPr bwMode="auto">
            <a:xfrm>
              <a:off x="5405438" y="4233863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0" name="AutoShape 498"/>
            <p:cNvCxnSpPr>
              <a:cxnSpLocks noChangeShapeType="1"/>
              <a:stCxn id="330754" idx="3"/>
              <a:endCxn id="331197" idx="1"/>
            </p:cNvCxnSpPr>
            <p:nvPr/>
          </p:nvCxnSpPr>
          <p:spPr bwMode="auto">
            <a:xfrm>
              <a:off x="5405438" y="4233863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1" name="AutoShape 499"/>
            <p:cNvCxnSpPr>
              <a:cxnSpLocks noChangeShapeType="1"/>
              <a:stCxn id="330754" idx="3"/>
              <a:endCxn id="331221" idx="1"/>
            </p:cNvCxnSpPr>
            <p:nvPr/>
          </p:nvCxnSpPr>
          <p:spPr bwMode="auto">
            <a:xfrm>
              <a:off x="5405438" y="4233863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504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33955" y="1640311"/>
            <a:ext cx="2067261" cy="4762501"/>
            <a:chOff x="1522628" y="1639888"/>
            <a:chExt cx="2067261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11" name="Group 149"/>
          <p:cNvGrpSpPr>
            <a:grpSpLocks/>
          </p:cNvGrpSpPr>
          <p:nvPr/>
        </p:nvGrpSpPr>
        <p:grpSpPr bwMode="auto">
          <a:xfrm>
            <a:off x="1260482" y="2513110"/>
            <a:ext cx="1060769" cy="742460"/>
            <a:chOff x="78" y="1636"/>
            <a:chExt cx="1263" cy="884"/>
          </a:xfrm>
        </p:grpSpPr>
        <p:grpSp>
          <p:nvGrpSpPr>
            <p:cNvPr id="512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29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3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37" name="Group 149"/>
          <p:cNvGrpSpPr>
            <a:grpSpLocks/>
          </p:cNvGrpSpPr>
          <p:nvPr/>
        </p:nvGrpSpPr>
        <p:grpSpPr bwMode="auto">
          <a:xfrm>
            <a:off x="1258523" y="3442877"/>
            <a:ext cx="1060769" cy="742460"/>
            <a:chOff x="78" y="1636"/>
            <a:chExt cx="1263" cy="884"/>
          </a:xfrm>
        </p:grpSpPr>
        <p:grpSp>
          <p:nvGrpSpPr>
            <p:cNvPr id="538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55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250057" y="4378443"/>
            <a:ext cx="1060769" cy="742460"/>
            <a:chOff x="78" y="1636"/>
            <a:chExt cx="1263" cy="884"/>
          </a:xfrm>
        </p:grpSpPr>
        <p:grpSp>
          <p:nvGrpSpPr>
            <p:cNvPr id="564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81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5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33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908300" y="2189163"/>
            <a:ext cx="2497138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– Analysis Systems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sp>
        <p:nvSpPr>
          <p:cNvPr id="330967" name="Rectangle 215"/>
          <p:cNvSpPr>
            <a:spLocks noChangeArrowheads="1"/>
          </p:cNvSpPr>
          <p:nvPr/>
        </p:nvSpPr>
        <p:spPr bwMode="auto">
          <a:xfrm>
            <a:off x="2990850" y="2290763"/>
            <a:ext cx="197133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PACS +/- APLIS</a:t>
            </a: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cxnSp>
        <p:nvCxnSpPr>
          <p:cNvPr id="331238" name="AutoShape 486"/>
          <p:cNvCxnSpPr>
            <a:cxnSpLocks noChangeShapeType="1"/>
            <a:endCxn id="330754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39" name="AutoShape 487"/>
          <p:cNvCxnSpPr>
            <a:cxnSpLocks noChangeShapeType="1"/>
            <a:endCxn id="330754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0" name="AutoShape 488"/>
          <p:cNvCxnSpPr>
            <a:cxnSpLocks noChangeShapeType="1"/>
            <a:endCxn id="330754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1" name="AutoShape 489"/>
          <p:cNvCxnSpPr>
            <a:cxnSpLocks noChangeShapeType="1"/>
            <a:endCxn id="330754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5405438" y="2279373"/>
            <a:ext cx="2582862" cy="2073643"/>
            <a:chOff x="5405438" y="3006725"/>
            <a:chExt cx="2582862" cy="2073643"/>
          </a:xfrm>
        </p:grpSpPr>
        <p:grpSp>
          <p:nvGrpSpPr>
            <p:cNvPr id="331021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331022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3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4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5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6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7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8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9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0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1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2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3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4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5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6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7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8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9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0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1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2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3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4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1045" name="Rectangle 293"/>
            <p:cNvSpPr>
              <a:spLocks noChangeArrowheads="1"/>
            </p:cNvSpPr>
            <p:nvPr/>
          </p:nvSpPr>
          <p:spPr bwMode="auto">
            <a:xfrm>
              <a:off x="6389688" y="477874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331046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331047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8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9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0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1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2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3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4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5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6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7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8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9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0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1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2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3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4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5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6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7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8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9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70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331071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2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3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4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5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6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7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8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9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0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1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2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3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4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5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6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7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8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9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0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1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2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3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9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331095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6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7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8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9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0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1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2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3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4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5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6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7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8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9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0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1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2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3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4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5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6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7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18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331119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0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1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2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3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4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5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6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7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8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9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0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1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2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3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4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5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6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7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8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9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0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1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42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331143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4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5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6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7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8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9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0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1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2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3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4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5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6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7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8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9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0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1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2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3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4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5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66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331167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8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9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0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1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2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3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4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5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6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7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8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9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0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1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2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3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4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5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6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7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8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9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90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331191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2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3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4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5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6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7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8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9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0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1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2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3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4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5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6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7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8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9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0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1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2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3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214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331215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6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7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8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9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0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1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2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3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4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5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6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7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8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9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0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1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2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3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4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5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6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7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31243" name="AutoShape 491"/>
            <p:cNvCxnSpPr>
              <a:cxnSpLocks noChangeShapeType="1"/>
              <a:stCxn id="330754" idx="3"/>
              <a:endCxn id="331028" idx="1"/>
            </p:cNvCxnSpPr>
            <p:nvPr/>
          </p:nvCxnSpPr>
          <p:spPr bwMode="auto">
            <a:xfrm flipV="1">
              <a:off x="5405438" y="3433763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4" name="AutoShape 492"/>
            <p:cNvCxnSpPr>
              <a:cxnSpLocks noChangeShapeType="1"/>
              <a:stCxn id="330754" idx="3"/>
              <a:endCxn id="331053" idx="1"/>
            </p:cNvCxnSpPr>
            <p:nvPr/>
          </p:nvCxnSpPr>
          <p:spPr bwMode="auto">
            <a:xfrm flipV="1">
              <a:off x="5405438" y="3586163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5" name="AutoShape 493"/>
            <p:cNvCxnSpPr>
              <a:cxnSpLocks noChangeShapeType="1"/>
              <a:stCxn id="330754" idx="3"/>
              <a:endCxn id="331077" idx="1"/>
            </p:cNvCxnSpPr>
            <p:nvPr/>
          </p:nvCxnSpPr>
          <p:spPr bwMode="auto">
            <a:xfrm flipV="1">
              <a:off x="5405438" y="3738563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6" name="AutoShape 494"/>
            <p:cNvCxnSpPr>
              <a:cxnSpLocks noChangeShapeType="1"/>
              <a:stCxn id="330754" idx="3"/>
              <a:endCxn id="331101" idx="1"/>
            </p:cNvCxnSpPr>
            <p:nvPr/>
          </p:nvCxnSpPr>
          <p:spPr bwMode="auto">
            <a:xfrm flipV="1">
              <a:off x="5405438" y="3890963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7" name="AutoShape 495"/>
            <p:cNvCxnSpPr>
              <a:cxnSpLocks noChangeShapeType="1"/>
              <a:stCxn id="330754" idx="3"/>
              <a:endCxn id="331125" idx="1"/>
            </p:cNvCxnSpPr>
            <p:nvPr/>
          </p:nvCxnSpPr>
          <p:spPr bwMode="auto">
            <a:xfrm flipV="1">
              <a:off x="5405438" y="4043363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8" name="AutoShape 496"/>
            <p:cNvCxnSpPr>
              <a:cxnSpLocks noChangeShapeType="1"/>
              <a:stCxn id="330754" idx="3"/>
              <a:endCxn id="331149" idx="1"/>
            </p:cNvCxnSpPr>
            <p:nvPr/>
          </p:nvCxnSpPr>
          <p:spPr bwMode="auto">
            <a:xfrm flipV="1">
              <a:off x="5405438" y="4195763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9" name="AutoShape 497"/>
            <p:cNvCxnSpPr>
              <a:cxnSpLocks noChangeShapeType="1"/>
              <a:stCxn id="330754" idx="3"/>
              <a:endCxn id="331173" idx="1"/>
            </p:cNvCxnSpPr>
            <p:nvPr/>
          </p:nvCxnSpPr>
          <p:spPr bwMode="auto">
            <a:xfrm>
              <a:off x="5405438" y="4233863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0" name="AutoShape 498"/>
            <p:cNvCxnSpPr>
              <a:cxnSpLocks noChangeShapeType="1"/>
              <a:stCxn id="330754" idx="3"/>
              <a:endCxn id="331197" idx="1"/>
            </p:cNvCxnSpPr>
            <p:nvPr/>
          </p:nvCxnSpPr>
          <p:spPr bwMode="auto">
            <a:xfrm>
              <a:off x="5405438" y="4233863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1" name="AutoShape 499"/>
            <p:cNvCxnSpPr>
              <a:cxnSpLocks noChangeShapeType="1"/>
              <a:stCxn id="330754" idx="3"/>
              <a:endCxn id="331221" idx="1"/>
            </p:cNvCxnSpPr>
            <p:nvPr/>
          </p:nvCxnSpPr>
          <p:spPr bwMode="auto">
            <a:xfrm>
              <a:off x="5405438" y="4233863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504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33955" y="1640311"/>
            <a:ext cx="2067261" cy="4762501"/>
            <a:chOff x="1522628" y="1639888"/>
            <a:chExt cx="2067261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11" name="Group 149"/>
          <p:cNvGrpSpPr>
            <a:grpSpLocks/>
          </p:cNvGrpSpPr>
          <p:nvPr/>
        </p:nvGrpSpPr>
        <p:grpSpPr bwMode="auto">
          <a:xfrm>
            <a:off x="1260482" y="2513110"/>
            <a:ext cx="1060769" cy="742460"/>
            <a:chOff x="78" y="1636"/>
            <a:chExt cx="1263" cy="884"/>
          </a:xfrm>
        </p:grpSpPr>
        <p:grpSp>
          <p:nvGrpSpPr>
            <p:cNvPr id="512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29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3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37" name="Group 149"/>
          <p:cNvGrpSpPr>
            <a:grpSpLocks/>
          </p:cNvGrpSpPr>
          <p:nvPr/>
        </p:nvGrpSpPr>
        <p:grpSpPr bwMode="auto">
          <a:xfrm>
            <a:off x="1258523" y="3442877"/>
            <a:ext cx="1060769" cy="742460"/>
            <a:chOff x="78" y="1636"/>
            <a:chExt cx="1263" cy="884"/>
          </a:xfrm>
        </p:grpSpPr>
        <p:grpSp>
          <p:nvGrpSpPr>
            <p:cNvPr id="538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55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250057" y="4378443"/>
            <a:ext cx="1060769" cy="742460"/>
            <a:chOff x="78" y="1636"/>
            <a:chExt cx="1263" cy="884"/>
          </a:xfrm>
        </p:grpSpPr>
        <p:grpSp>
          <p:nvGrpSpPr>
            <p:cNvPr id="564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81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5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00260" y="4308285"/>
            <a:ext cx="2754059" cy="2077230"/>
            <a:chOff x="5416723" y="4396629"/>
            <a:chExt cx="2106914" cy="2077230"/>
          </a:xfrm>
        </p:grpSpPr>
        <p:sp>
          <p:nvSpPr>
            <p:cNvPr id="769" name="Rectangle 270"/>
            <p:cNvSpPr>
              <a:spLocks noChangeArrowheads="1"/>
            </p:cNvSpPr>
            <p:nvPr/>
          </p:nvSpPr>
          <p:spPr bwMode="auto">
            <a:xfrm>
              <a:off x="5926310" y="4396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" name="Line 274"/>
            <p:cNvSpPr>
              <a:spLocks noChangeShapeType="1"/>
            </p:cNvSpPr>
            <p:nvPr/>
          </p:nvSpPr>
          <p:spPr bwMode="auto">
            <a:xfrm>
              <a:off x="6190539" y="4842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" name="Line 275"/>
            <p:cNvSpPr>
              <a:spLocks noChangeShapeType="1"/>
            </p:cNvSpPr>
            <p:nvPr/>
          </p:nvSpPr>
          <p:spPr bwMode="auto">
            <a:xfrm>
              <a:off x="6233243" y="4803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" name="Rectangle 276"/>
            <p:cNvSpPr>
              <a:spLocks noChangeArrowheads="1"/>
            </p:cNvSpPr>
            <p:nvPr/>
          </p:nvSpPr>
          <p:spPr bwMode="auto">
            <a:xfrm>
              <a:off x="5943658" y="4793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" name="Line 277"/>
            <p:cNvSpPr>
              <a:spLocks noChangeShapeType="1"/>
            </p:cNvSpPr>
            <p:nvPr/>
          </p:nvSpPr>
          <p:spPr bwMode="auto">
            <a:xfrm>
              <a:off x="5950331" y="4718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" name="Line 278"/>
            <p:cNvSpPr>
              <a:spLocks noChangeShapeType="1"/>
            </p:cNvSpPr>
            <p:nvPr/>
          </p:nvSpPr>
          <p:spPr bwMode="auto">
            <a:xfrm>
              <a:off x="5950331" y="4687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" name="Line 279"/>
            <p:cNvSpPr>
              <a:spLocks noChangeShapeType="1"/>
            </p:cNvSpPr>
            <p:nvPr/>
          </p:nvSpPr>
          <p:spPr bwMode="auto">
            <a:xfrm>
              <a:off x="5950331" y="4660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" name="Line 280"/>
            <p:cNvSpPr>
              <a:spLocks noChangeShapeType="1"/>
            </p:cNvSpPr>
            <p:nvPr/>
          </p:nvSpPr>
          <p:spPr bwMode="auto">
            <a:xfrm>
              <a:off x="5950331" y="4630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" name="Rectangle 281"/>
            <p:cNvSpPr>
              <a:spLocks noChangeArrowheads="1"/>
            </p:cNvSpPr>
            <p:nvPr/>
          </p:nvSpPr>
          <p:spPr bwMode="auto">
            <a:xfrm>
              <a:off x="5950331" y="4416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" name="Line 282"/>
            <p:cNvSpPr>
              <a:spLocks noChangeShapeType="1"/>
            </p:cNvSpPr>
            <p:nvPr/>
          </p:nvSpPr>
          <p:spPr bwMode="auto">
            <a:xfrm>
              <a:off x="5969014" y="4434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" name="Rectangle 283"/>
            <p:cNvSpPr>
              <a:spLocks noChangeArrowheads="1"/>
            </p:cNvSpPr>
            <p:nvPr/>
          </p:nvSpPr>
          <p:spPr bwMode="auto">
            <a:xfrm>
              <a:off x="5959672" y="4580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Rectangle 293"/>
            <p:cNvSpPr>
              <a:spLocks noChangeArrowheads="1"/>
            </p:cNvSpPr>
            <p:nvPr/>
          </p:nvSpPr>
          <p:spPr bwMode="auto">
            <a:xfrm>
              <a:off x="6059360" y="6168647"/>
              <a:ext cx="1464277" cy="30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Analysis Systems</a:t>
              </a:r>
              <a:endParaRPr lang="en-US" sz="2000" i="1" dirty="0">
                <a:latin typeface="Times New Roman" charset="0"/>
              </a:endParaRPr>
            </a:p>
          </p:txBody>
        </p:sp>
        <p:sp>
          <p:nvSpPr>
            <p:cNvPr id="746" name="Rectangle 295"/>
            <p:cNvSpPr>
              <a:spLocks noChangeArrowheads="1"/>
            </p:cNvSpPr>
            <p:nvPr/>
          </p:nvSpPr>
          <p:spPr bwMode="auto">
            <a:xfrm>
              <a:off x="6078710" y="4549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" name="Line 299"/>
            <p:cNvSpPr>
              <a:spLocks noChangeShapeType="1"/>
            </p:cNvSpPr>
            <p:nvPr/>
          </p:nvSpPr>
          <p:spPr bwMode="auto">
            <a:xfrm>
              <a:off x="6342939" y="4994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1" name="Line 300"/>
            <p:cNvSpPr>
              <a:spLocks noChangeShapeType="1"/>
            </p:cNvSpPr>
            <p:nvPr/>
          </p:nvSpPr>
          <p:spPr bwMode="auto">
            <a:xfrm>
              <a:off x="6385643" y="4955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2" name="Rectangle 301"/>
            <p:cNvSpPr>
              <a:spLocks noChangeArrowheads="1"/>
            </p:cNvSpPr>
            <p:nvPr/>
          </p:nvSpPr>
          <p:spPr bwMode="auto">
            <a:xfrm>
              <a:off x="6096058" y="4946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3" name="Line 302"/>
            <p:cNvSpPr>
              <a:spLocks noChangeShapeType="1"/>
            </p:cNvSpPr>
            <p:nvPr/>
          </p:nvSpPr>
          <p:spPr bwMode="auto">
            <a:xfrm>
              <a:off x="6102731" y="4870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4" name="Line 303"/>
            <p:cNvSpPr>
              <a:spLocks noChangeShapeType="1"/>
            </p:cNvSpPr>
            <p:nvPr/>
          </p:nvSpPr>
          <p:spPr bwMode="auto">
            <a:xfrm>
              <a:off x="6102731" y="4840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" name="Line 304"/>
            <p:cNvSpPr>
              <a:spLocks noChangeShapeType="1"/>
            </p:cNvSpPr>
            <p:nvPr/>
          </p:nvSpPr>
          <p:spPr bwMode="auto">
            <a:xfrm>
              <a:off x="6102731" y="4812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6" name="Line 305"/>
            <p:cNvSpPr>
              <a:spLocks noChangeShapeType="1"/>
            </p:cNvSpPr>
            <p:nvPr/>
          </p:nvSpPr>
          <p:spPr bwMode="auto">
            <a:xfrm>
              <a:off x="6102731" y="4782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" name="Rectangle 306"/>
            <p:cNvSpPr>
              <a:spLocks noChangeArrowheads="1"/>
            </p:cNvSpPr>
            <p:nvPr/>
          </p:nvSpPr>
          <p:spPr bwMode="auto">
            <a:xfrm>
              <a:off x="6102731" y="4568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" name="Line 307"/>
            <p:cNvSpPr>
              <a:spLocks noChangeShapeType="1"/>
            </p:cNvSpPr>
            <p:nvPr/>
          </p:nvSpPr>
          <p:spPr bwMode="auto">
            <a:xfrm>
              <a:off x="6121414" y="4586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" name="Rectangle 308"/>
            <p:cNvSpPr>
              <a:spLocks noChangeArrowheads="1"/>
            </p:cNvSpPr>
            <p:nvPr/>
          </p:nvSpPr>
          <p:spPr bwMode="auto">
            <a:xfrm>
              <a:off x="6112072" y="4732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" name="Rectangle 319"/>
            <p:cNvSpPr>
              <a:spLocks noChangeArrowheads="1"/>
            </p:cNvSpPr>
            <p:nvPr/>
          </p:nvSpPr>
          <p:spPr bwMode="auto">
            <a:xfrm>
              <a:off x="6231110" y="4701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" name="Line 323"/>
            <p:cNvSpPr>
              <a:spLocks noChangeShapeType="1"/>
            </p:cNvSpPr>
            <p:nvPr/>
          </p:nvSpPr>
          <p:spPr bwMode="auto">
            <a:xfrm>
              <a:off x="6495339" y="51472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" name="Line 324"/>
            <p:cNvSpPr>
              <a:spLocks noChangeShapeType="1"/>
            </p:cNvSpPr>
            <p:nvPr/>
          </p:nvSpPr>
          <p:spPr bwMode="auto">
            <a:xfrm>
              <a:off x="6538043" y="51078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" name="Rectangle 325"/>
            <p:cNvSpPr>
              <a:spLocks noChangeArrowheads="1"/>
            </p:cNvSpPr>
            <p:nvPr/>
          </p:nvSpPr>
          <p:spPr bwMode="auto">
            <a:xfrm>
              <a:off x="6248458" y="5098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" name="Line 326"/>
            <p:cNvSpPr>
              <a:spLocks noChangeShapeType="1"/>
            </p:cNvSpPr>
            <p:nvPr/>
          </p:nvSpPr>
          <p:spPr bwMode="auto">
            <a:xfrm>
              <a:off x="6255131" y="5022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" name="Line 327"/>
            <p:cNvSpPr>
              <a:spLocks noChangeShapeType="1"/>
            </p:cNvSpPr>
            <p:nvPr/>
          </p:nvSpPr>
          <p:spPr bwMode="auto">
            <a:xfrm>
              <a:off x="6255131" y="4992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" name="Line 328"/>
            <p:cNvSpPr>
              <a:spLocks noChangeShapeType="1"/>
            </p:cNvSpPr>
            <p:nvPr/>
          </p:nvSpPr>
          <p:spPr bwMode="auto">
            <a:xfrm>
              <a:off x="6255131" y="4965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3" name="Line 329"/>
            <p:cNvSpPr>
              <a:spLocks noChangeShapeType="1"/>
            </p:cNvSpPr>
            <p:nvPr/>
          </p:nvSpPr>
          <p:spPr bwMode="auto">
            <a:xfrm>
              <a:off x="6255131" y="4934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4" name="Rectangle 330"/>
            <p:cNvSpPr>
              <a:spLocks noChangeArrowheads="1"/>
            </p:cNvSpPr>
            <p:nvPr/>
          </p:nvSpPr>
          <p:spPr bwMode="auto">
            <a:xfrm>
              <a:off x="6255131" y="4721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5" name="Line 331"/>
            <p:cNvSpPr>
              <a:spLocks noChangeShapeType="1"/>
            </p:cNvSpPr>
            <p:nvPr/>
          </p:nvSpPr>
          <p:spPr bwMode="auto">
            <a:xfrm>
              <a:off x="6273814" y="4739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6" name="Rectangle 332"/>
            <p:cNvSpPr>
              <a:spLocks noChangeArrowheads="1"/>
            </p:cNvSpPr>
            <p:nvPr/>
          </p:nvSpPr>
          <p:spPr bwMode="auto">
            <a:xfrm>
              <a:off x="6264472" y="4884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" name="Rectangle 343"/>
            <p:cNvSpPr>
              <a:spLocks noChangeArrowheads="1"/>
            </p:cNvSpPr>
            <p:nvPr/>
          </p:nvSpPr>
          <p:spPr bwMode="auto">
            <a:xfrm>
              <a:off x="6383510" y="4853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4" name="Line 347"/>
            <p:cNvSpPr>
              <a:spLocks noChangeShapeType="1"/>
            </p:cNvSpPr>
            <p:nvPr/>
          </p:nvSpPr>
          <p:spPr bwMode="auto">
            <a:xfrm>
              <a:off x="6647739" y="52996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5" name="Line 348"/>
            <p:cNvSpPr>
              <a:spLocks noChangeShapeType="1"/>
            </p:cNvSpPr>
            <p:nvPr/>
          </p:nvSpPr>
          <p:spPr bwMode="auto">
            <a:xfrm>
              <a:off x="6690443" y="52602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" name="Rectangle 349"/>
            <p:cNvSpPr>
              <a:spLocks noChangeArrowheads="1"/>
            </p:cNvSpPr>
            <p:nvPr/>
          </p:nvSpPr>
          <p:spPr bwMode="auto">
            <a:xfrm>
              <a:off x="6400858" y="5251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" name="Line 350"/>
            <p:cNvSpPr>
              <a:spLocks noChangeShapeType="1"/>
            </p:cNvSpPr>
            <p:nvPr/>
          </p:nvSpPr>
          <p:spPr bwMode="auto">
            <a:xfrm>
              <a:off x="6407531" y="5175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" name="Line 351"/>
            <p:cNvSpPr>
              <a:spLocks noChangeShapeType="1"/>
            </p:cNvSpPr>
            <p:nvPr/>
          </p:nvSpPr>
          <p:spPr bwMode="auto">
            <a:xfrm>
              <a:off x="6407531" y="5144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9" name="Line 352"/>
            <p:cNvSpPr>
              <a:spLocks noChangeShapeType="1"/>
            </p:cNvSpPr>
            <p:nvPr/>
          </p:nvSpPr>
          <p:spPr bwMode="auto">
            <a:xfrm>
              <a:off x="6407531" y="5117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0" name="Line 353"/>
            <p:cNvSpPr>
              <a:spLocks noChangeShapeType="1"/>
            </p:cNvSpPr>
            <p:nvPr/>
          </p:nvSpPr>
          <p:spPr bwMode="auto">
            <a:xfrm>
              <a:off x="6407531" y="5087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" name="Rectangle 354"/>
            <p:cNvSpPr>
              <a:spLocks noChangeArrowheads="1"/>
            </p:cNvSpPr>
            <p:nvPr/>
          </p:nvSpPr>
          <p:spPr bwMode="auto">
            <a:xfrm>
              <a:off x="6407531" y="4873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2" name="Line 355"/>
            <p:cNvSpPr>
              <a:spLocks noChangeShapeType="1"/>
            </p:cNvSpPr>
            <p:nvPr/>
          </p:nvSpPr>
          <p:spPr bwMode="auto">
            <a:xfrm>
              <a:off x="6426214" y="4891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3" name="Rectangle 356"/>
            <p:cNvSpPr>
              <a:spLocks noChangeArrowheads="1"/>
            </p:cNvSpPr>
            <p:nvPr/>
          </p:nvSpPr>
          <p:spPr bwMode="auto">
            <a:xfrm>
              <a:off x="6416872" y="5037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" name="Rectangle 367"/>
            <p:cNvSpPr>
              <a:spLocks noChangeArrowheads="1"/>
            </p:cNvSpPr>
            <p:nvPr/>
          </p:nvSpPr>
          <p:spPr bwMode="auto">
            <a:xfrm>
              <a:off x="6535910" y="50062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1" name="Line 371"/>
            <p:cNvSpPr>
              <a:spLocks noChangeShapeType="1"/>
            </p:cNvSpPr>
            <p:nvPr/>
          </p:nvSpPr>
          <p:spPr bwMode="auto">
            <a:xfrm>
              <a:off x="6800139" y="54520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2" name="Line 372"/>
            <p:cNvSpPr>
              <a:spLocks noChangeShapeType="1"/>
            </p:cNvSpPr>
            <p:nvPr/>
          </p:nvSpPr>
          <p:spPr bwMode="auto">
            <a:xfrm>
              <a:off x="6842843" y="54126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3" name="Rectangle 373"/>
            <p:cNvSpPr>
              <a:spLocks noChangeArrowheads="1"/>
            </p:cNvSpPr>
            <p:nvPr/>
          </p:nvSpPr>
          <p:spPr bwMode="auto">
            <a:xfrm>
              <a:off x="6553258" y="54035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Line 374"/>
            <p:cNvSpPr>
              <a:spLocks noChangeShapeType="1"/>
            </p:cNvSpPr>
            <p:nvPr/>
          </p:nvSpPr>
          <p:spPr bwMode="auto">
            <a:xfrm>
              <a:off x="6559931" y="53277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5" name="Line 375"/>
            <p:cNvSpPr>
              <a:spLocks noChangeShapeType="1"/>
            </p:cNvSpPr>
            <p:nvPr/>
          </p:nvSpPr>
          <p:spPr bwMode="auto">
            <a:xfrm>
              <a:off x="6559931" y="52973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" name="Line 376"/>
            <p:cNvSpPr>
              <a:spLocks noChangeShapeType="1"/>
            </p:cNvSpPr>
            <p:nvPr/>
          </p:nvSpPr>
          <p:spPr bwMode="auto">
            <a:xfrm>
              <a:off x="6559931" y="52700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7" name="Line 377"/>
            <p:cNvSpPr>
              <a:spLocks noChangeShapeType="1"/>
            </p:cNvSpPr>
            <p:nvPr/>
          </p:nvSpPr>
          <p:spPr bwMode="auto">
            <a:xfrm>
              <a:off x="6559931" y="52397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" name="Rectangle 378"/>
            <p:cNvSpPr>
              <a:spLocks noChangeArrowheads="1"/>
            </p:cNvSpPr>
            <p:nvPr/>
          </p:nvSpPr>
          <p:spPr bwMode="auto">
            <a:xfrm>
              <a:off x="6559931" y="50259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9" name="Line 379"/>
            <p:cNvSpPr>
              <a:spLocks noChangeShapeType="1"/>
            </p:cNvSpPr>
            <p:nvPr/>
          </p:nvSpPr>
          <p:spPr bwMode="auto">
            <a:xfrm>
              <a:off x="6578614" y="50441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Rectangle 380"/>
            <p:cNvSpPr>
              <a:spLocks noChangeArrowheads="1"/>
            </p:cNvSpPr>
            <p:nvPr/>
          </p:nvSpPr>
          <p:spPr bwMode="auto">
            <a:xfrm>
              <a:off x="6569272" y="51897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4" name="Rectangle 391"/>
            <p:cNvSpPr>
              <a:spLocks noChangeArrowheads="1"/>
            </p:cNvSpPr>
            <p:nvPr/>
          </p:nvSpPr>
          <p:spPr bwMode="auto">
            <a:xfrm>
              <a:off x="6688310" y="5158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" name="Line 395"/>
            <p:cNvSpPr>
              <a:spLocks noChangeShapeType="1"/>
            </p:cNvSpPr>
            <p:nvPr/>
          </p:nvSpPr>
          <p:spPr bwMode="auto">
            <a:xfrm>
              <a:off x="6952539" y="5604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9" name="Line 396"/>
            <p:cNvSpPr>
              <a:spLocks noChangeShapeType="1"/>
            </p:cNvSpPr>
            <p:nvPr/>
          </p:nvSpPr>
          <p:spPr bwMode="auto">
            <a:xfrm>
              <a:off x="6995243" y="5565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0" name="Rectangle 397"/>
            <p:cNvSpPr>
              <a:spLocks noChangeArrowheads="1"/>
            </p:cNvSpPr>
            <p:nvPr/>
          </p:nvSpPr>
          <p:spPr bwMode="auto">
            <a:xfrm>
              <a:off x="6705658" y="5555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1" name="Line 398"/>
            <p:cNvSpPr>
              <a:spLocks noChangeShapeType="1"/>
            </p:cNvSpPr>
            <p:nvPr/>
          </p:nvSpPr>
          <p:spPr bwMode="auto">
            <a:xfrm>
              <a:off x="6712331" y="5480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Line 399"/>
            <p:cNvSpPr>
              <a:spLocks noChangeShapeType="1"/>
            </p:cNvSpPr>
            <p:nvPr/>
          </p:nvSpPr>
          <p:spPr bwMode="auto">
            <a:xfrm>
              <a:off x="6712331" y="5449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Line 400"/>
            <p:cNvSpPr>
              <a:spLocks noChangeShapeType="1"/>
            </p:cNvSpPr>
            <p:nvPr/>
          </p:nvSpPr>
          <p:spPr bwMode="auto">
            <a:xfrm>
              <a:off x="6712331" y="5422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Line 401"/>
            <p:cNvSpPr>
              <a:spLocks noChangeShapeType="1"/>
            </p:cNvSpPr>
            <p:nvPr/>
          </p:nvSpPr>
          <p:spPr bwMode="auto">
            <a:xfrm>
              <a:off x="6712331" y="5392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Rectangle 402"/>
            <p:cNvSpPr>
              <a:spLocks noChangeArrowheads="1"/>
            </p:cNvSpPr>
            <p:nvPr/>
          </p:nvSpPr>
          <p:spPr bwMode="auto">
            <a:xfrm>
              <a:off x="6712331" y="5178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" name="Line 403"/>
            <p:cNvSpPr>
              <a:spLocks noChangeShapeType="1"/>
            </p:cNvSpPr>
            <p:nvPr/>
          </p:nvSpPr>
          <p:spPr bwMode="auto">
            <a:xfrm>
              <a:off x="6731014" y="5196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" name="Rectangle 404"/>
            <p:cNvSpPr>
              <a:spLocks noChangeArrowheads="1"/>
            </p:cNvSpPr>
            <p:nvPr/>
          </p:nvSpPr>
          <p:spPr bwMode="auto">
            <a:xfrm>
              <a:off x="6721672" y="5342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1" name="Rectangle 415"/>
            <p:cNvSpPr>
              <a:spLocks noChangeArrowheads="1"/>
            </p:cNvSpPr>
            <p:nvPr/>
          </p:nvSpPr>
          <p:spPr bwMode="auto">
            <a:xfrm>
              <a:off x="6840710" y="5311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Line 419"/>
            <p:cNvSpPr>
              <a:spLocks noChangeShapeType="1"/>
            </p:cNvSpPr>
            <p:nvPr/>
          </p:nvSpPr>
          <p:spPr bwMode="auto">
            <a:xfrm>
              <a:off x="7104939" y="5756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Line 420"/>
            <p:cNvSpPr>
              <a:spLocks noChangeShapeType="1"/>
            </p:cNvSpPr>
            <p:nvPr/>
          </p:nvSpPr>
          <p:spPr bwMode="auto">
            <a:xfrm>
              <a:off x="7147643" y="5717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Rectangle 421"/>
            <p:cNvSpPr>
              <a:spLocks noChangeArrowheads="1"/>
            </p:cNvSpPr>
            <p:nvPr/>
          </p:nvSpPr>
          <p:spPr bwMode="auto">
            <a:xfrm>
              <a:off x="6858058" y="5708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8" name="Line 422"/>
            <p:cNvSpPr>
              <a:spLocks noChangeShapeType="1"/>
            </p:cNvSpPr>
            <p:nvPr/>
          </p:nvSpPr>
          <p:spPr bwMode="auto">
            <a:xfrm>
              <a:off x="6864731" y="5632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9" name="Line 423"/>
            <p:cNvSpPr>
              <a:spLocks noChangeShapeType="1"/>
            </p:cNvSpPr>
            <p:nvPr/>
          </p:nvSpPr>
          <p:spPr bwMode="auto">
            <a:xfrm>
              <a:off x="6864731" y="5602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0" name="Line 424"/>
            <p:cNvSpPr>
              <a:spLocks noChangeShapeType="1"/>
            </p:cNvSpPr>
            <p:nvPr/>
          </p:nvSpPr>
          <p:spPr bwMode="auto">
            <a:xfrm>
              <a:off x="6864731" y="5574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Line 425"/>
            <p:cNvSpPr>
              <a:spLocks noChangeShapeType="1"/>
            </p:cNvSpPr>
            <p:nvPr/>
          </p:nvSpPr>
          <p:spPr bwMode="auto">
            <a:xfrm>
              <a:off x="6864731" y="5544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" name="Rectangle 426"/>
            <p:cNvSpPr>
              <a:spLocks noChangeArrowheads="1"/>
            </p:cNvSpPr>
            <p:nvPr/>
          </p:nvSpPr>
          <p:spPr bwMode="auto">
            <a:xfrm>
              <a:off x="6864731" y="5330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Line 427"/>
            <p:cNvSpPr>
              <a:spLocks noChangeShapeType="1"/>
            </p:cNvSpPr>
            <p:nvPr/>
          </p:nvSpPr>
          <p:spPr bwMode="auto">
            <a:xfrm>
              <a:off x="6883414" y="5348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Rectangle 428"/>
            <p:cNvSpPr>
              <a:spLocks noChangeArrowheads="1"/>
            </p:cNvSpPr>
            <p:nvPr/>
          </p:nvSpPr>
          <p:spPr bwMode="auto">
            <a:xfrm>
              <a:off x="6874072" y="5494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Rectangle 439"/>
            <p:cNvSpPr>
              <a:spLocks noChangeArrowheads="1"/>
            </p:cNvSpPr>
            <p:nvPr/>
          </p:nvSpPr>
          <p:spPr bwMode="auto">
            <a:xfrm>
              <a:off x="6993110" y="5463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Rectangle 445"/>
            <p:cNvSpPr>
              <a:spLocks noChangeArrowheads="1"/>
            </p:cNvSpPr>
            <p:nvPr/>
          </p:nvSpPr>
          <p:spPr bwMode="auto">
            <a:xfrm>
              <a:off x="7010458" y="5860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Line 446"/>
            <p:cNvSpPr>
              <a:spLocks noChangeShapeType="1"/>
            </p:cNvSpPr>
            <p:nvPr/>
          </p:nvSpPr>
          <p:spPr bwMode="auto">
            <a:xfrm>
              <a:off x="7017131" y="5784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Line 447"/>
            <p:cNvSpPr>
              <a:spLocks noChangeShapeType="1"/>
            </p:cNvSpPr>
            <p:nvPr/>
          </p:nvSpPr>
          <p:spPr bwMode="auto">
            <a:xfrm>
              <a:off x="7017131" y="5754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" name="Line 448"/>
            <p:cNvSpPr>
              <a:spLocks noChangeShapeType="1"/>
            </p:cNvSpPr>
            <p:nvPr/>
          </p:nvSpPr>
          <p:spPr bwMode="auto">
            <a:xfrm>
              <a:off x="7017131" y="5727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" name="Line 449"/>
            <p:cNvSpPr>
              <a:spLocks noChangeShapeType="1"/>
            </p:cNvSpPr>
            <p:nvPr/>
          </p:nvSpPr>
          <p:spPr bwMode="auto">
            <a:xfrm>
              <a:off x="7017131" y="5696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" name="Rectangle 450"/>
            <p:cNvSpPr>
              <a:spLocks noChangeArrowheads="1"/>
            </p:cNvSpPr>
            <p:nvPr/>
          </p:nvSpPr>
          <p:spPr bwMode="auto">
            <a:xfrm>
              <a:off x="7017131" y="5483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Line 451"/>
            <p:cNvSpPr>
              <a:spLocks noChangeShapeType="1"/>
            </p:cNvSpPr>
            <p:nvPr/>
          </p:nvSpPr>
          <p:spPr bwMode="auto">
            <a:xfrm>
              <a:off x="7035814" y="5501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Rectangle 452"/>
            <p:cNvSpPr>
              <a:spLocks noChangeArrowheads="1"/>
            </p:cNvSpPr>
            <p:nvPr/>
          </p:nvSpPr>
          <p:spPr bwMode="auto">
            <a:xfrm>
              <a:off x="7026472" y="5646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Rectangle 463"/>
            <p:cNvSpPr>
              <a:spLocks noChangeArrowheads="1"/>
            </p:cNvSpPr>
            <p:nvPr/>
          </p:nvSpPr>
          <p:spPr bwMode="auto">
            <a:xfrm>
              <a:off x="7145510" y="5615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Rectangle 469"/>
            <p:cNvSpPr>
              <a:spLocks noChangeArrowheads="1"/>
            </p:cNvSpPr>
            <p:nvPr/>
          </p:nvSpPr>
          <p:spPr bwMode="auto">
            <a:xfrm>
              <a:off x="7162858" y="6013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Line 470"/>
            <p:cNvSpPr>
              <a:spLocks noChangeShapeType="1"/>
            </p:cNvSpPr>
            <p:nvPr/>
          </p:nvSpPr>
          <p:spPr bwMode="auto">
            <a:xfrm>
              <a:off x="7169531" y="5937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Line 471"/>
            <p:cNvSpPr>
              <a:spLocks noChangeShapeType="1"/>
            </p:cNvSpPr>
            <p:nvPr/>
          </p:nvSpPr>
          <p:spPr bwMode="auto">
            <a:xfrm>
              <a:off x="7169531" y="5906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Line 472"/>
            <p:cNvSpPr>
              <a:spLocks noChangeShapeType="1"/>
            </p:cNvSpPr>
            <p:nvPr/>
          </p:nvSpPr>
          <p:spPr bwMode="auto">
            <a:xfrm>
              <a:off x="7169531" y="5879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Line 473"/>
            <p:cNvSpPr>
              <a:spLocks noChangeShapeType="1"/>
            </p:cNvSpPr>
            <p:nvPr/>
          </p:nvSpPr>
          <p:spPr bwMode="auto">
            <a:xfrm>
              <a:off x="7169531" y="5849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Rectangle 474"/>
            <p:cNvSpPr>
              <a:spLocks noChangeArrowheads="1"/>
            </p:cNvSpPr>
            <p:nvPr/>
          </p:nvSpPr>
          <p:spPr bwMode="auto">
            <a:xfrm>
              <a:off x="7169531" y="5635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Line 475"/>
            <p:cNvSpPr>
              <a:spLocks noChangeShapeType="1"/>
            </p:cNvSpPr>
            <p:nvPr/>
          </p:nvSpPr>
          <p:spPr bwMode="auto">
            <a:xfrm>
              <a:off x="7188214" y="5653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Rectangle 476"/>
            <p:cNvSpPr>
              <a:spLocks noChangeArrowheads="1"/>
            </p:cNvSpPr>
            <p:nvPr/>
          </p:nvSpPr>
          <p:spPr bwMode="auto">
            <a:xfrm>
              <a:off x="7178872" y="5799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466" name="AutoShape 491"/>
            <p:cNvCxnSpPr>
              <a:cxnSpLocks noChangeShapeType="1"/>
              <a:endCxn id="775" idx="1"/>
            </p:cNvCxnSpPr>
            <p:nvPr/>
          </p:nvCxnSpPr>
          <p:spPr bwMode="auto">
            <a:xfrm flipV="1">
              <a:off x="5416723" y="4823667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7" name="AutoShape 492"/>
            <p:cNvCxnSpPr>
              <a:cxnSpLocks noChangeShapeType="1"/>
              <a:endCxn id="752" idx="1"/>
            </p:cNvCxnSpPr>
            <p:nvPr/>
          </p:nvCxnSpPr>
          <p:spPr bwMode="auto">
            <a:xfrm flipV="1">
              <a:off x="5416723" y="4976067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8" name="AutoShape 493"/>
            <p:cNvCxnSpPr>
              <a:cxnSpLocks noChangeShapeType="1"/>
              <a:endCxn id="729" idx="1"/>
            </p:cNvCxnSpPr>
            <p:nvPr/>
          </p:nvCxnSpPr>
          <p:spPr bwMode="auto">
            <a:xfrm flipV="1">
              <a:off x="5416723" y="5128467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9" name="AutoShape 494"/>
            <p:cNvCxnSpPr>
              <a:cxnSpLocks noChangeShapeType="1"/>
              <a:endCxn id="706" idx="1"/>
            </p:cNvCxnSpPr>
            <p:nvPr/>
          </p:nvCxnSpPr>
          <p:spPr bwMode="auto">
            <a:xfrm flipV="1">
              <a:off x="5416723" y="5280867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0" name="AutoShape 495"/>
            <p:cNvCxnSpPr>
              <a:cxnSpLocks noChangeShapeType="1"/>
              <a:endCxn id="683" idx="1"/>
            </p:cNvCxnSpPr>
            <p:nvPr/>
          </p:nvCxnSpPr>
          <p:spPr bwMode="auto">
            <a:xfrm flipV="1">
              <a:off x="5416723" y="5433267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1" name="AutoShape 496"/>
            <p:cNvCxnSpPr>
              <a:cxnSpLocks noChangeShapeType="1"/>
              <a:endCxn id="660" idx="1"/>
            </p:cNvCxnSpPr>
            <p:nvPr/>
          </p:nvCxnSpPr>
          <p:spPr bwMode="auto">
            <a:xfrm flipV="1">
              <a:off x="5416723" y="5585667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2" name="AutoShape 497"/>
            <p:cNvCxnSpPr>
              <a:cxnSpLocks noChangeShapeType="1"/>
              <a:endCxn id="637" idx="1"/>
            </p:cNvCxnSpPr>
            <p:nvPr/>
          </p:nvCxnSpPr>
          <p:spPr bwMode="auto">
            <a:xfrm>
              <a:off x="5416723" y="5623767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3" name="AutoShape 498"/>
            <p:cNvCxnSpPr>
              <a:cxnSpLocks noChangeShapeType="1"/>
              <a:endCxn id="504" idx="1"/>
            </p:cNvCxnSpPr>
            <p:nvPr/>
          </p:nvCxnSpPr>
          <p:spPr bwMode="auto">
            <a:xfrm>
              <a:off x="5416723" y="5623767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4" name="AutoShape 499"/>
            <p:cNvCxnSpPr>
              <a:cxnSpLocks noChangeShapeType="1"/>
              <a:endCxn id="481" idx="1"/>
            </p:cNvCxnSpPr>
            <p:nvPr/>
          </p:nvCxnSpPr>
          <p:spPr bwMode="auto">
            <a:xfrm>
              <a:off x="5416723" y="5623767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22890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908300" y="2189163"/>
            <a:ext cx="2497138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– Enterprise Imaging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sp>
        <p:nvSpPr>
          <p:cNvPr id="330967" name="Rectangle 215"/>
          <p:cNvSpPr>
            <a:spLocks noChangeArrowheads="1"/>
          </p:cNvSpPr>
          <p:nvPr/>
        </p:nvSpPr>
        <p:spPr bwMode="auto">
          <a:xfrm>
            <a:off x="2990850" y="2290763"/>
            <a:ext cx="151999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PACS +/- IS</a:t>
            </a: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cxnSp>
        <p:nvCxnSpPr>
          <p:cNvPr id="331238" name="AutoShape 486"/>
          <p:cNvCxnSpPr>
            <a:cxnSpLocks noChangeShapeType="1"/>
            <a:endCxn id="330754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39" name="AutoShape 487"/>
          <p:cNvCxnSpPr>
            <a:cxnSpLocks noChangeShapeType="1"/>
            <a:endCxn id="330754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0" name="AutoShape 488"/>
          <p:cNvCxnSpPr>
            <a:cxnSpLocks noChangeShapeType="1"/>
            <a:endCxn id="330754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1" name="AutoShape 489"/>
          <p:cNvCxnSpPr>
            <a:cxnSpLocks noChangeShapeType="1"/>
            <a:endCxn id="330754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05" name="Group 504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33955" y="1640311"/>
            <a:ext cx="2067261" cy="4762501"/>
            <a:chOff x="1522628" y="1639888"/>
            <a:chExt cx="2067261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371000" y="4464976"/>
            <a:ext cx="821402" cy="698800"/>
            <a:chOff x="222" y="1739"/>
            <a:chExt cx="978" cy="832"/>
          </a:xfrm>
        </p:grpSpPr>
        <p:sp>
          <p:nvSpPr>
            <p:cNvPr id="641" name="AutoShape 135"/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222" y="2208"/>
              <a:ext cx="9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642" name="AutoShape 135"/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AutoShape 135"/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453" name="Group 4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454" name="Group 5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57" name="Group 6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486" name="Rectangle 7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Rectangle 8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AutoShape 9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Line 12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8" name="Group 13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473" name="AutoShape 14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AutoShape 16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7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Rectangle 18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Line 2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2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Rectangle 24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Rectangle 25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Rectangle 26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9" name="Group 27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5" name="Rectangle 41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Rectangle 42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492" name="Group 98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493" name="Group 99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96" name="Group 100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63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AutoShape 103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Line 106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7" name="Group 107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622" name="AutoShape 108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AutoShape 109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AutoShape 110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111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113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Line 11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Line 116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Rectangle 118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Rectangle 119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8" name="Group 121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9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4" name="Rectangle 135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Rectangle 136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5405438" y="2279373"/>
            <a:ext cx="2582862" cy="2073643"/>
            <a:chOff x="5405438" y="3006725"/>
            <a:chExt cx="2582862" cy="2073643"/>
          </a:xfrm>
        </p:grpSpPr>
        <p:grpSp>
          <p:nvGrpSpPr>
            <p:cNvPr id="645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848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1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2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3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4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5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6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7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8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6" name="Rectangle 293"/>
            <p:cNvSpPr>
              <a:spLocks noChangeArrowheads="1"/>
            </p:cNvSpPr>
            <p:nvPr/>
          </p:nvSpPr>
          <p:spPr bwMode="auto">
            <a:xfrm>
              <a:off x="6389688" y="477874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647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825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1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2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3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4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5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48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802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7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8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0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1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2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4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5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6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7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8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49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779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0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1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2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3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4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5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6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7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2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3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6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7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0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756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2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3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4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5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6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7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1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733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1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2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710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3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687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9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0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4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664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2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655" name="AutoShape 491"/>
            <p:cNvCxnSpPr>
              <a:cxnSpLocks noChangeShapeType="1"/>
              <a:endCxn id="854" idx="1"/>
            </p:cNvCxnSpPr>
            <p:nvPr/>
          </p:nvCxnSpPr>
          <p:spPr bwMode="auto">
            <a:xfrm flipV="1">
              <a:off x="5405438" y="3433763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6" name="AutoShape 492"/>
            <p:cNvCxnSpPr>
              <a:cxnSpLocks noChangeShapeType="1"/>
              <a:endCxn id="831" idx="1"/>
            </p:cNvCxnSpPr>
            <p:nvPr/>
          </p:nvCxnSpPr>
          <p:spPr bwMode="auto">
            <a:xfrm flipV="1">
              <a:off x="5405438" y="3586163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7" name="AutoShape 493"/>
            <p:cNvCxnSpPr>
              <a:cxnSpLocks noChangeShapeType="1"/>
              <a:endCxn id="808" idx="1"/>
            </p:cNvCxnSpPr>
            <p:nvPr/>
          </p:nvCxnSpPr>
          <p:spPr bwMode="auto">
            <a:xfrm flipV="1">
              <a:off x="5405438" y="3738563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8" name="AutoShape 494"/>
            <p:cNvCxnSpPr>
              <a:cxnSpLocks noChangeShapeType="1"/>
              <a:endCxn id="785" idx="1"/>
            </p:cNvCxnSpPr>
            <p:nvPr/>
          </p:nvCxnSpPr>
          <p:spPr bwMode="auto">
            <a:xfrm flipV="1">
              <a:off x="5405438" y="3890963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9" name="AutoShape 495"/>
            <p:cNvCxnSpPr>
              <a:cxnSpLocks noChangeShapeType="1"/>
              <a:endCxn id="762" idx="1"/>
            </p:cNvCxnSpPr>
            <p:nvPr/>
          </p:nvCxnSpPr>
          <p:spPr bwMode="auto">
            <a:xfrm flipV="1">
              <a:off x="5405438" y="4043363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0" name="AutoShape 496"/>
            <p:cNvCxnSpPr>
              <a:cxnSpLocks noChangeShapeType="1"/>
              <a:endCxn id="739" idx="1"/>
            </p:cNvCxnSpPr>
            <p:nvPr/>
          </p:nvCxnSpPr>
          <p:spPr bwMode="auto">
            <a:xfrm flipV="1">
              <a:off x="5405438" y="4195763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1" name="AutoShape 497"/>
            <p:cNvCxnSpPr>
              <a:cxnSpLocks noChangeShapeType="1"/>
              <a:endCxn id="716" idx="1"/>
            </p:cNvCxnSpPr>
            <p:nvPr/>
          </p:nvCxnSpPr>
          <p:spPr bwMode="auto">
            <a:xfrm>
              <a:off x="5405438" y="4233863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2" name="AutoShape 498"/>
            <p:cNvCxnSpPr>
              <a:cxnSpLocks noChangeShapeType="1"/>
              <a:endCxn id="693" idx="1"/>
            </p:cNvCxnSpPr>
            <p:nvPr/>
          </p:nvCxnSpPr>
          <p:spPr bwMode="auto">
            <a:xfrm>
              <a:off x="5405438" y="4233863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3" name="AutoShape 499"/>
            <p:cNvCxnSpPr>
              <a:cxnSpLocks noChangeShapeType="1"/>
              <a:endCxn id="670" idx="1"/>
            </p:cNvCxnSpPr>
            <p:nvPr/>
          </p:nvCxnSpPr>
          <p:spPr bwMode="auto">
            <a:xfrm>
              <a:off x="5405438" y="4233863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71" name="Group 870"/>
          <p:cNvGrpSpPr/>
          <p:nvPr/>
        </p:nvGrpSpPr>
        <p:grpSpPr>
          <a:xfrm>
            <a:off x="5400260" y="4308285"/>
            <a:ext cx="2754059" cy="2077230"/>
            <a:chOff x="5416723" y="4396629"/>
            <a:chExt cx="2106914" cy="2077230"/>
          </a:xfrm>
        </p:grpSpPr>
        <p:sp>
          <p:nvSpPr>
            <p:cNvPr id="872" name="Rectangle 270"/>
            <p:cNvSpPr>
              <a:spLocks noChangeArrowheads="1"/>
            </p:cNvSpPr>
            <p:nvPr/>
          </p:nvSpPr>
          <p:spPr bwMode="auto">
            <a:xfrm>
              <a:off x="5926310" y="4396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3" name="Line 274"/>
            <p:cNvSpPr>
              <a:spLocks noChangeShapeType="1"/>
            </p:cNvSpPr>
            <p:nvPr/>
          </p:nvSpPr>
          <p:spPr bwMode="auto">
            <a:xfrm>
              <a:off x="6190539" y="4842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4" name="Line 275"/>
            <p:cNvSpPr>
              <a:spLocks noChangeShapeType="1"/>
            </p:cNvSpPr>
            <p:nvPr/>
          </p:nvSpPr>
          <p:spPr bwMode="auto">
            <a:xfrm>
              <a:off x="6233243" y="4803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5" name="Rectangle 276"/>
            <p:cNvSpPr>
              <a:spLocks noChangeArrowheads="1"/>
            </p:cNvSpPr>
            <p:nvPr/>
          </p:nvSpPr>
          <p:spPr bwMode="auto">
            <a:xfrm>
              <a:off x="5943658" y="4793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6" name="Line 277"/>
            <p:cNvSpPr>
              <a:spLocks noChangeShapeType="1"/>
            </p:cNvSpPr>
            <p:nvPr/>
          </p:nvSpPr>
          <p:spPr bwMode="auto">
            <a:xfrm>
              <a:off x="5950331" y="4718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7" name="Line 278"/>
            <p:cNvSpPr>
              <a:spLocks noChangeShapeType="1"/>
            </p:cNvSpPr>
            <p:nvPr/>
          </p:nvSpPr>
          <p:spPr bwMode="auto">
            <a:xfrm>
              <a:off x="5950331" y="4687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8" name="Line 279"/>
            <p:cNvSpPr>
              <a:spLocks noChangeShapeType="1"/>
            </p:cNvSpPr>
            <p:nvPr/>
          </p:nvSpPr>
          <p:spPr bwMode="auto">
            <a:xfrm>
              <a:off x="5950331" y="4660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9" name="Line 280"/>
            <p:cNvSpPr>
              <a:spLocks noChangeShapeType="1"/>
            </p:cNvSpPr>
            <p:nvPr/>
          </p:nvSpPr>
          <p:spPr bwMode="auto">
            <a:xfrm>
              <a:off x="5950331" y="4630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" name="Rectangle 281"/>
            <p:cNvSpPr>
              <a:spLocks noChangeArrowheads="1"/>
            </p:cNvSpPr>
            <p:nvPr/>
          </p:nvSpPr>
          <p:spPr bwMode="auto">
            <a:xfrm>
              <a:off x="5950331" y="4416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" name="Line 282"/>
            <p:cNvSpPr>
              <a:spLocks noChangeShapeType="1"/>
            </p:cNvSpPr>
            <p:nvPr/>
          </p:nvSpPr>
          <p:spPr bwMode="auto">
            <a:xfrm>
              <a:off x="5969014" y="4434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" name="Rectangle 283"/>
            <p:cNvSpPr>
              <a:spLocks noChangeArrowheads="1"/>
            </p:cNvSpPr>
            <p:nvPr/>
          </p:nvSpPr>
          <p:spPr bwMode="auto">
            <a:xfrm>
              <a:off x="5959672" y="4580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3" name="Rectangle 293"/>
            <p:cNvSpPr>
              <a:spLocks noChangeArrowheads="1"/>
            </p:cNvSpPr>
            <p:nvPr/>
          </p:nvSpPr>
          <p:spPr bwMode="auto">
            <a:xfrm>
              <a:off x="6059360" y="6168647"/>
              <a:ext cx="1464277" cy="30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Analysis Systems</a:t>
              </a:r>
              <a:endParaRPr lang="en-US" sz="2000" i="1" dirty="0">
                <a:latin typeface="Times New Roman" charset="0"/>
              </a:endParaRPr>
            </a:p>
          </p:txBody>
        </p:sp>
        <p:sp>
          <p:nvSpPr>
            <p:cNvPr id="884" name="Rectangle 295"/>
            <p:cNvSpPr>
              <a:spLocks noChangeArrowheads="1"/>
            </p:cNvSpPr>
            <p:nvPr/>
          </p:nvSpPr>
          <p:spPr bwMode="auto">
            <a:xfrm>
              <a:off x="6078710" y="4549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5" name="Line 299"/>
            <p:cNvSpPr>
              <a:spLocks noChangeShapeType="1"/>
            </p:cNvSpPr>
            <p:nvPr/>
          </p:nvSpPr>
          <p:spPr bwMode="auto">
            <a:xfrm>
              <a:off x="6342939" y="4994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6" name="Line 300"/>
            <p:cNvSpPr>
              <a:spLocks noChangeShapeType="1"/>
            </p:cNvSpPr>
            <p:nvPr/>
          </p:nvSpPr>
          <p:spPr bwMode="auto">
            <a:xfrm>
              <a:off x="6385643" y="4955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7" name="Rectangle 301"/>
            <p:cNvSpPr>
              <a:spLocks noChangeArrowheads="1"/>
            </p:cNvSpPr>
            <p:nvPr/>
          </p:nvSpPr>
          <p:spPr bwMode="auto">
            <a:xfrm>
              <a:off x="6096058" y="4946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8" name="Line 302"/>
            <p:cNvSpPr>
              <a:spLocks noChangeShapeType="1"/>
            </p:cNvSpPr>
            <p:nvPr/>
          </p:nvSpPr>
          <p:spPr bwMode="auto">
            <a:xfrm>
              <a:off x="6102731" y="4870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9" name="Line 303"/>
            <p:cNvSpPr>
              <a:spLocks noChangeShapeType="1"/>
            </p:cNvSpPr>
            <p:nvPr/>
          </p:nvSpPr>
          <p:spPr bwMode="auto">
            <a:xfrm>
              <a:off x="6102731" y="4840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" name="Line 304"/>
            <p:cNvSpPr>
              <a:spLocks noChangeShapeType="1"/>
            </p:cNvSpPr>
            <p:nvPr/>
          </p:nvSpPr>
          <p:spPr bwMode="auto">
            <a:xfrm>
              <a:off x="6102731" y="4812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" name="Line 305"/>
            <p:cNvSpPr>
              <a:spLocks noChangeShapeType="1"/>
            </p:cNvSpPr>
            <p:nvPr/>
          </p:nvSpPr>
          <p:spPr bwMode="auto">
            <a:xfrm>
              <a:off x="6102731" y="4782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" name="Rectangle 306"/>
            <p:cNvSpPr>
              <a:spLocks noChangeArrowheads="1"/>
            </p:cNvSpPr>
            <p:nvPr/>
          </p:nvSpPr>
          <p:spPr bwMode="auto">
            <a:xfrm>
              <a:off x="6102731" y="4568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3" name="Line 307"/>
            <p:cNvSpPr>
              <a:spLocks noChangeShapeType="1"/>
            </p:cNvSpPr>
            <p:nvPr/>
          </p:nvSpPr>
          <p:spPr bwMode="auto">
            <a:xfrm>
              <a:off x="6121414" y="4586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4" name="Rectangle 308"/>
            <p:cNvSpPr>
              <a:spLocks noChangeArrowheads="1"/>
            </p:cNvSpPr>
            <p:nvPr/>
          </p:nvSpPr>
          <p:spPr bwMode="auto">
            <a:xfrm>
              <a:off x="6112072" y="4732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5" name="Rectangle 319"/>
            <p:cNvSpPr>
              <a:spLocks noChangeArrowheads="1"/>
            </p:cNvSpPr>
            <p:nvPr/>
          </p:nvSpPr>
          <p:spPr bwMode="auto">
            <a:xfrm>
              <a:off x="6231110" y="4701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6" name="Line 323"/>
            <p:cNvSpPr>
              <a:spLocks noChangeShapeType="1"/>
            </p:cNvSpPr>
            <p:nvPr/>
          </p:nvSpPr>
          <p:spPr bwMode="auto">
            <a:xfrm>
              <a:off x="6495339" y="51472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7" name="Line 324"/>
            <p:cNvSpPr>
              <a:spLocks noChangeShapeType="1"/>
            </p:cNvSpPr>
            <p:nvPr/>
          </p:nvSpPr>
          <p:spPr bwMode="auto">
            <a:xfrm>
              <a:off x="6538043" y="51078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8" name="Rectangle 325"/>
            <p:cNvSpPr>
              <a:spLocks noChangeArrowheads="1"/>
            </p:cNvSpPr>
            <p:nvPr/>
          </p:nvSpPr>
          <p:spPr bwMode="auto">
            <a:xfrm>
              <a:off x="6248458" y="5098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9" name="Line 326"/>
            <p:cNvSpPr>
              <a:spLocks noChangeShapeType="1"/>
            </p:cNvSpPr>
            <p:nvPr/>
          </p:nvSpPr>
          <p:spPr bwMode="auto">
            <a:xfrm>
              <a:off x="6255131" y="5022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0" name="Line 327"/>
            <p:cNvSpPr>
              <a:spLocks noChangeShapeType="1"/>
            </p:cNvSpPr>
            <p:nvPr/>
          </p:nvSpPr>
          <p:spPr bwMode="auto">
            <a:xfrm>
              <a:off x="6255131" y="4992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" name="Line 328"/>
            <p:cNvSpPr>
              <a:spLocks noChangeShapeType="1"/>
            </p:cNvSpPr>
            <p:nvPr/>
          </p:nvSpPr>
          <p:spPr bwMode="auto">
            <a:xfrm>
              <a:off x="6255131" y="4965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" name="Line 329"/>
            <p:cNvSpPr>
              <a:spLocks noChangeShapeType="1"/>
            </p:cNvSpPr>
            <p:nvPr/>
          </p:nvSpPr>
          <p:spPr bwMode="auto">
            <a:xfrm>
              <a:off x="6255131" y="4934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" name="Rectangle 330"/>
            <p:cNvSpPr>
              <a:spLocks noChangeArrowheads="1"/>
            </p:cNvSpPr>
            <p:nvPr/>
          </p:nvSpPr>
          <p:spPr bwMode="auto">
            <a:xfrm>
              <a:off x="6255131" y="4721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" name="Line 331"/>
            <p:cNvSpPr>
              <a:spLocks noChangeShapeType="1"/>
            </p:cNvSpPr>
            <p:nvPr/>
          </p:nvSpPr>
          <p:spPr bwMode="auto">
            <a:xfrm>
              <a:off x="6273814" y="4739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5" name="Rectangle 332"/>
            <p:cNvSpPr>
              <a:spLocks noChangeArrowheads="1"/>
            </p:cNvSpPr>
            <p:nvPr/>
          </p:nvSpPr>
          <p:spPr bwMode="auto">
            <a:xfrm>
              <a:off x="6264472" y="4884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6" name="Rectangle 343"/>
            <p:cNvSpPr>
              <a:spLocks noChangeArrowheads="1"/>
            </p:cNvSpPr>
            <p:nvPr/>
          </p:nvSpPr>
          <p:spPr bwMode="auto">
            <a:xfrm>
              <a:off x="6383510" y="4853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7" name="Line 347"/>
            <p:cNvSpPr>
              <a:spLocks noChangeShapeType="1"/>
            </p:cNvSpPr>
            <p:nvPr/>
          </p:nvSpPr>
          <p:spPr bwMode="auto">
            <a:xfrm>
              <a:off x="6647739" y="52996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8" name="Line 348"/>
            <p:cNvSpPr>
              <a:spLocks noChangeShapeType="1"/>
            </p:cNvSpPr>
            <p:nvPr/>
          </p:nvSpPr>
          <p:spPr bwMode="auto">
            <a:xfrm>
              <a:off x="6690443" y="52602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9" name="Rectangle 349"/>
            <p:cNvSpPr>
              <a:spLocks noChangeArrowheads="1"/>
            </p:cNvSpPr>
            <p:nvPr/>
          </p:nvSpPr>
          <p:spPr bwMode="auto">
            <a:xfrm>
              <a:off x="6400858" y="5251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0" name="Line 350"/>
            <p:cNvSpPr>
              <a:spLocks noChangeShapeType="1"/>
            </p:cNvSpPr>
            <p:nvPr/>
          </p:nvSpPr>
          <p:spPr bwMode="auto">
            <a:xfrm>
              <a:off x="6407531" y="5175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" name="Line 351"/>
            <p:cNvSpPr>
              <a:spLocks noChangeShapeType="1"/>
            </p:cNvSpPr>
            <p:nvPr/>
          </p:nvSpPr>
          <p:spPr bwMode="auto">
            <a:xfrm>
              <a:off x="6407531" y="5144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" name="Line 352"/>
            <p:cNvSpPr>
              <a:spLocks noChangeShapeType="1"/>
            </p:cNvSpPr>
            <p:nvPr/>
          </p:nvSpPr>
          <p:spPr bwMode="auto">
            <a:xfrm>
              <a:off x="6407531" y="5117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3" name="Line 353"/>
            <p:cNvSpPr>
              <a:spLocks noChangeShapeType="1"/>
            </p:cNvSpPr>
            <p:nvPr/>
          </p:nvSpPr>
          <p:spPr bwMode="auto">
            <a:xfrm>
              <a:off x="6407531" y="5087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4" name="Rectangle 354"/>
            <p:cNvSpPr>
              <a:spLocks noChangeArrowheads="1"/>
            </p:cNvSpPr>
            <p:nvPr/>
          </p:nvSpPr>
          <p:spPr bwMode="auto">
            <a:xfrm>
              <a:off x="6407531" y="4873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5" name="Line 355"/>
            <p:cNvSpPr>
              <a:spLocks noChangeShapeType="1"/>
            </p:cNvSpPr>
            <p:nvPr/>
          </p:nvSpPr>
          <p:spPr bwMode="auto">
            <a:xfrm>
              <a:off x="6426214" y="4891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6" name="Rectangle 356"/>
            <p:cNvSpPr>
              <a:spLocks noChangeArrowheads="1"/>
            </p:cNvSpPr>
            <p:nvPr/>
          </p:nvSpPr>
          <p:spPr bwMode="auto">
            <a:xfrm>
              <a:off x="6416872" y="5037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" name="Rectangle 367"/>
            <p:cNvSpPr>
              <a:spLocks noChangeArrowheads="1"/>
            </p:cNvSpPr>
            <p:nvPr/>
          </p:nvSpPr>
          <p:spPr bwMode="auto">
            <a:xfrm>
              <a:off x="6535910" y="50062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8" name="Line 371"/>
            <p:cNvSpPr>
              <a:spLocks noChangeShapeType="1"/>
            </p:cNvSpPr>
            <p:nvPr/>
          </p:nvSpPr>
          <p:spPr bwMode="auto">
            <a:xfrm>
              <a:off x="6800139" y="54520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9" name="Line 372"/>
            <p:cNvSpPr>
              <a:spLocks noChangeShapeType="1"/>
            </p:cNvSpPr>
            <p:nvPr/>
          </p:nvSpPr>
          <p:spPr bwMode="auto">
            <a:xfrm>
              <a:off x="6842843" y="54126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" name="Rectangle 373"/>
            <p:cNvSpPr>
              <a:spLocks noChangeArrowheads="1"/>
            </p:cNvSpPr>
            <p:nvPr/>
          </p:nvSpPr>
          <p:spPr bwMode="auto">
            <a:xfrm>
              <a:off x="6553258" y="54035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" name="Line 374"/>
            <p:cNvSpPr>
              <a:spLocks noChangeShapeType="1"/>
            </p:cNvSpPr>
            <p:nvPr/>
          </p:nvSpPr>
          <p:spPr bwMode="auto">
            <a:xfrm>
              <a:off x="6559931" y="53277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" name="Line 375"/>
            <p:cNvSpPr>
              <a:spLocks noChangeShapeType="1"/>
            </p:cNvSpPr>
            <p:nvPr/>
          </p:nvSpPr>
          <p:spPr bwMode="auto">
            <a:xfrm>
              <a:off x="6559931" y="52973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" name="Line 376"/>
            <p:cNvSpPr>
              <a:spLocks noChangeShapeType="1"/>
            </p:cNvSpPr>
            <p:nvPr/>
          </p:nvSpPr>
          <p:spPr bwMode="auto">
            <a:xfrm>
              <a:off x="6559931" y="52700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" name="Line 377"/>
            <p:cNvSpPr>
              <a:spLocks noChangeShapeType="1"/>
            </p:cNvSpPr>
            <p:nvPr/>
          </p:nvSpPr>
          <p:spPr bwMode="auto">
            <a:xfrm>
              <a:off x="6559931" y="52397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" name="Rectangle 378"/>
            <p:cNvSpPr>
              <a:spLocks noChangeArrowheads="1"/>
            </p:cNvSpPr>
            <p:nvPr/>
          </p:nvSpPr>
          <p:spPr bwMode="auto">
            <a:xfrm>
              <a:off x="6559931" y="50259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" name="Line 379"/>
            <p:cNvSpPr>
              <a:spLocks noChangeShapeType="1"/>
            </p:cNvSpPr>
            <p:nvPr/>
          </p:nvSpPr>
          <p:spPr bwMode="auto">
            <a:xfrm>
              <a:off x="6578614" y="50441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" name="Rectangle 380"/>
            <p:cNvSpPr>
              <a:spLocks noChangeArrowheads="1"/>
            </p:cNvSpPr>
            <p:nvPr/>
          </p:nvSpPr>
          <p:spPr bwMode="auto">
            <a:xfrm>
              <a:off x="6569272" y="51897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" name="Rectangle 391"/>
            <p:cNvSpPr>
              <a:spLocks noChangeArrowheads="1"/>
            </p:cNvSpPr>
            <p:nvPr/>
          </p:nvSpPr>
          <p:spPr bwMode="auto">
            <a:xfrm>
              <a:off x="6688310" y="5158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" name="Line 395"/>
            <p:cNvSpPr>
              <a:spLocks noChangeShapeType="1"/>
            </p:cNvSpPr>
            <p:nvPr/>
          </p:nvSpPr>
          <p:spPr bwMode="auto">
            <a:xfrm>
              <a:off x="6952539" y="5604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" name="Line 396"/>
            <p:cNvSpPr>
              <a:spLocks noChangeShapeType="1"/>
            </p:cNvSpPr>
            <p:nvPr/>
          </p:nvSpPr>
          <p:spPr bwMode="auto">
            <a:xfrm>
              <a:off x="6995243" y="5565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" name="Rectangle 397"/>
            <p:cNvSpPr>
              <a:spLocks noChangeArrowheads="1"/>
            </p:cNvSpPr>
            <p:nvPr/>
          </p:nvSpPr>
          <p:spPr bwMode="auto">
            <a:xfrm>
              <a:off x="6705658" y="5555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" name="Line 398"/>
            <p:cNvSpPr>
              <a:spLocks noChangeShapeType="1"/>
            </p:cNvSpPr>
            <p:nvPr/>
          </p:nvSpPr>
          <p:spPr bwMode="auto">
            <a:xfrm>
              <a:off x="6712331" y="5480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" name="Line 399"/>
            <p:cNvSpPr>
              <a:spLocks noChangeShapeType="1"/>
            </p:cNvSpPr>
            <p:nvPr/>
          </p:nvSpPr>
          <p:spPr bwMode="auto">
            <a:xfrm>
              <a:off x="6712331" y="5449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" name="Line 400"/>
            <p:cNvSpPr>
              <a:spLocks noChangeShapeType="1"/>
            </p:cNvSpPr>
            <p:nvPr/>
          </p:nvSpPr>
          <p:spPr bwMode="auto">
            <a:xfrm>
              <a:off x="6712331" y="5422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5" name="Line 401"/>
            <p:cNvSpPr>
              <a:spLocks noChangeShapeType="1"/>
            </p:cNvSpPr>
            <p:nvPr/>
          </p:nvSpPr>
          <p:spPr bwMode="auto">
            <a:xfrm>
              <a:off x="6712331" y="5392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6" name="Rectangle 402"/>
            <p:cNvSpPr>
              <a:spLocks noChangeArrowheads="1"/>
            </p:cNvSpPr>
            <p:nvPr/>
          </p:nvSpPr>
          <p:spPr bwMode="auto">
            <a:xfrm>
              <a:off x="6712331" y="5178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" name="Line 403"/>
            <p:cNvSpPr>
              <a:spLocks noChangeShapeType="1"/>
            </p:cNvSpPr>
            <p:nvPr/>
          </p:nvSpPr>
          <p:spPr bwMode="auto">
            <a:xfrm>
              <a:off x="6731014" y="5196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8" name="Rectangle 404"/>
            <p:cNvSpPr>
              <a:spLocks noChangeArrowheads="1"/>
            </p:cNvSpPr>
            <p:nvPr/>
          </p:nvSpPr>
          <p:spPr bwMode="auto">
            <a:xfrm>
              <a:off x="6721672" y="5342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9" name="Rectangle 415"/>
            <p:cNvSpPr>
              <a:spLocks noChangeArrowheads="1"/>
            </p:cNvSpPr>
            <p:nvPr/>
          </p:nvSpPr>
          <p:spPr bwMode="auto">
            <a:xfrm>
              <a:off x="6840710" y="5311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0" name="Line 419"/>
            <p:cNvSpPr>
              <a:spLocks noChangeShapeType="1"/>
            </p:cNvSpPr>
            <p:nvPr/>
          </p:nvSpPr>
          <p:spPr bwMode="auto">
            <a:xfrm>
              <a:off x="7104939" y="5756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1" name="Line 420"/>
            <p:cNvSpPr>
              <a:spLocks noChangeShapeType="1"/>
            </p:cNvSpPr>
            <p:nvPr/>
          </p:nvSpPr>
          <p:spPr bwMode="auto">
            <a:xfrm>
              <a:off x="7147643" y="5717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" name="Rectangle 421"/>
            <p:cNvSpPr>
              <a:spLocks noChangeArrowheads="1"/>
            </p:cNvSpPr>
            <p:nvPr/>
          </p:nvSpPr>
          <p:spPr bwMode="auto">
            <a:xfrm>
              <a:off x="6858058" y="5708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3" name="Line 422"/>
            <p:cNvSpPr>
              <a:spLocks noChangeShapeType="1"/>
            </p:cNvSpPr>
            <p:nvPr/>
          </p:nvSpPr>
          <p:spPr bwMode="auto">
            <a:xfrm>
              <a:off x="6864731" y="5632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4" name="Line 423"/>
            <p:cNvSpPr>
              <a:spLocks noChangeShapeType="1"/>
            </p:cNvSpPr>
            <p:nvPr/>
          </p:nvSpPr>
          <p:spPr bwMode="auto">
            <a:xfrm>
              <a:off x="6864731" y="5602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5" name="Line 424"/>
            <p:cNvSpPr>
              <a:spLocks noChangeShapeType="1"/>
            </p:cNvSpPr>
            <p:nvPr/>
          </p:nvSpPr>
          <p:spPr bwMode="auto">
            <a:xfrm>
              <a:off x="6864731" y="5574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6" name="Line 425"/>
            <p:cNvSpPr>
              <a:spLocks noChangeShapeType="1"/>
            </p:cNvSpPr>
            <p:nvPr/>
          </p:nvSpPr>
          <p:spPr bwMode="auto">
            <a:xfrm>
              <a:off x="6864731" y="5544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7" name="Rectangle 426"/>
            <p:cNvSpPr>
              <a:spLocks noChangeArrowheads="1"/>
            </p:cNvSpPr>
            <p:nvPr/>
          </p:nvSpPr>
          <p:spPr bwMode="auto">
            <a:xfrm>
              <a:off x="6864731" y="5330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8" name="Line 427"/>
            <p:cNvSpPr>
              <a:spLocks noChangeShapeType="1"/>
            </p:cNvSpPr>
            <p:nvPr/>
          </p:nvSpPr>
          <p:spPr bwMode="auto">
            <a:xfrm>
              <a:off x="6883414" y="5348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9" name="Rectangle 428"/>
            <p:cNvSpPr>
              <a:spLocks noChangeArrowheads="1"/>
            </p:cNvSpPr>
            <p:nvPr/>
          </p:nvSpPr>
          <p:spPr bwMode="auto">
            <a:xfrm>
              <a:off x="6874072" y="5494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0" name="Rectangle 439"/>
            <p:cNvSpPr>
              <a:spLocks noChangeArrowheads="1"/>
            </p:cNvSpPr>
            <p:nvPr/>
          </p:nvSpPr>
          <p:spPr bwMode="auto">
            <a:xfrm>
              <a:off x="6993110" y="5463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1" name="Rectangle 445"/>
            <p:cNvSpPr>
              <a:spLocks noChangeArrowheads="1"/>
            </p:cNvSpPr>
            <p:nvPr/>
          </p:nvSpPr>
          <p:spPr bwMode="auto">
            <a:xfrm>
              <a:off x="7010458" y="5860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" name="Line 446"/>
            <p:cNvSpPr>
              <a:spLocks noChangeShapeType="1"/>
            </p:cNvSpPr>
            <p:nvPr/>
          </p:nvSpPr>
          <p:spPr bwMode="auto">
            <a:xfrm>
              <a:off x="7017131" y="5784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3" name="Line 447"/>
            <p:cNvSpPr>
              <a:spLocks noChangeShapeType="1"/>
            </p:cNvSpPr>
            <p:nvPr/>
          </p:nvSpPr>
          <p:spPr bwMode="auto">
            <a:xfrm>
              <a:off x="7017131" y="5754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4" name="Line 448"/>
            <p:cNvSpPr>
              <a:spLocks noChangeShapeType="1"/>
            </p:cNvSpPr>
            <p:nvPr/>
          </p:nvSpPr>
          <p:spPr bwMode="auto">
            <a:xfrm>
              <a:off x="7017131" y="5727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5" name="Line 449"/>
            <p:cNvSpPr>
              <a:spLocks noChangeShapeType="1"/>
            </p:cNvSpPr>
            <p:nvPr/>
          </p:nvSpPr>
          <p:spPr bwMode="auto">
            <a:xfrm>
              <a:off x="7017131" y="5696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6" name="Rectangle 450"/>
            <p:cNvSpPr>
              <a:spLocks noChangeArrowheads="1"/>
            </p:cNvSpPr>
            <p:nvPr/>
          </p:nvSpPr>
          <p:spPr bwMode="auto">
            <a:xfrm>
              <a:off x="7017131" y="5483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7" name="Line 451"/>
            <p:cNvSpPr>
              <a:spLocks noChangeShapeType="1"/>
            </p:cNvSpPr>
            <p:nvPr/>
          </p:nvSpPr>
          <p:spPr bwMode="auto">
            <a:xfrm>
              <a:off x="7035814" y="5501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8" name="Rectangle 452"/>
            <p:cNvSpPr>
              <a:spLocks noChangeArrowheads="1"/>
            </p:cNvSpPr>
            <p:nvPr/>
          </p:nvSpPr>
          <p:spPr bwMode="auto">
            <a:xfrm>
              <a:off x="7026472" y="5646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9" name="Rectangle 463"/>
            <p:cNvSpPr>
              <a:spLocks noChangeArrowheads="1"/>
            </p:cNvSpPr>
            <p:nvPr/>
          </p:nvSpPr>
          <p:spPr bwMode="auto">
            <a:xfrm>
              <a:off x="7145510" y="5615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0" name="Rectangle 469"/>
            <p:cNvSpPr>
              <a:spLocks noChangeArrowheads="1"/>
            </p:cNvSpPr>
            <p:nvPr/>
          </p:nvSpPr>
          <p:spPr bwMode="auto">
            <a:xfrm>
              <a:off x="7162858" y="6013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1" name="Line 470"/>
            <p:cNvSpPr>
              <a:spLocks noChangeShapeType="1"/>
            </p:cNvSpPr>
            <p:nvPr/>
          </p:nvSpPr>
          <p:spPr bwMode="auto">
            <a:xfrm>
              <a:off x="7169531" y="5937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" name="Line 471"/>
            <p:cNvSpPr>
              <a:spLocks noChangeShapeType="1"/>
            </p:cNvSpPr>
            <p:nvPr/>
          </p:nvSpPr>
          <p:spPr bwMode="auto">
            <a:xfrm>
              <a:off x="7169531" y="5906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3" name="Line 472"/>
            <p:cNvSpPr>
              <a:spLocks noChangeShapeType="1"/>
            </p:cNvSpPr>
            <p:nvPr/>
          </p:nvSpPr>
          <p:spPr bwMode="auto">
            <a:xfrm>
              <a:off x="7169531" y="5879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" name="Line 473"/>
            <p:cNvSpPr>
              <a:spLocks noChangeShapeType="1"/>
            </p:cNvSpPr>
            <p:nvPr/>
          </p:nvSpPr>
          <p:spPr bwMode="auto">
            <a:xfrm>
              <a:off x="7169531" y="5849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5" name="Rectangle 474"/>
            <p:cNvSpPr>
              <a:spLocks noChangeArrowheads="1"/>
            </p:cNvSpPr>
            <p:nvPr/>
          </p:nvSpPr>
          <p:spPr bwMode="auto">
            <a:xfrm>
              <a:off x="7169531" y="5635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6" name="Line 475"/>
            <p:cNvSpPr>
              <a:spLocks noChangeShapeType="1"/>
            </p:cNvSpPr>
            <p:nvPr/>
          </p:nvSpPr>
          <p:spPr bwMode="auto">
            <a:xfrm>
              <a:off x="7188214" y="5653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7" name="Rectangle 476"/>
            <p:cNvSpPr>
              <a:spLocks noChangeArrowheads="1"/>
            </p:cNvSpPr>
            <p:nvPr/>
          </p:nvSpPr>
          <p:spPr bwMode="auto">
            <a:xfrm>
              <a:off x="7178872" y="5799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968" name="AutoShape 491"/>
            <p:cNvCxnSpPr>
              <a:cxnSpLocks noChangeShapeType="1"/>
              <a:endCxn id="875" idx="1"/>
            </p:cNvCxnSpPr>
            <p:nvPr/>
          </p:nvCxnSpPr>
          <p:spPr bwMode="auto">
            <a:xfrm flipV="1">
              <a:off x="5416723" y="4823667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9" name="AutoShape 492"/>
            <p:cNvCxnSpPr>
              <a:cxnSpLocks noChangeShapeType="1"/>
              <a:endCxn id="887" idx="1"/>
            </p:cNvCxnSpPr>
            <p:nvPr/>
          </p:nvCxnSpPr>
          <p:spPr bwMode="auto">
            <a:xfrm flipV="1">
              <a:off x="5416723" y="4976067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0" name="AutoShape 493"/>
            <p:cNvCxnSpPr>
              <a:cxnSpLocks noChangeShapeType="1"/>
              <a:endCxn id="898" idx="1"/>
            </p:cNvCxnSpPr>
            <p:nvPr/>
          </p:nvCxnSpPr>
          <p:spPr bwMode="auto">
            <a:xfrm flipV="1">
              <a:off x="5416723" y="5128467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1" name="AutoShape 494"/>
            <p:cNvCxnSpPr>
              <a:cxnSpLocks noChangeShapeType="1"/>
              <a:endCxn id="909" idx="1"/>
            </p:cNvCxnSpPr>
            <p:nvPr/>
          </p:nvCxnSpPr>
          <p:spPr bwMode="auto">
            <a:xfrm flipV="1">
              <a:off x="5416723" y="5280867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2" name="AutoShape 495"/>
            <p:cNvCxnSpPr>
              <a:cxnSpLocks noChangeShapeType="1"/>
              <a:endCxn id="920" idx="1"/>
            </p:cNvCxnSpPr>
            <p:nvPr/>
          </p:nvCxnSpPr>
          <p:spPr bwMode="auto">
            <a:xfrm flipV="1">
              <a:off x="5416723" y="5433267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3" name="AutoShape 496"/>
            <p:cNvCxnSpPr>
              <a:cxnSpLocks noChangeShapeType="1"/>
              <a:endCxn id="931" idx="1"/>
            </p:cNvCxnSpPr>
            <p:nvPr/>
          </p:nvCxnSpPr>
          <p:spPr bwMode="auto">
            <a:xfrm flipV="1">
              <a:off x="5416723" y="5585667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4" name="AutoShape 497"/>
            <p:cNvCxnSpPr>
              <a:cxnSpLocks noChangeShapeType="1"/>
              <a:endCxn id="942" idx="1"/>
            </p:cNvCxnSpPr>
            <p:nvPr/>
          </p:nvCxnSpPr>
          <p:spPr bwMode="auto">
            <a:xfrm>
              <a:off x="5416723" y="5623767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5" name="AutoShape 498"/>
            <p:cNvCxnSpPr>
              <a:cxnSpLocks noChangeShapeType="1"/>
              <a:endCxn id="951" idx="1"/>
            </p:cNvCxnSpPr>
            <p:nvPr/>
          </p:nvCxnSpPr>
          <p:spPr bwMode="auto">
            <a:xfrm>
              <a:off x="5416723" y="5623767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6" name="AutoShape 499"/>
            <p:cNvCxnSpPr>
              <a:cxnSpLocks noChangeShapeType="1"/>
              <a:endCxn id="960" idx="1"/>
            </p:cNvCxnSpPr>
            <p:nvPr/>
          </p:nvCxnSpPr>
          <p:spPr bwMode="auto">
            <a:xfrm>
              <a:off x="5416723" y="5623767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7470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2"/>
          <p:cNvSpPr>
            <a:spLocks noChangeArrowheads="1"/>
          </p:cNvSpPr>
          <p:nvPr/>
        </p:nvSpPr>
        <p:spPr bwMode="auto">
          <a:xfrm>
            <a:off x="2908730" y="4415059"/>
            <a:ext cx="2497138" cy="1794828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908300" y="2189163"/>
            <a:ext cx="2497138" cy="1794828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– Deconstructed PACS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436314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587251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532410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33955" y="1640311"/>
            <a:ext cx="2067261" cy="4762501"/>
            <a:chOff x="1522628" y="1639888"/>
            <a:chExt cx="2067261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371000" y="4464976"/>
            <a:ext cx="821402" cy="698800"/>
            <a:chOff x="222" y="1739"/>
            <a:chExt cx="978" cy="832"/>
          </a:xfrm>
        </p:grpSpPr>
        <p:sp>
          <p:nvSpPr>
            <p:cNvPr id="641" name="AutoShape 135"/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222" y="2208"/>
              <a:ext cx="9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642" name="AutoShape 135"/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AutoShape 135"/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453" name="Group 4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454" name="Group 5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57" name="Group 6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486" name="Rectangle 7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Rectangle 8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AutoShape 9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Line 12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8" name="Group 13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473" name="AutoShape 14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AutoShape 16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7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Rectangle 18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Line 2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2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Rectangle 24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Rectangle 25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Rectangle 26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9" name="Group 27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5" name="Rectangle 41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Rectangle 42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492" name="Group 98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493" name="Group 99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96" name="Group 100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63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AutoShape 103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Line 106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7" name="Group 107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622" name="AutoShape 108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AutoShape 109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AutoShape 110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111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113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Line 11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Line 116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Rectangle 118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Rectangle 119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8" name="Group 121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9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4" name="Rectangle 135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Rectangle 136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sp>
        <p:nvSpPr>
          <p:cNvPr id="512" name="Line 120"/>
          <p:cNvSpPr>
            <a:spLocks noChangeShapeType="1"/>
          </p:cNvSpPr>
          <p:nvPr/>
        </p:nvSpPr>
        <p:spPr bwMode="auto">
          <a:xfrm rot="16200000">
            <a:off x="4124912" y="2800807"/>
            <a:ext cx="10855" cy="2854871"/>
          </a:xfrm>
          <a:prstGeom prst="line">
            <a:avLst/>
          </a:prstGeom>
          <a:noFill/>
          <a:ln w="76200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3" name="AutoShape 499"/>
          <p:cNvCxnSpPr>
            <a:cxnSpLocks noChangeShapeType="1"/>
            <a:stCxn id="330849" idx="2"/>
          </p:cNvCxnSpPr>
          <p:nvPr/>
        </p:nvCxnSpPr>
        <p:spPr bwMode="auto">
          <a:xfrm rot="16200000" flipH="1">
            <a:off x="3976504" y="4125598"/>
            <a:ext cx="452017" cy="10239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7" name="AutoShape 486"/>
          <p:cNvCxnSpPr>
            <a:cxnSpLocks noChangeShapeType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8" name="AutoShape 487"/>
          <p:cNvCxnSpPr>
            <a:cxnSpLocks noChangeShapeType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9" name="AutoShape 488"/>
          <p:cNvCxnSpPr>
            <a:cxnSpLocks noChangeShapeType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0" name="AutoShape 489"/>
          <p:cNvCxnSpPr>
            <a:cxnSpLocks noChangeShapeType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39" name="Group 1138"/>
          <p:cNvGrpSpPr/>
          <p:nvPr/>
        </p:nvGrpSpPr>
        <p:grpSpPr>
          <a:xfrm>
            <a:off x="5405438" y="2279373"/>
            <a:ext cx="2582862" cy="2073643"/>
            <a:chOff x="5405438" y="3006725"/>
            <a:chExt cx="2582862" cy="2073643"/>
          </a:xfrm>
        </p:grpSpPr>
        <p:grpSp>
          <p:nvGrpSpPr>
            <p:cNvPr id="1140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1343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1" name="Rectangle 293"/>
            <p:cNvSpPr>
              <a:spLocks noChangeArrowheads="1"/>
            </p:cNvSpPr>
            <p:nvPr/>
          </p:nvSpPr>
          <p:spPr bwMode="auto">
            <a:xfrm>
              <a:off x="6389688" y="477874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1142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1320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3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1297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1274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5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1251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6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1228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7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1205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8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1182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9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1159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150" name="AutoShape 491"/>
            <p:cNvCxnSpPr>
              <a:cxnSpLocks noChangeShapeType="1"/>
              <a:stCxn id="330754" idx="3"/>
              <a:endCxn id="1349" idx="1"/>
            </p:cNvCxnSpPr>
            <p:nvPr/>
          </p:nvCxnSpPr>
          <p:spPr bwMode="auto">
            <a:xfrm flipV="1">
              <a:off x="5405438" y="3432861"/>
              <a:ext cx="526935" cy="381068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1" name="AutoShape 492"/>
            <p:cNvCxnSpPr>
              <a:cxnSpLocks noChangeShapeType="1"/>
              <a:stCxn id="330754" idx="3"/>
              <a:endCxn id="1326" idx="1"/>
            </p:cNvCxnSpPr>
            <p:nvPr/>
          </p:nvCxnSpPr>
          <p:spPr bwMode="auto">
            <a:xfrm flipV="1">
              <a:off x="5405438" y="3585261"/>
              <a:ext cx="679335" cy="228668"/>
            </a:xfrm>
            <a:prstGeom prst="bentConnector3">
              <a:avLst>
                <a:gd name="adj1" fmla="val 3784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2" name="AutoShape 493"/>
            <p:cNvCxnSpPr>
              <a:cxnSpLocks noChangeShapeType="1"/>
              <a:stCxn id="330754" idx="3"/>
              <a:endCxn id="1303" idx="1"/>
            </p:cNvCxnSpPr>
            <p:nvPr/>
          </p:nvCxnSpPr>
          <p:spPr bwMode="auto">
            <a:xfrm flipV="1">
              <a:off x="5405438" y="3737661"/>
              <a:ext cx="831735" cy="76268"/>
            </a:xfrm>
            <a:prstGeom prst="bentConnector3">
              <a:avLst>
                <a:gd name="adj1" fmla="val 33204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3" name="AutoShape 494"/>
            <p:cNvCxnSpPr>
              <a:cxnSpLocks noChangeShapeType="1"/>
              <a:stCxn id="330754" idx="3"/>
              <a:endCxn id="1280" idx="1"/>
            </p:cNvCxnSpPr>
            <p:nvPr/>
          </p:nvCxnSpPr>
          <p:spPr bwMode="auto">
            <a:xfrm>
              <a:off x="5405438" y="3813929"/>
              <a:ext cx="984135" cy="76132"/>
            </a:xfrm>
            <a:prstGeom prst="bentConnector3">
              <a:avLst>
                <a:gd name="adj1" fmla="val 2677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4" name="AutoShape 495"/>
            <p:cNvCxnSpPr>
              <a:cxnSpLocks noChangeShapeType="1"/>
              <a:stCxn id="330754" idx="3"/>
              <a:endCxn id="1257" idx="1"/>
            </p:cNvCxnSpPr>
            <p:nvPr/>
          </p:nvCxnSpPr>
          <p:spPr bwMode="auto">
            <a:xfrm>
              <a:off x="5405438" y="3813929"/>
              <a:ext cx="1136535" cy="228532"/>
            </a:xfrm>
            <a:prstGeom prst="bentConnector3">
              <a:avLst>
                <a:gd name="adj1" fmla="val 2318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5" name="AutoShape 496"/>
            <p:cNvCxnSpPr>
              <a:cxnSpLocks noChangeShapeType="1"/>
              <a:stCxn id="330754" idx="3"/>
              <a:endCxn id="1234" idx="1"/>
            </p:cNvCxnSpPr>
            <p:nvPr/>
          </p:nvCxnSpPr>
          <p:spPr bwMode="auto">
            <a:xfrm>
              <a:off x="5405438" y="3813929"/>
              <a:ext cx="1288935" cy="380932"/>
            </a:xfrm>
            <a:prstGeom prst="bentConnector3">
              <a:avLst>
                <a:gd name="adj1" fmla="val 2044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6" name="AutoShape 497"/>
            <p:cNvCxnSpPr>
              <a:cxnSpLocks noChangeShapeType="1"/>
              <a:stCxn id="330754" idx="3"/>
              <a:endCxn id="1211" idx="1"/>
            </p:cNvCxnSpPr>
            <p:nvPr/>
          </p:nvCxnSpPr>
          <p:spPr bwMode="auto">
            <a:xfrm>
              <a:off x="5405438" y="3813929"/>
              <a:ext cx="1441335" cy="533332"/>
            </a:xfrm>
            <a:prstGeom prst="bentConnector3">
              <a:avLst>
                <a:gd name="adj1" fmla="val 1783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7" name="AutoShape 498"/>
            <p:cNvCxnSpPr>
              <a:cxnSpLocks noChangeShapeType="1"/>
              <a:stCxn id="330754" idx="3"/>
              <a:endCxn id="1188" idx="1"/>
            </p:cNvCxnSpPr>
            <p:nvPr/>
          </p:nvCxnSpPr>
          <p:spPr bwMode="auto">
            <a:xfrm>
              <a:off x="5405438" y="3813929"/>
              <a:ext cx="1593735" cy="685732"/>
            </a:xfrm>
            <a:prstGeom prst="bentConnector3">
              <a:avLst>
                <a:gd name="adj1" fmla="val 165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8" name="AutoShape 499"/>
            <p:cNvCxnSpPr>
              <a:cxnSpLocks noChangeShapeType="1"/>
              <a:stCxn id="330754" idx="3"/>
              <a:endCxn id="1165" idx="1"/>
            </p:cNvCxnSpPr>
            <p:nvPr/>
          </p:nvCxnSpPr>
          <p:spPr bwMode="auto">
            <a:xfrm>
              <a:off x="5405438" y="3813929"/>
              <a:ext cx="1746135" cy="838132"/>
            </a:xfrm>
            <a:prstGeom prst="bentConnector3">
              <a:avLst>
                <a:gd name="adj1" fmla="val 1508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66" name="Group 1365"/>
          <p:cNvGrpSpPr/>
          <p:nvPr/>
        </p:nvGrpSpPr>
        <p:grpSpPr>
          <a:xfrm>
            <a:off x="5405437" y="3086577"/>
            <a:ext cx="2748881" cy="3298938"/>
            <a:chOff x="5420684" y="3174921"/>
            <a:chExt cx="2102953" cy="3298938"/>
          </a:xfrm>
        </p:grpSpPr>
        <p:sp>
          <p:nvSpPr>
            <p:cNvPr id="1367" name="Rectangle 270"/>
            <p:cNvSpPr>
              <a:spLocks noChangeArrowheads="1"/>
            </p:cNvSpPr>
            <p:nvPr/>
          </p:nvSpPr>
          <p:spPr bwMode="auto">
            <a:xfrm>
              <a:off x="5926310" y="4396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8" name="Line 274"/>
            <p:cNvSpPr>
              <a:spLocks noChangeShapeType="1"/>
            </p:cNvSpPr>
            <p:nvPr/>
          </p:nvSpPr>
          <p:spPr bwMode="auto">
            <a:xfrm>
              <a:off x="6190539" y="4842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9" name="Line 275"/>
            <p:cNvSpPr>
              <a:spLocks noChangeShapeType="1"/>
            </p:cNvSpPr>
            <p:nvPr/>
          </p:nvSpPr>
          <p:spPr bwMode="auto">
            <a:xfrm>
              <a:off x="6233243" y="4803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0" name="Rectangle 276"/>
            <p:cNvSpPr>
              <a:spLocks noChangeArrowheads="1"/>
            </p:cNvSpPr>
            <p:nvPr/>
          </p:nvSpPr>
          <p:spPr bwMode="auto">
            <a:xfrm>
              <a:off x="5943658" y="4793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" name="Line 277"/>
            <p:cNvSpPr>
              <a:spLocks noChangeShapeType="1"/>
            </p:cNvSpPr>
            <p:nvPr/>
          </p:nvSpPr>
          <p:spPr bwMode="auto">
            <a:xfrm>
              <a:off x="5950331" y="4718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" name="Line 278"/>
            <p:cNvSpPr>
              <a:spLocks noChangeShapeType="1"/>
            </p:cNvSpPr>
            <p:nvPr/>
          </p:nvSpPr>
          <p:spPr bwMode="auto">
            <a:xfrm>
              <a:off x="5950331" y="4687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" name="Line 279"/>
            <p:cNvSpPr>
              <a:spLocks noChangeShapeType="1"/>
            </p:cNvSpPr>
            <p:nvPr/>
          </p:nvSpPr>
          <p:spPr bwMode="auto">
            <a:xfrm>
              <a:off x="5950331" y="4660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" name="Line 280"/>
            <p:cNvSpPr>
              <a:spLocks noChangeShapeType="1"/>
            </p:cNvSpPr>
            <p:nvPr/>
          </p:nvSpPr>
          <p:spPr bwMode="auto">
            <a:xfrm>
              <a:off x="5950331" y="4630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5" name="Rectangle 281"/>
            <p:cNvSpPr>
              <a:spLocks noChangeArrowheads="1"/>
            </p:cNvSpPr>
            <p:nvPr/>
          </p:nvSpPr>
          <p:spPr bwMode="auto">
            <a:xfrm>
              <a:off x="5950331" y="4416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6" name="Line 282"/>
            <p:cNvSpPr>
              <a:spLocks noChangeShapeType="1"/>
            </p:cNvSpPr>
            <p:nvPr/>
          </p:nvSpPr>
          <p:spPr bwMode="auto">
            <a:xfrm>
              <a:off x="5969014" y="4434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7" name="Rectangle 283"/>
            <p:cNvSpPr>
              <a:spLocks noChangeArrowheads="1"/>
            </p:cNvSpPr>
            <p:nvPr/>
          </p:nvSpPr>
          <p:spPr bwMode="auto">
            <a:xfrm>
              <a:off x="5959672" y="4580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8" name="Rectangle 293"/>
            <p:cNvSpPr>
              <a:spLocks noChangeArrowheads="1"/>
            </p:cNvSpPr>
            <p:nvPr/>
          </p:nvSpPr>
          <p:spPr bwMode="auto">
            <a:xfrm>
              <a:off x="6059360" y="6168647"/>
              <a:ext cx="1464277" cy="30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Analysis Systems</a:t>
              </a:r>
              <a:endParaRPr lang="en-US" sz="2000" i="1" dirty="0">
                <a:latin typeface="Times New Roman" charset="0"/>
              </a:endParaRPr>
            </a:p>
          </p:txBody>
        </p:sp>
        <p:sp>
          <p:nvSpPr>
            <p:cNvPr id="1379" name="Rectangle 295"/>
            <p:cNvSpPr>
              <a:spLocks noChangeArrowheads="1"/>
            </p:cNvSpPr>
            <p:nvPr/>
          </p:nvSpPr>
          <p:spPr bwMode="auto">
            <a:xfrm>
              <a:off x="6078710" y="4549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0" name="Line 299"/>
            <p:cNvSpPr>
              <a:spLocks noChangeShapeType="1"/>
            </p:cNvSpPr>
            <p:nvPr/>
          </p:nvSpPr>
          <p:spPr bwMode="auto">
            <a:xfrm>
              <a:off x="6342939" y="4994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1" name="Line 300"/>
            <p:cNvSpPr>
              <a:spLocks noChangeShapeType="1"/>
            </p:cNvSpPr>
            <p:nvPr/>
          </p:nvSpPr>
          <p:spPr bwMode="auto">
            <a:xfrm>
              <a:off x="6385643" y="4955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" name="Rectangle 301"/>
            <p:cNvSpPr>
              <a:spLocks noChangeArrowheads="1"/>
            </p:cNvSpPr>
            <p:nvPr/>
          </p:nvSpPr>
          <p:spPr bwMode="auto">
            <a:xfrm>
              <a:off x="6096058" y="4946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" name="Line 302"/>
            <p:cNvSpPr>
              <a:spLocks noChangeShapeType="1"/>
            </p:cNvSpPr>
            <p:nvPr/>
          </p:nvSpPr>
          <p:spPr bwMode="auto">
            <a:xfrm>
              <a:off x="6102731" y="4870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4" name="Line 303"/>
            <p:cNvSpPr>
              <a:spLocks noChangeShapeType="1"/>
            </p:cNvSpPr>
            <p:nvPr/>
          </p:nvSpPr>
          <p:spPr bwMode="auto">
            <a:xfrm>
              <a:off x="6102731" y="4840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5" name="Line 304"/>
            <p:cNvSpPr>
              <a:spLocks noChangeShapeType="1"/>
            </p:cNvSpPr>
            <p:nvPr/>
          </p:nvSpPr>
          <p:spPr bwMode="auto">
            <a:xfrm>
              <a:off x="6102731" y="4812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" name="Line 305"/>
            <p:cNvSpPr>
              <a:spLocks noChangeShapeType="1"/>
            </p:cNvSpPr>
            <p:nvPr/>
          </p:nvSpPr>
          <p:spPr bwMode="auto">
            <a:xfrm>
              <a:off x="6102731" y="4782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" name="Rectangle 306"/>
            <p:cNvSpPr>
              <a:spLocks noChangeArrowheads="1"/>
            </p:cNvSpPr>
            <p:nvPr/>
          </p:nvSpPr>
          <p:spPr bwMode="auto">
            <a:xfrm>
              <a:off x="6102731" y="4568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8" name="Line 307"/>
            <p:cNvSpPr>
              <a:spLocks noChangeShapeType="1"/>
            </p:cNvSpPr>
            <p:nvPr/>
          </p:nvSpPr>
          <p:spPr bwMode="auto">
            <a:xfrm>
              <a:off x="6121414" y="4586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" name="Rectangle 308"/>
            <p:cNvSpPr>
              <a:spLocks noChangeArrowheads="1"/>
            </p:cNvSpPr>
            <p:nvPr/>
          </p:nvSpPr>
          <p:spPr bwMode="auto">
            <a:xfrm>
              <a:off x="6112072" y="4732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" name="Rectangle 319"/>
            <p:cNvSpPr>
              <a:spLocks noChangeArrowheads="1"/>
            </p:cNvSpPr>
            <p:nvPr/>
          </p:nvSpPr>
          <p:spPr bwMode="auto">
            <a:xfrm>
              <a:off x="6231110" y="4701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1" name="Line 323"/>
            <p:cNvSpPr>
              <a:spLocks noChangeShapeType="1"/>
            </p:cNvSpPr>
            <p:nvPr/>
          </p:nvSpPr>
          <p:spPr bwMode="auto">
            <a:xfrm>
              <a:off x="6495339" y="51472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" name="Line 324"/>
            <p:cNvSpPr>
              <a:spLocks noChangeShapeType="1"/>
            </p:cNvSpPr>
            <p:nvPr/>
          </p:nvSpPr>
          <p:spPr bwMode="auto">
            <a:xfrm>
              <a:off x="6538043" y="51078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3" name="Rectangle 325"/>
            <p:cNvSpPr>
              <a:spLocks noChangeArrowheads="1"/>
            </p:cNvSpPr>
            <p:nvPr/>
          </p:nvSpPr>
          <p:spPr bwMode="auto">
            <a:xfrm>
              <a:off x="6248458" y="5098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" name="Line 326"/>
            <p:cNvSpPr>
              <a:spLocks noChangeShapeType="1"/>
            </p:cNvSpPr>
            <p:nvPr/>
          </p:nvSpPr>
          <p:spPr bwMode="auto">
            <a:xfrm>
              <a:off x="6255131" y="5022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" name="Line 327"/>
            <p:cNvSpPr>
              <a:spLocks noChangeShapeType="1"/>
            </p:cNvSpPr>
            <p:nvPr/>
          </p:nvSpPr>
          <p:spPr bwMode="auto">
            <a:xfrm>
              <a:off x="6255131" y="4992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6" name="Line 328"/>
            <p:cNvSpPr>
              <a:spLocks noChangeShapeType="1"/>
            </p:cNvSpPr>
            <p:nvPr/>
          </p:nvSpPr>
          <p:spPr bwMode="auto">
            <a:xfrm>
              <a:off x="6255131" y="4965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7" name="Line 329"/>
            <p:cNvSpPr>
              <a:spLocks noChangeShapeType="1"/>
            </p:cNvSpPr>
            <p:nvPr/>
          </p:nvSpPr>
          <p:spPr bwMode="auto">
            <a:xfrm>
              <a:off x="6255131" y="4934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8" name="Rectangle 330"/>
            <p:cNvSpPr>
              <a:spLocks noChangeArrowheads="1"/>
            </p:cNvSpPr>
            <p:nvPr/>
          </p:nvSpPr>
          <p:spPr bwMode="auto">
            <a:xfrm>
              <a:off x="6255131" y="4721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" name="Line 331"/>
            <p:cNvSpPr>
              <a:spLocks noChangeShapeType="1"/>
            </p:cNvSpPr>
            <p:nvPr/>
          </p:nvSpPr>
          <p:spPr bwMode="auto">
            <a:xfrm>
              <a:off x="6273814" y="4739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" name="Rectangle 332"/>
            <p:cNvSpPr>
              <a:spLocks noChangeArrowheads="1"/>
            </p:cNvSpPr>
            <p:nvPr/>
          </p:nvSpPr>
          <p:spPr bwMode="auto">
            <a:xfrm>
              <a:off x="6264472" y="4884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1" name="Rectangle 343"/>
            <p:cNvSpPr>
              <a:spLocks noChangeArrowheads="1"/>
            </p:cNvSpPr>
            <p:nvPr/>
          </p:nvSpPr>
          <p:spPr bwMode="auto">
            <a:xfrm>
              <a:off x="6383510" y="4853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" name="Line 347"/>
            <p:cNvSpPr>
              <a:spLocks noChangeShapeType="1"/>
            </p:cNvSpPr>
            <p:nvPr/>
          </p:nvSpPr>
          <p:spPr bwMode="auto">
            <a:xfrm>
              <a:off x="6647739" y="52996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" name="Line 348"/>
            <p:cNvSpPr>
              <a:spLocks noChangeShapeType="1"/>
            </p:cNvSpPr>
            <p:nvPr/>
          </p:nvSpPr>
          <p:spPr bwMode="auto">
            <a:xfrm>
              <a:off x="6690443" y="52602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4" name="Rectangle 349"/>
            <p:cNvSpPr>
              <a:spLocks noChangeArrowheads="1"/>
            </p:cNvSpPr>
            <p:nvPr/>
          </p:nvSpPr>
          <p:spPr bwMode="auto">
            <a:xfrm>
              <a:off x="6400858" y="5251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5" name="Line 350"/>
            <p:cNvSpPr>
              <a:spLocks noChangeShapeType="1"/>
            </p:cNvSpPr>
            <p:nvPr/>
          </p:nvSpPr>
          <p:spPr bwMode="auto">
            <a:xfrm>
              <a:off x="6407531" y="5175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6" name="Line 351"/>
            <p:cNvSpPr>
              <a:spLocks noChangeShapeType="1"/>
            </p:cNvSpPr>
            <p:nvPr/>
          </p:nvSpPr>
          <p:spPr bwMode="auto">
            <a:xfrm>
              <a:off x="6407531" y="5144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7" name="Line 352"/>
            <p:cNvSpPr>
              <a:spLocks noChangeShapeType="1"/>
            </p:cNvSpPr>
            <p:nvPr/>
          </p:nvSpPr>
          <p:spPr bwMode="auto">
            <a:xfrm>
              <a:off x="6407531" y="5117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8" name="Line 353"/>
            <p:cNvSpPr>
              <a:spLocks noChangeShapeType="1"/>
            </p:cNvSpPr>
            <p:nvPr/>
          </p:nvSpPr>
          <p:spPr bwMode="auto">
            <a:xfrm>
              <a:off x="6407531" y="5087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9" name="Rectangle 354"/>
            <p:cNvSpPr>
              <a:spLocks noChangeArrowheads="1"/>
            </p:cNvSpPr>
            <p:nvPr/>
          </p:nvSpPr>
          <p:spPr bwMode="auto">
            <a:xfrm>
              <a:off x="6407531" y="4873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0" name="Line 355"/>
            <p:cNvSpPr>
              <a:spLocks noChangeShapeType="1"/>
            </p:cNvSpPr>
            <p:nvPr/>
          </p:nvSpPr>
          <p:spPr bwMode="auto">
            <a:xfrm>
              <a:off x="6426214" y="4891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1" name="Rectangle 356"/>
            <p:cNvSpPr>
              <a:spLocks noChangeArrowheads="1"/>
            </p:cNvSpPr>
            <p:nvPr/>
          </p:nvSpPr>
          <p:spPr bwMode="auto">
            <a:xfrm>
              <a:off x="6416872" y="5037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2" name="Rectangle 367"/>
            <p:cNvSpPr>
              <a:spLocks noChangeArrowheads="1"/>
            </p:cNvSpPr>
            <p:nvPr/>
          </p:nvSpPr>
          <p:spPr bwMode="auto">
            <a:xfrm>
              <a:off x="6535910" y="50062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" name="Line 371"/>
            <p:cNvSpPr>
              <a:spLocks noChangeShapeType="1"/>
            </p:cNvSpPr>
            <p:nvPr/>
          </p:nvSpPr>
          <p:spPr bwMode="auto">
            <a:xfrm>
              <a:off x="6800139" y="54520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" name="Line 372"/>
            <p:cNvSpPr>
              <a:spLocks noChangeShapeType="1"/>
            </p:cNvSpPr>
            <p:nvPr/>
          </p:nvSpPr>
          <p:spPr bwMode="auto">
            <a:xfrm>
              <a:off x="6842843" y="54126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" name="Rectangle 373"/>
            <p:cNvSpPr>
              <a:spLocks noChangeArrowheads="1"/>
            </p:cNvSpPr>
            <p:nvPr/>
          </p:nvSpPr>
          <p:spPr bwMode="auto">
            <a:xfrm>
              <a:off x="6553258" y="54035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6" name="Line 374"/>
            <p:cNvSpPr>
              <a:spLocks noChangeShapeType="1"/>
            </p:cNvSpPr>
            <p:nvPr/>
          </p:nvSpPr>
          <p:spPr bwMode="auto">
            <a:xfrm>
              <a:off x="6559931" y="53277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7" name="Line 375"/>
            <p:cNvSpPr>
              <a:spLocks noChangeShapeType="1"/>
            </p:cNvSpPr>
            <p:nvPr/>
          </p:nvSpPr>
          <p:spPr bwMode="auto">
            <a:xfrm>
              <a:off x="6559931" y="52973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8" name="Line 376"/>
            <p:cNvSpPr>
              <a:spLocks noChangeShapeType="1"/>
            </p:cNvSpPr>
            <p:nvPr/>
          </p:nvSpPr>
          <p:spPr bwMode="auto">
            <a:xfrm>
              <a:off x="6559931" y="52700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9" name="Line 377"/>
            <p:cNvSpPr>
              <a:spLocks noChangeShapeType="1"/>
            </p:cNvSpPr>
            <p:nvPr/>
          </p:nvSpPr>
          <p:spPr bwMode="auto">
            <a:xfrm>
              <a:off x="6559931" y="52397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0" name="Rectangle 378"/>
            <p:cNvSpPr>
              <a:spLocks noChangeArrowheads="1"/>
            </p:cNvSpPr>
            <p:nvPr/>
          </p:nvSpPr>
          <p:spPr bwMode="auto">
            <a:xfrm>
              <a:off x="6559931" y="50259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1" name="Line 379"/>
            <p:cNvSpPr>
              <a:spLocks noChangeShapeType="1"/>
            </p:cNvSpPr>
            <p:nvPr/>
          </p:nvSpPr>
          <p:spPr bwMode="auto">
            <a:xfrm>
              <a:off x="6578614" y="50441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2" name="Rectangle 380"/>
            <p:cNvSpPr>
              <a:spLocks noChangeArrowheads="1"/>
            </p:cNvSpPr>
            <p:nvPr/>
          </p:nvSpPr>
          <p:spPr bwMode="auto">
            <a:xfrm>
              <a:off x="6569272" y="51897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" name="Rectangle 391"/>
            <p:cNvSpPr>
              <a:spLocks noChangeArrowheads="1"/>
            </p:cNvSpPr>
            <p:nvPr/>
          </p:nvSpPr>
          <p:spPr bwMode="auto">
            <a:xfrm>
              <a:off x="6688310" y="5158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" name="Line 395"/>
            <p:cNvSpPr>
              <a:spLocks noChangeShapeType="1"/>
            </p:cNvSpPr>
            <p:nvPr/>
          </p:nvSpPr>
          <p:spPr bwMode="auto">
            <a:xfrm>
              <a:off x="6952539" y="5604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5" name="Line 396"/>
            <p:cNvSpPr>
              <a:spLocks noChangeShapeType="1"/>
            </p:cNvSpPr>
            <p:nvPr/>
          </p:nvSpPr>
          <p:spPr bwMode="auto">
            <a:xfrm>
              <a:off x="6995243" y="5565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6" name="Rectangle 397"/>
            <p:cNvSpPr>
              <a:spLocks noChangeArrowheads="1"/>
            </p:cNvSpPr>
            <p:nvPr/>
          </p:nvSpPr>
          <p:spPr bwMode="auto">
            <a:xfrm>
              <a:off x="6705658" y="5555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7" name="Line 398"/>
            <p:cNvSpPr>
              <a:spLocks noChangeShapeType="1"/>
            </p:cNvSpPr>
            <p:nvPr/>
          </p:nvSpPr>
          <p:spPr bwMode="auto">
            <a:xfrm>
              <a:off x="6712331" y="5480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8" name="Line 399"/>
            <p:cNvSpPr>
              <a:spLocks noChangeShapeType="1"/>
            </p:cNvSpPr>
            <p:nvPr/>
          </p:nvSpPr>
          <p:spPr bwMode="auto">
            <a:xfrm>
              <a:off x="6712331" y="5449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9" name="Line 400"/>
            <p:cNvSpPr>
              <a:spLocks noChangeShapeType="1"/>
            </p:cNvSpPr>
            <p:nvPr/>
          </p:nvSpPr>
          <p:spPr bwMode="auto">
            <a:xfrm>
              <a:off x="6712331" y="5422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0" name="Line 401"/>
            <p:cNvSpPr>
              <a:spLocks noChangeShapeType="1"/>
            </p:cNvSpPr>
            <p:nvPr/>
          </p:nvSpPr>
          <p:spPr bwMode="auto">
            <a:xfrm>
              <a:off x="6712331" y="5392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1" name="Rectangle 402"/>
            <p:cNvSpPr>
              <a:spLocks noChangeArrowheads="1"/>
            </p:cNvSpPr>
            <p:nvPr/>
          </p:nvSpPr>
          <p:spPr bwMode="auto">
            <a:xfrm>
              <a:off x="6712331" y="5178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2" name="Line 403"/>
            <p:cNvSpPr>
              <a:spLocks noChangeShapeType="1"/>
            </p:cNvSpPr>
            <p:nvPr/>
          </p:nvSpPr>
          <p:spPr bwMode="auto">
            <a:xfrm>
              <a:off x="6731014" y="5196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" name="Rectangle 404"/>
            <p:cNvSpPr>
              <a:spLocks noChangeArrowheads="1"/>
            </p:cNvSpPr>
            <p:nvPr/>
          </p:nvSpPr>
          <p:spPr bwMode="auto">
            <a:xfrm>
              <a:off x="6721672" y="5342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Rectangle 415"/>
            <p:cNvSpPr>
              <a:spLocks noChangeArrowheads="1"/>
            </p:cNvSpPr>
            <p:nvPr/>
          </p:nvSpPr>
          <p:spPr bwMode="auto">
            <a:xfrm>
              <a:off x="6840710" y="5311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" name="Line 419"/>
            <p:cNvSpPr>
              <a:spLocks noChangeShapeType="1"/>
            </p:cNvSpPr>
            <p:nvPr/>
          </p:nvSpPr>
          <p:spPr bwMode="auto">
            <a:xfrm>
              <a:off x="7104939" y="5756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" name="Line 420"/>
            <p:cNvSpPr>
              <a:spLocks noChangeShapeType="1"/>
            </p:cNvSpPr>
            <p:nvPr/>
          </p:nvSpPr>
          <p:spPr bwMode="auto">
            <a:xfrm>
              <a:off x="7147643" y="5717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" name="Rectangle 421"/>
            <p:cNvSpPr>
              <a:spLocks noChangeArrowheads="1"/>
            </p:cNvSpPr>
            <p:nvPr/>
          </p:nvSpPr>
          <p:spPr bwMode="auto">
            <a:xfrm>
              <a:off x="6858058" y="5708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" name="Line 422"/>
            <p:cNvSpPr>
              <a:spLocks noChangeShapeType="1"/>
            </p:cNvSpPr>
            <p:nvPr/>
          </p:nvSpPr>
          <p:spPr bwMode="auto">
            <a:xfrm>
              <a:off x="6864731" y="5632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" name="Line 423"/>
            <p:cNvSpPr>
              <a:spLocks noChangeShapeType="1"/>
            </p:cNvSpPr>
            <p:nvPr/>
          </p:nvSpPr>
          <p:spPr bwMode="auto">
            <a:xfrm>
              <a:off x="6864731" y="5602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" name="Line 424"/>
            <p:cNvSpPr>
              <a:spLocks noChangeShapeType="1"/>
            </p:cNvSpPr>
            <p:nvPr/>
          </p:nvSpPr>
          <p:spPr bwMode="auto">
            <a:xfrm>
              <a:off x="6864731" y="5574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" name="Line 425"/>
            <p:cNvSpPr>
              <a:spLocks noChangeShapeType="1"/>
            </p:cNvSpPr>
            <p:nvPr/>
          </p:nvSpPr>
          <p:spPr bwMode="auto">
            <a:xfrm>
              <a:off x="6864731" y="5544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" name="Rectangle 426"/>
            <p:cNvSpPr>
              <a:spLocks noChangeArrowheads="1"/>
            </p:cNvSpPr>
            <p:nvPr/>
          </p:nvSpPr>
          <p:spPr bwMode="auto">
            <a:xfrm>
              <a:off x="6864731" y="5330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" name="Line 427"/>
            <p:cNvSpPr>
              <a:spLocks noChangeShapeType="1"/>
            </p:cNvSpPr>
            <p:nvPr/>
          </p:nvSpPr>
          <p:spPr bwMode="auto">
            <a:xfrm>
              <a:off x="6883414" y="5348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" name="Rectangle 428"/>
            <p:cNvSpPr>
              <a:spLocks noChangeArrowheads="1"/>
            </p:cNvSpPr>
            <p:nvPr/>
          </p:nvSpPr>
          <p:spPr bwMode="auto">
            <a:xfrm>
              <a:off x="6874072" y="5494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" name="Rectangle 439"/>
            <p:cNvSpPr>
              <a:spLocks noChangeArrowheads="1"/>
            </p:cNvSpPr>
            <p:nvPr/>
          </p:nvSpPr>
          <p:spPr bwMode="auto">
            <a:xfrm>
              <a:off x="6993110" y="5463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" name="Rectangle 445"/>
            <p:cNvSpPr>
              <a:spLocks noChangeArrowheads="1"/>
            </p:cNvSpPr>
            <p:nvPr/>
          </p:nvSpPr>
          <p:spPr bwMode="auto">
            <a:xfrm>
              <a:off x="7010458" y="5860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" name="Line 446"/>
            <p:cNvSpPr>
              <a:spLocks noChangeShapeType="1"/>
            </p:cNvSpPr>
            <p:nvPr/>
          </p:nvSpPr>
          <p:spPr bwMode="auto">
            <a:xfrm>
              <a:off x="7017131" y="5784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" name="Line 447"/>
            <p:cNvSpPr>
              <a:spLocks noChangeShapeType="1"/>
            </p:cNvSpPr>
            <p:nvPr/>
          </p:nvSpPr>
          <p:spPr bwMode="auto">
            <a:xfrm>
              <a:off x="7017131" y="5754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" name="Line 448"/>
            <p:cNvSpPr>
              <a:spLocks noChangeShapeType="1"/>
            </p:cNvSpPr>
            <p:nvPr/>
          </p:nvSpPr>
          <p:spPr bwMode="auto">
            <a:xfrm>
              <a:off x="7017131" y="5727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" name="Line 449"/>
            <p:cNvSpPr>
              <a:spLocks noChangeShapeType="1"/>
            </p:cNvSpPr>
            <p:nvPr/>
          </p:nvSpPr>
          <p:spPr bwMode="auto">
            <a:xfrm>
              <a:off x="7017131" y="5696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" name="Rectangle 450"/>
            <p:cNvSpPr>
              <a:spLocks noChangeArrowheads="1"/>
            </p:cNvSpPr>
            <p:nvPr/>
          </p:nvSpPr>
          <p:spPr bwMode="auto">
            <a:xfrm>
              <a:off x="7017131" y="5483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" name="Line 451"/>
            <p:cNvSpPr>
              <a:spLocks noChangeShapeType="1"/>
            </p:cNvSpPr>
            <p:nvPr/>
          </p:nvSpPr>
          <p:spPr bwMode="auto">
            <a:xfrm>
              <a:off x="7035814" y="5501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" name="Rectangle 452"/>
            <p:cNvSpPr>
              <a:spLocks noChangeArrowheads="1"/>
            </p:cNvSpPr>
            <p:nvPr/>
          </p:nvSpPr>
          <p:spPr bwMode="auto">
            <a:xfrm>
              <a:off x="7026472" y="5646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" name="Rectangle 463"/>
            <p:cNvSpPr>
              <a:spLocks noChangeArrowheads="1"/>
            </p:cNvSpPr>
            <p:nvPr/>
          </p:nvSpPr>
          <p:spPr bwMode="auto">
            <a:xfrm>
              <a:off x="7145510" y="5615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" name="Rectangle 469"/>
            <p:cNvSpPr>
              <a:spLocks noChangeArrowheads="1"/>
            </p:cNvSpPr>
            <p:nvPr/>
          </p:nvSpPr>
          <p:spPr bwMode="auto">
            <a:xfrm>
              <a:off x="7162858" y="6013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" name="Line 470"/>
            <p:cNvSpPr>
              <a:spLocks noChangeShapeType="1"/>
            </p:cNvSpPr>
            <p:nvPr/>
          </p:nvSpPr>
          <p:spPr bwMode="auto">
            <a:xfrm>
              <a:off x="7169531" y="5937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" name="Line 471"/>
            <p:cNvSpPr>
              <a:spLocks noChangeShapeType="1"/>
            </p:cNvSpPr>
            <p:nvPr/>
          </p:nvSpPr>
          <p:spPr bwMode="auto">
            <a:xfrm>
              <a:off x="7169531" y="5906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" name="Line 472"/>
            <p:cNvSpPr>
              <a:spLocks noChangeShapeType="1"/>
            </p:cNvSpPr>
            <p:nvPr/>
          </p:nvSpPr>
          <p:spPr bwMode="auto">
            <a:xfrm>
              <a:off x="7169531" y="5879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" name="Line 473"/>
            <p:cNvSpPr>
              <a:spLocks noChangeShapeType="1"/>
            </p:cNvSpPr>
            <p:nvPr/>
          </p:nvSpPr>
          <p:spPr bwMode="auto">
            <a:xfrm>
              <a:off x="7169531" y="5849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" name="Rectangle 474"/>
            <p:cNvSpPr>
              <a:spLocks noChangeArrowheads="1"/>
            </p:cNvSpPr>
            <p:nvPr/>
          </p:nvSpPr>
          <p:spPr bwMode="auto">
            <a:xfrm>
              <a:off x="7169531" y="5635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" name="Line 475"/>
            <p:cNvSpPr>
              <a:spLocks noChangeShapeType="1"/>
            </p:cNvSpPr>
            <p:nvPr/>
          </p:nvSpPr>
          <p:spPr bwMode="auto">
            <a:xfrm>
              <a:off x="7188214" y="5653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" name="Rectangle 476"/>
            <p:cNvSpPr>
              <a:spLocks noChangeArrowheads="1"/>
            </p:cNvSpPr>
            <p:nvPr/>
          </p:nvSpPr>
          <p:spPr bwMode="auto">
            <a:xfrm>
              <a:off x="7178872" y="5799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63" name="AutoShape 491"/>
            <p:cNvCxnSpPr>
              <a:cxnSpLocks noChangeShapeType="1"/>
              <a:stCxn id="330754" idx="3"/>
              <a:endCxn id="1370" idx="1"/>
            </p:cNvCxnSpPr>
            <p:nvPr/>
          </p:nvCxnSpPr>
          <p:spPr bwMode="auto">
            <a:xfrm>
              <a:off x="5420685" y="3174921"/>
              <a:ext cx="522973" cy="1647844"/>
            </a:xfrm>
            <a:prstGeom prst="bentConnector3">
              <a:avLst>
                <a:gd name="adj1" fmla="val 3885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4" name="AutoShape 492"/>
            <p:cNvCxnSpPr>
              <a:cxnSpLocks noChangeShapeType="1"/>
              <a:stCxn id="330754" idx="3"/>
              <a:endCxn id="1382" idx="1"/>
            </p:cNvCxnSpPr>
            <p:nvPr/>
          </p:nvCxnSpPr>
          <p:spPr bwMode="auto">
            <a:xfrm>
              <a:off x="5420685" y="3174921"/>
              <a:ext cx="675373" cy="1800244"/>
            </a:xfrm>
            <a:prstGeom prst="bentConnector3">
              <a:avLst>
                <a:gd name="adj1" fmla="val 3057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5" name="AutoShape 493"/>
            <p:cNvCxnSpPr>
              <a:cxnSpLocks noChangeShapeType="1"/>
              <a:stCxn id="330754" idx="3"/>
              <a:endCxn id="1393" idx="1"/>
            </p:cNvCxnSpPr>
            <p:nvPr/>
          </p:nvCxnSpPr>
          <p:spPr bwMode="auto">
            <a:xfrm>
              <a:off x="5420685" y="3174921"/>
              <a:ext cx="827773" cy="1952644"/>
            </a:xfrm>
            <a:prstGeom prst="bentConnector3">
              <a:avLst>
                <a:gd name="adj1" fmla="val 2417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6" name="AutoShape 494"/>
            <p:cNvCxnSpPr>
              <a:cxnSpLocks noChangeShapeType="1"/>
              <a:stCxn id="330754" idx="3"/>
              <a:endCxn id="1404" idx="1"/>
            </p:cNvCxnSpPr>
            <p:nvPr/>
          </p:nvCxnSpPr>
          <p:spPr bwMode="auto">
            <a:xfrm>
              <a:off x="5420685" y="3174921"/>
              <a:ext cx="980173" cy="2105044"/>
            </a:xfrm>
            <a:prstGeom prst="bentConnector3">
              <a:avLst>
                <a:gd name="adj1" fmla="val 2026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7" name="AutoShape 495"/>
            <p:cNvCxnSpPr>
              <a:cxnSpLocks noChangeShapeType="1"/>
              <a:stCxn id="330754" idx="3"/>
              <a:endCxn id="1415" idx="1"/>
            </p:cNvCxnSpPr>
            <p:nvPr/>
          </p:nvCxnSpPr>
          <p:spPr bwMode="auto">
            <a:xfrm>
              <a:off x="5420685" y="3174921"/>
              <a:ext cx="1132573" cy="2257444"/>
            </a:xfrm>
            <a:prstGeom prst="bentConnector3">
              <a:avLst>
                <a:gd name="adj1" fmla="val 178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8" name="AutoShape 496"/>
            <p:cNvCxnSpPr>
              <a:cxnSpLocks noChangeShapeType="1"/>
              <a:stCxn id="330754" idx="3"/>
              <a:endCxn id="1426" idx="1"/>
            </p:cNvCxnSpPr>
            <p:nvPr/>
          </p:nvCxnSpPr>
          <p:spPr bwMode="auto">
            <a:xfrm>
              <a:off x="5420685" y="3174921"/>
              <a:ext cx="1284973" cy="2409844"/>
            </a:xfrm>
            <a:prstGeom prst="bentConnector3">
              <a:avLst>
                <a:gd name="adj1" fmla="val 15975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9" name="AutoShape 497"/>
            <p:cNvCxnSpPr>
              <a:cxnSpLocks noChangeShapeType="1"/>
              <a:stCxn id="330754" idx="3"/>
              <a:endCxn id="1437" idx="1"/>
            </p:cNvCxnSpPr>
            <p:nvPr/>
          </p:nvCxnSpPr>
          <p:spPr bwMode="auto">
            <a:xfrm>
              <a:off x="5420685" y="3174921"/>
              <a:ext cx="1437374" cy="2562244"/>
            </a:xfrm>
            <a:prstGeom prst="bentConnector3">
              <a:avLst>
                <a:gd name="adj1" fmla="val 1451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0" name="AutoShape 498"/>
            <p:cNvCxnSpPr>
              <a:cxnSpLocks noChangeShapeType="1"/>
              <a:stCxn id="330754" idx="3"/>
              <a:endCxn id="1446" idx="1"/>
            </p:cNvCxnSpPr>
            <p:nvPr/>
          </p:nvCxnSpPr>
          <p:spPr bwMode="auto">
            <a:xfrm>
              <a:off x="5420684" y="3174921"/>
              <a:ext cx="1589774" cy="2714644"/>
            </a:xfrm>
            <a:prstGeom prst="bentConnector3">
              <a:avLst>
                <a:gd name="adj1" fmla="val 13026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1" name="AutoShape 499"/>
            <p:cNvCxnSpPr>
              <a:cxnSpLocks noChangeShapeType="1"/>
              <a:stCxn id="330754" idx="3"/>
              <a:endCxn id="1455" idx="1"/>
            </p:cNvCxnSpPr>
            <p:nvPr/>
          </p:nvCxnSpPr>
          <p:spPr bwMode="auto">
            <a:xfrm>
              <a:off x="5420685" y="3174921"/>
              <a:ext cx="1742173" cy="2867044"/>
            </a:xfrm>
            <a:prstGeom prst="bentConnector3">
              <a:avLst>
                <a:gd name="adj1" fmla="val 1179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1941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AutoShape 34"/>
          <p:cNvSpPr>
            <a:spLocks noChangeArrowheads="1"/>
          </p:cNvSpPr>
          <p:nvPr/>
        </p:nvSpPr>
        <p:spPr bwMode="auto">
          <a:xfrm>
            <a:off x="2333830" y="1693466"/>
            <a:ext cx="3517027" cy="4841581"/>
          </a:xfrm>
          <a:prstGeom prst="cloudCallout">
            <a:avLst>
              <a:gd name="adj1" fmla="val -19398"/>
              <a:gd name="adj2" fmla="val 39972"/>
            </a:avLst>
          </a:prstGeom>
          <a:solidFill>
            <a:srgbClr val="CD2D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436314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587251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532410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grpSp>
        <p:nvGrpSpPr>
          <p:cNvPr id="505" name="Group 504"/>
          <p:cNvGrpSpPr/>
          <p:nvPr/>
        </p:nvGrpSpPr>
        <p:grpSpPr>
          <a:xfrm>
            <a:off x="1522628" y="1639888"/>
            <a:ext cx="2067261" cy="4762501"/>
            <a:chOff x="1522628" y="1639888"/>
            <a:chExt cx="206726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33955" y="1640311"/>
            <a:ext cx="2067261" cy="4762501"/>
            <a:chOff x="1522628" y="1639888"/>
            <a:chExt cx="2067261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22628" y="1639888"/>
              <a:ext cx="206726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Standard Boundary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371000" y="4464976"/>
            <a:ext cx="821402" cy="698800"/>
            <a:chOff x="222" y="1739"/>
            <a:chExt cx="978" cy="832"/>
          </a:xfrm>
        </p:grpSpPr>
        <p:sp>
          <p:nvSpPr>
            <p:cNvPr id="641" name="AutoShape 135"/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222" y="2208"/>
              <a:ext cx="9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642" name="AutoShape 135"/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AutoShape 135"/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453" name="Group 4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454" name="Group 5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57" name="Group 6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486" name="Rectangle 7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Rectangle 8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AutoShape 9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Line 12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8" name="Group 13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473" name="AutoShape 14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AutoShape 16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7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Rectangle 18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Line 2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2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Rectangle 24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Rectangle 25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Rectangle 26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9" name="Group 27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5" name="Rectangle 41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Rectangle 42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492" name="Group 98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493" name="Group 99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96" name="Group 100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63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AutoShape 103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Line 106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7" name="Group 107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622" name="AutoShape 108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AutoShape 109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AutoShape 110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111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113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Line 11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Line 116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Rectangle 118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Rectangle 119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8" name="Group 121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9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4" name="Rectangle 135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Rectangle 136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sp>
        <p:nvSpPr>
          <p:cNvPr id="512" name="Line 120"/>
          <p:cNvSpPr>
            <a:spLocks noChangeShapeType="1"/>
          </p:cNvSpPr>
          <p:nvPr/>
        </p:nvSpPr>
        <p:spPr bwMode="auto">
          <a:xfrm rot="16200000">
            <a:off x="4124912" y="2800807"/>
            <a:ext cx="10855" cy="2854871"/>
          </a:xfrm>
          <a:prstGeom prst="line">
            <a:avLst/>
          </a:prstGeom>
          <a:noFill/>
          <a:ln w="76200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3" name="AutoShape 499"/>
          <p:cNvCxnSpPr>
            <a:cxnSpLocks noChangeShapeType="1"/>
            <a:stCxn id="330849" idx="2"/>
          </p:cNvCxnSpPr>
          <p:nvPr/>
        </p:nvCxnSpPr>
        <p:spPr bwMode="auto">
          <a:xfrm rot="16200000" flipH="1">
            <a:off x="3976504" y="4125598"/>
            <a:ext cx="452017" cy="10239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7" name="AutoShape 486"/>
          <p:cNvCxnSpPr>
            <a:cxnSpLocks noChangeShapeType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8" name="AutoShape 487"/>
          <p:cNvCxnSpPr>
            <a:cxnSpLocks noChangeShapeType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9" name="AutoShape 488"/>
          <p:cNvCxnSpPr>
            <a:cxnSpLocks noChangeShapeType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0" name="AutoShape 489"/>
          <p:cNvCxnSpPr>
            <a:cxnSpLocks noChangeShapeType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39" name="Group 1138"/>
          <p:cNvGrpSpPr/>
          <p:nvPr/>
        </p:nvGrpSpPr>
        <p:grpSpPr>
          <a:xfrm>
            <a:off x="5405438" y="2279373"/>
            <a:ext cx="2582862" cy="2073643"/>
            <a:chOff x="5405438" y="3006725"/>
            <a:chExt cx="2582862" cy="2073643"/>
          </a:xfrm>
        </p:grpSpPr>
        <p:grpSp>
          <p:nvGrpSpPr>
            <p:cNvPr id="1140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1343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1" name="Rectangle 293"/>
            <p:cNvSpPr>
              <a:spLocks noChangeArrowheads="1"/>
            </p:cNvSpPr>
            <p:nvPr/>
          </p:nvSpPr>
          <p:spPr bwMode="auto">
            <a:xfrm>
              <a:off x="6389688" y="477874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1142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1320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3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1297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1274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5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1251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6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1228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7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1205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8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1182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9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1159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150" name="AutoShape 491"/>
            <p:cNvCxnSpPr>
              <a:cxnSpLocks noChangeShapeType="1"/>
              <a:endCxn id="1349" idx="1"/>
            </p:cNvCxnSpPr>
            <p:nvPr/>
          </p:nvCxnSpPr>
          <p:spPr bwMode="auto">
            <a:xfrm flipV="1">
              <a:off x="5405438" y="3432861"/>
              <a:ext cx="526935" cy="381068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1" name="AutoShape 492"/>
            <p:cNvCxnSpPr>
              <a:cxnSpLocks noChangeShapeType="1"/>
              <a:endCxn id="1326" idx="1"/>
            </p:cNvCxnSpPr>
            <p:nvPr/>
          </p:nvCxnSpPr>
          <p:spPr bwMode="auto">
            <a:xfrm flipV="1">
              <a:off x="5405438" y="3585261"/>
              <a:ext cx="679335" cy="228668"/>
            </a:xfrm>
            <a:prstGeom prst="bentConnector3">
              <a:avLst>
                <a:gd name="adj1" fmla="val 3784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2" name="AutoShape 493"/>
            <p:cNvCxnSpPr>
              <a:cxnSpLocks noChangeShapeType="1"/>
              <a:endCxn id="1303" idx="1"/>
            </p:cNvCxnSpPr>
            <p:nvPr/>
          </p:nvCxnSpPr>
          <p:spPr bwMode="auto">
            <a:xfrm flipV="1">
              <a:off x="5405438" y="3737661"/>
              <a:ext cx="831735" cy="76268"/>
            </a:xfrm>
            <a:prstGeom prst="bentConnector3">
              <a:avLst>
                <a:gd name="adj1" fmla="val 33204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3" name="AutoShape 494"/>
            <p:cNvCxnSpPr>
              <a:cxnSpLocks noChangeShapeType="1"/>
              <a:endCxn id="1280" idx="1"/>
            </p:cNvCxnSpPr>
            <p:nvPr/>
          </p:nvCxnSpPr>
          <p:spPr bwMode="auto">
            <a:xfrm>
              <a:off x="5405438" y="3813929"/>
              <a:ext cx="984135" cy="76132"/>
            </a:xfrm>
            <a:prstGeom prst="bentConnector3">
              <a:avLst>
                <a:gd name="adj1" fmla="val 2677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4" name="AutoShape 495"/>
            <p:cNvCxnSpPr>
              <a:cxnSpLocks noChangeShapeType="1"/>
              <a:endCxn id="1257" idx="1"/>
            </p:cNvCxnSpPr>
            <p:nvPr/>
          </p:nvCxnSpPr>
          <p:spPr bwMode="auto">
            <a:xfrm>
              <a:off x="5405438" y="3813929"/>
              <a:ext cx="1136535" cy="228532"/>
            </a:xfrm>
            <a:prstGeom prst="bentConnector3">
              <a:avLst>
                <a:gd name="adj1" fmla="val 2318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5" name="AutoShape 496"/>
            <p:cNvCxnSpPr>
              <a:cxnSpLocks noChangeShapeType="1"/>
              <a:endCxn id="1234" idx="1"/>
            </p:cNvCxnSpPr>
            <p:nvPr/>
          </p:nvCxnSpPr>
          <p:spPr bwMode="auto">
            <a:xfrm>
              <a:off x="5405438" y="3813929"/>
              <a:ext cx="1288935" cy="380932"/>
            </a:xfrm>
            <a:prstGeom prst="bentConnector3">
              <a:avLst>
                <a:gd name="adj1" fmla="val 2044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6" name="AutoShape 497"/>
            <p:cNvCxnSpPr>
              <a:cxnSpLocks noChangeShapeType="1"/>
              <a:endCxn id="1211" idx="1"/>
            </p:cNvCxnSpPr>
            <p:nvPr/>
          </p:nvCxnSpPr>
          <p:spPr bwMode="auto">
            <a:xfrm>
              <a:off x="5405438" y="3813929"/>
              <a:ext cx="1441335" cy="533332"/>
            </a:xfrm>
            <a:prstGeom prst="bentConnector3">
              <a:avLst>
                <a:gd name="adj1" fmla="val 1783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7" name="AutoShape 498"/>
            <p:cNvCxnSpPr>
              <a:cxnSpLocks noChangeShapeType="1"/>
              <a:endCxn id="1188" idx="1"/>
            </p:cNvCxnSpPr>
            <p:nvPr/>
          </p:nvCxnSpPr>
          <p:spPr bwMode="auto">
            <a:xfrm>
              <a:off x="5405438" y="3813929"/>
              <a:ext cx="1593735" cy="685732"/>
            </a:xfrm>
            <a:prstGeom prst="bentConnector3">
              <a:avLst>
                <a:gd name="adj1" fmla="val 165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8" name="AutoShape 499"/>
            <p:cNvCxnSpPr>
              <a:cxnSpLocks noChangeShapeType="1"/>
              <a:endCxn id="1165" idx="1"/>
            </p:cNvCxnSpPr>
            <p:nvPr/>
          </p:nvCxnSpPr>
          <p:spPr bwMode="auto">
            <a:xfrm>
              <a:off x="5405438" y="3813929"/>
              <a:ext cx="1746135" cy="838132"/>
            </a:xfrm>
            <a:prstGeom prst="bentConnector3">
              <a:avLst>
                <a:gd name="adj1" fmla="val 1508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66" name="Group 1365"/>
          <p:cNvGrpSpPr/>
          <p:nvPr/>
        </p:nvGrpSpPr>
        <p:grpSpPr>
          <a:xfrm>
            <a:off x="5405437" y="3086577"/>
            <a:ext cx="2748881" cy="3298938"/>
            <a:chOff x="5420684" y="3174921"/>
            <a:chExt cx="2102953" cy="3298938"/>
          </a:xfrm>
        </p:grpSpPr>
        <p:sp>
          <p:nvSpPr>
            <p:cNvPr id="1367" name="Rectangle 270"/>
            <p:cNvSpPr>
              <a:spLocks noChangeArrowheads="1"/>
            </p:cNvSpPr>
            <p:nvPr/>
          </p:nvSpPr>
          <p:spPr bwMode="auto">
            <a:xfrm>
              <a:off x="5926310" y="4396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8" name="Line 274"/>
            <p:cNvSpPr>
              <a:spLocks noChangeShapeType="1"/>
            </p:cNvSpPr>
            <p:nvPr/>
          </p:nvSpPr>
          <p:spPr bwMode="auto">
            <a:xfrm>
              <a:off x="6190539" y="4842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9" name="Line 275"/>
            <p:cNvSpPr>
              <a:spLocks noChangeShapeType="1"/>
            </p:cNvSpPr>
            <p:nvPr/>
          </p:nvSpPr>
          <p:spPr bwMode="auto">
            <a:xfrm>
              <a:off x="6233243" y="4803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0" name="Rectangle 276"/>
            <p:cNvSpPr>
              <a:spLocks noChangeArrowheads="1"/>
            </p:cNvSpPr>
            <p:nvPr/>
          </p:nvSpPr>
          <p:spPr bwMode="auto">
            <a:xfrm>
              <a:off x="5943658" y="4793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" name="Line 277"/>
            <p:cNvSpPr>
              <a:spLocks noChangeShapeType="1"/>
            </p:cNvSpPr>
            <p:nvPr/>
          </p:nvSpPr>
          <p:spPr bwMode="auto">
            <a:xfrm>
              <a:off x="5950331" y="4718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" name="Line 278"/>
            <p:cNvSpPr>
              <a:spLocks noChangeShapeType="1"/>
            </p:cNvSpPr>
            <p:nvPr/>
          </p:nvSpPr>
          <p:spPr bwMode="auto">
            <a:xfrm>
              <a:off x="5950331" y="4687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" name="Line 279"/>
            <p:cNvSpPr>
              <a:spLocks noChangeShapeType="1"/>
            </p:cNvSpPr>
            <p:nvPr/>
          </p:nvSpPr>
          <p:spPr bwMode="auto">
            <a:xfrm>
              <a:off x="5950331" y="4660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" name="Line 280"/>
            <p:cNvSpPr>
              <a:spLocks noChangeShapeType="1"/>
            </p:cNvSpPr>
            <p:nvPr/>
          </p:nvSpPr>
          <p:spPr bwMode="auto">
            <a:xfrm>
              <a:off x="5950331" y="4630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5" name="Rectangle 281"/>
            <p:cNvSpPr>
              <a:spLocks noChangeArrowheads="1"/>
            </p:cNvSpPr>
            <p:nvPr/>
          </p:nvSpPr>
          <p:spPr bwMode="auto">
            <a:xfrm>
              <a:off x="5950331" y="4416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6" name="Line 282"/>
            <p:cNvSpPr>
              <a:spLocks noChangeShapeType="1"/>
            </p:cNvSpPr>
            <p:nvPr/>
          </p:nvSpPr>
          <p:spPr bwMode="auto">
            <a:xfrm>
              <a:off x="5969014" y="4434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7" name="Rectangle 283"/>
            <p:cNvSpPr>
              <a:spLocks noChangeArrowheads="1"/>
            </p:cNvSpPr>
            <p:nvPr/>
          </p:nvSpPr>
          <p:spPr bwMode="auto">
            <a:xfrm>
              <a:off x="5959672" y="4580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8" name="Rectangle 293"/>
            <p:cNvSpPr>
              <a:spLocks noChangeArrowheads="1"/>
            </p:cNvSpPr>
            <p:nvPr/>
          </p:nvSpPr>
          <p:spPr bwMode="auto">
            <a:xfrm>
              <a:off x="6059360" y="6168647"/>
              <a:ext cx="1464277" cy="30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Analysis Systems</a:t>
              </a:r>
              <a:endParaRPr lang="en-US" sz="2000" i="1" dirty="0">
                <a:latin typeface="Times New Roman" charset="0"/>
              </a:endParaRPr>
            </a:p>
          </p:txBody>
        </p:sp>
        <p:sp>
          <p:nvSpPr>
            <p:cNvPr id="1379" name="Rectangle 295"/>
            <p:cNvSpPr>
              <a:spLocks noChangeArrowheads="1"/>
            </p:cNvSpPr>
            <p:nvPr/>
          </p:nvSpPr>
          <p:spPr bwMode="auto">
            <a:xfrm>
              <a:off x="6078710" y="4549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0" name="Line 299"/>
            <p:cNvSpPr>
              <a:spLocks noChangeShapeType="1"/>
            </p:cNvSpPr>
            <p:nvPr/>
          </p:nvSpPr>
          <p:spPr bwMode="auto">
            <a:xfrm>
              <a:off x="6342939" y="4994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1" name="Line 300"/>
            <p:cNvSpPr>
              <a:spLocks noChangeShapeType="1"/>
            </p:cNvSpPr>
            <p:nvPr/>
          </p:nvSpPr>
          <p:spPr bwMode="auto">
            <a:xfrm>
              <a:off x="6385643" y="4955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" name="Rectangle 301"/>
            <p:cNvSpPr>
              <a:spLocks noChangeArrowheads="1"/>
            </p:cNvSpPr>
            <p:nvPr/>
          </p:nvSpPr>
          <p:spPr bwMode="auto">
            <a:xfrm>
              <a:off x="6096058" y="4946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" name="Line 302"/>
            <p:cNvSpPr>
              <a:spLocks noChangeShapeType="1"/>
            </p:cNvSpPr>
            <p:nvPr/>
          </p:nvSpPr>
          <p:spPr bwMode="auto">
            <a:xfrm>
              <a:off x="6102731" y="4870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4" name="Line 303"/>
            <p:cNvSpPr>
              <a:spLocks noChangeShapeType="1"/>
            </p:cNvSpPr>
            <p:nvPr/>
          </p:nvSpPr>
          <p:spPr bwMode="auto">
            <a:xfrm>
              <a:off x="6102731" y="4840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5" name="Line 304"/>
            <p:cNvSpPr>
              <a:spLocks noChangeShapeType="1"/>
            </p:cNvSpPr>
            <p:nvPr/>
          </p:nvSpPr>
          <p:spPr bwMode="auto">
            <a:xfrm>
              <a:off x="6102731" y="4812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" name="Line 305"/>
            <p:cNvSpPr>
              <a:spLocks noChangeShapeType="1"/>
            </p:cNvSpPr>
            <p:nvPr/>
          </p:nvSpPr>
          <p:spPr bwMode="auto">
            <a:xfrm>
              <a:off x="6102731" y="4782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" name="Rectangle 306"/>
            <p:cNvSpPr>
              <a:spLocks noChangeArrowheads="1"/>
            </p:cNvSpPr>
            <p:nvPr/>
          </p:nvSpPr>
          <p:spPr bwMode="auto">
            <a:xfrm>
              <a:off x="6102731" y="4568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8" name="Line 307"/>
            <p:cNvSpPr>
              <a:spLocks noChangeShapeType="1"/>
            </p:cNvSpPr>
            <p:nvPr/>
          </p:nvSpPr>
          <p:spPr bwMode="auto">
            <a:xfrm>
              <a:off x="6121414" y="4586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" name="Rectangle 308"/>
            <p:cNvSpPr>
              <a:spLocks noChangeArrowheads="1"/>
            </p:cNvSpPr>
            <p:nvPr/>
          </p:nvSpPr>
          <p:spPr bwMode="auto">
            <a:xfrm>
              <a:off x="6112072" y="4732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" name="Rectangle 319"/>
            <p:cNvSpPr>
              <a:spLocks noChangeArrowheads="1"/>
            </p:cNvSpPr>
            <p:nvPr/>
          </p:nvSpPr>
          <p:spPr bwMode="auto">
            <a:xfrm>
              <a:off x="6231110" y="4701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1" name="Line 323"/>
            <p:cNvSpPr>
              <a:spLocks noChangeShapeType="1"/>
            </p:cNvSpPr>
            <p:nvPr/>
          </p:nvSpPr>
          <p:spPr bwMode="auto">
            <a:xfrm>
              <a:off x="6495339" y="51472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" name="Line 324"/>
            <p:cNvSpPr>
              <a:spLocks noChangeShapeType="1"/>
            </p:cNvSpPr>
            <p:nvPr/>
          </p:nvSpPr>
          <p:spPr bwMode="auto">
            <a:xfrm>
              <a:off x="6538043" y="51078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3" name="Rectangle 325"/>
            <p:cNvSpPr>
              <a:spLocks noChangeArrowheads="1"/>
            </p:cNvSpPr>
            <p:nvPr/>
          </p:nvSpPr>
          <p:spPr bwMode="auto">
            <a:xfrm>
              <a:off x="6248458" y="5098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" name="Line 326"/>
            <p:cNvSpPr>
              <a:spLocks noChangeShapeType="1"/>
            </p:cNvSpPr>
            <p:nvPr/>
          </p:nvSpPr>
          <p:spPr bwMode="auto">
            <a:xfrm>
              <a:off x="6255131" y="5022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" name="Line 327"/>
            <p:cNvSpPr>
              <a:spLocks noChangeShapeType="1"/>
            </p:cNvSpPr>
            <p:nvPr/>
          </p:nvSpPr>
          <p:spPr bwMode="auto">
            <a:xfrm>
              <a:off x="6255131" y="4992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6" name="Line 328"/>
            <p:cNvSpPr>
              <a:spLocks noChangeShapeType="1"/>
            </p:cNvSpPr>
            <p:nvPr/>
          </p:nvSpPr>
          <p:spPr bwMode="auto">
            <a:xfrm>
              <a:off x="6255131" y="4965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7" name="Line 329"/>
            <p:cNvSpPr>
              <a:spLocks noChangeShapeType="1"/>
            </p:cNvSpPr>
            <p:nvPr/>
          </p:nvSpPr>
          <p:spPr bwMode="auto">
            <a:xfrm>
              <a:off x="6255131" y="4934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8" name="Rectangle 330"/>
            <p:cNvSpPr>
              <a:spLocks noChangeArrowheads="1"/>
            </p:cNvSpPr>
            <p:nvPr/>
          </p:nvSpPr>
          <p:spPr bwMode="auto">
            <a:xfrm>
              <a:off x="6255131" y="4721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" name="Line 331"/>
            <p:cNvSpPr>
              <a:spLocks noChangeShapeType="1"/>
            </p:cNvSpPr>
            <p:nvPr/>
          </p:nvSpPr>
          <p:spPr bwMode="auto">
            <a:xfrm>
              <a:off x="6273814" y="4739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" name="Rectangle 332"/>
            <p:cNvSpPr>
              <a:spLocks noChangeArrowheads="1"/>
            </p:cNvSpPr>
            <p:nvPr/>
          </p:nvSpPr>
          <p:spPr bwMode="auto">
            <a:xfrm>
              <a:off x="6264472" y="4884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1" name="Rectangle 343"/>
            <p:cNvSpPr>
              <a:spLocks noChangeArrowheads="1"/>
            </p:cNvSpPr>
            <p:nvPr/>
          </p:nvSpPr>
          <p:spPr bwMode="auto">
            <a:xfrm>
              <a:off x="6383510" y="4853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" name="Line 347"/>
            <p:cNvSpPr>
              <a:spLocks noChangeShapeType="1"/>
            </p:cNvSpPr>
            <p:nvPr/>
          </p:nvSpPr>
          <p:spPr bwMode="auto">
            <a:xfrm>
              <a:off x="6647739" y="52996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" name="Line 348"/>
            <p:cNvSpPr>
              <a:spLocks noChangeShapeType="1"/>
            </p:cNvSpPr>
            <p:nvPr/>
          </p:nvSpPr>
          <p:spPr bwMode="auto">
            <a:xfrm>
              <a:off x="6690443" y="52602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4" name="Rectangle 349"/>
            <p:cNvSpPr>
              <a:spLocks noChangeArrowheads="1"/>
            </p:cNvSpPr>
            <p:nvPr/>
          </p:nvSpPr>
          <p:spPr bwMode="auto">
            <a:xfrm>
              <a:off x="6400858" y="5251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5" name="Line 350"/>
            <p:cNvSpPr>
              <a:spLocks noChangeShapeType="1"/>
            </p:cNvSpPr>
            <p:nvPr/>
          </p:nvSpPr>
          <p:spPr bwMode="auto">
            <a:xfrm>
              <a:off x="6407531" y="5175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6" name="Line 351"/>
            <p:cNvSpPr>
              <a:spLocks noChangeShapeType="1"/>
            </p:cNvSpPr>
            <p:nvPr/>
          </p:nvSpPr>
          <p:spPr bwMode="auto">
            <a:xfrm>
              <a:off x="6407531" y="5144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7" name="Line 352"/>
            <p:cNvSpPr>
              <a:spLocks noChangeShapeType="1"/>
            </p:cNvSpPr>
            <p:nvPr/>
          </p:nvSpPr>
          <p:spPr bwMode="auto">
            <a:xfrm>
              <a:off x="6407531" y="5117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8" name="Line 353"/>
            <p:cNvSpPr>
              <a:spLocks noChangeShapeType="1"/>
            </p:cNvSpPr>
            <p:nvPr/>
          </p:nvSpPr>
          <p:spPr bwMode="auto">
            <a:xfrm>
              <a:off x="6407531" y="5087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9" name="Rectangle 354"/>
            <p:cNvSpPr>
              <a:spLocks noChangeArrowheads="1"/>
            </p:cNvSpPr>
            <p:nvPr/>
          </p:nvSpPr>
          <p:spPr bwMode="auto">
            <a:xfrm>
              <a:off x="6407531" y="4873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0" name="Line 355"/>
            <p:cNvSpPr>
              <a:spLocks noChangeShapeType="1"/>
            </p:cNvSpPr>
            <p:nvPr/>
          </p:nvSpPr>
          <p:spPr bwMode="auto">
            <a:xfrm>
              <a:off x="6426214" y="4891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1" name="Rectangle 356"/>
            <p:cNvSpPr>
              <a:spLocks noChangeArrowheads="1"/>
            </p:cNvSpPr>
            <p:nvPr/>
          </p:nvSpPr>
          <p:spPr bwMode="auto">
            <a:xfrm>
              <a:off x="6416872" y="5037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2" name="Rectangle 367"/>
            <p:cNvSpPr>
              <a:spLocks noChangeArrowheads="1"/>
            </p:cNvSpPr>
            <p:nvPr/>
          </p:nvSpPr>
          <p:spPr bwMode="auto">
            <a:xfrm>
              <a:off x="6535910" y="50062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" name="Line 371"/>
            <p:cNvSpPr>
              <a:spLocks noChangeShapeType="1"/>
            </p:cNvSpPr>
            <p:nvPr/>
          </p:nvSpPr>
          <p:spPr bwMode="auto">
            <a:xfrm>
              <a:off x="6800139" y="54520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" name="Line 372"/>
            <p:cNvSpPr>
              <a:spLocks noChangeShapeType="1"/>
            </p:cNvSpPr>
            <p:nvPr/>
          </p:nvSpPr>
          <p:spPr bwMode="auto">
            <a:xfrm>
              <a:off x="6842843" y="54126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" name="Rectangle 373"/>
            <p:cNvSpPr>
              <a:spLocks noChangeArrowheads="1"/>
            </p:cNvSpPr>
            <p:nvPr/>
          </p:nvSpPr>
          <p:spPr bwMode="auto">
            <a:xfrm>
              <a:off x="6553258" y="54035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6" name="Line 374"/>
            <p:cNvSpPr>
              <a:spLocks noChangeShapeType="1"/>
            </p:cNvSpPr>
            <p:nvPr/>
          </p:nvSpPr>
          <p:spPr bwMode="auto">
            <a:xfrm>
              <a:off x="6559931" y="53277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7" name="Line 375"/>
            <p:cNvSpPr>
              <a:spLocks noChangeShapeType="1"/>
            </p:cNvSpPr>
            <p:nvPr/>
          </p:nvSpPr>
          <p:spPr bwMode="auto">
            <a:xfrm>
              <a:off x="6559931" y="52973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8" name="Line 376"/>
            <p:cNvSpPr>
              <a:spLocks noChangeShapeType="1"/>
            </p:cNvSpPr>
            <p:nvPr/>
          </p:nvSpPr>
          <p:spPr bwMode="auto">
            <a:xfrm>
              <a:off x="6559931" y="52700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9" name="Line 377"/>
            <p:cNvSpPr>
              <a:spLocks noChangeShapeType="1"/>
            </p:cNvSpPr>
            <p:nvPr/>
          </p:nvSpPr>
          <p:spPr bwMode="auto">
            <a:xfrm>
              <a:off x="6559931" y="52397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0" name="Rectangle 378"/>
            <p:cNvSpPr>
              <a:spLocks noChangeArrowheads="1"/>
            </p:cNvSpPr>
            <p:nvPr/>
          </p:nvSpPr>
          <p:spPr bwMode="auto">
            <a:xfrm>
              <a:off x="6559931" y="50259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1" name="Line 379"/>
            <p:cNvSpPr>
              <a:spLocks noChangeShapeType="1"/>
            </p:cNvSpPr>
            <p:nvPr/>
          </p:nvSpPr>
          <p:spPr bwMode="auto">
            <a:xfrm>
              <a:off x="6578614" y="50441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2" name="Rectangle 380"/>
            <p:cNvSpPr>
              <a:spLocks noChangeArrowheads="1"/>
            </p:cNvSpPr>
            <p:nvPr/>
          </p:nvSpPr>
          <p:spPr bwMode="auto">
            <a:xfrm>
              <a:off x="6569272" y="51897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" name="Rectangle 391"/>
            <p:cNvSpPr>
              <a:spLocks noChangeArrowheads="1"/>
            </p:cNvSpPr>
            <p:nvPr/>
          </p:nvSpPr>
          <p:spPr bwMode="auto">
            <a:xfrm>
              <a:off x="6688310" y="5158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" name="Line 395"/>
            <p:cNvSpPr>
              <a:spLocks noChangeShapeType="1"/>
            </p:cNvSpPr>
            <p:nvPr/>
          </p:nvSpPr>
          <p:spPr bwMode="auto">
            <a:xfrm>
              <a:off x="6952539" y="5604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5" name="Line 396"/>
            <p:cNvSpPr>
              <a:spLocks noChangeShapeType="1"/>
            </p:cNvSpPr>
            <p:nvPr/>
          </p:nvSpPr>
          <p:spPr bwMode="auto">
            <a:xfrm>
              <a:off x="6995243" y="5565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6" name="Rectangle 397"/>
            <p:cNvSpPr>
              <a:spLocks noChangeArrowheads="1"/>
            </p:cNvSpPr>
            <p:nvPr/>
          </p:nvSpPr>
          <p:spPr bwMode="auto">
            <a:xfrm>
              <a:off x="6705658" y="5555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7" name="Line 398"/>
            <p:cNvSpPr>
              <a:spLocks noChangeShapeType="1"/>
            </p:cNvSpPr>
            <p:nvPr/>
          </p:nvSpPr>
          <p:spPr bwMode="auto">
            <a:xfrm>
              <a:off x="6712331" y="5480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8" name="Line 399"/>
            <p:cNvSpPr>
              <a:spLocks noChangeShapeType="1"/>
            </p:cNvSpPr>
            <p:nvPr/>
          </p:nvSpPr>
          <p:spPr bwMode="auto">
            <a:xfrm>
              <a:off x="6712331" y="5449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9" name="Line 400"/>
            <p:cNvSpPr>
              <a:spLocks noChangeShapeType="1"/>
            </p:cNvSpPr>
            <p:nvPr/>
          </p:nvSpPr>
          <p:spPr bwMode="auto">
            <a:xfrm>
              <a:off x="6712331" y="5422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0" name="Line 401"/>
            <p:cNvSpPr>
              <a:spLocks noChangeShapeType="1"/>
            </p:cNvSpPr>
            <p:nvPr/>
          </p:nvSpPr>
          <p:spPr bwMode="auto">
            <a:xfrm>
              <a:off x="6712331" y="5392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1" name="Rectangle 402"/>
            <p:cNvSpPr>
              <a:spLocks noChangeArrowheads="1"/>
            </p:cNvSpPr>
            <p:nvPr/>
          </p:nvSpPr>
          <p:spPr bwMode="auto">
            <a:xfrm>
              <a:off x="6712331" y="5178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2" name="Line 403"/>
            <p:cNvSpPr>
              <a:spLocks noChangeShapeType="1"/>
            </p:cNvSpPr>
            <p:nvPr/>
          </p:nvSpPr>
          <p:spPr bwMode="auto">
            <a:xfrm>
              <a:off x="6731014" y="5196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" name="Rectangle 404"/>
            <p:cNvSpPr>
              <a:spLocks noChangeArrowheads="1"/>
            </p:cNvSpPr>
            <p:nvPr/>
          </p:nvSpPr>
          <p:spPr bwMode="auto">
            <a:xfrm>
              <a:off x="6721672" y="5342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Rectangle 415"/>
            <p:cNvSpPr>
              <a:spLocks noChangeArrowheads="1"/>
            </p:cNvSpPr>
            <p:nvPr/>
          </p:nvSpPr>
          <p:spPr bwMode="auto">
            <a:xfrm>
              <a:off x="6840710" y="5311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" name="Line 419"/>
            <p:cNvSpPr>
              <a:spLocks noChangeShapeType="1"/>
            </p:cNvSpPr>
            <p:nvPr/>
          </p:nvSpPr>
          <p:spPr bwMode="auto">
            <a:xfrm>
              <a:off x="7104939" y="5756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" name="Line 420"/>
            <p:cNvSpPr>
              <a:spLocks noChangeShapeType="1"/>
            </p:cNvSpPr>
            <p:nvPr/>
          </p:nvSpPr>
          <p:spPr bwMode="auto">
            <a:xfrm>
              <a:off x="7147643" y="5717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" name="Rectangle 421"/>
            <p:cNvSpPr>
              <a:spLocks noChangeArrowheads="1"/>
            </p:cNvSpPr>
            <p:nvPr/>
          </p:nvSpPr>
          <p:spPr bwMode="auto">
            <a:xfrm>
              <a:off x="6858058" y="5708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" name="Line 422"/>
            <p:cNvSpPr>
              <a:spLocks noChangeShapeType="1"/>
            </p:cNvSpPr>
            <p:nvPr/>
          </p:nvSpPr>
          <p:spPr bwMode="auto">
            <a:xfrm>
              <a:off x="6864731" y="5632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" name="Line 423"/>
            <p:cNvSpPr>
              <a:spLocks noChangeShapeType="1"/>
            </p:cNvSpPr>
            <p:nvPr/>
          </p:nvSpPr>
          <p:spPr bwMode="auto">
            <a:xfrm>
              <a:off x="6864731" y="5602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" name="Line 424"/>
            <p:cNvSpPr>
              <a:spLocks noChangeShapeType="1"/>
            </p:cNvSpPr>
            <p:nvPr/>
          </p:nvSpPr>
          <p:spPr bwMode="auto">
            <a:xfrm>
              <a:off x="6864731" y="5574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" name="Line 425"/>
            <p:cNvSpPr>
              <a:spLocks noChangeShapeType="1"/>
            </p:cNvSpPr>
            <p:nvPr/>
          </p:nvSpPr>
          <p:spPr bwMode="auto">
            <a:xfrm>
              <a:off x="6864731" y="5544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" name="Rectangle 426"/>
            <p:cNvSpPr>
              <a:spLocks noChangeArrowheads="1"/>
            </p:cNvSpPr>
            <p:nvPr/>
          </p:nvSpPr>
          <p:spPr bwMode="auto">
            <a:xfrm>
              <a:off x="6864731" y="5330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" name="Line 427"/>
            <p:cNvSpPr>
              <a:spLocks noChangeShapeType="1"/>
            </p:cNvSpPr>
            <p:nvPr/>
          </p:nvSpPr>
          <p:spPr bwMode="auto">
            <a:xfrm>
              <a:off x="6883414" y="5348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" name="Rectangle 428"/>
            <p:cNvSpPr>
              <a:spLocks noChangeArrowheads="1"/>
            </p:cNvSpPr>
            <p:nvPr/>
          </p:nvSpPr>
          <p:spPr bwMode="auto">
            <a:xfrm>
              <a:off x="6874072" y="5494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" name="Rectangle 439"/>
            <p:cNvSpPr>
              <a:spLocks noChangeArrowheads="1"/>
            </p:cNvSpPr>
            <p:nvPr/>
          </p:nvSpPr>
          <p:spPr bwMode="auto">
            <a:xfrm>
              <a:off x="6993110" y="5463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" name="Rectangle 445"/>
            <p:cNvSpPr>
              <a:spLocks noChangeArrowheads="1"/>
            </p:cNvSpPr>
            <p:nvPr/>
          </p:nvSpPr>
          <p:spPr bwMode="auto">
            <a:xfrm>
              <a:off x="7010458" y="5860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" name="Line 446"/>
            <p:cNvSpPr>
              <a:spLocks noChangeShapeType="1"/>
            </p:cNvSpPr>
            <p:nvPr/>
          </p:nvSpPr>
          <p:spPr bwMode="auto">
            <a:xfrm>
              <a:off x="7017131" y="5784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" name="Line 447"/>
            <p:cNvSpPr>
              <a:spLocks noChangeShapeType="1"/>
            </p:cNvSpPr>
            <p:nvPr/>
          </p:nvSpPr>
          <p:spPr bwMode="auto">
            <a:xfrm>
              <a:off x="7017131" y="5754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" name="Line 448"/>
            <p:cNvSpPr>
              <a:spLocks noChangeShapeType="1"/>
            </p:cNvSpPr>
            <p:nvPr/>
          </p:nvSpPr>
          <p:spPr bwMode="auto">
            <a:xfrm>
              <a:off x="7017131" y="5727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" name="Line 449"/>
            <p:cNvSpPr>
              <a:spLocks noChangeShapeType="1"/>
            </p:cNvSpPr>
            <p:nvPr/>
          </p:nvSpPr>
          <p:spPr bwMode="auto">
            <a:xfrm>
              <a:off x="7017131" y="5696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" name="Rectangle 450"/>
            <p:cNvSpPr>
              <a:spLocks noChangeArrowheads="1"/>
            </p:cNvSpPr>
            <p:nvPr/>
          </p:nvSpPr>
          <p:spPr bwMode="auto">
            <a:xfrm>
              <a:off x="7017131" y="5483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" name="Line 451"/>
            <p:cNvSpPr>
              <a:spLocks noChangeShapeType="1"/>
            </p:cNvSpPr>
            <p:nvPr/>
          </p:nvSpPr>
          <p:spPr bwMode="auto">
            <a:xfrm>
              <a:off x="7035814" y="5501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" name="Rectangle 452"/>
            <p:cNvSpPr>
              <a:spLocks noChangeArrowheads="1"/>
            </p:cNvSpPr>
            <p:nvPr/>
          </p:nvSpPr>
          <p:spPr bwMode="auto">
            <a:xfrm>
              <a:off x="7026472" y="5646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" name="Rectangle 463"/>
            <p:cNvSpPr>
              <a:spLocks noChangeArrowheads="1"/>
            </p:cNvSpPr>
            <p:nvPr/>
          </p:nvSpPr>
          <p:spPr bwMode="auto">
            <a:xfrm>
              <a:off x="7145510" y="5615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" name="Rectangle 469"/>
            <p:cNvSpPr>
              <a:spLocks noChangeArrowheads="1"/>
            </p:cNvSpPr>
            <p:nvPr/>
          </p:nvSpPr>
          <p:spPr bwMode="auto">
            <a:xfrm>
              <a:off x="7162858" y="6013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" name="Line 470"/>
            <p:cNvSpPr>
              <a:spLocks noChangeShapeType="1"/>
            </p:cNvSpPr>
            <p:nvPr/>
          </p:nvSpPr>
          <p:spPr bwMode="auto">
            <a:xfrm>
              <a:off x="7169531" y="5937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" name="Line 471"/>
            <p:cNvSpPr>
              <a:spLocks noChangeShapeType="1"/>
            </p:cNvSpPr>
            <p:nvPr/>
          </p:nvSpPr>
          <p:spPr bwMode="auto">
            <a:xfrm>
              <a:off x="7169531" y="5906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" name="Line 472"/>
            <p:cNvSpPr>
              <a:spLocks noChangeShapeType="1"/>
            </p:cNvSpPr>
            <p:nvPr/>
          </p:nvSpPr>
          <p:spPr bwMode="auto">
            <a:xfrm>
              <a:off x="7169531" y="5879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" name="Line 473"/>
            <p:cNvSpPr>
              <a:spLocks noChangeShapeType="1"/>
            </p:cNvSpPr>
            <p:nvPr/>
          </p:nvSpPr>
          <p:spPr bwMode="auto">
            <a:xfrm>
              <a:off x="7169531" y="5849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" name="Rectangle 474"/>
            <p:cNvSpPr>
              <a:spLocks noChangeArrowheads="1"/>
            </p:cNvSpPr>
            <p:nvPr/>
          </p:nvSpPr>
          <p:spPr bwMode="auto">
            <a:xfrm>
              <a:off x="7169531" y="5635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" name="Line 475"/>
            <p:cNvSpPr>
              <a:spLocks noChangeShapeType="1"/>
            </p:cNvSpPr>
            <p:nvPr/>
          </p:nvSpPr>
          <p:spPr bwMode="auto">
            <a:xfrm>
              <a:off x="7188214" y="5653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" name="Rectangle 476"/>
            <p:cNvSpPr>
              <a:spLocks noChangeArrowheads="1"/>
            </p:cNvSpPr>
            <p:nvPr/>
          </p:nvSpPr>
          <p:spPr bwMode="auto">
            <a:xfrm>
              <a:off x="7178872" y="5799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63" name="AutoShape 491"/>
            <p:cNvCxnSpPr>
              <a:cxnSpLocks noChangeShapeType="1"/>
              <a:endCxn id="1370" idx="1"/>
            </p:cNvCxnSpPr>
            <p:nvPr/>
          </p:nvCxnSpPr>
          <p:spPr bwMode="auto">
            <a:xfrm>
              <a:off x="5420685" y="3174921"/>
              <a:ext cx="522973" cy="1647844"/>
            </a:xfrm>
            <a:prstGeom prst="bentConnector3">
              <a:avLst>
                <a:gd name="adj1" fmla="val 3885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4" name="AutoShape 492"/>
            <p:cNvCxnSpPr>
              <a:cxnSpLocks noChangeShapeType="1"/>
              <a:endCxn id="1382" idx="1"/>
            </p:cNvCxnSpPr>
            <p:nvPr/>
          </p:nvCxnSpPr>
          <p:spPr bwMode="auto">
            <a:xfrm>
              <a:off x="5420685" y="3174921"/>
              <a:ext cx="675373" cy="1800244"/>
            </a:xfrm>
            <a:prstGeom prst="bentConnector3">
              <a:avLst>
                <a:gd name="adj1" fmla="val 3057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5" name="AutoShape 493"/>
            <p:cNvCxnSpPr>
              <a:cxnSpLocks noChangeShapeType="1"/>
              <a:endCxn id="1393" idx="1"/>
            </p:cNvCxnSpPr>
            <p:nvPr/>
          </p:nvCxnSpPr>
          <p:spPr bwMode="auto">
            <a:xfrm>
              <a:off x="5420685" y="3174921"/>
              <a:ext cx="827773" cy="1952644"/>
            </a:xfrm>
            <a:prstGeom prst="bentConnector3">
              <a:avLst>
                <a:gd name="adj1" fmla="val 2417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6" name="AutoShape 494"/>
            <p:cNvCxnSpPr>
              <a:cxnSpLocks noChangeShapeType="1"/>
              <a:endCxn id="1404" idx="1"/>
            </p:cNvCxnSpPr>
            <p:nvPr/>
          </p:nvCxnSpPr>
          <p:spPr bwMode="auto">
            <a:xfrm>
              <a:off x="5420685" y="3174921"/>
              <a:ext cx="980173" cy="2105044"/>
            </a:xfrm>
            <a:prstGeom prst="bentConnector3">
              <a:avLst>
                <a:gd name="adj1" fmla="val 2026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7" name="AutoShape 495"/>
            <p:cNvCxnSpPr>
              <a:cxnSpLocks noChangeShapeType="1"/>
              <a:endCxn id="1415" idx="1"/>
            </p:cNvCxnSpPr>
            <p:nvPr/>
          </p:nvCxnSpPr>
          <p:spPr bwMode="auto">
            <a:xfrm>
              <a:off x="5420685" y="3174921"/>
              <a:ext cx="1132573" cy="2257444"/>
            </a:xfrm>
            <a:prstGeom prst="bentConnector3">
              <a:avLst>
                <a:gd name="adj1" fmla="val 178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8" name="AutoShape 496"/>
            <p:cNvCxnSpPr>
              <a:cxnSpLocks noChangeShapeType="1"/>
              <a:endCxn id="1426" idx="1"/>
            </p:cNvCxnSpPr>
            <p:nvPr/>
          </p:nvCxnSpPr>
          <p:spPr bwMode="auto">
            <a:xfrm>
              <a:off x="5420685" y="3174921"/>
              <a:ext cx="1284973" cy="2409844"/>
            </a:xfrm>
            <a:prstGeom prst="bentConnector3">
              <a:avLst>
                <a:gd name="adj1" fmla="val 15975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9" name="AutoShape 497"/>
            <p:cNvCxnSpPr>
              <a:cxnSpLocks noChangeShapeType="1"/>
              <a:endCxn id="1437" idx="1"/>
            </p:cNvCxnSpPr>
            <p:nvPr/>
          </p:nvCxnSpPr>
          <p:spPr bwMode="auto">
            <a:xfrm>
              <a:off x="5420685" y="3174921"/>
              <a:ext cx="1437374" cy="2562244"/>
            </a:xfrm>
            <a:prstGeom prst="bentConnector3">
              <a:avLst>
                <a:gd name="adj1" fmla="val 1451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0" name="AutoShape 498"/>
            <p:cNvCxnSpPr>
              <a:cxnSpLocks noChangeShapeType="1"/>
              <a:endCxn id="1446" idx="1"/>
            </p:cNvCxnSpPr>
            <p:nvPr/>
          </p:nvCxnSpPr>
          <p:spPr bwMode="auto">
            <a:xfrm>
              <a:off x="5420684" y="3174921"/>
              <a:ext cx="1589774" cy="2714644"/>
            </a:xfrm>
            <a:prstGeom prst="bentConnector3">
              <a:avLst>
                <a:gd name="adj1" fmla="val 13026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1" name="AutoShape 499"/>
            <p:cNvCxnSpPr>
              <a:cxnSpLocks noChangeShapeType="1"/>
              <a:endCxn id="1455" idx="1"/>
            </p:cNvCxnSpPr>
            <p:nvPr/>
          </p:nvCxnSpPr>
          <p:spPr bwMode="auto">
            <a:xfrm>
              <a:off x="5420685" y="3174921"/>
              <a:ext cx="1742173" cy="2867044"/>
            </a:xfrm>
            <a:prstGeom prst="bentConnector3">
              <a:avLst>
                <a:gd name="adj1" fmla="val 1179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68963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AutoShape 34"/>
          <p:cNvSpPr>
            <a:spLocks noChangeArrowheads="1"/>
          </p:cNvSpPr>
          <p:nvPr/>
        </p:nvSpPr>
        <p:spPr bwMode="auto">
          <a:xfrm>
            <a:off x="2333830" y="1693466"/>
            <a:ext cx="3517027" cy="4841581"/>
          </a:xfrm>
          <a:prstGeom prst="cloudCallout">
            <a:avLst>
              <a:gd name="adj1" fmla="val -19398"/>
              <a:gd name="adj2" fmla="val 39972"/>
            </a:avLst>
          </a:prstGeom>
          <a:solidFill>
            <a:srgbClr val="CD2D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Pathologist/Department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436314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587251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532410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371000" y="4464976"/>
            <a:ext cx="821402" cy="698800"/>
            <a:chOff x="222" y="1739"/>
            <a:chExt cx="978" cy="832"/>
          </a:xfrm>
        </p:grpSpPr>
        <p:sp>
          <p:nvSpPr>
            <p:cNvPr id="641" name="AutoShape 135"/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222" y="2208"/>
              <a:ext cx="9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642" name="AutoShape 135"/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AutoShape 135"/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453" name="Group 4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454" name="Group 5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57" name="Group 6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486" name="Rectangle 7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Rectangle 8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AutoShape 9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Line 12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8" name="Group 13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473" name="AutoShape 14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AutoShape 16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7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Rectangle 18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Line 2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2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Rectangle 24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Rectangle 25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Rectangle 26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9" name="Group 27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5" name="Rectangle 41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Rectangle 42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492" name="Group 98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493" name="Group 99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96" name="Group 100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63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AutoShape 103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Line 106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7" name="Group 107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622" name="AutoShape 108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AutoShape 109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AutoShape 110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111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113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Line 11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Line 116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Rectangle 118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Rectangle 119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8" name="Group 121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9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4" name="Rectangle 135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Rectangle 136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cxnSp>
        <p:nvCxnSpPr>
          <p:cNvPr id="513" name="AutoShape 499"/>
          <p:cNvCxnSpPr>
            <a:cxnSpLocks noChangeShapeType="1"/>
            <a:stCxn id="330849" idx="2"/>
          </p:cNvCxnSpPr>
          <p:nvPr/>
        </p:nvCxnSpPr>
        <p:spPr bwMode="auto">
          <a:xfrm rot="16200000" flipH="1">
            <a:off x="3976504" y="4125598"/>
            <a:ext cx="452017" cy="10239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7" name="AutoShape 486"/>
          <p:cNvCxnSpPr>
            <a:cxnSpLocks noChangeShapeType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8" name="AutoShape 487"/>
          <p:cNvCxnSpPr>
            <a:cxnSpLocks noChangeShapeType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9" name="AutoShape 488"/>
          <p:cNvCxnSpPr>
            <a:cxnSpLocks noChangeShapeType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0" name="AutoShape 489"/>
          <p:cNvCxnSpPr>
            <a:cxnSpLocks noChangeShapeType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39" name="Group 1138"/>
          <p:cNvGrpSpPr/>
          <p:nvPr/>
        </p:nvGrpSpPr>
        <p:grpSpPr>
          <a:xfrm>
            <a:off x="5405438" y="2279373"/>
            <a:ext cx="2582862" cy="2073643"/>
            <a:chOff x="5405438" y="3006725"/>
            <a:chExt cx="2582862" cy="2073643"/>
          </a:xfrm>
        </p:grpSpPr>
        <p:grpSp>
          <p:nvGrpSpPr>
            <p:cNvPr id="1140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1343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1" name="Rectangle 293"/>
            <p:cNvSpPr>
              <a:spLocks noChangeArrowheads="1"/>
            </p:cNvSpPr>
            <p:nvPr/>
          </p:nvSpPr>
          <p:spPr bwMode="auto">
            <a:xfrm>
              <a:off x="6389688" y="477874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1142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1320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3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1297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1274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5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1251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6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1228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7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1205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8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1182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9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1159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150" name="AutoShape 491"/>
            <p:cNvCxnSpPr>
              <a:cxnSpLocks noChangeShapeType="1"/>
              <a:endCxn id="1349" idx="1"/>
            </p:cNvCxnSpPr>
            <p:nvPr/>
          </p:nvCxnSpPr>
          <p:spPr bwMode="auto">
            <a:xfrm flipV="1">
              <a:off x="5405438" y="3432861"/>
              <a:ext cx="526935" cy="381068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1" name="AutoShape 492"/>
            <p:cNvCxnSpPr>
              <a:cxnSpLocks noChangeShapeType="1"/>
              <a:endCxn id="1326" idx="1"/>
            </p:cNvCxnSpPr>
            <p:nvPr/>
          </p:nvCxnSpPr>
          <p:spPr bwMode="auto">
            <a:xfrm flipV="1">
              <a:off x="5405438" y="3585261"/>
              <a:ext cx="679335" cy="228668"/>
            </a:xfrm>
            <a:prstGeom prst="bentConnector3">
              <a:avLst>
                <a:gd name="adj1" fmla="val 3784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2" name="AutoShape 493"/>
            <p:cNvCxnSpPr>
              <a:cxnSpLocks noChangeShapeType="1"/>
              <a:endCxn id="1303" idx="1"/>
            </p:cNvCxnSpPr>
            <p:nvPr/>
          </p:nvCxnSpPr>
          <p:spPr bwMode="auto">
            <a:xfrm flipV="1">
              <a:off x="5405438" y="3737661"/>
              <a:ext cx="831735" cy="76268"/>
            </a:xfrm>
            <a:prstGeom prst="bentConnector3">
              <a:avLst>
                <a:gd name="adj1" fmla="val 33204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3" name="AutoShape 494"/>
            <p:cNvCxnSpPr>
              <a:cxnSpLocks noChangeShapeType="1"/>
              <a:endCxn id="1280" idx="1"/>
            </p:cNvCxnSpPr>
            <p:nvPr/>
          </p:nvCxnSpPr>
          <p:spPr bwMode="auto">
            <a:xfrm>
              <a:off x="5405438" y="3813929"/>
              <a:ext cx="984135" cy="76132"/>
            </a:xfrm>
            <a:prstGeom prst="bentConnector3">
              <a:avLst>
                <a:gd name="adj1" fmla="val 2677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4" name="AutoShape 495"/>
            <p:cNvCxnSpPr>
              <a:cxnSpLocks noChangeShapeType="1"/>
              <a:endCxn id="1257" idx="1"/>
            </p:cNvCxnSpPr>
            <p:nvPr/>
          </p:nvCxnSpPr>
          <p:spPr bwMode="auto">
            <a:xfrm>
              <a:off x="5405438" y="3813929"/>
              <a:ext cx="1136535" cy="228532"/>
            </a:xfrm>
            <a:prstGeom prst="bentConnector3">
              <a:avLst>
                <a:gd name="adj1" fmla="val 2318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5" name="AutoShape 496"/>
            <p:cNvCxnSpPr>
              <a:cxnSpLocks noChangeShapeType="1"/>
              <a:endCxn id="1234" idx="1"/>
            </p:cNvCxnSpPr>
            <p:nvPr/>
          </p:nvCxnSpPr>
          <p:spPr bwMode="auto">
            <a:xfrm>
              <a:off x="5405438" y="3813929"/>
              <a:ext cx="1288935" cy="380932"/>
            </a:xfrm>
            <a:prstGeom prst="bentConnector3">
              <a:avLst>
                <a:gd name="adj1" fmla="val 2044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6" name="AutoShape 497"/>
            <p:cNvCxnSpPr>
              <a:cxnSpLocks noChangeShapeType="1"/>
              <a:endCxn id="1211" idx="1"/>
            </p:cNvCxnSpPr>
            <p:nvPr/>
          </p:nvCxnSpPr>
          <p:spPr bwMode="auto">
            <a:xfrm>
              <a:off x="5405438" y="3813929"/>
              <a:ext cx="1441335" cy="533332"/>
            </a:xfrm>
            <a:prstGeom prst="bentConnector3">
              <a:avLst>
                <a:gd name="adj1" fmla="val 1783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7" name="AutoShape 498"/>
            <p:cNvCxnSpPr>
              <a:cxnSpLocks noChangeShapeType="1"/>
              <a:endCxn id="1188" idx="1"/>
            </p:cNvCxnSpPr>
            <p:nvPr/>
          </p:nvCxnSpPr>
          <p:spPr bwMode="auto">
            <a:xfrm>
              <a:off x="5405438" y="3813929"/>
              <a:ext cx="1593735" cy="685732"/>
            </a:xfrm>
            <a:prstGeom prst="bentConnector3">
              <a:avLst>
                <a:gd name="adj1" fmla="val 165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8" name="AutoShape 499"/>
            <p:cNvCxnSpPr>
              <a:cxnSpLocks noChangeShapeType="1"/>
              <a:endCxn id="1165" idx="1"/>
            </p:cNvCxnSpPr>
            <p:nvPr/>
          </p:nvCxnSpPr>
          <p:spPr bwMode="auto">
            <a:xfrm>
              <a:off x="5405438" y="3813929"/>
              <a:ext cx="1746135" cy="838132"/>
            </a:xfrm>
            <a:prstGeom prst="bentConnector3">
              <a:avLst>
                <a:gd name="adj1" fmla="val 1508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66" name="Group 1365"/>
          <p:cNvGrpSpPr/>
          <p:nvPr/>
        </p:nvGrpSpPr>
        <p:grpSpPr>
          <a:xfrm>
            <a:off x="5405437" y="3086577"/>
            <a:ext cx="2748881" cy="3298938"/>
            <a:chOff x="5420684" y="3174921"/>
            <a:chExt cx="2102953" cy="3298938"/>
          </a:xfrm>
        </p:grpSpPr>
        <p:sp>
          <p:nvSpPr>
            <p:cNvPr id="1367" name="Rectangle 270"/>
            <p:cNvSpPr>
              <a:spLocks noChangeArrowheads="1"/>
            </p:cNvSpPr>
            <p:nvPr/>
          </p:nvSpPr>
          <p:spPr bwMode="auto">
            <a:xfrm>
              <a:off x="5926310" y="4396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8" name="Line 274"/>
            <p:cNvSpPr>
              <a:spLocks noChangeShapeType="1"/>
            </p:cNvSpPr>
            <p:nvPr/>
          </p:nvSpPr>
          <p:spPr bwMode="auto">
            <a:xfrm>
              <a:off x="6190539" y="4842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9" name="Line 275"/>
            <p:cNvSpPr>
              <a:spLocks noChangeShapeType="1"/>
            </p:cNvSpPr>
            <p:nvPr/>
          </p:nvSpPr>
          <p:spPr bwMode="auto">
            <a:xfrm>
              <a:off x="6233243" y="4803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0" name="Rectangle 276"/>
            <p:cNvSpPr>
              <a:spLocks noChangeArrowheads="1"/>
            </p:cNvSpPr>
            <p:nvPr/>
          </p:nvSpPr>
          <p:spPr bwMode="auto">
            <a:xfrm>
              <a:off x="5943658" y="4793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" name="Line 277"/>
            <p:cNvSpPr>
              <a:spLocks noChangeShapeType="1"/>
            </p:cNvSpPr>
            <p:nvPr/>
          </p:nvSpPr>
          <p:spPr bwMode="auto">
            <a:xfrm>
              <a:off x="5950331" y="4718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" name="Line 278"/>
            <p:cNvSpPr>
              <a:spLocks noChangeShapeType="1"/>
            </p:cNvSpPr>
            <p:nvPr/>
          </p:nvSpPr>
          <p:spPr bwMode="auto">
            <a:xfrm>
              <a:off x="5950331" y="4687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" name="Line 279"/>
            <p:cNvSpPr>
              <a:spLocks noChangeShapeType="1"/>
            </p:cNvSpPr>
            <p:nvPr/>
          </p:nvSpPr>
          <p:spPr bwMode="auto">
            <a:xfrm>
              <a:off x="5950331" y="4660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" name="Line 280"/>
            <p:cNvSpPr>
              <a:spLocks noChangeShapeType="1"/>
            </p:cNvSpPr>
            <p:nvPr/>
          </p:nvSpPr>
          <p:spPr bwMode="auto">
            <a:xfrm>
              <a:off x="5950331" y="4630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5" name="Rectangle 281"/>
            <p:cNvSpPr>
              <a:spLocks noChangeArrowheads="1"/>
            </p:cNvSpPr>
            <p:nvPr/>
          </p:nvSpPr>
          <p:spPr bwMode="auto">
            <a:xfrm>
              <a:off x="5950331" y="4416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6" name="Line 282"/>
            <p:cNvSpPr>
              <a:spLocks noChangeShapeType="1"/>
            </p:cNvSpPr>
            <p:nvPr/>
          </p:nvSpPr>
          <p:spPr bwMode="auto">
            <a:xfrm>
              <a:off x="5969014" y="4434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7" name="Rectangle 283"/>
            <p:cNvSpPr>
              <a:spLocks noChangeArrowheads="1"/>
            </p:cNvSpPr>
            <p:nvPr/>
          </p:nvSpPr>
          <p:spPr bwMode="auto">
            <a:xfrm>
              <a:off x="5959672" y="4580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8" name="Rectangle 293"/>
            <p:cNvSpPr>
              <a:spLocks noChangeArrowheads="1"/>
            </p:cNvSpPr>
            <p:nvPr/>
          </p:nvSpPr>
          <p:spPr bwMode="auto">
            <a:xfrm>
              <a:off x="6059360" y="6168647"/>
              <a:ext cx="1464277" cy="30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Analysis Systems</a:t>
              </a:r>
              <a:endParaRPr lang="en-US" sz="2000" i="1" dirty="0">
                <a:latin typeface="Times New Roman" charset="0"/>
              </a:endParaRPr>
            </a:p>
          </p:txBody>
        </p:sp>
        <p:sp>
          <p:nvSpPr>
            <p:cNvPr id="1379" name="Rectangle 295"/>
            <p:cNvSpPr>
              <a:spLocks noChangeArrowheads="1"/>
            </p:cNvSpPr>
            <p:nvPr/>
          </p:nvSpPr>
          <p:spPr bwMode="auto">
            <a:xfrm>
              <a:off x="6078710" y="4549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0" name="Line 299"/>
            <p:cNvSpPr>
              <a:spLocks noChangeShapeType="1"/>
            </p:cNvSpPr>
            <p:nvPr/>
          </p:nvSpPr>
          <p:spPr bwMode="auto">
            <a:xfrm>
              <a:off x="6342939" y="4994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1" name="Line 300"/>
            <p:cNvSpPr>
              <a:spLocks noChangeShapeType="1"/>
            </p:cNvSpPr>
            <p:nvPr/>
          </p:nvSpPr>
          <p:spPr bwMode="auto">
            <a:xfrm>
              <a:off x="6385643" y="4955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" name="Rectangle 301"/>
            <p:cNvSpPr>
              <a:spLocks noChangeArrowheads="1"/>
            </p:cNvSpPr>
            <p:nvPr/>
          </p:nvSpPr>
          <p:spPr bwMode="auto">
            <a:xfrm>
              <a:off x="6096058" y="4946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" name="Line 302"/>
            <p:cNvSpPr>
              <a:spLocks noChangeShapeType="1"/>
            </p:cNvSpPr>
            <p:nvPr/>
          </p:nvSpPr>
          <p:spPr bwMode="auto">
            <a:xfrm>
              <a:off x="6102731" y="4870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4" name="Line 303"/>
            <p:cNvSpPr>
              <a:spLocks noChangeShapeType="1"/>
            </p:cNvSpPr>
            <p:nvPr/>
          </p:nvSpPr>
          <p:spPr bwMode="auto">
            <a:xfrm>
              <a:off x="6102731" y="4840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5" name="Line 304"/>
            <p:cNvSpPr>
              <a:spLocks noChangeShapeType="1"/>
            </p:cNvSpPr>
            <p:nvPr/>
          </p:nvSpPr>
          <p:spPr bwMode="auto">
            <a:xfrm>
              <a:off x="6102731" y="4812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" name="Line 305"/>
            <p:cNvSpPr>
              <a:spLocks noChangeShapeType="1"/>
            </p:cNvSpPr>
            <p:nvPr/>
          </p:nvSpPr>
          <p:spPr bwMode="auto">
            <a:xfrm>
              <a:off x="6102731" y="4782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" name="Rectangle 306"/>
            <p:cNvSpPr>
              <a:spLocks noChangeArrowheads="1"/>
            </p:cNvSpPr>
            <p:nvPr/>
          </p:nvSpPr>
          <p:spPr bwMode="auto">
            <a:xfrm>
              <a:off x="6102731" y="4568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8" name="Line 307"/>
            <p:cNvSpPr>
              <a:spLocks noChangeShapeType="1"/>
            </p:cNvSpPr>
            <p:nvPr/>
          </p:nvSpPr>
          <p:spPr bwMode="auto">
            <a:xfrm>
              <a:off x="6121414" y="4586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" name="Rectangle 308"/>
            <p:cNvSpPr>
              <a:spLocks noChangeArrowheads="1"/>
            </p:cNvSpPr>
            <p:nvPr/>
          </p:nvSpPr>
          <p:spPr bwMode="auto">
            <a:xfrm>
              <a:off x="6112072" y="4732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" name="Rectangle 319"/>
            <p:cNvSpPr>
              <a:spLocks noChangeArrowheads="1"/>
            </p:cNvSpPr>
            <p:nvPr/>
          </p:nvSpPr>
          <p:spPr bwMode="auto">
            <a:xfrm>
              <a:off x="6231110" y="4701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1" name="Line 323"/>
            <p:cNvSpPr>
              <a:spLocks noChangeShapeType="1"/>
            </p:cNvSpPr>
            <p:nvPr/>
          </p:nvSpPr>
          <p:spPr bwMode="auto">
            <a:xfrm>
              <a:off x="6495339" y="51472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" name="Line 324"/>
            <p:cNvSpPr>
              <a:spLocks noChangeShapeType="1"/>
            </p:cNvSpPr>
            <p:nvPr/>
          </p:nvSpPr>
          <p:spPr bwMode="auto">
            <a:xfrm>
              <a:off x="6538043" y="51078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3" name="Rectangle 325"/>
            <p:cNvSpPr>
              <a:spLocks noChangeArrowheads="1"/>
            </p:cNvSpPr>
            <p:nvPr/>
          </p:nvSpPr>
          <p:spPr bwMode="auto">
            <a:xfrm>
              <a:off x="6248458" y="5098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" name="Line 326"/>
            <p:cNvSpPr>
              <a:spLocks noChangeShapeType="1"/>
            </p:cNvSpPr>
            <p:nvPr/>
          </p:nvSpPr>
          <p:spPr bwMode="auto">
            <a:xfrm>
              <a:off x="6255131" y="5022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" name="Line 327"/>
            <p:cNvSpPr>
              <a:spLocks noChangeShapeType="1"/>
            </p:cNvSpPr>
            <p:nvPr/>
          </p:nvSpPr>
          <p:spPr bwMode="auto">
            <a:xfrm>
              <a:off x="6255131" y="4992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6" name="Line 328"/>
            <p:cNvSpPr>
              <a:spLocks noChangeShapeType="1"/>
            </p:cNvSpPr>
            <p:nvPr/>
          </p:nvSpPr>
          <p:spPr bwMode="auto">
            <a:xfrm>
              <a:off x="6255131" y="4965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7" name="Line 329"/>
            <p:cNvSpPr>
              <a:spLocks noChangeShapeType="1"/>
            </p:cNvSpPr>
            <p:nvPr/>
          </p:nvSpPr>
          <p:spPr bwMode="auto">
            <a:xfrm>
              <a:off x="6255131" y="4934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8" name="Rectangle 330"/>
            <p:cNvSpPr>
              <a:spLocks noChangeArrowheads="1"/>
            </p:cNvSpPr>
            <p:nvPr/>
          </p:nvSpPr>
          <p:spPr bwMode="auto">
            <a:xfrm>
              <a:off x="6255131" y="4721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" name="Line 331"/>
            <p:cNvSpPr>
              <a:spLocks noChangeShapeType="1"/>
            </p:cNvSpPr>
            <p:nvPr/>
          </p:nvSpPr>
          <p:spPr bwMode="auto">
            <a:xfrm>
              <a:off x="6273814" y="4739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" name="Rectangle 332"/>
            <p:cNvSpPr>
              <a:spLocks noChangeArrowheads="1"/>
            </p:cNvSpPr>
            <p:nvPr/>
          </p:nvSpPr>
          <p:spPr bwMode="auto">
            <a:xfrm>
              <a:off x="6264472" y="4884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1" name="Rectangle 343"/>
            <p:cNvSpPr>
              <a:spLocks noChangeArrowheads="1"/>
            </p:cNvSpPr>
            <p:nvPr/>
          </p:nvSpPr>
          <p:spPr bwMode="auto">
            <a:xfrm>
              <a:off x="6383510" y="4853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" name="Line 347"/>
            <p:cNvSpPr>
              <a:spLocks noChangeShapeType="1"/>
            </p:cNvSpPr>
            <p:nvPr/>
          </p:nvSpPr>
          <p:spPr bwMode="auto">
            <a:xfrm>
              <a:off x="6647739" y="52996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" name="Line 348"/>
            <p:cNvSpPr>
              <a:spLocks noChangeShapeType="1"/>
            </p:cNvSpPr>
            <p:nvPr/>
          </p:nvSpPr>
          <p:spPr bwMode="auto">
            <a:xfrm>
              <a:off x="6690443" y="52602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4" name="Rectangle 349"/>
            <p:cNvSpPr>
              <a:spLocks noChangeArrowheads="1"/>
            </p:cNvSpPr>
            <p:nvPr/>
          </p:nvSpPr>
          <p:spPr bwMode="auto">
            <a:xfrm>
              <a:off x="6400858" y="5251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5" name="Line 350"/>
            <p:cNvSpPr>
              <a:spLocks noChangeShapeType="1"/>
            </p:cNvSpPr>
            <p:nvPr/>
          </p:nvSpPr>
          <p:spPr bwMode="auto">
            <a:xfrm>
              <a:off x="6407531" y="5175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6" name="Line 351"/>
            <p:cNvSpPr>
              <a:spLocks noChangeShapeType="1"/>
            </p:cNvSpPr>
            <p:nvPr/>
          </p:nvSpPr>
          <p:spPr bwMode="auto">
            <a:xfrm>
              <a:off x="6407531" y="5144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7" name="Line 352"/>
            <p:cNvSpPr>
              <a:spLocks noChangeShapeType="1"/>
            </p:cNvSpPr>
            <p:nvPr/>
          </p:nvSpPr>
          <p:spPr bwMode="auto">
            <a:xfrm>
              <a:off x="6407531" y="5117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8" name="Line 353"/>
            <p:cNvSpPr>
              <a:spLocks noChangeShapeType="1"/>
            </p:cNvSpPr>
            <p:nvPr/>
          </p:nvSpPr>
          <p:spPr bwMode="auto">
            <a:xfrm>
              <a:off x="6407531" y="5087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9" name="Rectangle 354"/>
            <p:cNvSpPr>
              <a:spLocks noChangeArrowheads="1"/>
            </p:cNvSpPr>
            <p:nvPr/>
          </p:nvSpPr>
          <p:spPr bwMode="auto">
            <a:xfrm>
              <a:off x="6407531" y="4873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0" name="Line 355"/>
            <p:cNvSpPr>
              <a:spLocks noChangeShapeType="1"/>
            </p:cNvSpPr>
            <p:nvPr/>
          </p:nvSpPr>
          <p:spPr bwMode="auto">
            <a:xfrm>
              <a:off x="6426214" y="4891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1" name="Rectangle 356"/>
            <p:cNvSpPr>
              <a:spLocks noChangeArrowheads="1"/>
            </p:cNvSpPr>
            <p:nvPr/>
          </p:nvSpPr>
          <p:spPr bwMode="auto">
            <a:xfrm>
              <a:off x="6416872" y="5037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2" name="Rectangle 367"/>
            <p:cNvSpPr>
              <a:spLocks noChangeArrowheads="1"/>
            </p:cNvSpPr>
            <p:nvPr/>
          </p:nvSpPr>
          <p:spPr bwMode="auto">
            <a:xfrm>
              <a:off x="6535910" y="50062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" name="Line 371"/>
            <p:cNvSpPr>
              <a:spLocks noChangeShapeType="1"/>
            </p:cNvSpPr>
            <p:nvPr/>
          </p:nvSpPr>
          <p:spPr bwMode="auto">
            <a:xfrm>
              <a:off x="6800139" y="54520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" name="Line 372"/>
            <p:cNvSpPr>
              <a:spLocks noChangeShapeType="1"/>
            </p:cNvSpPr>
            <p:nvPr/>
          </p:nvSpPr>
          <p:spPr bwMode="auto">
            <a:xfrm>
              <a:off x="6842843" y="54126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" name="Rectangle 373"/>
            <p:cNvSpPr>
              <a:spLocks noChangeArrowheads="1"/>
            </p:cNvSpPr>
            <p:nvPr/>
          </p:nvSpPr>
          <p:spPr bwMode="auto">
            <a:xfrm>
              <a:off x="6553258" y="54035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6" name="Line 374"/>
            <p:cNvSpPr>
              <a:spLocks noChangeShapeType="1"/>
            </p:cNvSpPr>
            <p:nvPr/>
          </p:nvSpPr>
          <p:spPr bwMode="auto">
            <a:xfrm>
              <a:off x="6559931" y="53277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7" name="Line 375"/>
            <p:cNvSpPr>
              <a:spLocks noChangeShapeType="1"/>
            </p:cNvSpPr>
            <p:nvPr/>
          </p:nvSpPr>
          <p:spPr bwMode="auto">
            <a:xfrm>
              <a:off x="6559931" y="52973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8" name="Line 376"/>
            <p:cNvSpPr>
              <a:spLocks noChangeShapeType="1"/>
            </p:cNvSpPr>
            <p:nvPr/>
          </p:nvSpPr>
          <p:spPr bwMode="auto">
            <a:xfrm>
              <a:off x="6559931" y="52700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9" name="Line 377"/>
            <p:cNvSpPr>
              <a:spLocks noChangeShapeType="1"/>
            </p:cNvSpPr>
            <p:nvPr/>
          </p:nvSpPr>
          <p:spPr bwMode="auto">
            <a:xfrm>
              <a:off x="6559931" y="52397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0" name="Rectangle 378"/>
            <p:cNvSpPr>
              <a:spLocks noChangeArrowheads="1"/>
            </p:cNvSpPr>
            <p:nvPr/>
          </p:nvSpPr>
          <p:spPr bwMode="auto">
            <a:xfrm>
              <a:off x="6559931" y="50259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1" name="Line 379"/>
            <p:cNvSpPr>
              <a:spLocks noChangeShapeType="1"/>
            </p:cNvSpPr>
            <p:nvPr/>
          </p:nvSpPr>
          <p:spPr bwMode="auto">
            <a:xfrm>
              <a:off x="6578614" y="50441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2" name="Rectangle 380"/>
            <p:cNvSpPr>
              <a:spLocks noChangeArrowheads="1"/>
            </p:cNvSpPr>
            <p:nvPr/>
          </p:nvSpPr>
          <p:spPr bwMode="auto">
            <a:xfrm>
              <a:off x="6569272" y="51897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" name="Rectangle 391"/>
            <p:cNvSpPr>
              <a:spLocks noChangeArrowheads="1"/>
            </p:cNvSpPr>
            <p:nvPr/>
          </p:nvSpPr>
          <p:spPr bwMode="auto">
            <a:xfrm>
              <a:off x="6688310" y="5158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" name="Line 395"/>
            <p:cNvSpPr>
              <a:spLocks noChangeShapeType="1"/>
            </p:cNvSpPr>
            <p:nvPr/>
          </p:nvSpPr>
          <p:spPr bwMode="auto">
            <a:xfrm>
              <a:off x="6952539" y="5604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5" name="Line 396"/>
            <p:cNvSpPr>
              <a:spLocks noChangeShapeType="1"/>
            </p:cNvSpPr>
            <p:nvPr/>
          </p:nvSpPr>
          <p:spPr bwMode="auto">
            <a:xfrm>
              <a:off x="6995243" y="5565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6" name="Rectangle 397"/>
            <p:cNvSpPr>
              <a:spLocks noChangeArrowheads="1"/>
            </p:cNvSpPr>
            <p:nvPr/>
          </p:nvSpPr>
          <p:spPr bwMode="auto">
            <a:xfrm>
              <a:off x="6705658" y="5555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7" name="Line 398"/>
            <p:cNvSpPr>
              <a:spLocks noChangeShapeType="1"/>
            </p:cNvSpPr>
            <p:nvPr/>
          </p:nvSpPr>
          <p:spPr bwMode="auto">
            <a:xfrm>
              <a:off x="6712331" y="5480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8" name="Line 399"/>
            <p:cNvSpPr>
              <a:spLocks noChangeShapeType="1"/>
            </p:cNvSpPr>
            <p:nvPr/>
          </p:nvSpPr>
          <p:spPr bwMode="auto">
            <a:xfrm>
              <a:off x="6712331" y="5449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9" name="Line 400"/>
            <p:cNvSpPr>
              <a:spLocks noChangeShapeType="1"/>
            </p:cNvSpPr>
            <p:nvPr/>
          </p:nvSpPr>
          <p:spPr bwMode="auto">
            <a:xfrm>
              <a:off x="6712331" y="5422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0" name="Line 401"/>
            <p:cNvSpPr>
              <a:spLocks noChangeShapeType="1"/>
            </p:cNvSpPr>
            <p:nvPr/>
          </p:nvSpPr>
          <p:spPr bwMode="auto">
            <a:xfrm>
              <a:off x="6712331" y="5392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1" name="Rectangle 402"/>
            <p:cNvSpPr>
              <a:spLocks noChangeArrowheads="1"/>
            </p:cNvSpPr>
            <p:nvPr/>
          </p:nvSpPr>
          <p:spPr bwMode="auto">
            <a:xfrm>
              <a:off x="6712331" y="5178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2" name="Line 403"/>
            <p:cNvSpPr>
              <a:spLocks noChangeShapeType="1"/>
            </p:cNvSpPr>
            <p:nvPr/>
          </p:nvSpPr>
          <p:spPr bwMode="auto">
            <a:xfrm>
              <a:off x="6731014" y="5196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" name="Rectangle 404"/>
            <p:cNvSpPr>
              <a:spLocks noChangeArrowheads="1"/>
            </p:cNvSpPr>
            <p:nvPr/>
          </p:nvSpPr>
          <p:spPr bwMode="auto">
            <a:xfrm>
              <a:off x="6721672" y="5342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Rectangle 415"/>
            <p:cNvSpPr>
              <a:spLocks noChangeArrowheads="1"/>
            </p:cNvSpPr>
            <p:nvPr/>
          </p:nvSpPr>
          <p:spPr bwMode="auto">
            <a:xfrm>
              <a:off x="6840710" y="5311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" name="Line 419"/>
            <p:cNvSpPr>
              <a:spLocks noChangeShapeType="1"/>
            </p:cNvSpPr>
            <p:nvPr/>
          </p:nvSpPr>
          <p:spPr bwMode="auto">
            <a:xfrm>
              <a:off x="7104939" y="5756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" name="Line 420"/>
            <p:cNvSpPr>
              <a:spLocks noChangeShapeType="1"/>
            </p:cNvSpPr>
            <p:nvPr/>
          </p:nvSpPr>
          <p:spPr bwMode="auto">
            <a:xfrm>
              <a:off x="7147643" y="5717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" name="Rectangle 421"/>
            <p:cNvSpPr>
              <a:spLocks noChangeArrowheads="1"/>
            </p:cNvSpPr>
            <p:nvPr/>
          </p:nvSpPr>
          <p:spPr bwMode="auto">
            <a:xfrm>
              <a:off x="6858058" y="5708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" name="Line 422"/>
            <p:cNvSpPr>
              <a:spLocks noChangeShapeType="1"/>
            </p:cNvSpPr>
            <p:nvPr/>
          </p:nvSpPr>
          <p:spPr bwMode="auto">
            <a:xfrm>
              <a:off x="6864731" y="5632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" name="Line 423"/>
            <p:cNvSpPr>
              <a:spLocks noChangeShapeType="1"/>
            </p:cNvSpPr>
            <p:nvPr/>
          </p:nvSpPr>
          <p:spPr bwMode="auto">
            <a:xfrm>
              <a:off x="6864731" y="5602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" name="Line 424"/>
            <p:cNvSpPr>
              <a:spLocks noChangeShapeType="1"/>
            </p:cNvSpPr>
            <p:nvPr/>
          </p:nvSpPr>
          <p:spPr bwMode="auto">
            <a:xfrm>
              <a:off x="6864731" y="5574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" name="Line 425"/>
            <p:cNvSpPr>
              <a:spLocks noChangeShapeType="1"/>
            </p:cNvSpPr>
            <p:nvPr/>
          </p:nvSpPr>
          <p:spPr bwMode="auto">
            <a:xfrm>
              <a:off x="6864731" y="5544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" name="Rectangle 426"/>
            <p:cNvSpPr>
              <a:spLocks noChangeArrowheads="1"/>
            </p:cNvSpPr>
            <p:nvPr/>
          </p:nvSpPr>
          <p:spPr bwMode="auto">
            <a:xfrm>
              <a:off x="6864731" y="5330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" name="Line 427"/>
            <p:cNvSpPr>
              <a:spLocks noChangeShapeType="1"/>
            </p:cNvSpPr>
            <p:nvPr/>
          </p:nvSpPr>
          <p:spPr bwMode="auto">
            <a:xfrm>
              <a:off x="6883414" y="5348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" name="Rectangle 428"/>
            <p:cNvSpPr>
              <a:spLocks noChangeArrowheads="1"/>
            </p:cNvSpPr>
            <p:nvPr/>
          </p:nvSpPr>
          <p:spPr bwMode="auto">
            <a:xfrm>
              <a:off x="6874072" y="5494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" name="Rectangle 439"/>
            <p:cNvSpPr>
              <a:spLocks noChangeArrowheads="1"/>
            </p:cNvSpPr>
            <p:nvPr/>
          </p:nvSpPr>
          <p:spPr bwMode="auto">
            <a:xfrm>
              <a:off x="6993110" y="5463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" name="Rectangle 445"/>
            <p:cNvSpPr>
              <a:spLocks noChangeArrowheads="1"/>
            </p:cNvSpPr>
            <p:nvPr/>
          </p:nvSpPr>
          <p:spPr bwMode="auto">
            <a:xfrm>
              <a:off x="7010458" y="5860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" name="Line 446"/>
            <p:cNvSpPr>
              <a:spLocks noChangeShapeType="1"/>
            </p:cNvSpPr>
            <p:nvPr/>
          </p:nvSpPr>
          <p:spPr bwMode="auto">
            <a:xfrm>
              <a:off x="7017131" y="5784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" name="Line 447"/>
            <p:cNvSpPr>
              <a:spLocks noChangeShapeType="1"/>
            </p:cNvSpPr>
            <p:nvPr/>
          </p:nvSpPr>
          <p:spPr bwMode="auto">
            <a:xfrm>
              <a:off x="7017131" y="5754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" name="Line 448"/>
            <p:cNvSpPr>
              <a:spLocks noChangeShapeType="1"/>
            </p:cNvSpPr>
            <p:nvPr/>
          </p:nvSpPr>
          <p:spPr bwMode="auto">
            <a:xfrm>
              <a:off x="7017131" y="5727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" name="Line 449"/>
            <p:cNvSpPr>
              <a:spLocks noChangeShapeType="1"/>
            </p:cNvSpPr>
            <p:nvPr/>
          </p:nvSpPr>
          <p:spPr bwMode="auto">
            <a:xfrm>
              <a:off x="7017131" y="5696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" name="Rectangle 450"/>
            <p:cNvSpPr>
              <a:spLocks noChangeArrowheads="1"/>
            </p:cNvSpPr>
            <p:nvPr/>
          </p:nvSpPr>
          <p:spPr bwMode="auto">
            <a:xfrm>
              <a:off x="7017131" y="5483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" name="Line 451"/>
            <p:cNvSpPr>
              <a:spLocks noChangeShapeType="1"/>
            </p:cNvSpPr>
            <p:nvPr/>
          </p:nvSpPr>
          <p:spPr bwMode="auto">
            <a:xfrm>
              <a:off x="7035814" y="5501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" name="Rectangle 452"/>
            <p:cNvSpPr>
              <a:spLocks noChangeArrowheads="1"/>
            </p:cNvSpPr>
            <p:nvPr/>
          </p:nvSpPr>
          <p:spPr bwMode="auto">
            <a:xfrm>
              <a:off x="7026472" y="5646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" name="Rectangle 463"/>
            <p:cNvSpPr>
              <a:spLocks noChangeArrowheads="1"/>
            </p:cNvSpPr>
            <p:nvPr/>
          </p:nvSpPr>
          <p:spPr bwMode="auto">
            <a:xfrm>
              <a:off x="7145510" y="5615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" name="Rectangle 469"/>
            <p:cNvSpPr>
              <a:spLocks noChangeArrowheads="1"/>
            </p:cNvSpPr>
            <p:nvPr/>
          </p:nvSpPr>
          <p:spPr bwMode="auto">
            <a:xfrm>
              <a:off x="7162858" y="6013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" name="Line 470"/>
            <p:cNvSpPr>
              <a:spLocks noChangeShapeType="1"/>
            </p:cNvSpPr>
            <p:nvPr/>
          </p:nvSpPr>
          <p:spPr bwMode="auto">
            <a:xfrm>
              <a:off x="7169531" y="5937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" name="Line 471"/>
            <p:cNvSpPr>
              <a:spLocks noChangeShapeType="1"/>
            </p:cNvSpPr>
            <p:nvPr/>
          </p:nvSpPr>
          <p:spPr bwMode="auto">
            <a:xfrm>
              <a:off x="7169531" y="5906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" name="Line 472"/>
            <p:cNvSpPr>
              <a:spLocks noChangeShapeType="1"/>
            </p:cNvSpPr>
            <p:nvPr/>
          </p:nvSpPr>
          <p:spPr bwMode="auto">
            <a:xfrm>
              <a:off x="7169531" y="5879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" name="Line 473"/>
            <p:cNvSpPr>
              <a:spLocks noChangeShapeType="1"/>
            </p:cNvSpPr>
            <p:nvPr/>
          </p:nvSpPr>
          <p:spPr bwMode="auto">
            <a:xfrm>
              <a:off x="7169531" y="5849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" name="Rectangle 474"/>
            <p:cNvSpPr>
              <a:spLocks noChangeArrowheads="1"/>
            </p:cNvSpPr>
            <p:nvPr/>
          </p:nvSpPr>
          <p:spPr bwMode="auto">
            <a:xfrm>
              <a:off x="7169531" y="5635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" name="Line 475"/>
            <p:cNvSpPr>
              <a:spLocks noChangeShapeType="1"/>
            </p:cNvSpPr>
            <p:nvPr/>
          </p:nvSpPr>
          <p:spPr bwMode="auto">
            <a:xfrm>
              <a:off x="7188214" y="5653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" name="Rectangle 476"/>
            <p:cNvSpPr>
              <a:spLocks noChangeArrowheads="1"/>
            </p:cNvSpPr>
            <p:nvPr/>
          </p:nvSpPr>
          <p:spPr bwMode="auto">
            <a:xfrm>
              <a:off x="7178872" y="5799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63" name="AutoShape 491"/>
            <p:cNvCxnSpPr>
              <a:cxnSpLocks noChangeShapeType="1"/>
              <a:endCxn id="1370" idx="1"/>
            </p:cNvCxnSpPr>
            <p:nvPr/>
          </p:nvCxnSpPr>
          <p:spPr bwMode="auto">
            <a:xfrm>
              <a:off x="5420685" y="3174921"/>
              <a:ext cx="522973" cy="1647844"/>
            </a:xfrm>
            <a:prstGeom prst="bentConnector3">
              <a:avLst>
                <a:gd name="adj1" fmla="val 3885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4" name="AutoShape 492"/>
            <p:cNvCxnSpPr>
              <a:cxnSpLocks noChangeShapeType="1"/>
              <a:endCxn id="1382" idx="1"/>
            </p:cNvCxnSpPr>
            <p:nvPr/>
          </p:nvCxnSpPr>
          <p:spPr bwMode="auto">
            <a:xfrm>
              <a:off x="5420685" y="3174921"/>
              <a:ext cx="675373" cy="1800244"/>
            </a:xfrm>
            <a:prstGeom prst="bentConnector3">
              <a:avLst>
                <a:gd name="adj1" fmla="val 3057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5" name="AutoShape 493"/>
            <p:cNvCxnSpPr>
              <a:cxnSpLocks noChangeShapeType="1"/>
              <a:endCxn id="1393" idx="1"/>
            </p:cNvCxnSpPr>
            <p:nvPr/>
          </p:nvCxnSpPr>
          <p:spPr bwMode="auto">
            <a:xfrm>
              <a:off x="5420685" y="3174921"/>
              <a:ext cx="827773" cy="1952644"/>
            </a:xfrm>
            <a:prstGeom prst="bentConnector3">
              <a:avLst>
                <a:gd name="adj1" fmla="val 2417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6" name="AutoShape 494"/>
            <p:cNvCxnSpPr>
              <a:cxnSpLocks noChangeShapeType="1"/>
              <a:endCxn id="1404" idx="1"/>
            </p:cNvCxnSpPr>
            <p:nvPr/>
          </p:nvCxnSpPr>
          <p:spPr bwMode="auto">
            <a:xfrm>
              <a:off x="5420685" y="3174921"/>
              <a:ext cx="980173" cy="2105044"/>
            </a:xfrm>
            <a:prstGeom prst="bentConnector3">
              <a:avLst>
                <a:gd name="adj1" fmla="val 2026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7" name="AutoShape 495"/>
            <p:cNvCxnSpPr>
              <a:cxnSpLocks noChangeShapeType="1"/>
              <a:endCxn id="1415" idx="1"/>
            </p:cNvCxnSpPr>
            <p:nvPr/>
          </p:nvCxnSpPr>
          <p:spPr bwMode="auto">
            <a:xfrm>
              <a:off x="5420685" y="3174921"/>
              <a:ext cx="1132573" cy="2257444"/>
            </a:xfrm>
            <a:prstGeom prst="bentConnector3">
              <a:avLst>
                <a:gd name="adj1" fmla="val 178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8" name="AutoShape 496"/>
            <p:cNvCxnSpPr>
              <a:cxnSpLocks noChangeShapeType="1"/>
              <a:endCxn id="1426" idx="1"/>
            </p:cNvCxnSpPr>
            <p:nvPr/>
          </p:nvCxnSpPr>
          <p:spPr bwMode="auto">
            <a:xfrm>
              <a:off x="5420685" y="3174921"/>
              <a:ext cx="1284973" cy="2409844"/>
            </a:xfrm>
            <a:prstGeom prst="bentConnector3">
              <a:avLst>
                <a:gd name="adj1" fmla="val 15975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9" name="AutoShape 497"/>
            <p:cNvCxnSpPr>
              <a:cxnSpLocks noChangeShapeType="1"/>
              <a:endCxn id="1437" idx="1"/>
            </p:cNvCxnSpPr>
            <p:nvPr/>
          </p:nvCxnSpPr>
          <p:spPr bwMode="auto">
            <a:xfrm>
              <a:off x="5420685" y="3174921"/>
              <a:ext cx="1437374" cy="2562244"/>
            </a:xfrm>
            <a:prstGeom prst="bentConnector3">
              <a:avLst>
                <a:gd name="adj1" fmla="val 1451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0" name="AutoShape 498"/>
            <p:cNvCxnSpPr>
              <a:cxnSpLocks noChangeShapeType="1"/>
              <a:endCxn id="1446" idx="1"/>
            </p:cNvCxnSpPr>
            <p:nvPr/>
          </p:nvCxnSpPr>
          <p:spPr bwMode="auto">
            <a:xfrm>
              <a:off x="5420684" y="3174921"/>
              <a:ext cx="1589774" cy="2714644"/>
            </a:xfrm>
            <a:prstGeom prst="bentConnector3">
              <a:avLst>
                <a:gd name="adj1" fmla="val 13026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1" name="AutoShape 499"/>
            <p:cNvCxnSpPr>
              <a:cxnSpLocks noChangeShapeType="1"/>
              <a:endCxn id="1455" idx="1"/>
            </p:cNvCxnSpPr>
            <p:nvPr/>
          </p:nvCxnSpPr>
          <p:spPr bwMode="auto">
            <a:xfrm>
              <a:off x="5420685" y="3174921"/>
              <a:ext cx="1742173" cy="2867044"/>
            </a:xfrm>
            <a:prstGeom prst="bentConnector3">
              <a:avLst>
                <a:gd name="adj1" fmla="val 1179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" name="Rounded Rectangle 2"/>
          <p:cNvSpPr/>
          <p:nvPr/>
        </p:nvSpPr>
        <p:spPr bwMode="auto">
          <a:xfrm>
            <a:off x="1063792" y="5188958"/>
            <a:ext cx="1356878" cy="933578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9" name="Rounded Rectangle 568"/>
          <p:cNvSpPr/>
          <p:nvPr/>
        </p:nvSpPr>
        <p:spPr bwMode="auto">
          <a:xfrm>
            <a:off x="7121325" y="3398213"/>
            <a:ext cx="889682" cy="748611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0" name="Rounded Rectangle 569"/>
          <p:cNvSpPr/>
          <p:nvPr/>
        </p:nvSpPr>
        <p:spPr bwMode="auto">
          <a:xfrm>
            <a:off x="7317145" y="5385202"/>
            <a:ext cx="889682" cy="748611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938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AutoShape 34"/>
          <p:cNvSpPr>
            <a:spLocks noChangeArrowheads="1"/>
          </p:cNvSpPr>
          <p:nvPr/>
        </p:nvSpPr>
        <p:spPr bwMode="auto">
          <a:xfrm>
            <a:off x="2333830" y="1693466"/>
            <a:ext cx="3517027" cy="4841581"/>
          </a:xfrm>
          <a:prstGeom prst="cloudCallout">
            <a:avLst>
              <a:gd name="adj1" fmla="val -19398"/>
              <a:gd name="adj2" fmla="val 39972"/>
            </a:avLst>
          </a:prstGeom>
          <a:solidFill>
            <a:srgbClr val="CD2D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IT (Security, Reliability)</a:t>
            </a:r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436314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587251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532410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371000" y="4464976"/>
            <a:ext cx="821402" cy="698800"/>
            <a:chOff x="222" y="1739"/>
            <a:chExt cx="978" cy="832"/>
          </a:xfrm>
        </p:grpSpPr>
        <p:sp>
          <p:nvSpPr>
            <p:cNvPr id="641" name="AutoShape 135"/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222" y="2208"/>
              <a:ext cx="9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642" name="AutoShape 135"/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AutoShape 135"/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453" name="Group 4"/>
          <p:cNvGrpSpPr>
            <a:grpSpLocks/>
          </p:cNvGrpSpPr>
          <p:nvPr/>
        </p:nvGrpSpPr>
        <p:grpSpPr bwMode="auto">
          <a:xfrm>
            <a:off x="1303338" y="2506663"/>
            <a:ext cx="904875" cy="909637"/>
            <a:chOff x="527" y="1457"/>
            <a:chExt cx="570" cy="573"/>
          </a:xfrm>
        </p:grpSpPr>
        <p:grpSp>
          <p:nvGrpSpPr>
            <p:cNvPr id="454" name="Group 5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57" name="Group 6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486" name="Rectangle 7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Rectangle 8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AutoShape 9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Line 12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8" name="Group 13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473" name="AutoShape 14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AutoShape 15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AutoShape 16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7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Rectangle 18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Line 20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22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Rectangle 24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Rectangle 25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Rectangle 26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59" name="Group 27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5" name="Rectangle 41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Rectangle 42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grpSp>
        <p:nvGrpSpPr>
          <p:cNvPr id="492" name="Group 98"/>
          <p:cNvGrpSpPr>
            <a:grpSpLocks/>
          </p:cNvGrpSpPr>
          <p:nvPr/>
        </p:nvGrpSpPr>
        <p:grpSpPr bwMode="auto">
          <a:xfrm>
            <a:off x="1300163" y="3436938"/>
            <a:ext cx="904875" cy="909637"/>
            <a:chOff x="527" y="1457"/>
            <a:chExt cx="570" cy="573"/>
          </a:xfrm>
        </p:grpSpPr>
        <p:grpSp>
          <p:nvGrpSpPr>
            <p:cNvPr id="493" name="Group 99"/>
            <p:cNvGrpSpPr>
              <a:grpSpLocks/>
            </p:cNvGrpSpPr>
            <p:nvPr/>
          </p:nvGrpSpPr>
          <p:grpSpPr bwMode="auto">
            <a:xfrm>
              <a:off x="527" y="1457"/>
              <a:ext cx="570" cy="374"/>
              <a:chOff x="1488" y="133"/>
              <a:chExt cx="2112" cy="1388"/>
            </a:xfrm>
          </p:grpSpPr>
          <p:grpSp>
            <p:nvGrpSpPr>
              <p:cNvPr id="496" name="Group 100"/>
              <p:cNvGrpSpPr>
                <a:grpSpLocks/>
              </p:cNvGrpSpPr>
              <p:nvPr/>
            </p:nvGrpSpPr>
            <p:grpSpPr bwMode="auto">
              <a:xfrm>
                <a:off x="2806" y="133"/>
                <a:ext cx="794" cy="1388"/>
                <a:chOff x="2806" y="133"/>
                <a:chExt cx="794" cy="1388"/>
              </a:xfrm>
            </p:grpSpPr>
            <p:sp>
              <p:nvSpPr>
                <p:cNvPr id="63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859" y="133"/>
                  <a:ext cx="741" cy="1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77" y="1458"/>
                  <a:ext cx="702" cy="6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AutoShape 103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10" y="768"/>
                  <a:ext cx="1050" cy="5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861" y="133"/>
                  <a:ext cx="0" cy="13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861" y="135"/>
                  <a:ext cx="9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Line 106"/>
                <p:cNvSpPr>
                  <a:spLocks noChangeShapeType="1"/>
                </p:cNvSpPr>
                <p:nvPr/>
              </p:nvSpPr>
              <p:spPr bwMode="auto">
                <a:xfrm>
                  <a:off x="2863" y="1444"/>
                  <a:ext cx="73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7" name="Group 107"/>
              <p:cNvGrpSpPr>
                <a:grpSpLocks/>
              </p:cNvGrpSpPr>
              <p:nvPr/>
            </p:nvGrpSpPr>
            <p:grpSpPr bwMode="auto">
              <a:xfrm>
                <a:off x="1488" y="961"/>
                <a:ext cx="1262" cy="551"/>
                <a:chOff x="1488" y="961"/>
                <a:chExt cx="1262" cy="551"/>
              </a:xfrm>
            </p:grpSpPr>
            <p:sp>
              <p:nvSpPr>
                <p:cNvPr id="622" name="AutoShape 108"/>
                <p:cNvSpPr>
                  <a:spLocks noChangeArrowheads="1"/>
                </p:cNvSpPr>
                <p:nvPr/>
              </p:nvSpPr>
              <p:spPr bwMode="auto">
                <a:xfrm>
                  <a:off x="1488" y="961"/>
                  <a:ext cx="1238" cy="68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" name="AutoShape 109"/>
                <p:cNvSpPr>
                  <a:spLocks noChangeArrowheads="1"/>
                </p:cNvSpPr>
                <p:nvPr/>
              </p:nvSpPr>
              <p:spPr bwMode="auto">
                <a:xfrm flipH="1">
                  <a:off x="1685" y="1444"/>
                  <a:ext cx="1064" cy="67"/>
                </a:xfrm>
                <a:prstGeom prst="parallelogram">
                  <a:avLst>
                    <a:gd name="adj" fmla="val 396941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" name="AutoShape 110"/>
                <p:cNvSpPr>
                  <a:spLocks noChangeArrowheads="1"/>
                </p:cNvSpPr>
                <p:nvPr/>
              </p:nvSpPr>
              <p:spPr bwMode="auto">
                <a:xfrm flipH="1">
                  <a:off x="2498" y="1444"/>
                  <a:ext cx="251" cy="67"/>
                </a:xfrm>
                <a:prstGeom prst="parallelogram">
                  <a:avLst>
                    <a:gd name="adj" fmla="val 93639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Freeform 111"/>
                <p:cNvSpPr>
                  <a:spLocks/>
                </p:cNvSpPr>
                <p:nvPr/>
              </p:nvSpPr>
              <p:spPr bwMode="auto">
                <a:xfrm>
                  <a:off x="2162" y="1070"/>
                  <a:ext cx="556" cy="433"/>
                </a:xfrm>
                <a:custGeom>
                  <a:avLst/>
                  <a:gdLst>
                    <a:gd name="T0" fmla="*/ 481 w 556"/>
                    <a:gd name="T1" fmla="*/ 432 h 433"/>
                    <a:gd name="T2" fmla="*/ 510 w 556"/>
                    <a:gd name="T3" fmla="*/ 425 h 433"/>
                    <a:gd name="T4" fmla="*/ 523 w 556"/>
                    <a:gd name="T5" fmla="*/ 425 h 433"/>
                    <a:gd name="T6" fmla="*/ 532 w 556"/>
                    <a:gd name="T7" fmla="*/ 422 h 433"/>
                    <a:gd name="T8" fmla="*/ 542 w 556"/>
                    <a:gd name="T9" fmla="*/ 419 h 433"/>
                    <a:gd name="T10" fmla="*/ 548 w 556"/>
                    <a:gd name="T11" fmla="*/ 410 h 433"/>
                    <a:gd name="T12" fmla="*/ 131 w 556"/>
                    <a:gd name="T13" fmla="*/ 0 h 433"/>
                    <a:gd name="T14" fmla="*/ 139 w 556"/>
                    <a:gd name="T15" fmla="*/ 2 h 433"/>
                    <a:gd name="T16" fmla="*/ 0 w 556"/>
                    <a:gd name="T17" fmla="*/ 0 h 433"/>
                    <a:gd name="T18" fmla="*/ 467 w 556"/>
                    <a:gd name="T19" fmla="*/ 432 h 433"/>
                    <a:gd name="T20" fmla="*/ 555 w 556"/>
                    <a:gd name="T21" fmla="*/ 418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6" h="433">
                      <a:moveTo>
                        <a:pt x="481" y="432"/>
                      </a:moveTo>
                      <a:lnTo>
                        <a:pt x="510" y="425"/>
                      </a:lnTo>
                      <a:lnTo>
                        <a:pt x="523" y="425"/>
                      </a:lnTo>
                      <a:lnTo>
                        <a:pt x="532" y="422"/>
                      </a:lnTo>
                      <a:lnTo>
                        <a:pt x="542" y="419"/>
                      </a:lnTo>
                      <a:lnTo>
                        <a:pt x="548" y="410"/>
                      </a:lnTo>
                      <a:lnTo>
                        <a:pt x="131" y="0"/>
                      </a:lnTo>
                      <a:lnTo>
                        <a:pt x="139" y="2"/>
                      </a:lnTo>
                      <a:lnTo>
                        <a:pt x="0" y="0"/>
                      </a:lnTo>
                      <a:lnTo>
                        <a:pt x="467" y="432"/>
                      </a:lnTo>
                      <a:lnTo>
                        <a:pt x="555" y="418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20" y="1444"/>
                  <a:ext cx="116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" name="Freeform 113"/>
                <p:cNvSpPr>
                  <a:spLocks/>
                </p:cNvSpPr>
                <p:nvPr/>
              </p:nvSpPr>
              <p:spPr bwMode="auto">
                <a:xfrm>
                  <a:off x="2631" y="1444"/>
                  <a:ext cx="119" cy="68"/>
                </a:xfrm>
                <a:custGeom>
                  <a:avLst/>
                  <a:gdLst>
                    <a:gd name="T0" fmla="*/ 0 w 119"/>
                    <a:gd name="T1" fmla="*/ 4 h 68"/>
                    <a:gd name="T2" fmla="*/ 3 w 119"/>
                    <a:gd name="T3" fmla="*/ 0 h 68"/>
                    <a:gd name="T4" fmla="*/ 7 w 119"/>
                    <a:gd name="T5" fmla="*/ 1 h 68"/>
                    <a:gd name="T6" fmla="*/ 11 w 119"/>
                    <a:gd name="T7" fmla="*/ 2 h 68"/>
                    <a:gd name="T8" fmla="*/ 15 w 119"/>
                    <a:gd name="T9" fmla="*/ 3 h 68"/>
                    <a:gd name="T10" fmla="*/ 19 w 119"/>
                    <a:gd name="T11" fmla="*/ 3 h 68"/>
                    <a:gd name="T12" fmla="*/ 21 w 119"/>
                    <a:gd name="T13" fmla="*/ 4 h 68"/>
                    <a:gd name="T14" fmla="*/ 23 w 119"/>
                    <a:gd name="T15" fmla="*/ 5 h 68"/>
                    <a:gd name="T16" fmla="*/ 25 w 119"/>
                    <a:gd name="T17" fmla="*/ 6 h 68"/>
                    <a:gd name="T18" fmla="*/ 28 w 119"/>
                    <a:gd name="T19" fmla="*/ 6 h 68"/>
                    <a:gd name="T20" fmla="*/ 30 w 119"/>
                    <a:gd name="T21" fmla="*/ 6 h 68"/>
                    <a:gd name="T22" fmla="*/ 31 w 119"/>
                    <a:gd name="T23" fmla="*/ 6 h 68"/>
                    <a:gd name="T24" fmla="*/ 34 w 119"/>
                    <a:gd name="T25" fmla="*/ 5 h 68"/>
                    <a:gd name="T26" fmla="*/ 35 w 119"/>
                    <a:gd name="T27" fmla="*/ 5 h 68"/>
                    <a:gd name="T28" fmla="*/ 37 w 119"/>
                    <a:gd name="T29" fmla="*/ 5 h 68"/>
                    <a:gd name="T30" fmla="*/ 39 w 119"/>
                    <a:gd name="T31" fmla="*/ 5 h 68"/>
                    <a:gd name="T32" fmla="*/ 41 w 119"/>
                    <a:gd name="T33" fmla="*/ 5 h 68"/>
                    <a:gd name="T34" fmla="*/ 43 w 119"/>
                    <a:gd name="T35" fmla="*/ 6 h 68"/>
                    <a:gd name="T36" fmla="*/ 98 w 119"/>
                    <a:gd name="T37" fmla="*/ 67 h 68"/>
                    <a:gd name="T38" fmla="*/ 118 w 119"/>
                    <a:gd name="T39" fmla="*/ 67 h 68"/>
                    <a:gd name="T40" fmla="*/ 59 w 119"/>
                    <a:gd name="T41" fmla="*/ 4 h 68"/>
                    <a:gd name="T42" fmla="*/ 39 w 119"/>
                    <a:gd name="T4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9" h="6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1" y="2"/>
                      </a:lnTo>
                      <a:lnTo>
                        <a:pt x="15" y="3"/>
                      </a:lnTo>
                      <a:lnTo>
                        <a:pt x="19" y="3"/>
                      </a:lnTo>
                      <a:lnTo>
                        <a:pt x="21" y="4"/>
                      </a:lnTo>
                      <a:lnTo>
                        <a:pt x="23" y="5"/>
                      </a:lnTo>
                      <a:lnTo>
                        <a:pt x="25" y="6"/>
                      </a:lnTo>
                      <a:lnTo>
                        <a:pt x="28" y="6"/>
                      </a:lnTo>
                      <a:lnTo>
                        <a:pt x="30" y="6"/>
                      </a:lnTo>
                      <a:lnTo>
                        <a:pt x="31" y="6"/>
                      </a:lnTo>
                      <a:lnTo>
                        <a:pt x="34" y="5"/>
                      </a:lnTo>
                      <a:lnTo>
                        <a:pt x="35" y="5"/>
                      </a:lnTo>
                      <a:lnTo>
                        <a:pt x="37" y="5"/>
                      </a:lnTo>
                      <a:lnTo>
                        <a:pt x="39" y="5"/>
                      </a:lnTo>
                      <a:lnTo>
                        <a:pt x="41" y="5"/>
                      </a:lnTo>
                      <a:lnTo>
                        <a:pt x="43" y="6"/>
                      </a:lnTo>
                      <a:lnTo>
                        <a:pt x="98" y="67"/>
                      </a:lnTo>
                      <a:lnTo>
                        <a:pt x="118" y="67"/>
                      </a:lnTo>
                      <a:lnTo>
                        <a:pt x="59" y="4"/>
                      </a:lnTo>
                      <a:lnTo>
                        <a:pt x="39" y="4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Line 114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1471"/>
                  <a:ext cx="39" cy="4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" name="Line 116"/>
                <p:cNvSpPr>
                  <a:spLocks noChangeShapeType="1"/>
                </p:cNvSpPr>
                <p:nvPr/>
              </p:nvSpPr>
              <p:spPr bwMode="auto">
                <a:xfrm>
                  <a:off x="2669" y="1444"/>
                  <a:ext cx="65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Line 1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31" y="1431"/>
                  <a:ext cx="98" cy="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" name="Rectangle 118"/>
                <p:cNvSpPr>
                  <a:spLocks noChangeArrowheads="1"/>
                </p:cNvSpPr>
                <p:nvPr/>
              </p:nvSpPr>
              <p:spPr bwMode="auto">
                <a:xfrm>
                  <a:off x="2607" y="1427"/>
                  <a:ext cx="39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" name="Rectangle 119"/>
                <p:cNvSpPr>
                  <a:spLocks noChangeArrowheads="1"/>
                </p:cNvSpPr>
                <p:nvPr/>
              </p:nvSpPr>
              <p:spPr bwMode="auto">
                <a:xfrm>
                  <a:off x="2635" y="1439"/>
                  <a:ext cx="34" cy="5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61" y="1444"/>
                  <a:ext cx="33" cy="50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8" name="Group 121"/>
              <p:cNvGrpSpPr>
                <a:grpSpLocks/>
              </p:cNvGrpSpPr>
              <p:nvPr/>
            </p:nvGrpSpPr>
            <p:grpSpPr bwMode="auto">
              <a:xfrm>
                <a:off x="2932" y="825"/>
                <a:ext cx="163" cy="182"/>
                <a:chOff x="2932" y="825"/>
                <a:chExt cx="163" cy="182"/>
              </a:xfrm>
            </p:grpSpPr>
            <p:sp>
              <p:nvSpPr>
                <p:cNvPr id="49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932" y="825"/>
                  <a:ext cx="163" cy="18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943" y="974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1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943" y="953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2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943" y="931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3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943" y="910"/>
                  <a:ext cx="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4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060" y="974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5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060" y="953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060" y="931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3060" y="910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3060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060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3014" y="889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014" y="857"/>
                  <a:ext cx="23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4" name="Rectangle 135"/>
            <p:cNvSpPr>
              <a:spLocks noChangeArrowheads="1"/>
            </p:cNvSpPr>
            <p:nvPr/>
          </p:nvSpPr>
          <p:spPr bwMode="auto">
            <a:xfrm>
              <a:off x="543" y="1796"/>
              <a:ext cx="111" cy="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Rectangle 136"/>
            <p:cNvSpPr>
              <a:spLocks noChangeArrowheads="1"/>
            </p:cNvSpPr>
            <p:nvPr/>
          </p:nvSpPr>
          <p:spPr bwMode="auto">
            <a:xfrm>
              <a:off x="534" y="1840"/>
              <a:ext cx="51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Modality</a:t>
              </a:r>
              <a:endParaRPr lang="en-US" sz="2000" i="1">
                <a:latin typeface="Times New Roman" charset="0"/>
              </a:endParaRPr>
            </a:p>
          </p:txBody>
        </p:sp>
      </p:grpSp>
      <p:cxnSp>
        <p:nvCxnSpPr>
          <p:cNvPr id="513" name="AutoShape 499"/>
          <p:cNvCxnSpPr>
            <a:cxnSpLocks noChangeShapeType="1"/>
            <a:stCxn id="330849" idx="2"/>
          </p:cNvCxnSpPr>
          <p:nvPr/>
        </p:nvCxnSpPr>
        <p:spPr bwMode="auto">
          <a:xfrm rot="16200000" flipH="1">
            <a:off x="3976504" y="4125598"/>
            <a:ext cx="452017" cy="10239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7" name="AutoShape 486"/>
          <p:cNvCxnSpPr>
            <a:cxnSpLocks noChangeShapeType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8" name="AutoShape 487"/>
          <p:cNvCxnSpPr>
            <a:cxnSpLocks noChangeShapeType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9" name="AutoShape 488"/>
          <p:cNvCxnSpPr>
            <a:cxnSpLocks noChangeShapeType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0" name="AutoShape 489"/>
          <p:cNvCxnSpPr>
            <a:cxnSpLocks noChangeShapeType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39" name="Group 1138"/>
          <p:cNvGrpSpPr/>
          <p:nvPr/>
        </p:nvGrpSpPr>
        <p:grpSpPr>
          <a:xfrm>
            <a:off x="5405438" y="2279373"/>
            <a:ext cx="2582862" cy="2073643"/>
            <a:chOff x="5405438" y="3006725"/>
            <a:chExt cx="2582862" cy="2073643"/>
          </a:xfrm>
        </p:grpSpPr>
        <p:grpSp>
          <p:nvGrpSpPr>
            <p:cNvPr id="1140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1343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1" name="Rectangle 293"/>
            <p:cNvSpPr>
              <a:spLocks noChangeArrowheads="1"/>
            </p:cNvSpPr>
            <p:nvPr/>
          </p:nvSpPr>
          <p:spPr bwMode="auto">
            <a:xfrm>
              <a:off x="6389688" y="477874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1142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1320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3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1297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1274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5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1251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6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1228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7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1205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8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1182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9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1159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150" name="AutoShape 491"/>
            <p:cNvCxnSpPr>
              <a:cxnSpLocks noChangeShapeType="1"/>
              <a:endCxn id="1349" idx="1"/>
            </p:cNvCxnSpPr>
            <p:nvPr/>
          </p:nvCxnSpPr>
          <p:spPr bwMode="auto">
            <a:xfrm flipV="1">
              <a:off x="5405438" y="3432861"/>
              <a:ext cx="526935" cy="381068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1" name="AutoShape 492"/>
            <p:cNvCxnSpPr>
              <a:cxnSpLocks noChangeShapeType="1"/>
              <a:endCxn id="1326" idx="1"/>
            </p:cNvCxnSpPr>
            <p:nvPr/>
          </p:nvCxnSpPr>
          <p:spPr bwMode="auto">
            <a:xfrm flipV="1">
              <a:off x="5405438" y="3585261"/>
              <a:ext cx="679335" cy="228668"/>
            </a:xfrm>
            <a:prstGeom prst="bentConnector3">
              <a:avLst>
                <a:gd name="adj1" fmla="val 3784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2" name="AutoShape 493"/>
            <p:cNvCxnSpPr>
              <a:cxnSpLocks noChangeShapeType="1"/>
              <a:endCxn id="1303" idx="1"/>
            </p:cNvCxnSpPr>
            <p:nvPr/>
          </p:nvCxnSpPr>
          <p:spPr bwMode="auto">
            <a:xfrm flipV="1">
              <a:off x="5405438" y="3737661"/>
              <a:ext cx="831735" cy="76268"/>
            </a:xfrm>
            <a:prstGeom prst="bentConnector3">
              <a:avLst>
                <a:gd name="adj1" fmla="val 33204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3" name="AutoShape 494"/>
            <p:cNvCxnSpPr>
              <a:cxnSpLocks noChangeShapeType="1"/>
              <a:endCxn id="1280" idx="1"/>
            </p:cNvCxnSpPr>
            <p:nvPr/>
          </p:nvCxnSpPr>
          <p:spPr bwMode="auto">
            <a:xfrm>
              <a:off x="5405438" y="3813929"/>
              <a:ext cx="984135" cy="76132"/>
            </a:xfrm>
            <a:prstGeom prst="bentConnector3">
              <a:avLst>
                <a:gd name="adj1" fmla="val 2677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4" name="AutoShape 495"/>
            <p:cNvCxnSpPr>
              <a:cxnSpLocks noChangeShapeType="1"/>
              <a:endCxn id="1257" idx="1"/>
            </p:cNvCxnSpPr>
            <p:nvPr/>
          </p:nvCxnSpPr>
          <p:spPr bwMode="auto">
            <a:xfrm>
              <a:off x="5405438" y="3813929"/>
              <a:ext cx="1136535" cy="228532"/>
            </a:xfrm>
            <a:prstGeom prst="bentConnector3">
              <a:avLst>
                <a:gd name="adj1" fmla="val 23182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5" name="AutoShape 496"/>
            <p:cNvCxnSpPr>
              <a:cxnSpLocks noChangeShapeType="1"/>
              <a:endCxn id="1234" idx="1"/>
            </p:cNvCxnSpPr>
            <p:nvPr/>
          </p:nvCxnSpPr>
          <p:spPr bwMode="auto">
            <a:xfrm>
              <a:off x="5405438" y="3813929"/>
              <a:ext cx="1288935" cy="380932"/>
            </a:xfrm>
            <a:prstGeom prst="bentConnector3">
              <a:avLst>
                <a:gd name="adj1" fmla="val 2044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6" name="AutoShape 497"/>
            <p:cNvCxnSpPr>
              <a:cxnSpLocks noChangeShapeType="1"/>
              <a:endCxn id="1211" idx="1"/>
            </p:cNvCxnSpPr>
            <p:nvPr/>
          </p:nvCxnSpPr>
          <p:spPr bwMode="auto">
            <a:xfrm>
              <a:off x="5405438" y="3813929"/>
              <a:ext cx="1441335" cy="533332"/>
            </a:xfrm>
            <a:prstGeom prst="bentConnector3">
              <a:avLst>
                <a:gd name="adj1" fmla="val 1783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7" name="AutoShape 498"/>
            <p:cNvCxnSpPr>
              <a:cxnSpLocks noChangeShapeType="1"/>
              <a:endCxn id="1188" idx="1"/>
            </p:cNvCxnSpPr>
            <p:nvPr/>
          </p:nvCxnSpPr>
          <p:spPr bwMode="auto">
            <a:xfrm>
              <a:off x="5405438" y="3813929"/>
              <a:ext cx="1593735" cy="685732"/>
            </a:xfrm>
            <a:prstGeom prst="bentConnector3">
              <a:avLst>
                <a:gd name="adj1" fmla="val 165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8" name="AutoShape 499"/>
            <p:cNvCxnSpPr>
              <a:cxnSpLocks noChangeShapeType="1"/>
              <a:endCxn id="1165" idx="1"/>
            </p:cNvCxnSpPr>
            <p:nvPr/>
          </p:nvCxnSpPr>
          <p:spPr bwMode="auto">
            <a:xfrm>
              <a:off x="5405438" y="3813929"/>
              <a:ext cx="1746135" cy="838132"/>
            </a:xfrm>
            <a:prstGeom prst="bentConnector3">
              <a:avLst>
                <a:gd name="adj1" fmla="val 1508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66" name="Group 1365"/>
          <p:cNvGrpSpPr/>
          <p:nvPr/>
        </p:nvGrpSpPr>
        <p:grpSpPr>
          <a:xfrm>
            <a:off x="5405437" y="3086577"/>
            <a:ext cx="2748881" cy="3298938"/>
            <a:chOff x="5420684" y="3174921"/>
            <a:chExt cx="2102953" cy="3298938"/>
          </a:xfrm>
        </p:grpSpPr>
        <p:sp>
          <p:nvSpPr>
            <p:cNvPr id="1367" name="Rectangle 270"/>
            <p:cNvSpPr>
              <a:spLocks noChangeArrowheads="1"/>
            </p:cNvSpPr>
            <p:nvPr/>
          </p:nvSpPr>
          <p:spPr bwMode="auto">
            <a:xfrm>
              <a:off x="5926310" y="4396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8" name="Line 274"/>
            <p:cNvSpPr>
              <a:spLocks noChangeShapeType="1"/>
            </p:cNvSpPr>
            <p:nvPr/>
          </p:nvSpPr>
          <p:spPr bwMode="auto">
            <a:xfrm>
              <a:off x="6190539" y="4842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9" name="Line 275"/>
            <p:cNvSpPr>
              <a:spLocks noChangeShapeType="1"/>
            </p:cNvSpPr>
            <p:nvPr/>
          </p:nvSpPr>
          <p:spPr bwMode="auto">
            <a:xfrm>
              <a:off x="6233243" y="4803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0" name="Rectangle 276"/>
            <p:cNvSpPr>
              <a:spLocks noChangeArrowheads="1"/>
            </p:cNvSpPr>
            <p:nvPr/>
          </p:nvSpPr>
          <p:spPr bwMode="auto">
            <a:xfrm>
              <a:off x="5943658" y="4793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" name="Line 277"/>
            <p:cNvSpPr>
              <a:spLocks noChangeShapeType="1"/>
            </p:cNvSpPr>
            <p:nvPr/>
          </p:nvSpPr>
          <p:spPr bwMode="auto">
            <a:xfrm>
              <a:off x="5950331" y="4718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" name="Line 278"/>
            <p:cNvSpPr>
              <a:spLocks noChangeShapeType="1"/>
            </p:cNvSpPr>
            <p:nvPr/>
          </p:nvSpPr>
          <p:spPr bwMode="auto">
            <a:xfrm>
              <a:off x="5950331" y="4687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" name="Line 279"/>
            <p:cNvSpPr>
              <a:spLocks noChangeShapeType="1"/>
            </p:cNvSpPr>
            <p:nvPr/>
          </p:nvSpPr>
          <p:spPr bwMode="auto">
            <a:xfrm>
              <a:off x="5950331" y="4660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" name="Line 280"/>
            <p:cNvSpPr>
              <a:spLocks noChangeShapeType="1"/>
            </p:cNvSpPr>
            <p:nvPr/>
          </p:nvSpPr>
          <p:spPr bwMode="auto">
            <a:xfrm>
              <a:off x="5950331" y="4630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5" name="Rectangle 281"/>
            <p:cNvSpPr>
              <a:spLocks noChangeArrowheads="1"/>
            </p:cNvSpPr>
            <p:nvPr/>
          </p:nvSpPr>
          <p:spPr bwMode="auto">
            <a:xfrm>
              <a:off x="5950331" y="4416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6" name="Line 282"/>
            <p:cNvSpPr>
              <a:spLocks noChangeShapeType="1"/>
            </p:cNvSpPr>
            <p:nvPr/>
          </p:nvSpPr>
          <p:spPr bwMode="auto">
            <a:xfrm>
              <a:off x="5969014" y="4434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7" name="Rectangle 283"/>
            <p:cNvSpPr>
              <a:spLocks noChangeArrowheads="1"/>
            </p:cNvSpPr>
            <p:nvPr/>
          </p:nvSpPr>
          <p:spPr bwMode="auto">
            <a:xfrm>
              <a:off x="5959672" y="4580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8" name="Rectangle 293"/>
            <p:cNvSpPr>
              <a:spLocks noChangeArrowheads="1"/>
            </p:cNvSpPr>
            <p:nvPr/>
          </p:nvSpPr>
          <p:spPr bwMode="auto">
            <a:xfrm>
              <a:off x="6059360" y="6168647"/>
              <a:ext cx="1464277" cy="30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Analysis Systems</a:t>
              </a:r>
              <a:endParaRPr lang="en-US" sz="2000" i="1" dirty="0">
                <a:latin typeface="Times New Roman" charset="0"/>
              </a:endParaRPr>
            </a:p>
          </p:txBody>
        </p:sp>
        <p:sp>
          <p:nvSpPr>
            <p:cNvPr id="1379" name="Rectangle 295"/>
            <p:cNvSpPr>
              <a:spLocks noChangeArrowheads="1"/>
            </p:cNvSpPr>
            <p:nvPr/>
          </p:nvSpPr>
          <p:spPr bwMode="auto">
            <a:xfrm>
              <a:off x="6078710" y="4549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0" name="Line 299"/>
            <p:cNvSpPr>
              <a:spLocks noChangeShapeType="1"/>
            </p:cNvSpPr>
            <p:nvPr/>
          </p:nvSpPr>
          <p:spPr bwMode="auto">
            <a:xfrm>
              <a:off x="6342939" y="4994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1" name="Line 300"/>
            <p:cNvSpPr>
              <a:spLocks noChangeShapeType="1"/>
            </p:cNvSpPr>
            <p:nvPr/>
          </p:nvSpPr>
          <p:spPr bwMode="auto">
            <a:xfrm>
              <a:off x="6385643" y="4955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" name="Rectangle 301"/>
            <p:cNvSpPr>
              <a:spLocks noChangeArrowheads="1"/>
            </p:cNvSpPr>
            <p:nvPr/>
          </p:nvSpPr>
          <p:spPr bwMode="auto">
            <a:xfrm>
              <a:off x="6096058" y="4946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" name="Line 302"/>
            <p:cNvSpPr>
              <a:spLocks noChangeShapeType="1"/>
            </p:cNvSpPr>
            <p:nvPr/>
          </p:nvSpPr>
          <p:spPr bwMode="auto">
            <a:xfrm>
              <a:off x="6102731" y="4870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4" name="Line 303"/>
            <p:cNvSpPr>
              <a:spLocks noChangeShapeType="1"/>
            </p:cNvSpPr>
            <p:nvPr/>
          </p:nvSpPr>
          <p:spPr bwMode="auto">
            <a:xfrm>
              <a:off x="6102731" y="4840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5" name="Line 304"/>
            <p:cNvSpPr>
              <a:spLocks noChangeShapeType="1"/>
            </p:cNvSpPr>
            <p:nvPr/>
          </p:nvSpPr>
          <p:spPr bwMode="auto">
            <a:xfrm>
              <a:off x="6102731" y="4812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" name="Line 305"/>
            <p:cNvSpPr>
              <a:spLocks noChangeShapeType="1"/>
            </p:cNvSpPr>
            <p:nvPr/>
          </p:nvSpPr>
          <p:spPr bwMode="auto">
            <a:xfrm>
              <a:off x="6102731" y="4782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" name="Rectangle 306"/>
            <p:cNvSpPr>
              <a:spLocks noChangeArrowheads="1"/>
            </p:cNvSpPr>
            <p:nvPr/>
          </p:nvSpPr>
          <p:spPr bwMode="auto">
            <a:xfrm>
              <a:off x="6102731" y="4568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8" name="Line 307"/>
            <p:cNvSpPr>
              <a:spLocks noChangeShapeType="1"/>
            </p:cNvSpPr>
            <p:nvPr/>
          </p:nvSpPr>
          <p:spPr bwMode="auto">
            <a:xfrm>
              <a:off x="6121414" y="4586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" name="Rectangle 308"/>
            <p:cNvSpPr>
              <a:spLocks noChangeArrowheads="1"/>
            </p:cNvSpPr>
            <p:nvPr/>
          </p:nvSpPr>
          <p:spPr bwMode="auto">
            <a:xfrm>
              <a:off x="6112072" y="4732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" name="Rectangle 319"/>
            <p:cNvSpPr>
              <a:spLocks noChangeArrowheads="1"/>
            </p:cNvSpPr>
            <p:nvPr/>
          </p:nvSpPr>
          <p:spPr bwMode="auto">
            <a:xfrm>
              <a:off x="6231110" y="4701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1" name="Line 323"/>
            <p:cNvSpPr>
              <a:spLocks noChangeShapeType="1"/>
            </p:cNvSpPr>
            <p:nvPr/>
          </p:nvSpPr>
          <p:spPr bwMode="auto">
            <a:xfrm>
              <a:off x="6495339" y="51472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" name="Line 324"/>
            <p:cNvSpPr>
              <a:spLocks noChangeShapeType="1"/>
            </p:cNvSpPr>
            <p:nvPr/>
          </p:nvSpPr>
          <p:spPr bwMode="auto">
            <a:xfrm>
              <a:off x="6538043" y="51078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3" name="Rectangle 325"/>
            <p:cNvSpPr>
              <a:spLocks noChangeArrowheads="1"/>
            </p:cNvSpPr>
            <p:nvPr/>
          </p:nvSpPr>
          <p:spPr bwMode="auto">
            <a:xfrm>
              <a:off x="6248458" y="5098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" name="Line 326"/>
            <p:cNvSpPr>
              <a:spLocks noChangeShapeType="1"/>
            </p:cNvSpPr>
            <p:nvPr/>
          </p:nvSpPr>
          <p:spPr bwMode="auto">
            <a:xfrm>
              <a:off x="6255131" y="5022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" name="Line 327"/>
            <p:cNvSpPr>
              <a:spLocks noChangeShapeType="1"/>
            </p:cNvSpPr>
            <p:nvPr/>
          </p:nvSpPr>
          <p:spPr bwMode="auto">
            <a:xfrm>
              <a:off x="6255131" y="4992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6" name="Line 328"/>
            <p:cNvSpPr>
              <a:spLocks noChangeShapeType="1"/>
            </p:cNvSpPr>
            <p:nvPr/>
          </p:nvSpPr>
          <p:spPr bwMode="auto">
            <a:xfrm>
              <a:off x="6255131" y="4965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7" name="Line 329"/>
            <p:cNvSpPr>
              <a:spLocks noChangeShapeType="1"/>
            </p:cNvSpPr>
            <p:nvPr/>
          </p:nvSpPr>
          <p:spPr bwMode="auto">
            <a:xfrm>
              <a:off x="6255131" y="4934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8" name="Rectangle 330"/>
            <p:cNvSpPr>
              <a:spLocks noChangeArrowheads="1"/>
            </p:cNvSpPr>
            <p:nvPr/>
          </p:nvSpPr>
          <p:spPr bwMode="auto">
            <a:xfrm>
              <a:off x="6255131" y="4721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" name="Line 331"/>
            <p:cNvSpPr>
              <a:spLocks noChangeShapeType="1"/>
            </p:cNvSpPr>
            <p:nvPr/>
          </p:nvSpPr>
          <p:spPr bwMode="auto">
            <a:xfrm>
              <a:off x="6273814" y="4739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" name="Rectangle 332"/>
            <p:cNvSpPr>
              <a:spLocks noChangeArrowheads="1"/>
            </p:cNvSpPr>
            <p:nvPr/>
          </p:nvSpPr>
          <p:spPr bwMode="auto">
            <a:xfrm>
              <a:off x="6264472" y="4884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1" name="Rectangle 343"/>
            <p:cNvSpPr>
              <a:spLocks noChangeArrowheads="1"/>
            </p:cNvSpPr>
            <p:nvPr/>
          </p:nvSpPr>
          <p:spPr bwMode="auto">
            <a:xfrm>
              <a:off x="6383510" y="4853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2" name="Line 347"/>
            <p:cNvSpPr>
              <a:spLocks noChangeShapeType="1"/>
            </p:cNvSpPr>
            <p:nvPr/>
          </p:nvSpPr>
          <p:spPr bwMode="auto">
            <a:xfrm>
              <a:off x="6647739" y="52996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" name="Line 348"/>
            <p:cNvSpPr>
              <a:spLocks noChangeShapeType="1"/>
            </p:cNvSpPr>
            <p:nvPr/>
          </p:nvSpPr>
          <p:spPr bwMode="auto">
            <a:xfrm>
              <a:off x="6690443" y="52602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4" name="Rectangle 349"/>
            <p:cNvSpPr>
              <a:spLocks noChangeArrowheads="1"/>
            </p:cNvSpPr>
            <p:nvPr/>
          </p:nvSpPr>
          <p:spPr bwMode="auto">
            <a:xfrm>
              <a:off x="6400858" y="5251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5" name="Line 350"/>
            <p:cNvSpPr>
              <a:spLocks noChangeShapeType="1"/>
            </p:cNvSpPr>
            <p:nvPr/>
          </p:nvSpPr>
          <p:spPr bwMode="auto">
            <a:xfrm>
              <a:off x="6407531" y="5175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6" name="Line 351"/>
            <p:cNvSpPr>
              <a:spLocks noChangeShapeType="1"/>
            </p:cNvSpPr>
            <p:nvPr/>
          </p:nvSpPr>
          <p:spPr bwMode="auto">
            <a:xfrm>
              <a:off x="6407531" y="5144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7" name="Line 352"/>
            <p:cNvSpPr>
              <a:spLocks noChangeShapeType="1"/>
            </p:cNvSpPr>
            <p:nvPr/>
          </p:nvSpPr>
          <p:spPr bwMode="auto">
            <a:xfrm>
              <a:off x="6407531" y="5117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8" name="Line 353"/>
            <p:cNvSpPr>
              <a:spLocks noChangeShapeType="1"/>
            </p:cNvSpPr>
            <p:nvPr/>
          </p:nvSpPr>
          <p:spPr bwMode="auto">
            <a:xfrm>
              <a:off x="6407531" y="5087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9" name="Rectangle 354"/>
            <p:cNvSpPr>
              <a:spLocks noChangeArrowheads="1"/>
            </p:cNvSpPr>
            <p:nvPr/>
          </p:nvSpPr>
          <p:spPr bwMode="auto">
            <a:xfrm>
              <a:off x="6407531" y="4873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0" name="Line 355"/>
            <p:cNvSpPr>
              <a:spLocks noChangeShapeType="1"/>
            </p:cNvSpPr>
            <p:nvPr/>
          </p:nvSpPr>
          <p:spPr bwMode="auto">
            <a:xfrm>
              <a:off x="6426214" y="4891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1" name="Rectangle 356"/>
            <p:cNvSpPr>
              <a:spLocks noChangeArrowheads="1"/>
            </p:cNvSpPr>
            <p:nvPr/>
          </p:nvSpPr>
          <p:spPr bwMode="auto">
            <a:xfrm>
              <a:off x="6416872" y="5037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2" name="Rectangle 367"/>
            <p:cNvSpPr>
              <a:spLocks noChangeArrowheads="1"/>
            </p:cNvSpPr>
            <p:nvPr/>
          </p:nvSpPr>
          <p:spPr bwMode="auto">
            <a:xfrm>
              <a:off x="6535910" y="50062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" name="Line 371"/>
            <p:cNvSpPr>
              <a:spLocks noChangeShapeType="1"/>
            </p:cNvSpPr>
            <p:nvPr/>
          </p:nvSpPr>
          <p:spPr bwMode="auto">
            <a:xfrm>
              <a:off x="6800139" y="54520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4" name="Line 372"/>
            <p:cNvSpPr>
              <a:spLocks noChangeShapeType="1"/>
            </p:cNvSpPr>
            <p:nvPr/>
          </p:nvSpPr>
          <p:spPr bwMode="auto">
            <a:xfrm>
              <a:off x="6842843" y="54126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5" name="Rectangle 373"/>
            <p:cNvSpPr>
              <a:spLocks noChangeArrowheads="1"/>
            </p:cNvSpPr>
            <p:nvPr/>
          </p:nvSpPr>
          <p:spPr bwMode="auto">
            <a:xfrm>
              <a:off x="6553258" y="54035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6" name="Line 374"/>
            <p:cNvSpPr>
              <a:spLocks noChangeShapeType="1"/>
            </p:cNvSpPr>
            <p:nvPr/>
          </p:nvSpPr>
          <p:spPr bwMode="auto">
            <a:xfrm>
              <a:off x="6559931" y="53277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7" name="Line 375"/>
            <p:cNvSpPr>
              <a:spLocks noChangeShapeType="1"/>
            </p:cNvSpPr>
            <p:nvPr/>
          </p:nvSpPr>
          <p:spPr bwMode="auto">
            <a:xfrm>
              <a:off x="6559931" y="52973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8" name="Line 376"/>
            <p:cNvSpPr>
              <a:spLocks noChangeShapeType="1"/>
            </p:cNvSpPr>
            <p:nvPr/>
          </p:nvSpPr>
          <p:spPr bwMode="auto">
            <a:xfrm>
              <a:off x="6559931" y="52700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9" name="Line 377"/>
            <p:cNvSpPr>
              <a:spLocks noChangeShapeType="1"/>
            </p:cNvSpPr>
            <p:nvPr/>
          </p:nvSpPr>
          <p:spPr bwMode="auto">
            <a:xfrm>
              <a:off x="6559931" y="52397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0" name="Rectangle 378"/>
            <p:cNvSpPr>
              <a:spLocks noChangeArrowheads="1"/>
            </p:cNvSpPr>
            <p:nvPr/>
          </p:nvSpPr>
          <p:spPr bwMode="auto">
            <a:xfrm>
              <a:off x="6559931" y="50259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1" name="Line 379"/>
            <p:cNvSpPr>
              <a:spLocks noChangeShapeType="1"/>
            </p:cNvSpPr>
            <p:nvPr/>
          </p:nvSpPr>
          <p:spPr bwMode="auto">
            <a:xfrm>
              <a:off x="6578614" y="50441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2" name="Rectangle 380"/>
            <p:cNvSpPr>
              <a:spLocks noChangeArrowheads="1"/>
            </p:cNvSpPr>
            <p:nvPr/>
          </p:nvSpPr>
          <p:spPr bwMode="auto">
            <a:xfrm>
              <a:off x="6569272" y="51897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" name="Rectangle 391"/>
            <p:cNvSpPr>
              <a:spLocks noChangeArrowheads="1"/>
            </p:cNvSpPr>
            <p:nvPr/>
          </p:nvSpPr>
          <p:spPr bwMode="auto">
            <a:xfrm>
              <a:off x="6688310" y="51586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4" name="Line 395"/>
            <p:cNvSpPr>
              <a:spLocks noChangeShapeType="1"/>
            </p:cNvSpPr>
            <p:nvPr/>
          </p:nvSpPr>
          <p:spPr bwMode="auto">
            <a:xfrm>
              <a:off x="6952539" y="56044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5" name="Line 396"/>
            <p:cNvSpPr>
              <a:spLocks noChangeShapeType="1"/>
            </p:cNvSpPr>
            <p:nvPr/>
          </p:nvSpPr>
          <p:spPr bwMode="auto">
            <a:xfrm>
              <a:off x="6995243" y="55650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6" name="Rectangle 397"/>
            <p:cNvSpPr>
              <a:spLocks noChangeArrowheads="1"/>
            </p:cNvSpPr>
            <p:nvPr/>
          </p:nvSpPr>
          <p:spPr bwMode="auto">
            <a:xfrm>
              <a:off x="6705658" y="55559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7" name="Line 398"/>
            <p:cNvSpPr>
              <a:spLocks noChangeShapeType="1"/>
            </p:cNvSpPr>
            <p:nvPr/>
          </p:nvSpPr>
          <p:spPr bwMode="auto">
            <a:xfrm>
              <a:off x="6712331" y="54801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8" name="Line 399"/>
            <p:cNvSpPr>
              <a:spLocks noChangeShapeType="1"/>
            </p:cNvSpPr>
            <p:nvPr/>
          </p:nvSpPr>
          <p:spPr bwMode="auto">
            <a:xfrm>
              <a:off x="6712331" y="54497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9" name="Line 400"/>
            <p:cNvSpPr>
              <a:spLocks noChangeShapeType="1"/>
            </p:cNvSpPr>
            <p:nvPr/>
          </p:nvSpPr>
          <p:spPr bwMode="auto">
            <a:xfrm>
              <a:off x="6712331" y="54224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0" name="Line 401"/>
            <p:cNvSpPr>
              <a:spLocks noChangeShapeType="1"/>
            </p:cNvSpPr>
            <p:nvPr/>
          </p:nvSpPr>
          <p:spPr bwMode="auto">
            <a:xfrm>
              <a:off x="6712331" y="53921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1" name="Rectangle 402"/>
            <p:cNvSpPr>
              <a:spLocks noChangeArrowheads="1"/>
            </p:cNvSpPr>
            <p:nvPr/>
          </p:nvSpPr>
          <p:spPr bwMode="auto">
            <a:xfrm>
              <a:off x="6712331" y="51783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2" name="Line 403"/>
            <p:cNvSpPr>
              <a:spLocks noChangeShapeType="1"/>
            </p:cNvSpPr>
            <p:nvPr/>
          </p:nvSpPr>
          <p:spPr bwMode="auto">
            <a:xfrm>
              <a:off x="6731014" y="51965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" name="Rectangle 404"/>
            <p:cNvSpPr>
              <a:spLocks noChangeArrowheads="1"/>
            </p:cNvSpPr>
            <p:nvPr/>
          </p:nvSpPr>
          <p:spPr bwMode="auto">
            <a:xfrm>
              <a:off x="6721672" y="53421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Rectangle 415"/>
            <p:cNvSpPr>
              <a:spLocks noChangeArrowheads="1"/>
            </p:cNvSpPr>
            <p:nvPr/>
          </p:nvSpPr>
          <p:spPr bwMode="auto">
            <a:xfrm>
              <a:off x="6840710" y="53110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" name="Line 419"/>
            <p:cNvSpPr>
              <a:spLocks noChangeShapeType="1"/>
            </p:cNvSpPr>
            <p:nvPr/>
          </p:nvSpPr>
          <p:spPr bwMode="auto">
            <a:xfrm>
              <a:off x="7104939" y="5756879"/>
              <a:ext cx="38166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" name="Line 420"/>
            <p:cNvSpPr>
              <a:spLocks noChangeShapeType="1"/>
            </p:cNvSpPr>
            <p:nvPr/>
          </p:nvSpPr>
          <p:spPr bwMode="auto">
            <a:xfrm>
              <a:off x="7147643" y="5717450"/>
              <a:ext cx="28024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" name="Rectangle 421"/>
            <p:cNvSpPr>
              <a:spLocks noChangeArrowheads="1"/>
            </p:cNvSpPr>
            <p:nvPr/>
          </p:nvSpPr>
          <p:spPr bwMode="auto">
            <a:xfrm>
              <a:off x="6858058" y="57083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" name="Line 422"/>
            <p:cNvSpPr>
              <a:spLocks noChangeShapeType="1"/>
            </p:cNvSpPr>
            <p:nvPr/>
          </p:nvSpPr>
          <p:spPr bwMode="auto">
            <a:xfrm>
              <a:off x="6864731" y="56325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" name="Line 423"/>
            <p:cNvSpPr>
              <a:spLocks noChangeShapeType="1"/>
            </p:cNvSpPr>
            <p:nvPr/>
          </p:nvSpPr>
          <p:spPr bwMode="auto">
            <a:xfrm>
              <a:off x="6864731" y="56021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" name="Line 424"/>
            <p:cNvSpPr>
              <a:spLocks noChangeShapeType="1"/>
            </p:cNvSpPr>
            <p:nvPr/>
          </p:nvSpPr>
          <p:spPr bwMode="auto">
            <a:xfrm>
              <a:off x="6864731" y="55748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" name="Line 425"/>
            <p:cNvSpPr>
              <a:spLocks noChangeShapeType="1"/>
            </p:cNvSpPr>
            <p:nvPr/>
          </p:nvSpPr>
          <p:spPr bwMode="auto">
            <a:xfrm>
              <a:off x="6864731" y="55445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" name="Rectangle 426"/>
            <p:cNvSpPr>
              <a:spLocks noChangeArrowheads="1"/>
            </p:cNvSpPr>
            <p:nvPr/>
          </p:nvSpPr>
          <p:spPr bwMode="auto">
            <a:xfrm>
              <a:off x="6864731" y="53307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" name="Line 427"/>
            <p:cNvSpPr>
              <a:spLocks noChangeShapeType="1"/>
            </p:cNvSpPr>
            <p:nvPr/>
          </p:nvSpPr>
          <p:spPr bwMode="auto">
            <a:xfrm>
              <a:off x="6883414" y="53489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" name="Rectangle 428"/>
            <p:cNvSpPr>
              <a:spLocks noChangeArrowheads="1"/>
            </p:cNvSpPr>
            <p:nvPr/>
          </p:nvSpPr>
          <p:spPr bwMode="auto">
            <a:xfrm>
              <a:off x="6874072" y="54945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" name="Rectangle 439"/>
            <p:cNvSpPr>
              <a:spLocks noChangeArrowheads="1"/>
            </p:cNvSpPr>
            <p:nvPr/>
          </p:nvSpPr>
          <p:spPr bwMode="auto">
            <a:xfrm>
              <a:off x="6993110" y="54634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" name="Rectangle 445"/>
            <p:cNvSpPr>
              <a:spLocks noChangeArrowheads="1"/>
            </p:cNvSpPr>
            <p:nvPr/>
          </p:nvSpPr>
          <p:spPr bwMode="auto">
            <a:xfrm>
              <a:off x="7010458" y="58607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" name="Line 446"/>
            <p:cNvSpPr>
              <a:spLocks noChangeShapeType="1"/>
            </p:cNvSpPr>
            <p:nvPr/>
          </p:nvSpPr>
          <p:spPr bwMode="auto">
            <a:xfrm>
              <a:off x="7017131" y="57849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" name="Line 447"/>
            <p:cNvSpPr>
              <a:spLocks noChangeShapeType="1"/>
            </p:cNvSpPr>
            <p:nvPr/>
          </p:nvSpPr>
          <p:spPr bwMode="auto">
            <a:xfrm>
              <a:off x="7017131" y="57545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" name="Line 448"/>
            <p:cNvSpPr>
              <a:spLocks noChangeShapeType="1"/>
            </p:cNvSpPr>
            <p:nvPr/>
          </p:nvSpPr>
          <p:spPr bwMode="auto">
            <a:xfrm>
              <a:off x="7017131" y="57272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" name="Line 449"/>
            <p:cNvSpPr>
              <a:spLocks noChangeShapeType="1"/>
            </p:cNvSpPr>
            <p:nvPr/>
          </p:nvSpPr>
          <p:spPr bwMode="auto">
            <a:xfrm>
              <a:off x="7017131" y="56969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" name="Rectangle 450"/>
            <p:cNvSpPr>
              <a:spLocks noChangeArrowheads="1"/>
            </p:cNvSpPr>
            <p:nvPr/>
          </p:nvSpPr>
          <p:spPr bwMode="auto">
            <a:xfrm>
              <a:off x="7017131" y="54831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" name="Line 451"/>
            <p:cNvSpPr>
              <a:spLocks noChangeShapeType="1"/>
            </p:cNvSpPr>
            <p:nvPr/>
          </p:nvSpPr>
          <p:spPr bwMode="auto">
            <a:xfrm>
              <a:off x="7035814" y="55013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" name="Rectangle 452"/>
            <p:cNvSpPr>
              <a:spLocks noChangeArrowheads="1"/>
            </p:cNvSpPr>
            <p:nvPr/>
          </p:nvSpPr>
          <p:spPr bwMode="auto">
            <a:xfrm>
              <a:off x="7026472" y="56469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" name="Rectangle 463"/>
            <p:cNvSpPr>
              <a:spLocks noChangeArrowheads="1"/>
            </p:cNvSpPr>
            <p:nvPr/>
          </p:nvSpPr>
          <p:spPr bwMode="auto">
            <a:xfrm>
              <a:off x="7145510" y="5615829"/>
              <a:ext cx="149463" cy="474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" name="Rectangle 469"/>
            <p:cNvSpPr>
              <a:spLocks noChangeArrowheads="1"/>
            </p:cNvSpPr>
            <p:nvPr/>
          </p:nvSpPr>
          <p:spPr bwMode="auto">
            <a:xfrm>
              <a:off x="7162858" y="6013151"/>
              <a:ext cx="116101" cy="576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" name="Line 470"/>
            <p:cNvSpPr>
              <a:spLocks noChangeShapeType="1"/>
            </p:cNvSpPr>
            <p:nvPr/>
          </p:nvSpPr>
          <p:spPr bwMode="auto">
            <a:xfrm>
              <a:off x="7169531" y="593732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" name="Line 471"/>
            <p:cNvSpPr>
              <a:spLocks noChangeShapeType="1"/>
            </p:cNvSpPr>
            <p:nvPr/>
          </p:nvSpPr>
          <p:spPr bwMode="auto">
            <a:xfrm>
              <a:off x="7169531" y="5906996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" name="Line 472"/>
            <p:cNvSpPr>
              <a:spLocks noChangeShapeType="1"/>
            </p:cNvSpPr>
            <p:nvPr/>
          </p:nvSpPr>
          <p:spPr bwMode="auto">
            <a:xfrm>
              <a:off x="7169531" y="587969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" name="Line 473"/>
            <p:cNvSpPr>
              <a:spLocks noChangeShapeType="1"/>
            </p:cNvSpPr>
            <p:nvPr/>
          </p:nvSpPr>
          <p:spPr bwMode="auto">
            <a:xfrm>
              <a:off x="7169531" y="5849369"/>
              <a:ext cx="109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" name="Rectangle 474"/>
            <p:cNvSpPr>
              <a:spLocks noChangeArrowheads="1"/>
            </p:cNvSpPr>
            <p:nvPr/>
          </p:nvSpPr>
          <p:spPr bwMode="auto">
            <a:xfrm>
              <a:off x="7169531" y="5635543"/>
              <a:ext cx="36031" cy="183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" name="Line 475"/>
            <p:cNvSpPr>
              <a:spLocks noChangeShapeType="1"/>
            </p:cNvSpPr>
            <p:nvPr/>
          </p:nvSpPr>
          <p:spPr bwMode="auto">
            <a:xfrm>
              <a:off x="7188214" y="5653741"/>
              <a:ext cx="0" cy="115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" name="Rectangle 476"/>
            <p:cNvSpPr>
              <a:spLocks noChangeArrowheads="1"/>
            </p:cNvSpPr>
            <p:nvPr/>
          </p:nvSpPr>
          <p:spPr bwMode="auto">
            <a:xfrm>
              <a:off x="7178872" y="5799325"/>
              <a:ext cx="21352" cy="2274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63" name="AutoShape 491"/>
            <p:cNvCxnSpPr>
              <a:cxnSpLocks noChangeShapeType="1"/>
              <a:endCxn id="1370" idx="1"/>
            </p:cNvCxnSpPr>
            <p:nvPr/>
          </p:nvCxnSpPr>
          <p:spPr bwMode="auto">
            <a:xfrm>
              <a:off x="5420685" y="3174921"/>
              <a:ext cx="522973" cy="1647844"/>
            </a:xfrm>
            <a:prstGeom prst="bentConnector3">
              <a:avLst>
                <a:gd name="adj1" fmla="val 3885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4" name="AutoShape 492"/>
            <p:cNvCxnSpPr>
              <a:cxnSpLocks noChangeShapeType="1"/>
              <a:endCxn id="1382" idx="1"/>
            </p:cNvCxnSpPr>
            <p:nvPr/>
          </p:nvCxnSpPr>
          <p:spPr bwMode="auto">
            <a:xfrm>
              <a:off x="5420685" y="3174921"/>
              <a:ext cx="675373" cy="1800244"/>
            </a:xfrm>
            <a:prstGeom prst="bentConnector3">
              <a:avLst>
                <a:gd name="adj1" fmla="val 3057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5" name="AutoShape 493"/>
            <p:cNvCxnSpPr>
              <a:cxnSpLocks noChangeShapeType="1"/>
              <a:endCxn id="1393" idx="1"/>
            </p:cNvCxnSpPr>
            <p:nvPr/>
          </p:nvCxnSpPr>
          <p:spPr bwMode="auto">
            <a:xfrm>
              <a:off x="5420685" y="3174921"/>
              <a:ext cx="827773" cy="1952644"/>
            </a:xfrm>
            <a:prstGeom prst="bentConnector3">
              <a:avLst>
                <a:gd name="adj1" fmla="val 24178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6" name="AutoShape 494"/>
            <p:cNvCxnSpPr>
              <a:cxnSpLocks noChangeShapeType="1"/>
              <a:endCxn id="1404" idx="1"/>
            </p:cNvCxnSpPr>
            <p:nvPr/>
          </p:nvCxnSpPr>
          <p:spPr bwMode="auto">
            <a:xfrm>
              <a:off x="5420685" y="3174921"/>
              <a:ext cx="980173" cy="2105044"/>
            </a:xfrm>
            <a:prstGeom prst="bentConnector3">
              <a:avLst>
                <a:gd name="adj1" fmla="val 2026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7" name="AutoShape 495"/>
            <p:cNvCxnSpPr>
              <a:cxnSpLocks noChangeShapeType="1"/>
              <a:endCxn id="1415" idx="1"/>
            </p:cNvCxnSpPr>
            <p:nvPr/>
          </p:nvCxnSpPr>
          <p:spPr bwMode="auto">
            <a:xfrm>
              <a:off x="5420685" y="3174921"/>
              <a:ext cx="1132573" cy="2257444"/>
            </a:xfrm>
            <a:prstGeom prst="bentConnector3">
              <a:avLst>
                <a:gd name="adj1" fmla="val 17831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8" name="AutoShape 496"/>
            <p:cNvCxnSpPr>
              <a:cxnSpLocks noChangeShapeType="1"/>
              <a:endCxn id="1426" idx="1"/>
            </p:cNvCxnSpPr>
            <p:nvPr/>
          </p:nvCxnSpPr>
          <p:spPr bwMode="auto">
            <a:xfrm>
              <a:off x="5420685" y="3174921"/>
              <a:ext cx="1284973" cy="2409844"/>
            </a:xfrm>
            <a:prstGeom prst="bentConnector3">
              <a:avLst>
                <a:gd name="adj1" fmla="val 15975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9" name="AutoShape 497"/>
            <p:cNvCxnSpPr>
              <a:cxnSpLocks noChangeShapeType="1"/>
              <a:endCxn id="1437" idx="1"/>
            </p:cNvCxnSpPr>
            <p:nvPr/>
          </p:nvCxnSpPr>
          <p:spPr bwMode="auto">
            <a:xfrm>
              <a:off x="5420685" y="3174921"/>
              <a:ext cx="1437374" cy="2562244"/>
            </a:xfrm>
            <a:prstGeom prst="bentConnector3">
              <a:avLst>
                <a:gd name="adj1" fmla="val 14513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0" name="AutoShape 498"/>
            <p:cNvCxnSpPr>
              <a:cxnSpLocks noChangeShapeType="1"/>
              <a:endCxn id="1446" idx="1"/>
            </p:cNvCxnSpPr>
            <p:nvPr/>
          </p:nvCxnSpPr>
          <p:spPr bwMode="auto">
            <a:xfrm>
              <a:off x="5420684" y="3174921"/>
              <a:ext cx="1589774" cy="2714644"/>
            </a:xfrm>
            <a:prstGeom prst="bentConnector3">
              <a:avLst>
                <a:gd name="adj1" fmla="val 13026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1" name="AutoShape 499"/>
            <p:cNvCxnSpPr>
              <a:cxnSpLocks noChangeShapeType="1"/>
              <a:endCxn id="1455" idx="1"/>
            </p:cNvCxnSpPr>
            <p:nvPr/>
          </p:nvCxnSpPr>
          <p:spPr bwMode="auto">
            <a:xfrm>
              <a:off x="5420685" y="3174921"/>
              <a:ext cx="1742173" cy="2867044"/>
            </a:xfrm>
            <a:prstGeom prst="bentConnector3">
              <a:avLst>
                <a:gd name="adj1" fmla="val 11799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69" name="Rounded Rectangle 568"/>
          <p:cNvSpPr/>
          <p:nvPr/>
        </p:nvSpPr>
        <p:spPr bwMode="auto">
          <a:xfrm>
            <a:off x="5786157" y="1997075"/>
            <a:ext cx="1486708" cy="2030338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0" name="Rounded Rectangle 569"/>
          <p:cNvSpPr/>
          <p:nvPr/>
        </p:nvSpPr>
        <p:spPr bwMode="auto">
          <a:xfrm>
            <a:off x="5797442" y="4234513"/>
            <a:ext cx="1486278" cy="1844601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1" name="Rounded Rectangle 570"/>
          <p:cNvSpPr/>
          <p:nvPr/>
        </p:nvSpPr>
        <p:spPr bwMode="auto">
          <a:xfrm>
            <a:off x="3084135" y="2215801"/>
            <a:ext cx="2114928" cy="1865890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2" name="Rounded Rectangle 571"/>
          <p:cNvSpPr/>
          <p:nvPr/>
        </p:nvSpPr>
        <p:spPr bwMode="auto">
          <a:xfrm>
            <a:off x="3084584" y="4376480"/>
            <a:ext cx="2114928" cy="1865890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" name="Rounded Rectangle 572"/>
          <p:cNvSpPr/>
          <p:nvPr/>
        </p:nvSpPr>
        <p:spPr bwMode="auto">
          <a:xfrm>
            <a:off x="2422408" y="1315211"/>
            <a:ext cx="3330754" cy="5426091"/>
          </a:xfrm>
          <a:prstGeom prst="round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107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DICOM?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Enormous experience in radiology and cardiology</a:t>
            </a:r>
          </a:p>
          <a:p>
            <a:r>
              <a:rPr lang="en-US" dirty="0"/>
              <a:t>34 years since ACR-NEMA PS3 Standard (1985)</a:t>
            </a:r>
          </a:p>
          <a:p>
            <a:r>
              <a:rPr lang="en-US" dirty="0"/>
              <a:t>A consensus of user and industry representatives; later adopted by ISO as ISO 12052</a:t>
            </a:r>
          </a:p>
          <a:p>
            <a:r>
              <a:rPr lang="en-US" dirty="0"/>
              <a:t>80 million CT studies per year in US (CBS News, 2015) – all DICOM</a:t>
            </a:r>
          </a:p>
          <a:p>
            <a:r>
              <a:rPr lang="en-US" dirty="0"/>
              <a:t>Huge supporting infra-structure – for both DICOM file format, protocol and services</a:t>
            </a:r>
          </a:p>
          <a:p>
            <a:r>
              <a:rPr lang="en-US" dirty="0"/>
              <a:t>All manner of products essentially commoditized: scanners, archives, workstations, viewers, PACS, toolkits for products, testing, analysis, research</a:t>
            </a:r>
          </a:p>
          <a:p>
            <a:r>
              <a:rPr lang="en-US" dirty="0"/>
              <a:t>Both commercial and free, closed and open source tools</a:t>
            </a:r>
          </a:p>
          <a:p>
            <a:r>
              <a:rPr lang="en-US" dirty="0"/>
              <a:t>Conformance and interoperability testing venues (e.g., IHE </a:t>
            </a:r>
            <a:r>
              <a:rPr lang="en-US" dirty="0" err="1"/>
              <a:t>Connectathons</a:t>
            </a:r>
            <a:r>
              <a:rPr lang="en-US" dirty="0"/>
              <a:t>)</a:t>
            </a:r>
          </a:p>
          <a:p>
            <a:r>
              <a:rPr lang="en-US" dirty="0"/>
              <a:t>Modality agnostic – e.g., XR, MR, NM also Visible Light, esp. Ophthalmology, Endoscopy</a:t>
            </a:r>
          </a:p>
          <a:p>
            <a:r>
              <a:rPr lang="en-US" dirty="0"/>
              <a:t>Application agnostic – human, veterinary, small animal research, non-destructive testing (esp. aerospace and nuclear power), security (esp. baggage scanning)</a:t>
            </a:r>
          </a:p>
          <a:p>
            <a:r>
              <a:rPr lang="en-US" dirty="0"/>
              <a:t>Emphasis on reliable, consistent, standard metadata (common data elements, value sets)</a:t>
            </a:r>
          </a:p>
        </p:txBody>
      </p:sp>
    </p:spTree>
    <p:extLst>
      <p:ext uri="{BB962C8B-B14F-4D97-AF65-F5344CB8AC3E}">
        <p14:creationId xmlns:p14="http://schemas.microsoft.com/office/powerpoint/2010/main" val="1281112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DICOM?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effort than most trivial file formats – toolkits are generally required</a:t>
            </a:r>
          </a:p>
          <a:p>
            <a:r>
              <a:rPr lang="en-US" dirty="0"/>
              <a:t>Complexity is implicit in the use case more than the “format” per se – harder problems require more effort and discipline to be interoperable</a:t>
            </a:r>
          </a:p>
          <a:p>
            <a:r>
              <a:rPr lang="en-US" dirty="0"/>
              <a:t>Population of metadata takes effort – is it worth that effort?</a:t>
            </a:r>
          </a:p>
          <a:p>
            <a:r>
              <a:rPr lang="en-US" dirty="0"/>
              <a:t>Traditional DICOM network transport protocols are unique, though TCP/IP based – mitigated through more recent use of HTTP (WADO) using XML, JSON metadata</a:t>
            </a:r>
          </a:p>
          <a:p>
            <a:r>
              <a:rPr lang="en-US" dirty="0"/>
              <a:t>Pixel data encoding not a perfect match for WSI virtual microscopy – questions of size limits and tile access – multi-frame tiles are a hack (like TIFF), but are workable</a:t>
            </a:r>
          </a:p>
          <a:p>
            <a:r>
              <a:rPr lang="en-US" dirty="0"/>
              <a:t>Intellectual property (patent) distractions for WSI – now resolved</a:t>
            </a:r>
          </a:p>
          <a:p>
            <a:r>
              <a:rPr lang="en-US" dirty="0"/>
              <a:t>Legacy of use of proprietary (albeit mostly TIFF-based) – why change if downstream users/apps are willing to cope?</a:t>
            </a:r>
          </a:p>
          <a:p>
            <a:r>
              <a:rPr lang="en-US" dirty="0"/>
              <a:t>DICOM Conformance is not a panacea – claims of support are limited to query, storage and retrieval, worklists, etc., but NOT visualization (but DICOM does enable viewers)</a:t>
            </a:r>
          </a:p>
        </p:txBody>
      </p:sp>
    </p:spTree>
    <p:extLst>
      <p:ext uri="{BB962C8B-B14F-4D97-AF65-F5344CB8AC3E}">
        <p14:creationId xmlns:p14="http://schemas.microsoft.com/office/powerpoint/2010/main" val="1184968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quo for WSI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Hodgepodge of proprietary file formats</a:t>
            </a:r>
          </a:p>
          <a:p>
            <a:r>
              <a:rPr lang="en-US" sz="2400" dirty="0"/>
              <a:t>Some (Big-)TIFF-based (good), some not (bad)</a:t>
            </a:r>
          </a:p>
          <a:p>
            <a:r>
              <a:rPr lang="en-US" sz="2400" dirty="0"/>
              <a:t>Some with extensions to TIFF (e.g., JPEG 2000 compression)</a:t>
            </a:r>
          </a:p>
          <a:p>
            <a:r>
              <a:rPr lang="en-US" sz="2400" dirty="0"/>
              <a:t>Some disclosed publicly, some not</a:t>
            </a:r>
          </a:p>
          <a:p>
            <a:r>
              <a:rPr lang="en-US" sz="2400" dirty="0"/>
              <a:t>Usually used with vendor-supplied viewer or proprietary SDK</a:t>
            </a:r>
          </a:p>
          <a:p>
            <a:r>
              <a:rPr lang="en-US" sz="2400" dirty="0"/>
              <a:t>Possibly readable by open source or 3</a:t>
            </a:r>
            <a:r>
              <a:rPr lang="en-US" sz="2400" baseline="30000" dirty="0"/>
              <a:t>rd</a:t>
            </a:r>
            <a:r>
              <a:rPr lang="en-US" sz="2400" dirty="0"/>
              <a:t> party</a:t>
            </a:r>
          </a:p>
          <a:p>
            <a:r>
              <a:rPr lang="en-US" sz="2400" dirty="0"/>
              <a:t>Limited integration of scanners with Anatomical Laboratory Information Systems (APLIS), if at all, perhaps requiring expensive customization</a:t>
            </a:r>
          </a:p>
          <a:p>
            <a:r>
              <a:rPr lang="en-US" sz="2400" dirty="0"/>
              <a:t>No metadata: fragile linkage to contextual data (patient, slide, handling, staining) by filename or scanned slide identifier only</a:t>
            </a:r>
          </a:p>
          <a:p>
            <a:r>
              <a:rPr lang="en-US" sz="2400" dirty="0"/>
              <a:t>When decoupled from environment (APLIS, proprietary PACS), lose contextual data</a:t>
            </a:r>
          </a:p>
        </p:txBody>
      </p:sp>
    </p:spTree>
    <p:extLst>
      <p:ext uri="{BB962C8B-B14F-4D97-AF65-F5344CB8AC3E}">
        <p14:creationId xmlns:p14="http://schemas.microsoft.com/office/powerpoint/2010/main" val="313156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 sz="3200" dirty="0"/>
              <a:t>Wide Variety of Images</a:t>
            </a:r>
            <a:endParaRPr lang="en-US" sz="3600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1100" b="1" dirty="0"/>
              <a:t>Cardiology</a:t>
            </a:r>
          </a:p>
          <a:p>
            <a:r>
              <a:rPr lang="en-US" sz="1100" b="1" dirty="0"/>
              <a:t>Bronchoscopy</a:t>
            </a:r>
          </a:p>
          <a:p>
            <a:r>
              <a:rPr lang="en-US" sz="1100" b="1" dirty="0"/>
              <a:t>Gastrointestinal Endoscopy</a:t>
            </a:r>
          </a:p>
          <a:p>
            <a:r>
              <a:rPr lang="en-US" sz="1100" b="1" dirty="0"/>
              <a:t>Hematology</a:t>
            </a:r>
          </a:p>
          <a:p>
            <a:r>
              <a:rPr lang="en-US" sz="1100" b="1" dirty="0"/>
              <a:t>Pathology</a:t>
            </a:r>
          </a:p>
          <a:p>
            <a:r>
              <a:rPr lang="en-US" sz="1100" b="1" dirty="0"/>
              <a:t>Surgery</a:t>
            </a:r>
          </a:p>
          <a:p>
            <a:r>
              <a:rPr lang="en-US" sz="1100" b="1" dirty="0"/>
              <a:t>Nuclear Medicine</a:t>
            </a:r>
          </a:p>
          <a:p>
            <a:r>
              <a:rPr lang="en-US" sz="1100" b="1" dirty="0"/>
              <a:t>Dental</a:t>
            </a:r>
          </a:p>
          <a:p>
            <a:r>
              <a:rPr lang="en-US" sz="1100" b="1" dirty="0"/>
              <a:t>Radiology</a:t>
            </a:r>
          </a:p>
          <a:p>
            <a:r>
              <a:rPr lang="en-US" sz="1100" b="1" dirty="0"/>
              <a:t>Dermatology</a:t>
            </a:r>
          </a:p>
          <a:p>
            <a:r>
              <a:rPr lang="en-US" sz="1100" b="1" dirty="0"/>
              <a:t>Ophthalmology</a:t>
            </a:r>
          </a:p>
          <a:p>
            <a:r>
              <a:rPr lang="en-US" sz="1100" b="1" dirty="0"/>
              <a:t>Podiatry</a:t>
            </a:r>
          </a:p>
          <a:p>
            <a:r>
              <a:rPr lang="en-US" sz="1100" b="1" dirty="0"/>
              <a:t>Vascular</a:t>
            </a:r>
          </a:p>
          <a:p>
            <a:r>
              <a:rPr lang="en-US" sz="1100" b="1" dirty="0"/>
              <a:t>Urology</a:t>
            </a:r>
          </a:p>
          <a:p>
            <a:r>
              <a:rPr lang="en-US" sz="1100" b="1" dirty="0"/>
              <a:t>Nursing</a:t>
            </a:r>
          </a:p>
          <a:p>
            <a:r>
              <a:rPr lang="en-US" sz="1100" b="1" dirty="0"/>
              <a:t>Electrocardiography</a:t>
            </a:r>
          </a:p>
          <a:p>
            <a:r>
              <a:rPr lang="en-US" sz="1100" b="1" dirty="0"/>
              <a:t>Scanned Documents</a:t>
            </a:r>
            <a:endParaRPr lang="en-US" sz="1100" dirty="0"/>
          </a:p>
        </p:txBody>
      </p:sp>
      <p:pic>
        <p:nvPicPr>
          <p:cNvPr id="155653" name="Picture 5" descr="G:\ruth\Slides_scr_capture\DEM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66" y="1364739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72D8F-7698-E043-BFED-E2BD42715ED7}"/>
              </a:ext>
            </a:extLst>
          </p:cNvPr>
          <p:cNvSpPr txBox="1"/>
          <p:nvPr/>
        </p:nvSpPr>
        <p:spPr>
          <a:xfrm>
            <a:off x="3307250" y="6175846"/>
            <a:ext cx="552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 of  VA VISTA 1995-7 from </a:t>
            </a:r>
            <a:r>
              <a:rPr lang="en-US" i="1" dirty="0" err="1"/>
              <a:t>Kuzmak</a:t>
            </a:r>
            <a:r>
              <a:rPr lang="en-US" i="1" dirty="0"/>
              <a:t> P, </a:t>
            </a:r>
            <a:r>
              <a:rPr lang="en-US" i="1" dirty="0" err="1"/>
              <a:t>Dayhoff</a:t>
            </a:r>
            <a:r>
              <a:rPr lang="en-US" i="1" dirty="0"/>
              <a:t> R</a:t>
            </a:r>
          </a:p>
        </p:txBody>
      </p:sp>
    </p:spTree>
    <p:extLst>
      <p:ext uri="{BB962C8B-B14F-4D97-AF65-F5344CB8AC3E}">
        <p14:creationId xmlns:p14="http://schemas.microsoft.com/office/powerpoint/2010/main" val="212511237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DICOM WSI – 2005 to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1999 – Sup 15 – Visible Light including Microscopy</a:t>
            </a:r>
          </a:p>
          <a:p>
            <a:r>
              <a:rPr lang="en-US" sz="2400" dirty="0"/>
              <a:t>2005 – WG 26 got to work on WSI etc.</a:t>
            </a:r>
          </a:p>
          <a:p>
            <a:r>
              <a:rPr lang="en-US" sz="2400" dirty="0"/>
              <a:t>2006 – IHE Anatomic Pathology Domain</a:t>
            </a:r>
          </a:p>
          <a:p>
            <a:r>
              <a:rPr lang="en-US" sz="2400" dirty="0"/>
              <a:t>2008 – Sup 122 – Specimen Module</a:t>
            </a:r>
          </a:p>
          <a:p>
            <a:r>
              <a:rPr lang="en-US" sz="2400" dirty="0"/>
              <a:t>2008 – IHE Anatomic Pathology Workflow</a:t>
            </a:r>
          </a:p>
          <a:p>
            <a:r>
              <a:rPr lang="en-US" sz="2400" dirty="0"/>
              <a:t>2010 – Sup 145 – Whole Slide Microscopic Image IOD</a:t>
            </a:r>
          </a:p>
          <a:p>
            <a:r>
              <a:rPr lang="en-US" sz="2400" i="1" dirty="0"/>
              <a:t>… seven years of silence …</a:t>
            </a:r>
          </a:p>
          <a:p>
            <a:r>
              <a:rPr lang="en-US" sz="2400" dirty="0"/>
              <a:t>2017 – 1</a:t>
            </a:r>
            <a:r>
              <a:rPr lang="en-US" sz="2400" baseline="30000" dirty="0"/>
              <a:t>st</a:t>
            </a:r>
            <a:r>
              <a:rPr lang="en-US" sz="2400" dirty="0"/>
              <a:t> premarket approval for primary diagnostic use</a:t>
            </a:r>
          </a:p>
          <a:p>
            <a:r>
              <a:rPr lang="en-US" sz="2400" dirty="0"/>
              <a:t>2017 – 1</a:t>
            </a:r>
            <a:r>
              <a:rPr lang="en-US" sz="2400" baseline="30000" dirty="0"/>
              <a:t>st</a:t>
            </a:r>
            <a:r>
              <a:rPr lang="en-US" sz="2400" dirty="0"/>
              <a:t> WG 26 Digital Pathology </a:t>
            </a:r>
            <a:r>
              <a:rPr lang="en-US" sz="2400" dirty="0" err="1"/>
              <a:t>Connectathon</a:t>
            </a:r>
            <a:r>
              <a:rPr lang="en-US" sz="2400" dirty="0"/>
              <a:t> (PV)</a:t>
            </a:r>
          </a:p>
          <a:p>
            <a:r>
              <a:rPr lang="en-US" sz="2400" dirty="0"/>
              <a:t>2018 – three </a:t>
            </a:r>
            <a:r>
              <a:rPr lang="en-US" sz="2400" dirty="0" err="1"/>
              <a:t>Connectathons</a:t>
            </a:r>
            <a:r>
              <a:rPr lang="en-US" sz="2400" dirty="0"/>
              <a:t> (</a:t>
            </a:r>
            <a:r>
              <a:rPr lang="en-US" sz="2400" dirty="0" err="1"/>
              <a:t>PathInfo</a:t>
            </a:r>
            <a:r>
              <a:rPr lang="en-US" sz="2400" dirty="0"/>
              <a:t>, ECDP/NDP, PV)</a:t>
            </a:r>
          </a:p>
          <a:p>
            <a:r>
              <a:rPr lang="en-US" sz="2400" dirty="0"/>
              <a:t>2019 – 2</a:t>
            </a:r>
            <a:r>
              <a:rPr lang="en-US" sz="2400" baseline="30000" dirty="0"/>
              <a:t>nd</a:t>
            </a:r>
            <a:r>
              <a:rPr lang="en-US" sz="2400" dirty="0"/>
              <a:t> premarket approval for primary diagnostic use</a:t>
            </a:r>
          </a:p>
          <a:p>
            <a:r>
              <a:rPr lang="en-US" sz="2400" dirty="0"/>
              <a:t>2019 – 6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 err="1"/>
              <a:t>Connectathon</a:t>
            </a:r>
            <a:r>
              <a:rPr lang="en-US" sz="2400" dirty="0"/>
              <a:t> upcoming – 11 vendors registered</a:t>
            </a:r>
          </a:p>
        </p:txBody>
      </p:sp>
    </p:spTree>
    <p:extLst>
      <p:ext uri="{BB962C8B-B14F-4D97-AF65-F5344CB8AC3E}">
        <p14:creationId xmlns:p14="http://schemas.microsoft.com/office/powerpoint/2010/main" val="3301060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DICOM WSI – What and 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File format for:</a:t>
            </a:r>
          </a:p>
          <a:p>
            <a:pPr lvl="1"/>
            <a:r>
              <a:rPr lang="en-US" sz="2400" dirty="0"/>
              <a:t>whole slide images (tiled pyramid)</a:t>
            </a:r>
          </a:p>
          <a:p>
            <a:pPr lvl="1"/>
            <a:r>
              <a:rPr lang="en-US" sz="2400" dirty="0"/>
              <a:t>single fields – slide microscopy</a:t>
            </a:r>
          </a:p>
          <a:p>
            <a:pPr lvl="1"/>
            <a:r>
              <a:rPr lang="en-US" sz="2400" dirty="0"/>
              <a:t>gross microscopy</a:t>
            </a:r>
          </a:p>
          <a:p>
            <a:r>
              <a:rPr lang="en-US" sz="2800" dirty="0"/>
              <a:t>File contains:</a:t>
            </a:r>
          </a:p>
          <a:p>
            <a:pPr lvl="1"/>
            <a:r>
              <a:rPr lang="en-US" sz="2400" dirty="0"/>
              <a:t>compressed pixels (JPEG or JPEG 2000)</a:t>
            </a:r>
          </a:p>
          <a:p>
            <a:pPr lvl="1"/>
            <a:r>
              <a:rPr lang="en-US" sz="2400" dirty="0"/>
              <a:t>metadata – identifying and descriptive</a:t>
            </a:r>
          </a:p>
          <a:p>
            <a:r>
              <a:rPr lang="en-US" sz="2800" dirty="0"/>
              <a:t>Protocol for sending and receiving, etc.</a:t>
            </a:r>
          </a:p>
          <a:p>
            <a:r>
              <a:rPr lang="en-US" sz="2800" dirty="0"/>
              <a:t>Other stuff like workflow, annotation, segmentation, structured reports, …</a:t>
            </a:r>
          </a:p>
        </p:txBody>
      </p:sp>
    </p:spTree>
    <p:extLst>
      <p:ext uri="{BB962C8B-B14F-4D97-AF65-F5344CB8AC3E}">
        <p14:creationId xmlns:p14="http://schemas.microsoft.com/office/powerpoint/2010/main" val="1663499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7D1DC-BFB0-574E-9B44-905694EAD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3" y="1245140"/>
            <a:ext cx="7077120" cy="4542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43785E1-EE6F-E94E-890F-55D49A957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79400"/>
            <a:ext cx="84556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0"/>
              <a:buChar char="l"/>
              <a:defRPr sz="31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tx2"/>
                </a:solidFill>
              </a:rPr>
              <a:t>How digital slides are stored in a pyramid structure.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332C813-4922-194D-9739-1A98A6D1B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78" y="5921129"/>
            <a:ext cx="81152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/>
              <a:t>Wang Y, Williamson KE, Kelly PJ, James JA, Hamilton PW (2012) </a:t>
            </a:r>
            <a:r>
              <a:rPr lang="en-US" sz="1600" i="1" dirty="0" err="1"/>
              <a:t>SurfaceSlide</a:t>
            </a:r>
            <a:r>
              <a:rPr lang="en-US" sz="1600" i="1" dirty="0"/>
              <a:t>: A </a:t>
            </a:r>
            <a:r>
              <a:rPr lang="en-US" sz="1600" i="1" dirty="0" err="1"/>
              <a:t>Multitouch</a:t>
            </a:r>
            <a:r>
              <a:rPr lang="en-US" sz="1600" i="1" dirty="0"/>
              <a:t> Digital Pathology Platform. PLOS ONE 7(1): e30783. https://</a:t>
            </a:r>
            <a:r>
              <a:rPr lang="en-US" sz="1600" i="1" dirty="0" err="1"/>
              <a:t>doi.org</a:t>
            </a:r>
            <a:r>
              <a:rPr lang="en-US" sz="1600" i="1" dirty="0"/>
              <a:t>/10.1371/journal.pone.0030783</a:t>
            </a:r>
          </a:p>
          <a:p>
            <a:pPr eaLnBrk="1" hangingPunct="1"/>
            <a:r>
              <a:rPr lang="en-US" sz="1600" i="1" dirty="0">
                <a:hlinkClick r:id="rId3"/>
              </a:rPr>
              <a:t>http://journals.plos.org/plosone/article?id=10.1371/journal.pone.0030783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13438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 from Rojo_Page_1_Image_0004_edi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695"/>
            <a:ext cx="9149237" cy="6556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652" y="130010"/>
            <a:ext cx="2410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Garcia-</a:t>
            </a:r>
            <a:r>
              <a:rPr lang="en-US" sz="1600" i="1" dirty="0" err="1"/>
              <a:t>Rojo</a:t>
            </a:r>
            <a:r>
              <a:rPr lang="en-US" sz="1600" i="1" dirty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394051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DICOM WSI:  Why tiled pyramids?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Goal is simplicity of access simulating a microscope</a:t>
            </a:r>
          </a:p>
          <a:p>
            <a:r>
              <a:rPr lang="en-US" sz="2400" dirty="0"/>
              <a:t>Zoom and pan</a:t>
            </a:r>
          </a:p>
          <a:p>
            <a:r>
              <a:rPr lang="en-US" sz="2400" dirty="0"/>
              <a:t>Tiles (frames): allow access to rectangular sub-regions of each resolution layer (without loading entire huge object)</a:t>
            </a:r>
          </a:p>
          <a:p>
            <a:r>
              <a:rPr lang="en-US" sz="2400" dirty="0"/>
              <a:t>Pyramid: entire highest resolution layer is very large, so storing lower magnification layers (for faster zooming) takes little extra space (about 30%)</a:t>
            </a:r>
          </a:p>
          <a:p>
            <a:r>
              <a:rPr lang="en-US" sz="2400" dirty="0"/>
              <a:t>Works around DICOM single frame size limitations (64k x 64k): no change to underlying DICOM encoding, no change to existing DICOM toolkits and archives</a:t>
            </a:r>
          </a:p>
          <a:p>
            <a:r>
              <a:rPr lang="en-US" sz="2400" dirty="0"/>
              <a:t>Do need services for metadata (index: which tile is which frame) and frame-level retrieval – WADO-RS</a:t>
            </a:r>
          </a:p>
        </p:txBody>
      </p:sp>
    </p:spTree>
    <p:extLst>
      <p:ext uri="{BB962C8B-B14F-4D97-AF65-F5344CB8AC3E}">
        <p14:creationId xmlns:p14="http://schemas.microsoft.com/office/powerpoint/2010/main" val="2164163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reinvent TIFF?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TIFF (or </a:t>
            </a:r>
            <a:r>
              <a:rPr lang="en-US" sz="2400" dirty="0" err="1"/>
              <a:t>BigTIFF</a:t>
            </a:r>
            <a:r>
              <a:rPr lang="en-US" sz="2400" dirty="0"/>
              <a:t>) is the basis of many proprietary formats</a:t>
            </a:r>
          </a:p>
          <a:p>
            <a:endParaRPr lang="en-US" sz="2400" dirty="0"/>
          </a:p>
          <a:p>
            <a:r>
              <a:rPr lang="en-US" sz="2400" dirty="0"/>
              <a:t>Open Microscopy Environment (OME) TIFF is a good format</a:t>
            </a:r>
          </a:p>
          <a:p>
            <a:r>
              <a:rPr lang="en-US" sz="2400" dirty="0"/>
              <a:t>Data model and XML metadata</a:t>
            </a:r>
          </a:p>
          <a:p>
            <a:r>
              <a:rPr lang="en-US" sz="2400" dirty="0"/>
              <a:t>Microscopy-specific</a:t>
            </a:r>
          </a:p>
          <a:p>
            <a:r>
              <a:rPr lang="en-US" sz="2400" dirty="0"/>
              <a:t>Strong in the research community (esp. non-WSI microscopy)</a:t>
            </a:r>
          </a:p>
          <a:p>
            <a:r>
              <a:rPr lang="en-US" sz="2400" dirty="0"/>
              <a:t>Open source library support</a:t>
            </a:r>
          </a:p>
          <a:p>
            <a:endParaRPr lang="en-US" sz="2400" dirty="0"/>
          </a:p>
          <a:p>
            <a:r>
              <a:rPr lang="en-US" sz="2400" dirty="0"/>
              <a:t>Real question is: why reinvent DICOM when DICOM is used for all other images in the hospital?</a:t>
            </a:r>
          </a:p>
          <a:p>
            <a:r>
              <a:rPr lang="en-US" sz="2400" dirty="0"/>
              <a:t>TIFF usage -&gt; just another silo (pathology), even if it is “open”</a:t>
            </a:r>
          </a:p>
        </p:txBody>
      </p:sp>
    </p:spTree>
    <p:extLst>
      <p:ext uri="{BB962C8B-B14F-4D97-AF65-F5344CB8AC3E}">
        <p14:creationId xmlns:p14="http://schemas.microsoft.com/office/powerpoint/2010/main" val="2928400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03BB6-7240-F649-B4E4-1E0B533A2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3B29D-C08F-E44D-A87F-69F92832C5FD}"/>
              </a:ext>
            </a:extLst>
          </p:cNvPr>
          <p:cNvSpPr txBox="1"/>
          <p:nvPr/>
        </p:nvSpPr>
        <p:spPr>
          <a:xfrm>
            <a:off x="1896894" y="6108970"/>
            <a:ext cx="5138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hlinkClick r:id="rId3"/>
              </a:rPr>
              <a:t>https://www.teeturtle.com/products/have-your-cake-and-eat-it-too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12620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Dual Personality DICOM-TIFF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DICOM file format was designed to coexist with a second format</a:t>
            </a:r>
          </a:p>
          <a:p>
            <a:r>
              <a:rPr lang="en-US" sz="2400" dirty="0"/>
              <a:t>Bulk data (compressed pixels) shared between both formats</a:t>
            </a:r>
          </a:p>
          <a:p>
            <a:r>
              <a:rPr lang="en-US" sz="2400" dirty="0"/>
              <a:t>E.g., a single stored file can be both DICOM and OME-TIFF</a:t>
            </a:r>
          </a:p>
          <a:p>
            <a:r>
              <a:rPr lang="en-US" sz="2400" dirty="0"/>
              <a:t>Ideally would harmonize DICOM and OME metadata so that not only are pixels shared but identification and descriptions consistent</a:t>
            </a:r>
          </a:p>
          <a:p>
            <a:endParaRPr lang="en-US" sz="2400" dirty="0"/>
          </a:p>
          <a:p>
            <a:r>
              <a:rPr lang="en-US" sz="2400" dirty="0"/>
              <a:t>Mechanism: use 128 byte preamble to contain TIFF Image File Directory (IFD) to points to Dataset Trailing Padding after DICOM content, points back to payload of DICOM Pixel Data element</a:t>
            </a:r>
          </a:p>
          <a:p>
            <a:r>
              <a:rPr lang="en-US" sz="2400" dirty="0"/>
              <a:t>Both DICOM and TIFF use sufficiently similar JPEG encoding of pyramidal tiles to make this work for WSI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543800" y="4859867"/>
            <a:ext cx="1600200" cy="28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B97220AC-C6FE-1442-91B6-1B386D97A63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C3CA9C-46F7-9F47-8CDA-C9D27ACC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6" y="590550"/>
            <a:ext cx="5613400" cy="567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395EB-BF2B-9349-B263-A6E3377E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452" y="231334"/>
            <a:ext cx="2431915" cy="64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0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8331A-A4FF-3844-A806-2EB51EBC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615"/>
            <a:ext cx="9144000" cy="58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Visible Light IODs and SOP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VL Endoscopic Image (IOD and Storage SOP Class)</a:t>
            </a:r>
          </a:p>
          <a:p>
            <a:r>
              <a:rPr lang="en-US" sz="2000" dirty="0"/>
              <a:t>VL Microscopic Image</a:t>
            </a:r>
          </a:p>
          <a:p>
            <a:r>
              <a:rPr lang="en-US" sz="2000" dirty="0"/>
              <a:t>VL Slide-Coordinates Microscopic Image</a:t>
            </a:r>
          </a:p>
          <a:p>
            <a:r>
              <a:rPr lang="en-US" sz="2000" dirty="0"/>
              <a:t>VL Photographic Image</a:t>
            </a:r>
          </a:p>
          <a:p>
            <a:endParaRPr lang="en-US" sz="2000" dirty="0"/>
          </a:p>
          <a:p>
            <a:r>
              <a:rPr lang="en-US" sz="2000" dirty="0"/>
              <a:t>Video Endoscopic Image</a:t>
            </a:r>
          </a:p>
          <a:p>
            <a:r>
              <a:rPr lang="en-US" sz="2000" dirty="0"/>
              <a:t>Video Microscopic Image</a:t>
            </a:r>
          </a:p>
          <a:p>
            <a:r>
              <a:rPr lang="en-US" sz="2000" dirty="0"/>
              <a:t>Video Photographic Image</a:t>
            </a:r>
          </a:p>
          <a:p>
            <a:endParaRPr lang="en-US" sz="2000" dirty="0"/>
          </a:p>
          <a:p>
            <a:r>
              <a:rPr lang="en-US" sz="2000" dirty="0"/>
              <a:t>VL Whole Slide Microscopy Image</a:t>
            </a:r>
          </a:p>
        </p:txBody>
      </p:sp>
    </p:spTree>
    <p:extLst>
      <p:ext uri="{BB962C8B-B14F-4D97-AF65-F5344CB8AC3E}">
        <p14:creationId xmlns:p14="http://schemas.microsoft.com/office/powerpoint/2010/main" val="2468540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" y="1150372"/>
            <a:ext cx="9144000" cy="570762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Screen Shot its-the-metadata-stup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1" y="1421454"/>
            <a:ext cx="827162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4386" y="6123877"/>
            <a:ext cx="6469944" cy="276999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http://</a:t>
            </a:r>
            <a:r>
              <a:rPr lang="en-US" sz="1200" i="1" dirty="0" err="1"/>
              <a:t>medium.com</a:t>
            </a:r>
            <a:r>
              <a:rPr lang="en-US" sz="1200" i="1" dirty="0"/>
              <a:t>/digital-trends-index/its-the-metadata-stupid-12a4fc121e45#.4zhwdz5y0</a:t>
            </a:r>
          </a:p>
        </p:txBody>
      </p:sp>
    </p:spTree>
    <p:extLst>
      <p:ext uri="{BB962C8B-B14F-4D97-AF65-F5344CB8AC3E}">
        <p14:creationId xmlns:p14="http://schemas.microsoft.com/office/powerpoint/2010/main" val="297921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28 at 2.19.44 PM.png">
            <a:extLst>
              <a:ext uri="{FF2B5EF4-FFF2-40B4-BE49-F238E27FC236}">
                <a16:creationId xmlns:a16="http://schemas.microsoft.com/office/drawing/2014/main" id="{3FFD144B-FBB8-B04A-BCE3-95BFB97EA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34" y="1090327"/>
            <a:ext cx="6517532" cy="566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61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28 at 2.37.29 PM.png">
            <a:extLst>
              <a:ext uri="{FF2B5EF4-FFF2-40B4-BE49-F238E27FC236}">
                <a16:creationId xmlns:a16="http://schemas.microsoft.com/office/drawing/2014/main" id="{84A368EC-FC2F-2D47-A3EA-5ABA8B242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38" y="1042178"/>
            <a:ext cx="5389124" cy="57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73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3.17_NN.4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11" y="30003"/>
            <a:ext cx="602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2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1D62F-8A83-2543-9EBF-D79EF46D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Specimen: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F649C-45DE-8E48-9762-D5E844BDE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Accession Number</a:t>
            </a:r>
          </a:p>
          <a:p>
            <a:pPr lvl="1"/>
            <a:r>
              <a:rPr lang="en-US" sz="1800" dirty="0"/>
              <a:t>unit of work (case: order- report)</a:t>
            </a:r>
          </a:p>
          <a:p>
            <a:pPr lvl="1"/>
            <a:r>
              <a:rPr lang="en-US" sz="1800" dirty="0"/>
              <a:t>same as radiology</a:t>
            </a:r>
          </a:p>
          <a:p>
            <a:r>
              <a:rPr lang="en-US" sz="2400" dirty="0"/>
              <a:t>“Specimens in Containers”</a:t>
            </a:r>
          </a:p>
          <a:p>
            <a:r>
              <a:rPr lang="en-US" sz="2400" dirty="0"/>
              <a:t>Specimen Identifier</a:t>
            </a:r>
          </a:p>
          <a:p>
            <a:pPr lvl="1"/>
            <a:r>
              <a:rPr lang="en-US" sz="1800" dirty="0"/>
              <a:t>single discrete physical object considered a unit in workflow</a:t>
            </a:r>
          </a:p>
          <a:p>
            <a:r>
              <a:rPr lang="en-US" sz="2400" dirty="0"/>
              <a:t>Container Identifier</a:t>
            </a:r>
          </a:p>
          <a:p>
            <a:pPr lvl="1"/>
            <a:r>
              <a:rPr lang="en-US" sz="1800" dirty="0"/>
              <a:t>part, cassette, block, section, slide, …</a:t>
            </a:r>
          </a:p>
          <a:p>
            <a:pPr lvl="1"/>
            <a:r>
              <a:rPr lang="en-US" sz="1800" dirty="0"/>
              <a:t>container components … coverslip, etc.</a:t>
            </a:r>
          </a:p>
          <a:p>
            <a:r>
              <a:rPr lang="en-US" sz="2400" dirty="0"/>
              <a:t>No “Slide Identifier”, etc. per se – coded Container Type</a:t>
            </a:r>
          </a:p>
          <a:p>
            <a:r>
              <a:rPr lang="en-US" sz="2400" dirty="0"/>
              <a:t>Flexible: more than one specimen per slide (container), etc.</a:t>
            </a:r>
          </a:p>
        </p:txBody>
      </p:sp>
    </p:spTree>
    <p:extLst>
      <p:ext uri="{BB962C8B-B14F-4D97-AF65-F5344CB8AC3E}">
        <p14:creationId xmlns:p14="http://schemas.microsoft.com/office/powerpoint/2010/main" val="1926640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7244-0196-0944-BDA0-F88A92C2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Specimen: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1D738-8F54-9148-A97B-3EFEDD8C8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700" dirty="0"/>
              <a:t>Everything is coded with standard codes (mostly SNOMED CT)</a:t>
            </a:r>
          </a:p>
          <a:p>
            <a:endParaRPr lang="en-US" sz="1700" dirty="0"/>
          </a:p>
          <a:p>
            <a:r>
              <a:rPr lang="en-US" sz="1700" dirty="0"/>
              <a:t>Container Type Code Sequence = (433466003, SCT, "Microscope slide”)</a:t>
            </a:r>
          </a:p>
          <a:p>
            <a:r>
              <a:rPr lang="en-US" sz="1700" dirty="0"/>
              <a:t>Specimen Type Code Sequence = (430856003, SCT, "Tissue section”)</a:t>
            </a:r>
          </a:p>
          <a:p>
            <a:r>
              <a:rPr lang="en-US" sz="1700" dirty="0"/>
              <a:t>Primary Anatomic Structure Sequence = (10200004, SCT, "Liver")</a:t>
            </a:r>
          </a:p>
          <a:p>
            <a:r>
              <a:rPr lang="en-US" sz="1700" dirty="0"/>
              <a:t>(17636008, SCT, "Specimen Collection") = (86273004, SCT, "Biopsy ")</a:t>
            </a:r>
          </a:p>
          <a:p>
            <a:r>
              <a:rPr lang="en-US" sz="1700" dirty="0"/>
              <a:t>(111704, DCM, "Sampling Method") = (434472006, SCT, "Block sectioning")</a:t>
            </a:r>
          </a:p>
          <a:p>
            <a:r>
              <a:rPr lang="en-US" sz="1700" dirty="0"/>
              <a:t>(424361007, SCT, "Using substance") = (12710003, SCT, ”Hematoxylin stain")</a:t>
            </a:r>
          </a:p>
          <a:p>
            <a:r>
              <a:rPr lang="en-US" sz="1700" dirty="0"/>
              <a:t>(424361007, SCT, "Using substance") = (36879007, SCT, ”Water soluble eosin stain")</a:t>
            </a:r>
          </a:p>
          <a:p>
            <a:r>
              <a:rPr lang="en-US" sz="1700" dirty="0"/>
              <a:t>(430864009, SCT, "Tissue Fixative") = (431510009, SCT, "Formalin")</a:t>
            </a:r>
          </a:p>
          <a:p>
            <a:r>
              <a:rPr lang="en-US" sz="1700" dirty="0"/>
              <a:t>(430863003, SCT, "Embedding medium") = (311731000, SCT, "Paraffin wax")</a:t>
            </a:r>
          </a:p>
          <a:p>
            <a:r>
              <a:rPr lang="en-US" sz="1700" dirty="0"/>
              <a:t>Illumination Color Code Sequence = (414298005, SCT, "Full Spectrum”)</a:t>
            </a:r>
          </a:p>
          <a:p>
            <a:r>
              <a:rPr lang="en-US" sz="1700" dirty="0"/>
              <a:t>Illumination Type Code Sequence = (111744, DCM, "Brightfield illumination”)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44E9C-DE6D-4840-9504-397E68DB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543800" y="4859867"/>
            <a:ext cx="1600200" cy="28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B97220AC-C6FE-1442-91B6-1B386D97A63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97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3629A9-A89D-6F46-8123-81C64398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 Metadata</a:t>
            </a:r>
          </a:p>
        </p:txBody>
      </p:sp>
      <p:pic>
        <p:nvPicPr>
          <p:cNvPr id="4" name="Picture 3" descr="Pages from MayoClinicNon-radiologicalImagesSpecificBodyStructureAnatomicalSurfaceRegionGuide.pdf">
            <a:extLst>
              <a:ext uri="{FF2B5EF4-FFF2-40B4-BE49-F238E27FC236}">
                <a16:creationId xmlns:a16="http://schemas.microsoft.com/office/drawing/2014/main" id="{CD466622-C68D-6A40-92AE-B47D40B27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94" y="1838362"/>
            <a:ext cx="6581418" cy="49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69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8B56-D8BE-E541-8EBD-7583BA48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 Metadata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7FD81-FE88-E84D-86EF-F5938B1F9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241"/>
            <a:ext cx="9144000" cy="47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3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2172680" y="1408372"/>
            <a:ext cx="6808750" cy="4475699"/>
          </a:xfrm>
          <a:prstGeom prst="roundRect">
            <a:avLst>
              <a:gd name="adj" fmla="val 5503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70498" y="2211619"/>
            <a:ext cx="3444806" cy="3519427"/>
          </a:xfrm>
          <a:prstGeom prst="roundRect">
            <a:avLst>
              <a:gd name="adj" fmla="val 5503"/>
            </a:avLst>
          </a:prstGeom>
          <a:solidFill>
            <a:schemeClr val="accent5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JPEG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38258" y="2958644"/>
            <a:ext cx="3012692" cy="2588775"/>
          </a:xfrm>
          <a:prstGeom prst="roundRect">
            <a:avLst>
              <a:gd name="adj" fmla="val 550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3" descr="Melan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6564" y="3526945"/>
            <a:ext cx="2661399" cy="185211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38259" y="2978243"/>
            <a:ext cx="2918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JPEG Metadata	– EXIF, ICC Profile</a:t>
            </a:r>
          </a:p>
          <a:p>
            <a:r>
              <a:rPr lang="en-US" sz="1400" dirty="0"/>
              <a:t>			– Pixel Structure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047" y="4868109"/>
            <a:ext cx="166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Compressed</a:t>
            </a:r>
            <a:br>
              <a:rPr lang="en-US" sz="1400" dirty="0"/>
            </a:br>
            <a:r>
              <a:rPr lang="en-US" sz="1400" dirty="0"/>
              <a:t>Pixel Data </a:t>
            </a:r>
            <a:r>
              <a:rPr lang="en-US" sz="1400" dirty="0" err="1"/>
              <a:t>Bitstream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31872" y="2211619"/>
            <a:ext cx="3383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DICOM Metadata	– Identification</a:t>
            </a:r>
            <a:br>
              <a:rPr lang="en-US" sz="1400" dirty="0"/>
            </a:br>
            <a:r>
              <a:rPr lang="en-US" sz="1400" dirty="0"/>
              <a:t>			– Acquisition Description</a:t>
            </a:r>
          </a:p>
          <a:p>
            <a:r>
              <a:rPr lang="en-US" sz="1400" dirty="0"/>
              <a:t>			– Pixel Structure</a:t>
            </a:r>
          </a:p>
        </p:txBody>
      </p:sp>
      <p:sp>
        <p:nvSpPr>
          <p:cNvPr id="10" name="Magnetic Disk 9"/>
          <p:cNvSpPr/>
          <p:nvPr/>
        </p:nvSpPr>
        <p:spPr>
          <a:xfrm>
            <a:off x="2583377" y="3795297"/>
            <a:ext cx="2068425" cy="1596033"/>
          </a:xfrm>
          <a:prstGeom prst="flowChartMagneticDisk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Database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Index of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(subset of)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Metadata</a:t>
            </a:r>
          </a:p>
        </p:txBody>
      </p:sp>
      <p:sp>
        <p:nvSpPr>
          <p:cNvPr id="11" name="Direct Access Storage 10"/>
          <p:cNvSpPr/>
          <p:nvPr/>
        </p:nvSpPr>
        <p:spPr>
          <a:xfrm>
            <a:off x="2389139" y="2269191"/>
            <a:ext cx="2439336" cy="1232272"/>
          </a:xfrm>
          <a:prstGeom prst="flowChartMagneticDrum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File system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+/-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metadata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in filename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or pathname</a:t>
            </a:r>
          </a:p>
        </p:txBody>
      </p:sp>
      <p:cxnSp>
        <p:nvCxnSpPr>
          <p:cNvPr id="13" name="Elbow Connector 12"/>
          <p:cNvCxnSpPr>
            <a:stCxn id="11" idx="4"/>
            <a:endCxn id="8" idx="1"/>
          </p:cNvCxnSpPr>
          <p:nvPr/>
        </p:nvCxnSpPr>
        <p:spPr>
          <a:xfrm>
            <a:off x="4828476" y="2885328"/>
            <a:ext cx="542023" cy="1086005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  <a:endCxn id="11" idx="2"/>
          </p:cNvCxnSpPr>
          <p:nvPr/>
        </p:nvCxnSpPr>
        <p:spPr>
          <a:xfrm flipH="1" flipV="1">
            <a:off x="3608807" y="3501464"/>
            <a:ext cx="8782" cy="29383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/>
              <a:t>DICOM</a:t>
            </a:r>
            <a:br>
              <a:rPr lang="en-US" dirty="0"/>
            </a:br>
            <a:r>
              <a:rPr lang="en-US" dirty="0"/>
              <a:t>PACS</a:t>
            </a:r>
          </a:p>
        </p:txBody>
      </p:sp>
      <p:grpSp>
        <p:nvGrpSpPr>
          <p:cNvPr id="37" name="Group 149"/>
          <p:cNvGrpSpPr>
            <a:grpSpLocks/>
          </p:cNvGrpSpPr>
          <p:nvPr/>
        </p:nvGrpSpPr>
        <p:grpSpPr bwMode="auto">
          <a:xfrm>
            <a:off x="503722" y="2565003"/>
            <a:ext cx="758695" cy="826480"/>
            <a:chOff x="370" y="1739"/>
            <a:chExt cx="683" cy="744"/>
          </a:xfrm>
        </p:grpSpPr>
        <p:sp>
          <p:nvSpPr>
            <p:cNvPr id="38" name="AutoShape 135"/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135"/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148"/>
            <p:cNvSpPr>
              <a:spLocks noChangeArrowheads="1"/>
            </p:cNvSpPr>
            <p:nvPr/>
          </p:nvSpPr>
          <p:spPr bwMode="auto">
            <a:xfrm>
              <a:off x="370" y="2208"/>
              <a:ext cx="683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dirty="0">
                  <a:cs typeface="Times New Roman"/>
                </a:rPr>
                <a:t>Camera</a:t>
              </a:r>
            </a:p>
          </p:txBody>
        </p:sp>
        <p:sp>
          <p:nvSpPr>
            <p:cNvPr id="41" name="AutoShape 135"/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utoShape 135"/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532768" y="1503445"/>
            <a:ext cx="86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</a:t>
            </a:r>
          </a:p>
        </p:txBody>
      </p:sp>
      <p:grpSp>
        <p:nvGrpSpPr>
          <p:cNvPr id="46" name="Group 28"/>
          <p:cNvGrpSpPr>
            <a:grpSpLocks/>
          </p:cNvGrpSpPr>
          <p:nvPr/>
        </p:nvGrpSpPr>
        <p:grpSpPr bwMode="auto">
          <a:xfrm>
            <a:off x="294431" y="4253160"/>
            <a:ext cx="1258473" cy="1021741"/>
            <a:chOff x="148" y="196"/>
            <a:chExt cx="1196" cy="915"/>
          </a:xfrm>
        </p:grpSpPr>
        <p:sp>
          <p:nvSpPr>
            <p:cNvPr id="47" name="Rectangle 4"/>
            <p:cNvSpPr>
              <a:spLocks noChangeArrowheads="1"/>
            </p:cNvSpPr>
            <p:nvPr/>
          </p:nvSpPr>
          <p:spPr bwMode="auto">
            <a:xfrm>
              <a:off x="148" y="196"/>
              <a:ext cx="202" cy="5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500" y="196"/>
              <a:ext cx="547" cy="41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6"/>
            <p:cNvSpPr>
              <a:spLocks noChangeArrowheads="1"/>
            </p:cNvSpPr>
            <p:nvPr/>
          </p:nvSpPr>
          <p:spPr bwMode="auto">
            <a:xfrm>
              <a:off x="542" y="233"/>
              <a:ext cx="459" cy="33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7"/>
            <p:cNvSpPr>
              <a:spLocks noChangeArrowheads="1"/>
            </p:cNvSpPr>
            <p:nvPr/>
          </p:nvSpPr>
          <p:spPr bwMode="auto">
            <a:xfrm flipV="1">
              <a:off x="407" y="656"/>
              <a:ext cx="729" cy="115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8"/>
            <p:cNvSpPr>
              <a:spLocks noChangeShapeType="1"/>
            </p:cNvSpPr>
            <p:nvPr/>
          </p:nvSpPr>
          <p:spPr bwMode="auto">
            <a:xfrm>
              <a:off x="515" y="742"/>
              <a:ext cx="536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9"/>
            <p:cNvSpPr>
              <a:spLocks noChangeShapeType="1"/>
            </p:cNvSpPr>
            <p:nvPr/>
          </p:nvSpPr>
          <p:spPr bwMode="auto">
            <a:xfrm>
              <a:off x="575" y="694"/>
              <a:ext cx="3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172" y="686"/>
              <a:ext cx="155" cy="6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1"/>
            <p:cNvSpPr>
              <a:spLocks noChangeShapeType="1"/>
            </p:cNvSpPr>
            <p:nvPr/>
          </p:nvSpPr>
          <p:spPr bwMode="auto">
            <a:xfrm>
              <a:off x="178" y="589"/>
              <a:ext cx="1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2"/>
            <p:cNvSpPr>
              <a:spLocks noChangeShapeType="1"/>
            </p:cNvSpPr>
            <p:nvPr/>
          </p:nvSpPr>
          <p:spPr bwMode="auto">
            <a:xfrm>
              <a:off x="178" y="552"/>
              <a:ext cx="1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3"/>
            <p:cNvSpPr>
              <a:spLocks noChangeShapeType="1"/>
            </p:cNvSpPr>
            <p:nvPr/>
          </p:nvSpPr>
          <p:spPr bwMode="auto">
            <a:xfrm>
              <a:off x="178" y="517"/>
              <a:ext cx="1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4"/>
            <p:cNvSpPr>
              <a:spLocks noChangeShapeType="1"/>
            </p:cNvSpPr>
            <p:nvPr/>
          </p:nvSpPr>
          <p:spPr bwMode="auto">
            <a:xfrm>
              <a:off x="178" y="480"/>
              <a:ext cx="1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15"/>
            <p:cNvSpPr>
              <a:spLocks noChangeArrowheads="1"/>
            </p:cNvSpPr>
            <p:nvPr/>
          </p:nvSpPr>
          <p:spPr bwMode="auto">
            <a:xfrm>
              <a:off x="182" y="221"/>
              <a:ext cx="42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6"/>
            <p:cNvSpPr>
              <a:spLocks noChangeShapeType="1"/>
            </p:cNvSpPr>
            <p:nvPr/>
          </p:nvSpPr>
          <p:spPr bwMode="auto">
            <a:xfrm>
              <a:off x="204" y="239"/>
              <a:ext cx="0" cy="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194" y="423"/>
              <a:ext cx="23" cy="2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8"/>
            <p:cNvSpPr>
              <a:spLocks noChangeArrowheads="1"/>
            </p:cNvSpPr>
            <p:nvPr/>
          </p:nvSpPr>
          <p:spPr bwMode="auto">
            <a:xfrm>
              <a:off x="1219" y="663"/>
              <a:ext cx="121" cy="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9"/>
            <p:cNvSpPr>
              <a:spLocks noChangeShapeType="1"/>
            </p:cNvSpPr>
            <p:nvPr/>
          </p:nvSpPr>
          <p:spPr bwMode="auto">
            <a:xfrm>
              <a:off x="1215" y="694"/>
              <a:ext cx="1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20"/>
            <p:cNvSpPr>
              <a:spLocks noChangeArrowheads="1"/>
            </p:cNvSpPr>
            <p:nvPr/>
          </p:nvSpPr>
          <p:spPr bwMode="auto">
            <a:xfrm>
              <a:off x="1219" y="712"/>
              <a:ext cx="121" cy="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1"/>
            <p:cNvSpPr>
              <a:spLocks noChangeShapeType="1"/>
            </p:cNvSpPr>
            <p:nvPr/>
          </p:nvSpPr>
          <p:spPr bwMode="auto">
            <a:xfrm flipH="1" flipV="1">
              <a:off x="1180" y="659"/>
              <a:ext cx="24" cy="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22"/>
            <p:cNvSpPr>
              <a:spLocks noChangeShapeType="1"/>
            </p:cNvSpPr>
            <p:nvPr/>
          </p:nvSpPr>
          <p:spPr bwMode="auto">
            <a:xfrm flipH="1">
              <a:off x="1132" y="659"/>
              <a:ext cx="48" cy="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23"/>
            <p:cNvSpPr>
              <a:spLocks noChangeShapeType="1"/>
            </p:cNvSpPr>
            <p:nvPr/>
          </p:nvSpPr>
          <p:spPr bwMode="auto">
            <a:xfrm flipH="1" flipV="1">
              <a:off x="1087" y="659"/>
              <a:ext cx="45" cy="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24"/>
            <p:cNvSpPr>
              <a:spLocks noChangeShapeType="1"/>
            </p:cNvSpPr>
            <p:nvPr/>
          </p:nvSpPr>
          <p:spPr bwMode="auto">
            <a:xfrm flipH="1">
              <a:off x="1064" y="659"/>
              <a:ext cx="23" cy="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25"/>
            <p:cNvSpPr>
              <a:spLocks noChangeShapeType="1"/>
            </p:cNvSpPr>
            <p:nvPr/>
          </p:nvSpPr>
          <p:spPr bwMode="auto">
            <a:xfrm>
              <a:off x="1204" y="682"/>
              <a:ext cx="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26"/>
            <p:cNvSpPr>
              <a:spLocks noChangeShapeType="1"/>
            </p:cNvSpPr>
            <p:nvPr/>
          </p:nvSpPr>
          <p:spPr bwMode="auto">
            <a:xfrm flipH="1">
              <a:off x="1005" y="682"/>
              <a:ext cx="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27"/>
            <p:cNvSpPr>
              <a:spLocks noChangeArrowheads="1"/>
            </p:cNvSpPr>
            <p:nvPr/>
          </p:nvSpPr>
          <p:spPr bwMode="auto">
            <a:xfrm>
              <a:off x="468" y="838"/>
              <a:ext cx="661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dirty="0"/>
                <a:t>Viewer</a:t>
              </a:r>
            </a:p>
          </p:txBody>
        </p:sp>
      </p:grpSp>
      <p:cxnSp>
        <p:nvCxnSpPr>
          <p:cNvPr id="72" name="Straight Connector 71"/>
          <p:cNvCxnSpPr/>
          <p:nvPr/>
        </p:nvCxnSpPr>
        <p:spPr>
          <a:xfrm>
            <a:off x="1966124" y="1997277"/>
            <a:ext cx="15301" cy="3686874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39" idx="3"/>
          </p:cNvCxnSpPr>
          <p:nvPr/>
        </p:nvCxnSpPr>
        <p:spPr>
          <a:xfrm>
            <a:off x="1260195" y="2862713"/>
            <a:ext cx="705929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260195" y="4506640"/>
            <a:ext cx="705929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-84152" y="5388263"/>
            <a:ext cx="197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DICOM Protocol</a:t>
            </a:r>
          </a:p>
        </p:txBody>
      </p:sp>
    </p:spTree>
    <p:extLst>
      <p:ext uri="{BB962C8B-B14F-4D97-AF65-F5344CB8AC3E}">
        <p14:creationId xmlns:p14="http://schemas.microsoft.com/office/powerpoint/2010/main" val="3735710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638258" y="2958644"/>
            <a:ext cx="3012692" cy="2588775"/>
          </a:xfrm>
          <a:prstGeom prst="roundRect">
            <a:avLst>
              <a:gd name="adj" fmla="val 550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3" descr="Melan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6564" y="3526945"/>
            <a:ext cx="2661399" cy="185211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38259" y="2978243"/>
            <a:ext cx="2918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JPEG Metadata	– EXIF, ICC Profile</a:t>
            </a:r>
          </a:p>
          <a:p>
            <a:r>
              <a:rPr lang="en-US" sz="1400" dirty="0"/>
              <a:t>			– Pixel Structure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047" y="4868109"/>
            <a:ext cx="166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Compressed</a:t>
            </a:r>
            <a:br>
              <a:rPr lang="en-US" sz="1400" dirty="0"/>
            </a:br>
            <a:r>
              <a:rPr lang="en-US" sz="1400" dirty="0"/>
              <a:t>Pixel Data </a:t>
            </a:r>
            <a:r>
              <a:rPr lang="en-US" sz="1400" dirty="0" err="1"/>
              <a:t>Bitstream</a:t>
            </a:r>
            <a:endParaRPr lang="en-US" sz="1400" dirty="0"/>
          </a:p>
        </p:txBody>
      </p:sp>
      <p:sp>
        <p:nvSpPr>
          <p:cNvPr id="11" name="Direct Access Storage 10"/>
          <p:cNvSpPr/>
          <p:nvPr/>
        </p:nvSpPr>
        <p:spPr>
          <a:xfrm>
            <a:off x="2389139" y="2269191"/>
            <a:ext cx="2439336" cy="1232272"/>
          </a:xfrm>
          <a:prstGeom prst="flowChartMagneticDrum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File system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+/-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metadata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in filename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or pathname</a:t>
            </a:r>
          </a:p>
        </p:txBody>
      </p:sp>
      <p:cxnSp>
        <p:nvCxnSpPr>
          <p:cNvPr id="13" name="Elbow Connector 12"/>
          <p:cNvCxnSpPr>
            <a:stCxn id="11" idx="4"/>
          </p:cNvCxnSpPr>
          <p:nvPr/>
        </p:nvCxnSpPr>
        <p:spPr>
          <a:xfrm>
            <a:off x="4828476" y="2885328"/>
            <a:ext cx="542023" cy="1086005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/>
              <a:t>EMR</a:t>
            </a:r>
            <a:br>
              <a:rPr lang="en-US" dirty="0"/>
            </a:br>
            <a:r>
              <a:rPr lang="en-US" dirty="0"/>
              <a:t>Export, Migration, Analysis, 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9615" y="3828156"/>
            <a:ext cx="914400" cy="1905001"/>
            <a:chOff x="636864" y="2785168"/>
            <a:chExt cx="914400" cy="1905001"/>
          </a:xfrm>
        </p:grpSpPr>
        <p:sp>
          <p:nvSpPr>
            <p:cNvPr id="10" name="AutoShape 170"/>
            <p:cNvSpPr>
              <a:spLocks noChangeArrowheads="1"/>
            </p:cNvSpPr>
            <p:nvPr/>
          </p:nvSpPr>
          <p:spPr bwMode="auto">
            <a:xfrm>
              <a:off x="636864" y="2785168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71"/>
            <p:cNvSpPr>
              <a:spLocks noChangeShapeType="1"/>
            </p:cNvSpPr>
            <p:nvPr/>
          </p:nvSpPr>
          <p:spPr bwMode="auto">
            <a:xfrm>
              <a:off x="1089302" y="3699568"/>
              <a:ext cx="0" cy="5508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72"/>
            <p:cNvSpPr>
              <a:spLocks noChangeShapeType="1"/>
            </p:cNvSpPr>
            <p:nvPr/>
          </p:nvSpPr>
          <p:spPr bwMode="auto">
            <a:xfrm>
              <a:off x="787677" y="3926581"/>
              <a:ext cx="59213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73"/>
            <p:cNvSpPr>
              <a:spLocks noChangeShapeType="1"/>
            </p:cNvSpPr>
            <p:nvPr/>
          </p:nvSpPr>
          <p:spPr bwMode="auto">
            <a:xfrm flipH="1">
              <a:off x="928964" y="4237731"/>
              <a:ext cx="160338" cy="4524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4"/>
            <p:cNvSpPr>
              <a:spLocks noChangeShapeType="1"/>
            </p:cNvSpPr>
            <p:nvPr/>
          </p:nvSpPr>
          <p:spPr bwMode="auto">
            <a:xfrm>
              <a:off x="1084539" y="4234556"/>
              <a:ext cx="160338" cy="45243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75"/>
            <p:cNvSpPr>
              <a:spLocks noChangeArrowheads="1"/>
            </p:cNvSpPr>
            <p:nvPr/>
          </p:nvSpPr>
          <p:spPr bwMode="auto">
            <a:xfrm>
              <a:off x="927377" y="3840856"/>
              <a:ext cx="322263" cy="6032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68854" y="4070090"/>
            <a:ext cx="230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What patient?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What body part?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What encounter?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What date?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5458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Ophthalmic IODs and SOP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Ophthalmic Photography 8 bit Image</a:t>
            </a:r>
          </a:p>
          <a:p>
            <a:r>
              <a:rPr lang="en-US" dirty="0"/>
              <a:t>Ophthalmic Photography 16 bit Image</a:t>
            </a:r>
          </a:p>
          <a:p>
            <a:r>
              <a:rPr lang="en-US" dirty="0"/>
              <a:t>Ophthalmic Tomography Image</a:t>
            </a:r>
          </a:p>
          <a:p>
            <a:r>
              <a:rPr lang="en-US" dirty="0"/>
              <a:t>Ophthalmic Refractive Measurements (</a:t>
            </a:r>
            <a:r>
              <a:rPr lang="en-US" dirty="0" err="1"/>
              <a:t>Lensometry</a:t>
            </a:r>
            <a:r>
              <a:rPr lang="en-US" dirty="0"/>
              <a:t>, Visual Acuity, …)</a:t>
            </a:r>
          </a:p>
          <a:p>
            <a:r>
              <a:rPr lang="en-US" dirty="0"/>
              <a:t>Ophthalmic Visual Field Static Perimetry Measurements</a:t>
            </a:r>
          </a:p>
          <a:p>
            <a:r>
              <a:rPr lang="en-US" dirty="0"/>
              <a:t>Ophthalmic Thickness Map</a:t>
            </a:r>
          </a:p>
          <a:p>
            <a:r>
              <a:rPr lang="en-US" dirty="0"/>
              <a:t>Wide Field Ophthalmic Photography Stereographic Projection Image</a:t>
            </a:r>
          </a:p>
          <a:p>
            <a:r>
              <a:rPr lang="en-US" dirty="0"/>
              <a:t>Wide Field Ophthalmic Photography 3D Coordinates Image</a:t>
            </a:r>
          </a:p>
          <a:p>
            <a:r>
              <a:rPr lang="en-US" dirty="0"/>
              <a:t>Ophthalmic Optical Coherence Tomography En Face Image</a:t>
            </a:r>
          </a:p>
          <a:p>
            <a:r>
              <a:rPr lang="en-US" dirty="0"/>
              <a:t>Ophthalmic Optical Coherence Tomography B-scan Volume Analysis</a:t>
            </a:r>
          </a:p>
        </p:txBody>
      </p:sp>
    </p:spTree>
    <p:extLst>
      <p:ext uri="{BB962C8B-B14F-4D97-AF65-F5344CB8AC3E}">
        <p14:creationId xmlns:p14="http://schemas.microsoft.com/office/powerpoint/2010/main" val="1581060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1rTer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3" y="1725372"/>
            <a:ext cx="5083102" cy="3391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8891" y="1725372"/>
            <a:ext cx="37529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/>
              <a:t>Detachment</a:t>
            </a:r>
          </a:p>
          <a:p>
            <a:r>
              <a:rPr lang="en-US" sz="4800" i="1" dirty="0"/>
              <a:t>Sucks!</a:t>
            </a:r>
          </a:p>
          <a:p>
            <a:endParaRPr lang="en-US" sz="4000" i="1" dirty="0"/>
          </a:p>
          <a:p>
            <a:r>
              <a:rPr lang="en-US" sz="4000" i="1" dirty="0"/>
              <a:t>without embedded</a:t>
            </a:r>
            <a:br>
              <a:rPr lang="en-US" sz="4000" i="1" dirty="0"/>
            </a:br>
            <a:r>
              <a:rPr lang="en-US" sz="4000" i="1" dirty="0"/>
              <a:t>metadata, that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1EEBC-9EC6-D54D-B746-441C5C2AE44F}"/>
              </a:ext>
            </a:extLst>
          </p:cNvPr>
          <p:cNvSpPr txBox="1"/>
          <p:nvPr/>
        </p:nvSpPr>
        <p:spPr>
          <a:xfrm>
            <a:off x="3039368" y="6381345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https://</a:t>
            </a:r>
            <a:r>
              <a:rPr lang="en-US" i="1" dirty="0" err="1"/>
              <a:t>imgur.com</a:t>
            </a:r>
            <a:r>
              <a:rPr lang="en-US" i="1" dirty="0"/>
              <a:t>/gallery/AuD7M</a:t>
            </a:r>
          </a:p>
        </p:txBody>
      </p:sp>
    </p:spTree>
    <p:extLst>
      <p:ext uri="{BB962C8B-B14F-4D97-AF65-F5344CB8AC3E}">
        <p14:creationId xmlns:p14="http://schemas.microsoft.com/office/powerpoint/2010/main" val="1491543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908300" y="2189163"/>
            <a:ext cx="2497138" cy="40894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PV 2017 </a:t>
            </a:r>
            <a:r>
              <a:rPr lang="en-US" dirty="0" err="1"/>
              <a:t>Connectathon</a:t>
            </a:r>
            <a:endParaRPr lang="en-US" dirty="0"/>
          </a:p>
        </p:txBody>
      </p:sp>
      <p:grpSp>
        <p:nvGrpSpPr>
          <p:cNvPr id="330795" name="Group 43"/>
          <p:cNvGrpSpPr>
            <a:grpSpLocks/>
          </p:cNvGrpSpPr>
          <p:nvPr/>
        </p:nvGrpSpPr>
        <p:grpSpPr bwMode="auto">
          <a:xfrm>
            <a:off x="3389313" y="2751138"/>
            <a:ext cx="1447800" cy="1095375"/>
            <a:chOff x="3840" y="192"/>
            <a:chExt cx="1776" cy="1344"/>
          </a:xfrm>
        </p:grpSpPr>
        <p:sp>
          <p:nvSpPr>
            <p:cNvPr id="330796" name="Rectangle 44"/>
            <p:cNvSpPr>
              <a:spLocks noChangeArrowheads="1"/>
            </p:cNvSpPr>
            <p:nvPr/>
          </p:nvSpPr>
          <p:spPr bwMode="auto">
            <a:xfrm>
              <a:off x="3840" y="192"/>
              <a:ext cx="1776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7" name="Rectangle 45"/>
            <p:cNvSpPr>
              <a:spLocks noChangeArrowheads="1"/>
            </p:cNvSpPr>
            <p:nvPr/>
          </p:nvSpPr>
          <p:spPr bwMode="auto">
            <a:xfrm>
              <a:off x="3840" y="192"/>
              <a:ext cx="953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8" name="Rectangle 46"/>
            <p:cNvSpPr>
              <a:spLocks noChangeArrowheads="1"/>
            </p:cNvSpPr>
            <p:nvPr/>
          </p:nvSpPr>
          <p:spPr bwMode="auto">
            <a:xfrm>
              <a:off x="3840" y="192"/>
              <a:ext cx="477" cy="13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799" name="Rectangle 47"/>
            <p:cNvSpPr>
              <a:spLocks noChangeArrowheads="1"/>
            </p:cNvSpPr>
            <p:nvPr/>
          </p:nvSpPr>
          <p:spPr bwMode="auto">
            <a:xfrm>
              <a:off x="3925" y="609"/>
              <a:ext cx="196" cy="92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0" name="Oval 48"/>
            <p:cNvSpPr>
              <a:spLocks noChangeArrowheads="1"/>
            </p:cNvSpPr>
            <p:nvPr/>
          </p:nvSpPr>
          <p:spPr bwMode="auto">
            <a:xfrm>
              <a:off x="3925" y="517"/>
              <a:ext cx="196" cy="25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01" name="Line 49"/>
            <p:cNvSpPr>
              <a:spLocks noChangeShapeType="1"/>
            </p:cNvSpPr>
            <p:nvPr/>
          </p:nvSpPr>
          <p:spPr bwMode="auto">
            <a:xfrm>
              <a:off x="4251" y="840"/>
              <a:ext cx="0" cy="1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802" name="Group 50"/>
            <p:cNvGrpSpPr>
              <a:grpSpLocks/>
            </p:cNvGrpSpPr>
            <p:nvPr/>
          </p:nvGrpSpPr>
          <p:grpSpPr bwMode="auto">
            <a:xfrm>
              <a:off x="4317" y="377"/>
              <a:ext cx="476" cy="36"/>
              <a:chOff x="4317" y="377"/>
              <a:chExt cx="476" cy="36"/>
            </a:xfrm>
          </p:grpSpPr>
          <p:sp>
            <p:nvSpPr>
              <p:cNvPr id="330803" name="Line 51"/>
              <p:cNvSpPr>
                <a:spLocks noChangeShapeType="1"/>
              </p:cNvSpPr>
              <p:nvPr/>
            </p:nvSpPr>
            <p:spPr bwMode="auto">
              <a:xfrm>
                <a:off x="4317" y="399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4" name="AutoShape 52"/>
              <p:cNvSpPr>
                <a:spLocks noChangeArrowheads="1"/>
              </p:cNvSpPr>
              <p:nvPr/>
            </p:nvSpPr>
            <p:spPr bwMode="auto">
              <a:xfrm flipV="1">
                <a:off x="4447" y="377"/>
                <a:ext cx="216" cy="36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5" name="Group 53"/>
            <p:cNvGrpSpPr>
              <a:grpSpLocks/>
            </p:cNvGrpSpPr>
            <p:nvPr/>
          </p:nvGrpSpPr>
          <p:grpSpPr bwMode="auto">
            <a:xfrm>
              <a:off x="4317" y="469"/>
              <a:ext cx="476" cy="38"/>
              <a:chOff x="4317" y="469"/>
              <a:chExt cx="476" cy="38"/>
            </a:xfrm>
          </p:grpSpPr>
          <p:sp>
            <p:nvSpPr>
              <p:cNvPr id="330806" name="Line 54"/>
              <p:cNvSpPr>
                <a:spLocks noChangeShapeType="1"/>
              </p:cNvSpPr>
              <p:nvPr/>
            </p:nvSpPr>
            <p:spPr bwMode="auto">
              <a:xfrm>
                <a:off x="4317" y="493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7" name="AutoShape 55"/>
              <p:cNvSpPr>
                <a:spLocks noChangeArrowheads="1"/>
              </p:cNvSpPr>
              <p:nvPr/>
            </p:nvSpPr>
            <p:spPr bwMode="auto">
              <a:xfrm flipV="1">
                <a:off x="4447" y="469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08" name="Group 56"/>
            <p:cNvGrpSpPr>
              <a:grpSpLocks/>
            </p:cNvGrpSpPr>
            <p:nvPr/>
          </p:nvGrpSpPr>
          <p:grpSpPr bwMode="auto">
            <a:xfrm>
              <a:off x="4317" y="563"/>
              <a:ext cx="476" cy="38"/>
              <a:chOff x="4317" y="563"/>
              <a:chExt cx="476" cy="38"/>
            </a:xfrm>
          </p:grpSpPr>
          <p:sp>
            <p:nvSpPr>
              <p:cNvPr id="330809" name="Line 57"/>
              <p:cNvSpPr>
                <a:spLocks noChangeShapeType="1"/>
              </p:cNvSpPr>
              <p:nvPr/>
            </p:nvSpPr>
            <p:spPr bwMode="auto">
              <a:xfrm>
                <a:off x="4317" y="587"/>
                <a:ext cx="4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0" name="AutoShape 58"/>
              <p:cNvSpPr>
                <a:spLocks noChangeArrowheads="1"/>
              </p:cNvSpPr>
              <p:nvPr/>
            </p:nvSpPr>
            <p:spPr bwMode="auto">
              <a:xfrm flipV="1">
                <a:off x="4447" y="563"/>
                <a:ext cx="216" cy="38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811" name="Line 59"/>
            <p:cNvSpPr>
              <a:spLocks noChangeShapeType="1"/>
            </p:cNvSpPr>
            <p:nvPr/>
          </p:nvSpPr>
          <p:spPr bwMode="auto">
            <a:xfrm>
              <a:off x="433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2" name="Line 60"/>
            <p:cNvSpPr>
              <a:spLocks noChangeShapeType="1"/>
            </p:cNvSpPr>
            <p:nvPr/>
          </p:nvSpPr>
          <p:spPr bwMode="auto">
            <a:xfrm>
              <a:off x="438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3" name="Line 61"/>
            <p:cNvSpPr>
              <a:spLocks noChangeShapeType="1"/>
            </p:cNvSpPr>
            <p:nvPr/>
          </p:nvSpPr>
          <p:spPr bwMode="auto">
            <a:xfrm>
              <a:off x="442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4" name="Line 62"/>
            <p:cNvSpPr>
              <a:spLocks noChangeShapeType="1"/>
            </p:cNvSpPr>
            <p:nvPr/>
          </p:nvSpPr>
          <p:spPr bwMode="auto">
            <a:xfrm>
              <a:off x="446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5" name="Line 63"/>
            <p:cNvSpPr>
              <a:spLocks noChangeShapeType="1"/>
            </p:cNvSpPr>
            <p:nvPr/>
          </p:nvSpPr>
          <p:spPr bwMode="auto">
            <a:xfrm>
              <a:off x="4512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6" name="Line 64"/>
            <p:cNvSpPr>
              <a:spLocks noChangeShapeType="1"/>
            </p:cNvSpPr>
            <p:nvPr/>
          </p:nvSpPr>
          <p:spPr bwMode="auto">
            <a:xfrm>
              <a:off x="455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7" name="Line 65"/>
            <p:cNvSpPr>
              <a:spLocks noChangeShapeType="1"/>
            </p:cNvSpPr>
            <p:nvPr/>
          </p:nvSpPr>
          <p:spPr bwMode="auto">
            <a:xfrm>
              <a:off x="459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8" name="Line 66"/>
            <p:cNvSpPr>
              <a:spLocks noChangeShapeType="1"/>
            </p:cNvSpPr>
            <p:nvPr/>
          </p:nvSpPr>
          <p:spPr bwMode="auto">
            <a:xfrm>
              <a:off x="464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19" name="Line 67"/>
            <p:cNvSpPr>
              <a:spLocks noChangeShapeType="1"/>
            </p:cNvSpPr>
            <p:nvPr/>
          </p:nvSpPr>
          <p:spPr bwMode="auto">
            <a:xfrm>
              <a:off x="440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0" name="Line 68"/>
            <p:cNvSpPr>
              <a:spLocks noChangeShapeType="1"/>
            </p:cNvSpPr>
            <p:nvPr/>
          </p:nvSpPr>
          <p:spPr bwMode="auto">
            <a:xfrm>
              <a:off x="4447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1" name="Line 69"/>
            <p:cNvSpPr>
              <a:spLocks noChangeShapeType="1"/>
            </p:cNvSpPr>
            <p:nvPr/>
          </p:nvSpPr>
          <p:spPr bwMode="auto">
            <a:xfrm>
              <a:off x="436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2" name="Line 70"/>
            <p:cNvSpPr>
              <a:spLocks noChangeShapeType="1"/>
            </p:cNvSpPr>
            <p:nvPr/>
          </p:nvSpPr>
          <p:spPr bwMode="auto">
            <a:xfrm>
              <a:off x="449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3" name="Line 71"/>
            <p:cNvSpPr>
              <a:spLocks noChangeShapeType="1"/>
            </p:cNvSpPr>
            <p:nvPr/>
          </p:nvSpPr>
          <p:spPr bwMode="auto">
            <a:xfrm>
              <a:off x="462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4" name="Line 72"/>
            <p:cNvSpPr>
              <a:spLocks noChangeShapeType="1"/>
            </p:cNvSpPr>
            <p:nvPr/>
          </p:nvSpPr>
          <p:spPr bwMode="auto">
            <a:xfrm>
              <a:off x="4534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5" name="Line 73"/>
            <p:cNvSpPr>
              <a:spLocks noChangeShapeType="1"/>
            </p:cNvSpPr>
            <p:nvPr/>
          </p:nvSpPr>
          <p:spPr bwMode="auto">
            <a:xfrm>
              <a:off x="4663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6" name="Line 74"/>
            <p:cNvSpPr>
              <a:spLocks noChangeShapeType="1"/>
            </p:cNvSpPr>
            <p:nvPr/>
          </p:nvSpPr>
          <p:spPr bwMode="auto">
            <a:xfrm>
              <a:off x="457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7" name="Line 75"/>
            <p:cNvSpPr>
              <a:spLocks noChangeShapeType="1"/>
            </p:cNvSpPr>
            <p:nvPr/>
          </p:nvSpPr>
          <p:spPr bwMode="auto">
            <a:xfrm>
              <a:off x="4685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8" name="Line 76"/>
            <p:cNvSpPr>
              <a:spLocks noChangeShapeType="1"/>
            </p:cNvSpPr>
            <p:nvPr/>
          </p:nvSpPr>
          <p:spPr bwMode="auto">
            <a:xfrm>
              <a:off x="4706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29" name="Line 77"/>
            <p:cNvSpPr>
              <a:spLocks noChangeShapeType="1"/>
            </p:cNvSpPr>
            <p:nvPr/>
          </p:nvSpPr>
          <p:spPr bwMode="auto">
            <a:xfrm>
              <a:off x="4771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0" name="Line 78"/>
            <p:cNvSpPr>
              <a:spLocks noChangeShapeType="1"/>
            </p:cNvSpPr>
            <p:nvPr/>
          </p:nvSpPr>
          <p:spPr bwMode="auto">
            <a:xfrm>
              <a:off x="4728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31" name="Line 79"/>
            <p:cNvSpPr>
              <a:spLocks noChangeShapeType="1"/>
            </p:cNvSpPr>
            <p:nvPr/>
          </p:nvSpPr>
          <p:spPr bwMode="auto">
            <a:xfrm>
              <a:off x="4750" y="1396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4360863" y="2809875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3" name="Line 81"/>
          <p:cNvSpPr>
            <a:spLocks noChangeShapeType="1"/>
          </p:cNvSpPr>
          <p:nvPr/>
        </p:nvSpPr>
        <p:spPr bwMode="auto">
          <a:xfrm>
            <a:off x="4360863" y="28273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4360863" y="28448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5" name="Line 83"/>
          <p:cNvSpPr>
            <a:spLocks noChangeShapeType="1"/>
          </p:cNvSpPr>
          <p:nvPr/>
        </p:nvSpPr>
        <p:spPr bwMode="auto">
          <a:xfrm>
            <a:off x="4360863" y="286543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6" name="Line 84"/>
          <p:cNvSpPr>
            <a:spLocks noChangeShapeType="1"/>
          </p:cNvSpPr>
          <p:nvPr/>
        </p:nvSpPr>
        <p:spPr bwMode="auto">
          <a:xfrm>
            <a:off x="4360863" y="2884488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7" name="Line 85"/>
          <p:cNvSpPr>
            <a:spLocks noChangeShapeType="1"/>
          </p:cNvSpPr>
          <p:nvPr/>
        </p:nvSpPr>
        <p:spPr bwMode="auto">
          <a:xfrm>
            <a:off x="4360863" y="29019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8" name="Line 86"/>
          <p:cNvSpPr>
            <a:spLocks noChangeShapeType="1"/>
          </p:cNvSpPr>
          <p:nvPr/>
        </p:nvSpPr>
        <p:spPr bwMode="auto">
          <a:xfrm>
            <a:off x="4360863" y="29194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39" name="Line 87"/>
          <p:cNvSpPr>
            <a:spLocks noChangeShapeType="1"/>
          </p:cNvSpPr>
          <p:nvPr/>
        </p:nvSpPr>
        <p:spPr bwMode="auto">
          <a:xfrm>
            <a:off x="4360863" y="29400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0" name="Line 88"/>
          <p:cNvSpPr>
            <a:spLocks noChangeShapeType="1"/>
          </p:cNvSpPr>
          <p:nvPr/>
        </p:nvSpPr>
        <p:spPr bwMode="auto">
          <a:xfrm>
            <a:off x="4360863" y="29591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1" name="Line 89"/>
          <p:cNvSpPr>
            <a:spLocks noChangeShapeType="1"/>
          </p:cNvSpPr>
          <p:nvPr/>
        </p:nvSpPr>
        <p:spPr bwMode="auto">
          <a:xfrm>
            <a:off x="4360863" y="297656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2" name="Line 90"/>
          <p:cNvSpPr>
            <a:spLocks noChangeShapeType="1"/>
          </p:cNvSpPr>
          <p:nvPr/>
        </p:nvSpPr>
        <p:spPr bwMode="auto">
          <a:xfrm>
            <a:off x="4360863" y="299720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3" name="Line 91"/>
          <p:cNvSpPr>
            <a:spLocks noChangeShapeType="1"/>
          </p:cNvSpPr>
          <p:nvPr/>
        </p:nvSpPr>
        <p:spPr bwMode="auto">
          <a:xfrm>
            <a:off x="4360863" y="30162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4" name="Line 92"/>
          <p:cNvSpPr>
            <a:spLocks noChangeShapeType="1"/>
          </p:cNvSpPr>
          <p:nvPr/>
        </p:nvSpPr>
        <p:spPr bwMode="auto">
          <a:xfrm>
            <a:off x="4360863" y="3033713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5" name="Line 93"/>
          <p:cNvSpPr>
            <a:spLocks noChangeShapeType="1"/>
          </p:cNvSpPr>
          <p:nvPr/>
        </p:nvSpPr>
        <p:spPr bwMode="auto">
          <a:xfrm>
            <a:off x="4360863" y="3054350"/>
            <a:ext cx="458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6" name="Rectangle 94"/>
          <p:cNvSpPr>
            <a:spLocks noChangeArrowheads="1"/>
          </p:cNvSpPr>
          <p:nvPr/>
        </p:nvSpPr>
        <p:spPr bwMode="auto">
          <a:xfrm>
            <a:off x="4200525" y="3262313"/>
            <a:ext cx="495300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7" name="Line 95"/>
          <p:cNvSpPr>
            <a:spLocks noChangeShapeType="1"/>
          </p:cNvSpPr>
          <p:nvPr/>
        </p:nvSpPr>
        <p:spPr bwMode="auto">
          <a:xfrm>
            <a:off x="4219575" y="3298825"/>
            <a:ext cx="4587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8" name="Rectangle 96"/>
          <p:cNvSpPr>
            <a:spLocks noChangeArrowheads="1"/>
          </p:cNvSpPr>
          <p:nvPr/>
        </p:nvSpPr>
        <p:spPr bwMode="auto">
          <a:xfrm>
            <a:off x="4730750" y="3262313"/>
            <a:ext cx="36513" cy="746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49" name="Rectangle 97"/>
          <p:cNvSpPr>
            <a:spLocks noChangeArrowheads="1"/>
          </p:cNvSpPr>
          <p:nvPr/>
        </p:nvSpPr>
        <p:spPr bwMode="auto">
          <a:xfrm>
            <a:off x="3705225" y="3902075"/>
            <a:ext cx="8921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i="1">
                <a:latin typeface="Times New Roman" charset="0"/>
              </a:rPr>
              <a:t>Archive</a:t>
            </a:r>
            <a:endParaRPr lang="en-US" sz="2000" i="1">
              <a:latin typeface="Times New Roman" charset="0"/>
            </a:endParaRPr>
          </a:p>
        </p:txBody>
      </p:sp>
      <p:sp>
        <p:nvSpPr>
          <p:cNvPr id="330967" name="Rectangle 215"/>
          <p:cNvSpPr>
            <a:spLocks noChangeArrowheads="1"/>
          </p:cNvSpPr>
          <p:nvPr/>
        </p:nvSpPr>
        <p:spPr bwMode="auto">
          <a:xfrm>
            <a:off x="2990850" y="2290763"/>
            <a:ext cx="197133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PACS +/- APLIS</a:t>
            </a:r>
          </a:p>
        </p:txBody>
      </p:sp>
      <p:grpSp>
        <p:nvGrpSpPr>
          <p:cNvPr id="330968" name="Group 216"/>
          <p:cNvGrpSpPr>
            <a:grpSpLocks/>
          </p:cNvGrpSpPr>
          <p:nvPr/>
        </p:nvGrpSpPr>
        <p:grpSpPr bwMode="auto">
          <a:xfrm>
            <a:off x="3411538" y="4402138"/>
            <a:ext cx="1462087" cy="1635125"/>
            <a:chOff x="1776" y="2256"/>
            <a:chExt cx="1680" cy="1878"/>
          </a:xfrm>
        </p:grpSpPr>
        <p:sp>
          <p:nvSpPr>
            <p:cNvPr id="330969" name="Rectangle 217"/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0" name="Rectangle 218"/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1" name="Rectangle 219"/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2" name="Rectangle 220"/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3" name="Rectangle 221"/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4" name="Rectangle 222"/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5" name="Rectangle 223"/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6" name="Rectangle 224"/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7" name="Line 225"/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8" name="Line 226"/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79" name="Line 227"/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0" name="Line 228"/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1" name="Line 229"/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2" name="Line 230"/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3" name="Line 231"/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4" name="Line 232"/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5" name="Line 233"/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6" name="Line 234"/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7" name="Line 235"/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8" name="Line 236"/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89" name="Line 237"/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0" name="Line 238"/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1" name="Line 239"/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2" name="Line 240"/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3" name="Line 241"/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4" name="Line 242"/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5" name="Line 243"/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6" name="Line 244"/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7" name="Line 245"/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8" name="Line 246"/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999" name="Line 247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0" name="Line 248"/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1" name="Line 249"/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2" name="Line 250"/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3" name="Line 251"/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4" name="Line 252"/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5" name="Line 253"/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6" name="Line 254"/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7" name="Line 255"/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8" name="Line 256"/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09" name="Line 257"/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0" name="Line 258"/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1" name="AutoShape 259"/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2" name="Rectangle 260"/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3" name="Rectangle 261"/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4" name="Rectangle 262"/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5" name="Rectangle 263"/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6" name="Line 264"/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7" name="AutoShape 265"/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8" name="Freeform 266"/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19" name="Freeform 267"/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020" name="Rectangle 268"/>
            <p:cNvSpPr>
              <a:spLocks noChangeArrowheads="1"/>
            </p:cNvSpPr>
            <p:nvPr/>
          </p:nvSpPr>
          <p:spPr bwMode="auto">
            <a:xfrm>
              <a:off x="2055" y="3717"/>
              <a:ext cx="117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>
                  <a:latin typeface="Times New Roman" charset="0"/>
                </a:rPr>
                <a:t>Manager</a:t>
              </a:r>
            </a:p>
          </p:txBody>
        </p:sp>
      </p:grpSp>
      <p:cxnSp>
        <p:nvCxnSpPr>
          <p:cNvPr id="331238" name="AutoShape 486"/>
          <p:cNvCxnSpPr>
            <a:cxnSpLocks noChangeShapeType="1"/>
            <a:endCxn id="330754" idx="1"/>
          </p:cNvCxnSpPr>
          <p:nvPr/>
        </p:nvCxnSpPr>
        <p:spPr bwMode="auto">
          <a:xfrm>
            <a:off x="2208213" y="2790825"/>
            <a:ext cx="700087" cy="1443038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39" name="AutoShape 487"/>
          <p:cNvCxnSpPr>
            <a:cxnSpLocks noChangeShapeType="1"/>
            <a:endCxn id="330754" idx="1"/>
          </p:cNvCxnSpPr>
          <p:nvPr/>
        </p:nvCxnSpPr>
        <p:spPr bwMode="auto">
          <a:xfrm>
            <a:off x="2205038" y="3721100"/>
            <a:ext cx="703262" cy="512763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0" name="AutoShape 488"/>
          <p:cNvCxnSpPr>
            <a:cxnSpLocks noChangeShapeType="1"/>
            <a:endCxn id="330754" idx="1"/>
          </p:cNvCxnSpPr>
          <p:nvPr/>
        </p:nvCxnSpPr>
        <p:spPr bwMode="auto">
          <a:xfrm flipV="1">
            <a:off x="2198688" y="4233863"/>
            <a:ext cx="709612" cy="420687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1241" name="AutoShape 489"/>
          <p:cNvCxnSpPr>
            <a:cxnSpLocks noChangeShapeType="1"/>
            <a:endCxn id="330754" idx="1"/>
          </p:cNvCxnSpPr>
          <p:nvPr/>
        </p:nvCxnSpPr>
        <p:spPr bwMode="auto">
          <a:xfrm flipV="1">
            <a:off x="2195513" y="4233863"/>
            <a:ext cx="712787" cy="1350962"/>
          </a:xfrm>
          <a:prstGeom prst="bentConnector3">
            <a:avLst>
              <a:gd name="adj1" fmla="val 49889"/>
            </a:avLst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5405438" y="3006725"/>
            <a:ext cx="2582862" cy="2290763"/>
            <a:chOff x="5405438" y="3006725"/>
            <a:chExt cx="2582862" cy="2290763"/>
          </a:xfrm>
        </p:grpSpPr>
        <p:grpSp>
          <p:nvGrpSpPr>
            <p:cNvPr id="331021" name="Group 269"/>
            <p:cNvGrpSpPr>
              <a:grpSpLocks/>
            </p:cNvGrpSpPr>
            <p:nvPr/>
          </p:nvGrpSpPr>
          <p:grpSpPr bwMode="auto">
            <a:xfrm>
              <a:off x="5915025" y="3006725"/>
              <a:ext cx="854075" cy="474663"/>
              <a:chOff x="3432" y="1772"/>
              <a:chExt cx="640" cy="313"/>
            </a:xfrm>
          </p:grpSpPr>
          <p:sp>
            <p:nvSpPr>
              <p:cNvPr id="331022" name="Rectangle 270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3" name="Rectangle 271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4" name="Rectangle 272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5" name="AutoShape 273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6" name="Line 274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7" name="Line 275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8" name="Rectangle 276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9" name="Line 277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0" name="Line 278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1" name="Line 279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2" name="Line 280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3" name="Rectangle 281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4" name="Line 282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5" name="Rectangle 283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6" name="Oval 284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7" name="Line 285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8" name="Rectangle 286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9" name="Line 287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0" name="Line 288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1" name="Line 289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2" name="Line 290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3" name="Line 291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4" name="Line 292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1045" name="Rectangle 293"/>
            <p:cNvSpPr>
              <a:spLocks noChangeArrowheads="1"/>
            </p:cNvSpPr>
            <p:nvPr/>
          </p:nvSpPr>
          <p:spPr bwMode="auto">
            <a:xfrm>
              <a:off x="6389688" y="4995863"/>
              <a:ext cx="112077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400" i="1" dirty="0">
                  <a:latin typeface="Times New Roman" charset="0"/>
                </a:rPr>
                <a:t>Workstations</a:t>
              </a:r>
              <a:endParaRPr lang="en-US" sz="2000" i="1" dirty="0">
                <a:latin typeface="Times New Roman" charset="0"/>
              </a:endParaRPr>
            </a:p>
          </p:txBody>
        </p:sp>
        <p:grpSp>
          <p:nvGrpSpPr>
            <p:cNvPr id="331046" name="Group 294"/>
            <p:cNvGrpSpPr>
              <a:grpSpLocks/>
            </p:cNvGrpSpPr>
            <p:nvPr/>
          </p:nvGrpSpPr>
          <p:grpSpPr bwMode="auto">
            <a:xfrm>
              <a:off x="6067425" y="3159125"/>
              <a:ext cx="854075" cy="474663"/>
              <a:chOff x="3432" y="1772"/>
              <a:chExt cx="640" cy="313"/>
            </a:xfrm>
          </p:grpSpPr>
          <p:sp>
            <p:nvSpPr>
              <p:cNvPr id="331047" name="Rectangle 29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8" name="Rectangle 29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9" name="Rectangle 29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0" name="AutoShape 29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1" name="Line 29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2" name="Line 30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3" name="Rectangle 30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4" name="Line 30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5" name="Line 30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6" name="Line 30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7" name="Line 30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8" name="Rectangle 30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9" name="Line 30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0" name="Rectangle 30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1" name="Oval 30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2" name="Line 31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3" name="Rectangle 31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4" name="Line 31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5" name="Line 31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6" name="Line 31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7" name="Line 31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8" name="Line 31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9" name="Line 31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70" name="Group 318"/>
            <p:cNvGrpSpPr>
              <a:grpSpLocks/>
            </p:cNvGrpSpPr>
            <p:nvPr/>
          </p:nvGrpSpPr>
          <p:grpSpPr bwMode="auto">
            <a:xfrm>
              <a:off x="6219825" y="3311525"/>
              <a:ext cx="854075" cy="474663"/>
              <a:chOff x="3432" y="1772"/>
              <a:chExt cx="640" cy="313"/>
            </a:xfrm>
          </p:grpSpPr>
          <p:sp>
            <p:nvSpPr>
              <p:cNvPr id="331071" name="Rectangle 31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2" name="Rectangle 32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3" name="Rectangle 32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4" name="AutoShape 32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5" name="Line 32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6" name="Line 32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7" name="Rectangle 32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8" name="Line 32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9" name="Line 32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0" name="Line 32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1" name="Line 32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2" name="Rectangle 33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3" name="Line 33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4" name="Rectangle 33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5" name="Oval 33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6" name="Line 33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7" name="Rectangle 33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8" name="Line 33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9" name="Line 33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0" name="Line 33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1" name="Line 33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2" name="Line 34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3" name="Line 34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94" name="Group 342"/>
            <p:cNvGrpSpPr>
              <a:grpSpLocks/>
            </p:cNvGrpSpPr>
            <p:nvPr/>
          </p:nvGrpSpPr>
          <p:grpSpPr bwMode="auto">
            <a:xfrm>
              <a:off x="6372225" y="3463925"/>
              <a:ext cx="854075" cy="474663"/>
              <a:chOff x="3432" y="1772"/>
              <a:chExt cx="640" cy="313"/>
            </a:xfrm>
          </p:grpSpPr>
          <p:sp>
            <p:nvSpPr>
              <p:cNvPr id="331095" name="Rectangle 34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6" name="Rectangle 34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7" name="Rectangle 34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8" name="AutoShape 34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9" name="Line 34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0" name="Line 34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1" name="Rectangle 34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2" name="Line 35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3" name="Line 35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4" name="Line 35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5" name="Line 35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6" name="Rectangle 35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7" name="Line 35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8" name="Rectangle 35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9" name="Oval 35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0" name="Line 35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1" name="Rectangle 35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2" name="Line 36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3" name="Line 36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4" name="Line 36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5" name="Line 36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6" name="Line 36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7" name="Line 36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18" name="Group 366"/>
            <p:cNvGrpSpPr>
              <a:grpSpLocks/>
            </p:cNvGrpSpPr>
            <p:nvPr/>
          </p:nvGrpSpPr>
          <p:grpSpPr bwMode="auto">
            <a:xfrm>
              <a:off x="6524625" y="3616325"/>
              <a:ext cx="854075" cy="474663"/>
              <a:chOff x="3432" y="1772"/>
              <a:chExt cx="640" cy="313"/>
            </a:xfrm>
          </p:grpSpPr>
          <p:sp>
            <p:nvSpPr>
              <p:cNvPr id="331119" name="Rectangle 367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0" name="Rectangle 368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1" name="Rectangle 369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2" name="AutoShape 370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3" name="Line 371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4" name="Line 372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5" name="Rectangle 373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6" name="Line 374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7" name="Line 375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8" name="Line 376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9" name="Line 377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0" name="Rectangle 378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1" name="Line 379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2" name="Rectangle 380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3" name="Oval 381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4" name="Line 382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5" name="Rectangle 383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6" name="Line 384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7" name="Line 385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8" name="Line 386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9" name="Line 387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0" name="Line 388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1" name="Line 389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42" name="Group 390"/>
            <p:cNvGrpSpPr>
              <a:grpSpLocks/>
            </p:cNvGrpSpPr>
            <p:nvPr/>
          </p:nvGrpSpPr>
          <p:grpSpPr bwMode="auto">
            <a:xfrm>
              <a:off x="6677025" y="3768725"/>
              <a:ext cx="854075" cy="474663"/>
              <a:chOff x="3432" y="1772"/>
              <a:chExt cx="640" cy="313"/>
            </a:xfrm>
          </p:grpSpPr>
          <p:sp>
            <p:nvSpPr>
              <p:cNvPr id="331143" name="Rectangle 391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4" name="Rectangle 392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5" name="Rectangle 393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6" name="AutoShape 394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7" name="Line 395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8" name="Line 396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9" name="Rectangle 397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0" name="Line 398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1" name="Line 399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2" name="Line 400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3" name="Line 401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4" name="Rectangle 402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5" name="Line 403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6" name="Rectangle 404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7" name="Oval 405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8" name="Line 406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9" name="Rectangle 407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0" name="Line 408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1" name="Line 409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2" name="Line 410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3" name="Line 411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4" name="Line 412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5" name="Line 413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66" name="Group 414"/>
            <p:cNvGrpSpPr>
              <a:grpSpLocks/>
            </p:cNvGrpSpPr>
            <p:nvPr/>
          </p:nvGrpSpPr>
          <p:grpSpPr bwMode="auto">
            <a:xfrm>
              <a:off x="6829425" y="3921125"/>
              <a:ext cx="854075" cy="474663"/>
              <a:chOff x="3432" y="1772"/>
              <a:chExt cx="640" cy="313"/>
            </a:xfrm>
          </p:grpSpPr>
          <p:sp>
            <p:nvSpPr>
              <p:cNvPr id="331167" name="Rectangle 415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8" name="Rectangle 416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9" name="Rectangle 417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0" name="AutoShape 418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1" name="Line 419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2" name="Line 420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3" name="Rectangle 421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4" name="Line 422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5" name="Line 423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6" name="Line 424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7" name="Line 425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8" name="Rectangle 426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9" name="Line 427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0" name="Rectangle 428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1" name="Oval 429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2" name="Line 430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3" name="Rectangle 431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4" name="Line 432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5" name="Line 433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6" name="Line 434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7" name="Line 435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8" name="Line 436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9" name="Line 437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90" name="Group 438"/>
            <p:cNvGrpSpPr>
              <a:grpSpLocks/>
            </p:cNvGrpSpPr>
            <p:nvPr/>
          </p:nvGrpSpPr>
          <p:grpSpPr bwMode="auto">
            <a:xfrm>
              <a:off x="6981825" y="4073525"/>
              <a:ext cx="854075" cy="474663"/>
              <a:chOff x="3432" y="1772"/>
              <a:chExt cx="640" cy="313"/>
            </a:xfrm>
          </p:grpSpPr>
          <p:sp>
            <p:nvSpPr>
              <p:cNvPr id="331191" name="Rectangle 439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2" name="Rectangle 440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3" name="Rectangle 441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4" name="AutoShape 442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5" name="Line 443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6" name="Line 444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7" name="Rectangle 445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8" name="Line 446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9" name="Line 447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0" name="Line 448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1" name="Line 449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2" name="Rectangle 450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3" name="Line 451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4" name="Rectangle 452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5" name="Oval 453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6" name="Line 454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7" name="Rectangle 455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8" name="Line 456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9" name="Line 457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0" name="Line 458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1" name="Line 459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2" name="Line 460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3" name="Line 461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214" name="Group 462"/>
            <p:cNvGrpSpPr>
              <a:grpSpLocks/>
            </p:cNvGrpSpPr>
            <p:nvPr/>
          </p:nvGrpSpPr>
          <p:grpSpPr bwMode="auto">
            <a:xfrm>
              <a:off x="7134225" y="4225925"/>
              <a:ext cx="854075" cy="474663"/>
              <a:chOff x="3432" y="1772"/>
              <a:chExt cx="640" cy="313"/>
            </a:xfrm>
          </p:grpSpPr>
          <p:sp>
            <p:nvSpPr>
              <p:cNvPr id="331215" name="Rectangle 463"/>
              <p:cNvSpPr>
                <a:spLocks noChangeArrowheads="1"/>
              </p:cNvSpPr>
              <p:nvPr/>
            </p:nvSpPr>
            <p:spPr bwMode="auto">
              <a:xfrm>
                <a:off x="3432" y="1772"/>
                <a:ext cx="112" cy="3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6" name="Rectangle 464"/>
              <p:cNvSpPr>
                <a:spLocks noChangeArrowheads="1"/>
              </p:cNvSpPr>
              <p:nvPr/>
            </p:nvSpPr>
            <p:spPr bwMode="auto">
              <a:xfrm>
                <a:off x="3620" y="1772"/>
                <a:ext cx="296" cy="2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7" name="Rectangle 465"/>
              <p:cNvSpPr>
                <a:spLocks noChangeArrowheads="1"/>
              </p:cNvSpPr>
              <p:nvPr/>
            </p:nvSpPr>
            <p:spPr bwMode="auto">
              <a:xfrm>
                <a:off x="3642" y="1792"/>
                <a:ext cx="249" cy="1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8" name="AutoShape 466"/>
              <p:cNvSpPr>
                <a:spLocks noChangeArrowheads="1"/>
              </p:cNvSpPr>
              <p:nvPr/>
            </p:nvSpPr>
            <p:spPr bwMode="auto">
              <a:xfrm flipV="1">
                <a:off x="3568" y="2015"/>
                <a:ext cx="397" cy="70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9" name="Line 467"/>
              <p:cNvSpPr>
                <a:spLocks noChangeShapeType="1"/>
              </p:cNvSpPr>
              <p:nvPr/>
            </p:nvSpPr>
            <p:spPr bwMode="auto">
              <a:xfrm>
                <a:off x="3630" y="2066"/>
                <a:ext cx="286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0" name="Line 468"/>
              <p:cNvSpPr>
                <a:spLocks noChangeShapeType="1"/>
              </p:cNvSpPr>
              <p:nvPr/>
            </p:nvSpPr>
            <p:spPr bwMode="auto">
              <a:xfrm>
                <a:off x="3662" y="2040"/>
                <a:ext cx="21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1" name="Rectangle 469"/>
              <p:cNvSpPr>
                <a:spLocks noChangeArrowheads="1"/>
              </p:cNvSpPr>
              <p:nvPr/>
            </p:nvSpPr>
            <p:spPr bwMode="auto">
              <a:xfrm>
                <a:off x="3445" y="2034"/>
                <a:ext cx="87" cy="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2" name="Line 470"/>
              <p:cNvSpPr>
                <a:spLocks noChangeShapeType="1"/>
              </p:cNvSpPr>
              <p:nvPr/>
            </p:nvSpPr>
            <p:spPr bwMode="auto">
              <a:xfrm>
                <a:off x="3450" y="198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3" name="Line 471"/>
              <p:cNvSpPr>
                <a:spLocks noChangeShapeType="1"/>
              </p:cNvSpPr>
              <p:nvPr/>
            </p:nvSpPr>
            <p:spPr bwMode="auto">
              <a:xfrm>
                <a:off x="3450" y="1964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4" name="Line 472"/>
              <p:cNvSpPr>
                <a:spLocks noChangeShapeType="1"/>
              </p:cNvSpPr>
              <p:nvPr/>
            </p:nvSpPr>
            <p:spPr bwMode="auto">
              <a:xfrm>
                <a:off x="3450" y="194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5" name="Line 473"/>
              <p:cNvSpPr>
                <a:spLocks noChangeShapeType="1"/>
              </p:cNvSpPr>
              <p:nvPr/>
            </p:nvSpPr>
            <p:spPr bwMode="auto">
              <a:xfrm>
                <a:off x="3450" y="1926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6" name="Rectangle 474"/>
              <p:cNvSpPr>
                <a:spLocks noChangeArrowheads="1"/>
              </p:cNvSpPr>
              <p:nvPr/>
            </p:nvSpPr>
            <p:spPr bwMode="auto">
              <a:xfrm>
                <a:off x="3450" y="1785"/>
                <a:ext cx="27" cy="1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7" name="Line 475"/>
              <p:cNvSpPr>
                <a:spLocks noChangeShapeType="1"/>
              </p:cNvSpPr>
              <p:nvPr/>
            </p:nvSpPr>
            <p:spPr bwMode="auto">
              <a:xfrm>
                <a:off x="3464" y="1797"/>
                <a:ext cx="0" cy="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8" name="Rectangle 476"/>
              <p:cNvSpPr>
                <a:spLocks noChangeArrowheads="1"/>
              </p:cNvSpPr>
              <p:nvPr/>
            </p:nvSpPr>
            <p:spPr bwMode="auto">
              <a:xfrm>
                <a:off x="3457" y="1893"/>
                <a:ext cx="16" cy="1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9" name="Oval 477"/>
              <p:cNvSpPr>
                <a:spLocks noChangeArrowheads="1"/>
              </p:cNvSpPr>
              <p:nvPr/>
            </p:nvSpPr>
            <p:spPr bwMode="auto">
              <a:xfrm>
                <a:off x="4003" y="2021"/>
                <a:ext cx="69" cy="4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0" name="Line 478"/>
              <p:cNvSpPr>
                <a:spLocks noChangeShapeType="1"/>
              </p:cNvSpPr>
              <p:nvPr/>
            </p:nvSpPr>
            <p:spPr bwMode="auto">
              <a:xfrm>
                <a:off x="4003" y="2040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1" name="Rectangle 479"/>
              <p:cNvSpPr>
                <a:spLocks noChangeArrowheads="1"/>
              </p:cNvSpPr>
              <p:nvPr/>
            </p:nvSpPr>
            <p:spPr bwMode="auto">
              <a:xfrm>
                <a:off x="4003" y="2048"/>
                <a:ext cx="69" cy="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2" name="Line 480"/>
              <p:cNvSpPr>
                <a:spLocks noChangeShapeType="1"/>
              </p:cNvSpPr>
              <p:nvPr/>
            </p:nvSpPr>
            <p:spPr bwMode="auto">
              <a:xfrm flipH="1" flipV="1">
                <a:off x="3984" y="2021"/>
                <a:ext cx="13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3" name="Line 481"/>
              <p:cNvSpPr>
                <a:spLocks noChangeShapeType="1"/>
              </p:cNvSpPr>
              <p:nvPr/>
            </p:nvSpPr>
            <p:spPr bwMode="auto">
              <a:xfrm flipH="1">
                <a:off x="3959" y="2021"/>
                <a:ext cx="25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4" name="Line 482"/>
              <p:cNvSpPr>
                <a:spLocks noChangeShapeType="1"/>
              </p:cNvSpPr>
              <p:nvPr/>
            </p:nvSpPr>
            <p:spPr bwMode="auto">
              <a:xfrm flipH="1" flipV="1">
                <a:off x="3935" y="2021"/>
                <a:ext cx="24" cy="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5" name="Line 483"/>
              <p:cNvSpPr>
                <a:spLocks noChangeShapeType="1"/>
              </p:cNvSpPr>
              <p:nvPr/>
            </p:nvSpPr>
            <p:spPr bwMode="auto">
              <a:xfrm flipH="1">
                <a:off x="3923" y="2021"/>
                <a:ext cx="12" cy="1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6" name="Line 484"/>
              <p:cNvSpPr>
                <a:spLocks noChangeShapeType="1"/>
              </p:cNvSpPr>
              <p:nvPr/>
            </p:nvSpPr>
            <p:spPr bwMode="auto">
              <a:xfrm>
                <a:off x="3997" y="2034"/>
                <a:ext cx="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7" name="Line 485"/>
              <p:cNvSpPr>
                <a:spLocks noChangeShapeType="1"/>
              </p:cNvSpPr>
              <p:nvPr/>
            </p:nvSpPr>
            <p:spPr bwMode="auto">
              <a:xfrm flipH="1">
                <a:off x="3891" y="2034"/>
                <a:ext cx="3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31243" name="AutoShape 491"/>
            <p:cNvCxnSpPr>
              <a:cxnSpLocks noChangeShapeType="1"/>
              <a:stCxn id="330754" idx="3"/>
              <a:endCxn id="331028" idx="1"/>
            </p:cNvCxnSpPr>
            <p:nvPr/>
          </p:nvCxnSpPr>
          <p:spPr bwMode="auto">
            <a:xfrm flipV="1">
              <a:off x="5405438" y="3433763"/>
              <a:ext cx="527050" cy="800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4" name="AutoShape 492"/>
            <p:cNvCxnSpPr>
              <a:cxnSpLocks noChangeShapeType="1"/>
              <a:stCxn id="330754" idx="3"/>
              <a:endCxn id="331053" idx="1"/>
            </p:cNvCxnSpPr>
            <p:nvPr/>
          </p:nvCxnSpPr>
          <p:spPr bwMode="auto">
            <a:xfrm flipV="1">
              <a:off x="5405438" y="3586163"/>
              <a:ext cx="679450" cy="647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5" name="AutoShape 493"/>
            <p:cNvCxnSpPr>
              <a:cxnSpLocks noChangeShapeType="1"/>
              <a:stCxn id="330754" idx="3"/>
              <a:endCxn id="331077" idx="1"/>
            </p:cNvCxnSpPr>
            <p:nvPr/>
          </p:nvCxnSpPr>
          <p:spPr bwMode="auto">
            <a:xfrm flipV="1">
              <a:off x="5405438" y="3738563"/>
              <a:ext cx="831850" cy="495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6" name="AutoShape 494"/>
            <p:cNvCxnSpPr>
              <a:cxnSpLocks noChangeShapeType="1"/>
              <a:stCxn id="330754" idx="3"/>
              <a:endCxn id="331101" idx="1"/>
            </p:cNvCxnSpPr>
            <p:nvPr/>
          </p:nvCxnSpPr>
          <p:spPr bwMode="auto">
            <a:xfrm flipV="1">
              <a:off x="5405438" y="3890963"/>
              <a:ext cx="984250" cy="3429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7" name="AutoShape 495"/>
            <p:cNvCxnSpPr>
              <a:cxnSpLocks noChangeShapeType="1"/>
              <a:stCxn id="330754" idx="3"/>
              <a:endCxn id="331125" idx="1"/>
            </p:cNvCxnSpPr>
            <p:nvPr/>
          </p:nvCxnSpPr>
          <p:spPr bwMode="auto">
            <a:xfrm flipV="1">
              <a:off x="5405438" y="4043363"/>
              <a:ext cx="1136650" cy="1905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8" name="AutoShape 496"/>
            <p:cNvCxnSpPr>
              <a:cxnSpLocks noChangeShapeType="1"/>
              <a:stCxn id="330754" idx="3"/>
              <a:endCxn id="331149" idx="1"/>
            </p:cNvCxnSpPr>
            <p:nvPr/>
          </p:nvCxnSpPr>
          <p:spPr bwMode="auto">
            <a:xfrm flipV="1">
              <a:off x="5405438" y="4195763"/>
              <a:ext cx="1289050" cy="38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49" name="AutoShape 497"/>
            <p:cNvCxnSpPr>
              <a:cxnSpLocks noChangeShapeType="1"/>
              <a:stCxn id="330754" idx="3"/>
              <a:endCxn id="331173" idx="1"/>
            </p:cNvCxnSpPr>
            <p:nvPr/>
          </p:nvCxnSpPr>
          <p:spPr bwMode="auto">
            <a:xfrm>
              <a:off x="5405438" y="4233863"/>
              <a:ext cx="1441450" cy="1143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0" name="AutoShape 498"/>
            <p:cNvCxnSpPr>
              <a:cxnSpLocks noChangeShapeType="1"/>
              <a:stCxn id="330754" idx="3"/>
              <a:endCxn id="331197" idx="1"/>
            </p:cNvCxnSpPr>
            <p:nvPr/>
          </p:nvCxnSpPr>
          <p:spPr bwMode="auto">
            <a:xfrm>
              <a:off x="5405438" y="4233863"/>
              <a:ext cx="1593850" cy="2667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1251" name="AutoShape 499"/>
            <p:cNvCxnSpPr>
              <a:cxnSpLocks noChangeShapeType="1"/>
              <a:stCxn id="330754" idx="3"/>
              <a:endCxn id="331221" idx="1"/>
            </p:cNvCxnSpPr>
            <p:nvPr/>
          </p:nvCxnSpPr>
          <p:spPr bwMode="auto">
            <a:xfrm>
              <a:off x="5405438" y="4233863"/>
              <a:ext cx="1746250" cy="419100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504"/>
          <p:cNvGrpSpPr/>
          <p:nvPr/>
        </p:nvGrpSpPr>
        <p:grpSpPr>
          <a:xfrm>
            <a:off x="1598146" y="1639888"/>
            <a:ext cx="1916231" cy="4762501"/>
            <a:chOff x="1598146" y="1639888"/>
            <a:chExt cx="1916231" cy="4762501"/>
          </a:xfrm>
        </p:grpSpPr>
        <p:sp>
          <p:nvSpPr>
            <p:cNvPr id="506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Rectangle 121"/>
            <p:cNvSpPr>
              <a:spLocks noChangeArrowheads="1"/>
            </p:cNvSpPr>
            <p:nvPr/>
          </p:nvSpPr>
          <p:spPr bwMode="auto">
            <a:xfrm>
              <a:off x="1598146" y="1639888"/>
              <a:ext cx="1916231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DICOM C-STORE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4676964" y="1640311"/>
            <a:ext cx="1981249" cy="4762501"/>
            <a:chOff x="1565637" y="1639888"/>
            <a:chExt cx="1981249" cy="4762501"/>
          </a:xfrm>
        </p:grpSpPr>
        <p:sp>
          <p:nvSpPr>
            <p:cNvPr id="509" name="Line 120"/>
            <p:cNvSpPr>
              <a:spLocks noChangeShapeType="1"/>
            </p:cNvSpPr>
            <p:nvPr/>
          </p:nvSpPr>
          <p:spPr bwMode="auto">
            <a:xfrm>
              <a:off x="2554288" y="1679576"/>
              <a:ext cx="0" cy="472281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Rectangle 121"/>
            <p:cNvSpPr>
              <a:spLocks noChangeArrowheads="1"/>
            </p:cNvSpPr>
            <p:nvPr/>
          </p:nvSpPr>
          <p:spPr bwMode="auto">
            <a:xfrm>
              <a:off x="1565637" y="1639888"/>
              <a:ext cx="1981249" cy="36676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1"/>
                  </a:solidFill>
                  <a:latin typeface="Times New Roman" charset="0"/>
                </a:rPr>
                <a:t>DICOM WADO-RS</a:t>
              </a:r>
              <a:endParaRPr lang="en-US" sz="2000" i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grpSp>
        <p:nvGrpSpPr>
          <p:cNvPr id="511" name="Group 149"/>
          <p:cNvGrpSpPr>
            <a:grpSpLocks/>
          </p:cNvGrpSpPr>
          <p:nvPr/>
        </p:nvGrpSpPr>
        <p:grpSpPr bwMode="auto">
          <a:xfrm>
            <a:off x="1260482" y="2513110"/>
            <a:ext cx="1060769" cy="742460"/>
            <a:chOff x="78" y="1636"/>
            <a:chExt cx="1263" cy="884"/>
          </a:xfrm>
        </p:grpSpPr>
        <p:grpSp>
          <p:nvGrpSpPr>
            <p:cNvPr id="512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29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3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37" name="Group 149"/>
          <p:cNvGrpSpPr>
            <a:grpSpLocks/>
          </p:cNvGrpSpPr>
          <p:nvPr/>
        </p:nvGrpSpPr>
        <p:grpSpPr bwMode="auto">
          <a:xfrm>
            <a:off x="1258523" y="3442877"/>
            <a:ext cx="1060769" cy="742460"/>
            <a:chOff x="78" y="1636"/>
            <a:chExt cx="1263" cy="884"/>
          </a:xfrm>
        </p:grpSpPr>
        <p:grpSp>
          <p:nvGrpSpPr>
            <p:cNvPr id="538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55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63" name="Group 149"/>
          <p:cNvGrpSpPr>
            <a:grpSpLocks/>
          </p:cNvGrpSpPr>
          <p:nvPr/>
        </p:nvGrpSpPr>
        <p:grpSpPr bwMode="auto">
          <a:xfrm>
            <a:off x="1250057" y="4378443"/>
            <a:ext cx="1060769" cy="742460"/>
            <a:chOff x="78" y="1636"/>
            <a:chExt cx="1263" cy="884"/>
          </a:xfrm>
        </p:grpSpPr>
        <p:grpSp>
          <p:nvGrpSpPr>
            <p:cNvPr id="564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81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2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5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89" name="Group 149"/>
          <p:cNvGrpSpPr>
            <a:grpSpLocks/>
          </p:cNvGrpSpPr>
          <p:nvPr/>
        </p:nvGrpSpPr>
        <p:grpSpPr bwMode="auto">
          <a:xfrm>
            <a:off x="1245825" y="5305542"/>
            <a:ext cx="1060769" cy="742460"/>
            <a:chOff x="78" y="1636"/>
            <a:chExt cx="1263" cy="884"/>
          </a:xfrm>
        </p:grpSpPr>
        <p:grpSp>
          <p:nvGrpSpPr>
            <p:cNvPr id="590" name="Group 132"/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607" name="Rectangle 124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" name="Rectangle 125"/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9" name="Line 126"/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Line 127"/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Line 128"/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Line 129"/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AutoShape 130"/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4" name="AutoShape 131"/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1" name="Rectangle 133"/>
            <p:cNvSpPr>
              <a:spLocks noChangeArrowheads="1"/>
            </p:cNvSpPr>
            <p:nvPr/>
          </p:nvSpPr>
          <p:spPr bwMode="auto">
            <a:xfrm>
              <a:off x="148" y="1636"/>
              <a:ext cx="1096" cy="2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Rectangle 134"/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AutoShape 135"/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Line 136"/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137"/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138"/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139"/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140"/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141"/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142"/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143"/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144"/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145"/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146"/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147"/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148"/>
            <p:cNvSpPr>
              <a:spLocks noChangeArrowheads="1"/>
            </p:cNvSpPr>
            <p:nvPr/>
          </p:nvSpPr>
          <p:spPr bwMode="auto">
            <a:xfrm>
              <a:off x="78" y="2208"/>
              <a:ext cx="1263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400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pic>
        <p:nvPicPr>
          <p:cNvPr id="454" name="Picture 453">
            <a:extLst>
              <a:ext uri="{FF2B5EF4-FFF2-40B4-BE49-F238E27FC236}">
                <a16:creationId xmlns:a16="http://schemas.microsoft.com/office/drawing/2014/main" id="{2A5402F9-ED79-43CC-9E08-FDE8B73E7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" y="3565674"/>
            <a:ext cx="1147156" cy="207818"/>
          </a:xfrm>
          <a:prstGeom prst="rect">
            <a:avLst/>
          </a:prstGeom>
        </p:spPr>
      </p:pic>
      <p:pic>
        <p:nvPicPr>
          <p:cNvPr id="455" name="Picture 454">
            <a:extLst>
              <a:ext uri="{FF2B5EF4-FFF2-40B4-BE49-F238E27FC236}">
                <a16:creationId xmlns:a16="http://schemas.microsoft.com/office/drawing/2014/main" id="{F15DF4C5-8465-4636-B00E-E68CFF5C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" y="2316088"/>
            <a:ext cx="957072" cy="957072"/>
          </a:xfrm>
          <a:prstGeom prst="rect">
            <a:avLst/>
          </a:prstGeom>
        </p:spPr>
      </p:pic>
      <p:pic>
        <p:nvPicPr>
          <p:cNvPr id="456" name="Picture 455">
            <a:extLst>
              <a:ext uri="{FF2B5EF4-FFF2-40B4-BE49-F238E27FC236}">
                <a16:creationId xmlns:a16="http://schemas.microsoft.com/office/drawing/2014/main" id="{8D3B06FA-7E56-4292-A265-20B126640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2" y="4353233"/>
            <a:ext cx="952500" cy="495300"/>
          </a:xfrm>
          <a:prstGeom prst="rect">
            <a:avLst/>
          </a:prstGeom>
        </p:spPr>
      </p:pic>
      <p:pic>
        <p:nvPicPr>
          <p:cNvPr id="457" name="Picture 456">
            <a:extLst>
              <a:ext uri="{FF2B5EF4-FFF2-40B4-BE49-F238E27FC236}">
                <a16:creationId xmlns:a16="http://schemas.microsoft.com/office/drawing/2014/main" id="{174BE7A9-07C0-4224-B11D-A2C0C8A7F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300" y="6404355"/>
            <a:ext cx="1316736" cy="316992"/>
          </a:xfrm>
          <a:prstGeom prst="rect">
            <a:avLst/>
          </a:prstGeom>
        </p:spPr>
      </p:pic>
      <p:pic>
        <p:nvPicPr>
          <p:cNvPr id="458" name="Picture 457">
            <a:extLst>
              <a:ext uri="{FF2B5EF4-FFF2-40B4-BE49-F238E27FC236}">
                <a16:creationId xmlns:a16="http://schemas.microsoft.com/office/drawing/2014/main" id="{174BE7A9-07C0-4224-B11D-A2C0C8A7F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08" y="3457575"/>
            <a:ext cx="1316736" cy="316992"/>
          </a:xfrm>
          <a:prstGeom prst="rect">
            <a:avLst/>
          </a:prstGeom>
        </p:spPr>
      </p:pic>
      <p:pic>
        <p:nvPicPr>
          <p:cNvPr id="459" name="Picture 458">
            <a:extLst>
              <a:ext uri="{FF2B5EF4-FFF2-40B4-BE49-F238E27FC236}">
                <a16:creationId xmlns:a16="http://schemas.microsoft.com/office/drawing/2014/main" id="{FD613DEE-9DEB-4FEA-B117-FDCDB9BF2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57" b="20464"/>
          <a:stretch/>
        </p:blipFill>
        <p:spPr>
          <a:xfrm>
            <a:off x="7613571" y="2609702"/>
            <a:ext cx="1133856" cy="7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41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DICOM WG 26 WSI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Connectathons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Participation to date</a:t>
            </a:r>
            <a:endParaRPr lang="en-CA" altLang="en-US" sz="24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6FA4EE3-3F47-5449-8424-FC18AF1CB2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561" y="1914526"/>
          <a:ext cx="8806014" cy="3933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669">
                  <a:extLst>
                    <a:ext uri="{9D8B030D-6E8A-4147-A177-3AD203B41FA5}">
                      <a16:colId xmlns:a16="http://schemas.microsoft.com/office/drawing/2014/main" val="1021810219"/>
                    </a:ext>
                  </a:extLst>
                </a:gridCol>
                <a:gridCol w="1467669">
                  <a:extLst>
                    <a:ext uri="{9D8B030D-6E8A-4147-A177-3AD203B41FA5}">
                      <a16:colId xmlns:a16="http://schemas.microsoft.com/office/drawing/2014/main" val="1969451843"/>
                    </a:ext>
                  </a:extLst>
                </a:gridCol>
                <a:gridCol w="1467669">
                  <a:extLst>
                    <a:ext uri="{9D8B030D-6E8A-4147-A177-3AD203B41FA5}">
                      <a16:colId xmlns:a16="http://schemas.microsoft.com/office/drawing/2014/main" val="1216202662"/>
                    </a:ext>
                  </a:extLst>
                </a:gridCol>
                <a:gridCol w="1467669">
                  <a:extLst>
                    <a:ext uri="{9D8B030D-6E8A-4147-A177-3AD203B41FA5}">
                      <a16:colId xmlns:a16="http://schemas.microsoft.com/office/drawing/2014/main" val="521244699"/>
                    </a:ext>
                  </a:extLst>
                </a:gridCol>
                <a:gridCol w="1467669">
                  <a:extLst>
                    <a:ext uri="{9D8B030D-6E8A-4147-A177-3AD203B41FA5}">
                      <a16:colId xmlns:a16="http://schemas.microsoft.com/office/drawing/2014/main" val="3387946686"/>
                    </a:ext>
                  </a:extLst>
                </a:gridCol>
                <a:gridCol w="1467669">
                  <a:extLst>
                    <a:ext uri="{9D8B030D-6E8A-4147-A177-3AD203B41FA5}">
                      <a16:colId xmlns:a16="http://schemas.microsoft.com/office/drawing/2014/main" val="270551603"/>
                    </a:ext>
                  </a:extLst>
                </a:gridCol>
              </a:tblGrid>
              <a:tr h="302615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PV’17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PI’18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ECDP’18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PV’18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ECDP’19</a:t>
                      </a: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928543678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 err="1"/>
                        <a:t>AidPath</a:t>
                      </a:r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View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850184085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 err="1"/>
                        <a:t>Corista</a:t>
                      </a:r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Analyze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1689945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/>
                        <a:t>Gestalt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577807151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 err="1"/>
                        <a:t>Neagen</a:t>
                      </a:r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1753395437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 err="1"/>
                        <a:t>PathCore</a:t>
                      </a:r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Archive, View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446187245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 err="1"/>
                        <a:t>Sectra</a:t>
                      </a:r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View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View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View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312456082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/>
                        <a:t>3DHistech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827219078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/>
                        <a:t>Hamamatsu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328595198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/>
                        <a:t>Leica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472463559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 err="1"/>
                        <a:t>Motic</a:t>
                      </a:r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751621265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/>
                        <a:t>Philips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2642684035"/>
                  </a:ext>
                </a:extLst>
              </a:tr>
              <a:tr h="302615">
                <a:tc>
                  <a:txBody>
                    <a:bodyPr/>
                    <a:lstStyle/>
                    <a:p>
                      <a:r>
                        <a:rPr lang="en-US" sz="1100" dirty="0"/>
                        <a:t>Roche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Scan</a:t>
                      </a:r>
                    </a:p>
                  </a:txBody>
                  <a:tcPr marL="79257" marR="79257" marT="39629" marB="39629"/>
                </a:tc>
                <a:extLst>
                  <a:ext uri="{0D108BD9-81ED-4DB2-BD59-A6C34878D82A}">
                    <a16:rowId xmlns:a16="http://schemas.microsoft.com/office/drawing/2014/main" val="1214847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531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PV 2017 Connectathon Lessons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which compression schemes (JPEG, or J2K as well?)</a:t>
            </a:r>
          </a:p>
          <a:p>
            <a:r>
              <a:rPr lang="en-US" sz="1600" dirty="0"/>
              <a:t>one layer or entire pyramid from source (viewers expect latter, who makes it?)</a:t>
            </a:r>
          </a:p>
          <a:p>
            <a:r>
              <a:rPr lang="en-US" sz="1600" dirty="0"/>
              <a:t>how to recognize which pyramid layer is which (</a:t>
            </a:r>
            <a:r>
              <a:rPr lang="en-US" sz="1600" dirty="0" err="1"/>
              <a:t>PixelSpacing</a:t>
            </a:r>
            <a:r>
              <a:rPr lang="en-US" sz="1600" dirty="0"/>
              <a:t>)</a:t>
            </a:r>
          </a:p>
          <a:p>
            <a:r>
              <a:rPr lang="en-US" sz="1600" dirty="0"/>
              <a:t>recognizing a pyramid, in one series, multiple series, multiple per series</a:t>
            </a:r>
          </a:p>
          <a:p>
            <a:r>
              <a:rPr lang="en-US" sz="1600" dirty="0"/>
              <a:t>natural order of encoded frames versus their index</a:t>
            </a:r>
          </a:p>
          <a:p>
            <a:r>
              <a:rPr lang="en-US" sz="1600" dirty="0"/>
              <a:t>sparseness: entire tile array or selected sub-regions</a:t>
            </a:r>
          </a:p>
          <a:p>
            <a:r>
              <a:rPr lang="en-US" sz="1600" dirty="0"/>
              <a:t>tile frame size: same for each resolution layer (e.g., localizer non-square?)</a:t>
            </a:r>
          </a:p>
          <a:p>
            <a:r>
              <a:rPr lang="en-US" sz="1600" dirty="0"/>
              <a:t>dimensions described or not?</a:t>
            </a:r>
          </a:p>
          <a:p>
            <a:r>
              <a:rPr lang="en-US" sz="1600" dirty="0"/>
              <a:t>localizer with index, or not? in same or separate series?</a:t>
            </a:r>
          </a:p>
          <a:p>
            <a:r>
              <a:rPr lang="en-US" sz="1600" dirty="0"/>
              <a:t>concatenations: splitting huge files for transfer, requires reassembly on receipt</a:t>
            </a:r>
          </a:p>
          <a:p>
            <a:r>
              <a:rPr lang="en-US" sz="1600" dirty="0"/>
              <a:t>is a label image needed, does it need a barcode? shared between pyramids?</a:t>
            </a:r>
          </a:p>
          <a:p>
            <a:r>
              <a:rPr lang="en-US" sz="1600" dirty="0"/>
              <a:t>what optional metadata in image, in query (esp. specimen preparation)?</a:t>
            </a:r>
          </a:p>
          <a:p>
            <a:r>
              <a:rPr lang="en-US" sz="1600" dirty="0"/>
              <a:t>specific server services/sequencing for viewing (find vs. metadata retrieve)</a:t>
            </a:r>
          </a:p>
          <a:p>
            <a:r>
              <a:rPr lang="en-US" sz="1600" dirty="0"/>
              <a:t>WADO-RS – retrieve or retrieve rendered (multipart MIME burden)</a:t>
            </a:r>
          </a:p>
          <a:p>
            <a:r>
              <a:rPr lang="en-US" sz="1600" dirty="0"/>
              <a:t>color consistency – importance of viewer applying embedded ICC profile</a:t>
            </a:r>
          </a:p>
        </p:txBody>
      </p:sp>
    </p:spTree>
    <p:extLst>
      <p:ext uri="{BB962C8B-B14F-4D97-AF65-F5344CB8AC3E}">
        <p14:creationId xmlns:p14="http://schemas.microsoft.com/office/powerpoint/2010/main" val="1018440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PV 2017 Connectathon Lessons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Need more Connectathons! Need more testing!</a:t>
            </a:r>
          </a:p>
          <a:p>
            <a:r>
              <a:rPr lang="en-US" sz="2000" dirty="0"/>
              <a:t>More specific profiling of requirements</a:t>
            </a:r>
          </a:p>
          <a:p>
            <a:pPr lvl="1"/>
            <a:r>
              <a:rPr lang="en-US" sz="1800" dirty="0"/>
              <a:t>DICOM CPs to fix details, clarify ambiguities, optimize for common use-cases</a:t>
            </a:r>
          </a:p>
          <a:p>
            <a:pPr lvl="1"/>
            <a:r>
              <a:rPr lang="en-US" sz="1800" dirty="0"/>
              <a:t>WG26 or IHE “profile”?</a:t>
            </a:r>
          </a:p>
          <a:p>
            <a:pPr lvl="1"/>
            <a:r>
              <a:rPr lang="en-US" sz="1800" dirty="0"/>
              <a:t>clarify patterns of use for specific use cases</a:t>
            </a:r>
          </a:p>
          <a:p>
            <a:pPr lvl="1"/>
            <a:r>
              <a:rPr lang="en-US" sz="1800" dirty="0"/>
              <a:t>make choices where alternatives exist, require currently optional features</a:t>
            </a:r>
          </a:p>
          <a:p>
            <a:r>
              <a:rPr lang="en-US" sz="2000" dirty="0"/>
              <a:t>Just works, or works for the right reasons?</a:t>
            </a:r>
          </a:p>
          <a:p>
            <a:pPr lvl="1"/>
            <a:r>
              <a:rPr lang="en-US" sz="1800" dirty="0"/>
              <a:t>importance of validation against the formal standard requirements</a:t>
            </a:r>
          </a:p>
          <a:p>
            <a:pPr lvl="1"/>
            <a:r>
              <a:rPr lang="en-US" sz="1800" dirty="0"/>
              <a:t>currently assisted by mechanical tools (dciodvfy) – could check more</a:t>
            </a:r>
          </a:p>
          <a:p>
            <a:pPr lvl="1"/>
            <a:r>
              <a:rPr lang="en-US" sz="1800" dirty="0"/>
              <a:t>avoid using extensions, options, even if agreed upon</a:t>
            </a:r>
          </a:p>
          <a:p>
            <a:pPr lvl="1"/>
            <a:r>
              <a:rPr lang="en-US" sz="1800" dirty="0"/>
              <a:t>check with proxy between devices (as used by IHE)</a:t>
            </a:r>
          </a:p>
          <a:p>
            <a:pPr lvl="1"/>
            <a:r>
              <a:rPr lang="en-US" sz="1800" dirty="0"/>
              <a:t>create synthetic objects (good &amp; bad) to stress recipients</a:t>
            </a:r>
          </a:p>
        </p:txBody>
      </p:sp>
    </p:spTree>
    <p:extLst>
      <p:ext uri="{BB962C8B-B14F-4D97-AF65-F5344CB8AC3E}">
        <p14:creationId xmlns:p14="http://schemas.microsoft.com/office/powerpoint/2010/main" val="2063772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251A2B-1973-4B4C-A0A0-AA66BECAE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944"/>
            <a:ext cx="9144000" cy="43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4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76FA-6E6C-0448-8A09-154E3D51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Beyond storage/retrieval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2F5F9-365A-754E-9F2F-EB5B3B429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Color management</a:t>
            </a:r>
          </a:p>
          <a:p>
            <a:pPr lvl="1"/>
            <a:r>
              <a:rPr lang="en-US" sz="1800" dirty="0"/>
              <a:t>color normalization</a:t>
            </a:r>
          </a:p>
          <a:p>
            <a:pPr lvl="1"/>
            <a:r>
              <a:rPr lang="en-US" sz="1800" dirty="0"/>
              <a:t>color consistency - ICC profiles</a:t>
            </a:r>
          </a:p>
          <a:p>
            <a:pPr lvl="1"/>
            <a:r>
              <a:rPr lang="en-US" sz="1800" dirty="0"/>
              <a:t>services for application of ICC profiles to simplify (Internet browser based) viewers</a:t>
            </a:r>
          </a:p>
          <a:p>
            <a:r>
              <a:rPr lang="en-US" sz="2000" dirty="0"/>
              <a:t>Workflow management</a:t>
            </a:r>
          </a:p>
          <a:p>
            <a:pPr lvl="1"/>
            <a:r>
              <a:rPr lang="en-US" sz="1800" dirty="0"/>
              <a:t>provision of identification and specimen preparation</a:t>
            </a:r>
          </a:p>
          <a:p>
            <a:r>
              <a:rPr lang="en-US" sz="2000" dirty="0"/>
              <a:t>Annotations</a:t>
            </a:r>
          </a:p>
          <a:p>
            <a:pPr lvl="1"/>
            <a:r>
              <a:rPr lang="en-US" sz="1800" dirty="0"/>
              <a:t>input (“hot spots”) and output from analysis algorithms</a:t>
            </a:r>
          </a:p>
          <a:p>
            <a:pPr lvl="1"/>
            <a:r>
              <a:rPr lang="en-US" sz="1800"/>
              <a:t>DICOM Segmentations</a:t>
            </a:r>
            <a:endParaRPr lang="en-US" sz="1800" dirty="0"/>
          </a:p>
          <a:p>
            <a:pPr lvl="1"/>
            <a:r>
              <a:rPr lang="en-US" sz="1800" dirty="0"/>
              <a:t>DICOM Structured Reports</a:t>
            </a:r>
          </a:p>
          <a:p>
            <a:pPr lvl="1"/>
            <a:r>
              <a:rPr lang="en-US" sz="1800" dirty="0"/>
              <a:t>? something new in DICOM that scales to millions of nuclei, membranes, etc.</a:t>
            </a:r>
          </a:p>
        </p:txBody>
      </p:sp>
    </p:spTree>
    <p:extLst>
      <p:ext uri="{BB962C8B-B14F-4D97-AF65-F5344CB8AC3E}">
        <p14:creationId xmlns:p14="http://schemas.microsoft.com/office/powerpoint/2010/main" val="1972756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AE2F6-D448-D24C-AB3B-C5EA39E2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" y="885219"/>
            <a:ext cx="5120640" cy="5120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94047-11ED-6F42-93C7-959B22B5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85219"/>
            <a:ext cx="5120640" cy="512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F19FC-F5D1-A94B-9BAC-B75D22269486}"/>
              </a:ext>
            </a:extLst>
          </p:cNvPr>
          <p:cNvSpPr txBox="1"/>
          <p:nvPr/>
        </p:nvSpPr>
        <p:spPr>
          <a:xfrm>
            <a:off x="953010" y="6137579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ICC Profile Applied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8FB56-D07E-004B-AD77-A6B564EF81B4}"/>
              </a:ext>
            </a:extLst>
          </p:cNvPr>
          <p:cNvSpPr txBox="1"/>
          <p:nvPr/>
        </p:nvSpPr>
        <p:spPr>
          <a:xfrm>
            <a:off x="5417844" y="6137579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With ICC Profile Applied</a:t>
            </a:r>
          </a:p>
        </p:txBody>
      </p:sp>
    </p:spTree>
    <p:extLst>
      <p:ext uri="{BB962C8B-B14F-4D97-AF65-F5344CB8AC3E}">
        <p14:creationId xmlns:p14="http://schemas.microsoft.com/office/powerpoint/2010/main" val="1827748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8FD32A-8037-1349-8995-28FCBA48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Workflow Integration</a:t>
            </a:r>
          </a:p>
        </p:txBody>
      </p:sp>
      <p:grpSp>
        <p:nvGrpSpPr>
          <p:cNvPr id="32" name="Group 149">
            <a:extLst>
              <a:ext uri="{FF2B5EF4-FFF2-40B4-BE49-F238E27FC236}">
                <a16:creationId xmlns:a16="http://schemas.microsoft.com/office/drawing/2014/main" id="{B93D49A3-0397-1449-96E5-4060F21BDFF7}"/>
              </a:ext>
            </a:extLst>
          </p:cNvPr>
          <p:cNvGrpSpPr>
            <a:grpSpLocks/>
          </p:cNvGrpSpPr>
          <p:nvPr/>
        </p:nvGrpSpPr>
        <p:grpSpPr bwMode="auto">
          <a:xfrm>
            <a:off x="3827306" y="3589543"/>
            <a:ext cx="1459092" cy="1172423"/>
            <a:chOff x="87" y="1636"/>
            <a:chExt cx="1247" cy="1002"/>
          </a:xfrm>
        </p:grpSpPr>
        <p:grpSp>
          <p:nvGrpSpPr>
            <p:cNvPr id="33" name="Group 132">
              <a:extLst>
                <a:ext uri="{FF2B5EF4-FFF2-40B4-BE49-F238E27FC236}">
                  <a16:creationId xmlns:a16="http://schemas.microsoft.com/office/drawing/2014/main" id="{2BAE9DF8-1005-B044-83B7-3B76B3D8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0" name="Rectangle 124">
                <a:extLst>
                  <a:ext uri="{FF2B5EF4-FFF2-40B4-BE49-F238E27FC236}">
                    <a16:creationId xmlns:a16="http://schemas.microsoft.com/office/drawing/2014/main" id="{C4CF2ECC-646F-5540-96C0-56164151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125">
                <a:extLst>
                  <a:ext uri="{FF2B5EF4-FFF2-40B4-BE49-F238E27FC236}">
                    <a16:creationId xmlns:a16="http://schemas.microsoft.com/office/drawing/2014/main" id="{558FB23D-34B9-5449-BCEA-E1D1832D9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126">
                <a:extLst>
                  <a:ext uri="{FF2B5EF4-FFF2-40B4-BE49-F238E27FC236}">
                    <a16:creationId xmlns:a16="http://schemas.microsoft.com/office/drawing/2014/main" id="{C3C03576-9F9C-BF43-A8B4-F115F8D53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27">
                <a:extLst>
                  <a:ext uri="{FF2B5EF4-FFF2-40B4-BE49-F238E27FC236}">
                    <a16:creationId xmlns:a16="http://schemas.microsoft.com/office/drawing/2014/main" id="{3D03D552-13A0-F24C-B732-2309D7183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128">
                <a:extLst>
                  <a:ext uri="{FF2B5EF4-FFF2-40B4-BE49-F238E27FC236}">
                    <a16:creationId xmlns:a16="http://schemas.microsoft.com/office/drawing/2014/main" id="{D49A3E0D-6E23-D840-95C9-639A8ECAB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29">
                <a:extLst>
                  <a:ext uri="{FF2B5EF4-FFF2-40B4-BE49-F238E27FC236}">
                    <a16:creationId xmlns:a16="http://schemas.microsoft.com/office/drawing/2014/main" id="{355E3867-2416-1149-A886-E90B4FE3C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AutoShape 130">
                <a:extLst>
                  <a:ext uri="{FF2B5EF4-FFF2-40B4-BE49-F238E27FC236}">
                    <a16:creationId xmlns:a16="http://schemas.microsoft.com/office/drawing/2014/main" id="{52C29AD5-5231-BD4E-9E81-C70BE44D1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131">
                <a:extLst>
                  <a:ext uri="{FF2B5EF4-FFF2-40B4-BE49-F238E27FC236}">
                    <a16:creationId xmlns:a16="http://schemas.microsoft.com/office/drawing/2014/main" id="{DCBB7377-15A4-AE49-95E9-6B71BB53B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" name="Rectangle 133">
              <a:extLst>
                <a:ext uri="{FF2B5EF4-FFF2-40B4-BE49-F238E27FC236}">
                  <a16:creationId xmlns:a16="http://schemas.microsoft.com/office/drawing/2014/main" id="{E9511D29-30C4-B445-BFDB-73242A331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" y="1636"/>
              <a:ext cx="1096" cy="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34">
              <a:extLst>
                <a:ext uri="{FF2B5EF4-FFF2-40B4-BE49-F238E27FC236}">
                  <a16:creationId xmlns:a16="http://schemas.microsoft.com/office/drawing/2014/main" id="{FF449C22-AEDD-034A-959C-59FA87554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135">
              <a:extLst>
                <a:ext uri="{FF2B5EF4-FFF2-40B4-BE49-F238E27FC236}">
                  <a16:creationId xmlns:a16="http://schemas.microsoft.com/office/drawing/2014/main" id="{BB69D4C1-2F6B-6B4F-821F-2773CF4C8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36">
              <a:extLst>
                <a:ext uri="{FF2B5EF4-FFF2-40B4-BE49-F238E27FC236}">
                  <a16:creationId xmlns:a16="http://schemas.microsoft.com/office/drawing/2014/main" id="{923C0B33-D146-0040-BE43-5F00B05DD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37">
              <a:extLst>
                <a:ext uri="{FF2B5EF4-FFF2-40B4-BE49-F238E27FC236}">
                  <a16:creationId xmlns:a16="http://schemas.microsoft.com/office/drawing/2014/main" id="{471B03A4-15CD-8944-A60E-34865E3B5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38">
              <a:extLst>
                <a:ext uri="{FF2B5EF4-FFF2-40B4-BE49-F238E27FC236}">
                  <a16:creationId xmlns:a16="http://schemas.microsoft.com/office/drawing/2014/main" id="{E09849A3-A8F8-D04D-BF73-6463B1FA0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39">
              <a:extLst>
                <a:ext uri="{FF2B5EF4-FFF2-40B4-BE49-F238E27FC236}">
                  <a16:creationId xmlns:a16="http://schemas.microsoft.com/office/drawing/2014/main" id="{1F7E53E8-7D39-924A-B8E3-ED6A127256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40">
              <a:extLst>
                <a:ext uri="{FF2B5EF4-FFF2-40B4-BE49-F238E27FC236}">
                  <a16:creationId xmlns:a16="http://schemas.microsoft.com/office/drawing/2014/main" id="{EBBF0A47-D14C-8D44-B313-CF5D78FE1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1">
              <a:extLst>
                <a:ext uri="{FF2B5EF4-FFF2-40B4-BE49-F238E27FC236}">
                  <a16:creationId xmlns:a16="http://schemas.microsoft.com/office/drawing/2014/main" id="{564F5B4A-1C57-3348-9290-9329D9892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42">
              <a:extLst>
                <a:ext uri="{FF2B5EF4-FFF2-40B4-BE49-F238E27FC236}">
                  <a16:creationId xmlns:a16="http://schemas.microsoft.com/office/drawing/2014/main" id="{D25F1031-CBCC-264E-BD2E-4A6473869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43">
              <a:extLst>
                <a:ext uri="{FF2B5EF4-FFF2-40B4-BE49-F238E27FC236}">
                  <a16:creationId xmlns:a16="http://schemas.microsoft.com/office/drawing/2014/main" id="{50B46E36-DFB4-4847-83B2-C386570CF4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44">
              <a:extLst>
                <a:ext uri="{FF2B5EF4-FFF2-40B4-BE49-F238E27FC236}">
                  <a16:creationId xmlns:a16="http://schemas.microsoft.com/office/drawing/2014/main" id="{211126B1-999E-FC43-83E6-787F5B3A3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45">
              <a:extLst>
                <a:ext uri="{FF2B5EF4-FFF2-40B4-BE49-F238E27FC236}">
                  <a16:creationId xmlns:a16="http://schemas.microsoft.com/office/drawing/2014/main" id="{0A47AB08-14EB-6049-8570-0C24E58B3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46">
              <a:extLst>
                <a:ext uri="{FF2B5EF4-FFF2-40B4-BE49-F238E27FC236}">
                  <a16:creationId xmlns:a16="http://schemas.microsoft.com/office/drawing/2014/main" id="{E99C6CD7-2FFB-204A-A184-CF5F93119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47">
              <a:extLst>
                <a:ext uri="{FF2B5EF4-FFF2-40B4-BE49-F238E27FC236}">
                  <a16:creationId xmlns:a16="http://schemas.microsoft.com/office/drawing/2014/main" id="{78E5B250-0C91-444C-8F84-B0553D681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148">
              <a:extLst>
                <a:ext uri="{FF2B5EF4-FFF2-40B4-BE49-F238E27FC236}">
                  <a16:creationId xmlns:a16="http://schemas.microsoft.com/office/drawing/2014/main" id="{18CF2611-DA50-8A49-A729-B45B8126D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" y="2325"/>
              <a:ext cx="1247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8" name="Group 98">
            <a:extLst>
              <a:ext uri="{FF2B5EF4-FFF2-40B4-BE49-F238E27FC236}">
                <a16:creationId xmlns:a16="http://schemas.microsoft.com/office/drawing/2014/main" id="{6DDD2A72-DEFC-704C-9D2A-B149539ECD6D}"/>
              </a:ext>
            </a:extLst>
          </p:cNvPr>
          <p:cNvGrpSpPr>
            <a:grpSpLocks/>
          </p:cNvGrpSpPr>
          <p:nvPr/>
        </p:nvGrpSpPr>
        <p:grpSpPr bwMode="auto">
          <a:xfrm>
            <a:off x="6755602" y="3175001"/>
            <a:ext cx="1765813" cy="1771168"/>
            <a:chOff x="3308" y="1738"/>
            <a:chExt cx="1319" cy="1323"/>
          </a:xfrm>
        </p:grpSpPr>
        <p:grpSp>
          <p:nvGrpSpPr>
            <p:cNvPr id="59" name="Group 43">
              <a:extLst>
                <a:ext uri="{FF2B5EF4-FFF2-40B4-BE49-F238E27FC236}">
                  <a16:creationId xmlns:a16="http://schemas.microsoft.com/office/drawing/2014/main" id="{54BAA6DE-0E0E-2840-9C0D-A8E923604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78" name="Rectangle 44">
                <a:extLst>
                  <a:ext uri="{FF2B5EF4-FFF2-40B4-BE49-F238E27FC236}">
                    <a16:creationId xmlns:a16="http://schemas.microsoft.com/office/drawing/2014/main" id="{42E59214-DA8C-F947-97F2-44B0D7BFF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45">
                <a:extLst>
                  <a:ext uri="{FF2B5EF4-FFF2-40B4-BE49-F238E27FC236}">
                    <a16:creationId xmlns:a16="http://schemas.microsoft.com/office/drawing/2014/main" id="{3D1A82F5-2353-E54B-BABB-3CB50EB1B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46">
                <a:extLst>
                  <a:ext uri="{FF2B5EF4-FFF2-40B4-BE49-F238E27FC236}">
                    <a16:creationId xmlns:a16="http://schemas.microsoft.com/office/drawing/2014/main" id="{A8B7A68E-569A-6247-A618-10FF1012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47">
                <a:extLst>
                  <a:ext uri="{FF2B5EF4-FFF2-40B4-BE49-F238E27FC236}">
                    <a16:creationId xmlns:a16="http://schemas.microsoft.com/office/drawing/2014/main" id="{7F3364B3-81C8-274F-BACA-9E0276465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Oval 48">
                <a:extLst>
                  <a:ext uri="{FF2B5EF4-FFF2-40B4-BE49-F238E27FC236}">
                    <a16:creationId xmlns:a16="http://schemas.microsoft.com/office/drawing/2014/main" id="{7D80F628-83EB-5549-9ACD-57F930B78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49">
                <a:extLst>
                  <a:ext uri="{FF2B5EF4-FFF2-40B4-BE49-F238E27FC236}">
                    <a16:creationId xmlns:a16="http://schemas.microsoft.com/office/drawing/2014/main" id="{CF3DAC3D-6543-1443-8237-F1937C3D4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4" name="Group 50">
                <a:extLst>
                  <a:ext uri="{FF2B5EF4-FFF2-40B4-BE49-F238E27FC236}">
                    <a16:creationId xmlns:a16="http://schemas.microsoft.com/office/drawing/2014/main" id="{BEB35D5F-57D0-C049-964A-BA5A87C3C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112" name="Line 51">
                  <a:extLst>
                    <a:ext uri="{FF2B5EF4-FFF2-40B4-BE49-F238E27FC236}">
                      <a16:creationId xmlns:a16="http://schemas.microsoft.com/office/drawing/2014/main" id="{156DE26C-001C-1246-BF89-FFF3C0A03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AutoShape 52">
                  <a:extLst>
                    <a:ext uri="{FF2B5EF4-FFF2-40B4-BE49-F238E27FC236}">
                      <a16:creationId xmlns:a16="http://schemas.microsoft.com/office/drawing/2014/main" id="{0C91E4F3-32FC-1747-8498-4A16EDA19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53">
                <a:extLst>
                  <a:ext uri="{FF2B5EF4-FFF2-40B4-BE49-F238E27FC236}">
                    <a16:creationId xmlns:a16="http://schemas.microsoft.com/office/drawing/2014/main" id="{E92F47B2-E0AB-5D4A-981D-B05DD7C15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110" name="Line 54">
                  <a:extLst>
                    <a:ext uri="{FF2B5EF4-FFF2-40B4-BE49-F238E27FC236}">
                      <a16:creationId xmlns:a16="http://schemas.microsoft.com/office/drawing/2014/main" id="{40FB611A-6EC6-464A-9947-DF670BA9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AutoShape 55">
                  <a:extLst>
                    <a:ext uri="{FF2B5EF4-FFF2-40B4-BE49-F238E27FC236}">
                      <a16:creationId xmlns:a16="http://schemas.microsoft.com/office/drawing/2014/main" id="{BBDAEE73-69D7-4D41-89B8-5505D0579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56">
                <a:extLst>
                  <a:ext uri="{FF2B5EF4-FFF2-40B4-BE49-F238E27FC236}">
                    <a16:creationId xmlns:a16="http://schemas.microsoft.com/office/drawing/2014/main" id="{A6138291-993D-FC42-9FF3-07190ECAF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108" name="Line 57">
                  <a:extLst>
                    <a:ext uri="{FF2B5EF4-FFF2-40B4-BE49-F238E27FC236}">
                      <a16:creationId xmlns:a16="http://schemas.microsoft.com/office/drawing/2014/main" id="{61EEE65B-EC22-614B-9E0B-DF72C37BE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AutoShape 58">
                  <a:extLst>
                    <a:ext uri="{FF2B5EF4-FFF2-40B4-BE49-F238E27FC236}">
                      <a16:creationId xmlns:a16="http://schemas.microsoft.com/office/drawing/2014/main" id="{BD664392-449D-944D-BF27-E68B0EA0F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" name="Line 59">
                <a:extLst>
                  <a:ext uri="{FF2B5EF4-FFF2-40B4-BE49-F238E27FC236}">
                    <a16:creationId xmlns:a16="http://schemas.microsoft.com/office/drawing/2014/main" id="{378A7C50-DCF6-264B-9E6A-CB8DD805B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0">
                <a:extLst>
                  <a:ext uri="{FF2B5EF4-FFF2-40B4-BE49-F238E27FC236}">
                    <a16:creationId xmlns:a16="http://schemas.microsoft.com/office/drawing/2014/main" id="{1138A1F9-1C05-F844-A09B-128BBB54E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1">
                <a:extLst>
                  <a:ext uri="{FF2B5EF4-FFF2-40B4-BE49-F238E27FC236}">
                    <a16:creationId xmlns:a16="http://schemas.microsoft.com/office/drawing/2014/main" id="{20C32B8D-EE5B-C44D-BEE0-3D5F5A1CE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2">
                <a:extLst>
                  <a:ext uri="{FF2B5EF4-FFF2-40B4-BE49-F238E27FC236}">
                    <a16:creationId xmlns:a16="http://schemas.microsoft.com/office/drawing/2014/main" id="{1E194D8A-AE45-5645-8543-FA41BD116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5E30B740-FAA4-A540-AF8F-7B5DF8009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64">
                <a:extLst>
                  <a:ext uri="{FF2B5EF4-FFF2-40B4-BE49-F238E27FC236}">
                    <a16:creationId xmlns:a16="http://schemas.microsoft.com/office/drawing/2014/main" id="{F8C31336-BAD5-9345-9110-F8D8F87E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65">
                <a:extLst>
                  <a:ext uri="{FF2B5EF4-FFF2-40B4-BE49-F238E27FC236}">
                    <a16:creationId xmlns:a16="http://schemas.microsoft.com/office/drawing/2014/main" id="{A51B9B6F-AB55-1D4D-A863-62086B90E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66">
                <a:extLst>
                  <a:ext uri="{FF2B5EF4-FFF2-40B4-BE49-F238E27FC236}">
                    <a16:creationId xmlns:a16="http://schemas.microsoft.com/office/drawing/2014/main" id="{878D57B0-4490-CA4E-B721-87AD4DF6F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67">
                <a:extLst>
                  <a:ext uri="{FF2B5EF4-FFF2-40B4-BE49-F238E27FC236}">
                    <a16:creationId xmlns:a16="http://schemas.microsoft.com/office/drawing/2014/main" id="{6C92C566-11D1-5048-B8E1-45DC1221B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68">
                <a:extLst>
                  <a:ext uri="{FF2B5EF4-FFF2-40B4-BE49-F238E27FC236}">
                    <a16:creationId xmlns:a16="http://schemas.microsoft.com/office/drawing/2014/main" id="{A60860B6-2EE1-7343-9556-0B6E909E3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69">
                <a:extLst>
                  <a:ext uri="{FF2B5EF4-FFF2-40B4-BE49-F238E27FC236}">
                    <a16:creationId xmlns:a16="http://schemas.microsoft.com/office/drawing/2014/main" id="{A6FED56B-F3CC-B448-9AAE-C6B67AE28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70">
                <a:extLst>
                  <a:ext uri="{FF2B5EF4-FFF2-40B4-BE49-F238E27FC236}">
                    <a16:creationId xmlns:a16="http://schemas.microsoft.com/office/drawing/2014/main" id="{17DFA4DD-D335-3A43-AECA-A75B3120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71">
                <a:extLst>
                  <a:ext uri="{FF2B5EF4-FFF2-40B4-BE49-F238E27FC236}">
                    <a16:creationId xmlns:a16="http://schemas.microsoft.com/office/drawing/2014/main" id="{8BCB8A96-62B6-4449-AFE5-618CB26F4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2">
                <a:extLst>
                  <a:ext uri="{FF2B5EF4-FFF2-40B4-BE49-F238E27FC236}">
                    <a16:creationId xmlns:a16="http://schemas.microsoft.com/office/drawing/2014/main" id="{55DBA13F-248F-E840-BFB9-52A3B29DD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73">
                <a:extLst>
                  <a:ext uri="{FF2B5EF4-FFF2-40B4-BE49-F238E27FC236}">
                    <a16:creationId xmlns:a16="http://schemas.microsoft.com/office/drawing/2014/main" id="{DBEFC832-F66D-9646-B325-D3F0AD2FA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74">
                <a:extLst>
                  <a:ext uri="{FF2B5EF4-FFF2-40B4-BE49-F238E27FC236}">
                    <a16:creationId xmlns:a16="http://schemas.microsoft.com/office/drawing/2014/main" id="{742C8448-885B-AA4E-BC1B-4AFFEF7F5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75">
                <a:extLst>
                  <a:ext uri="{FF2B5EF4-FFF2-40B4-BE49-F238E27FC236}">
                    <a16:creationId xmlns:a16="http://schemas.microsoft.com/office/drawing/2014/main" id="{7BD235EB-B07E-AE48-B303-8BC5DED52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76">
                <a:extLst>
                  <a:ext uri="{FF2B5EF4-FFF2-40B4-BE49-F238E27FC236}">
                    <a16:creationId xmlns:a16="http://schemas.microsoft.com/office/drawing/2014/main" id="{523EBC60-FA9D-7C4D-A9D0-305CE0A08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77">
                <a:extLst>
                  <a:ext uri="{FF2B5EF4-FFF2-40B4-BE49-F238E27FC236}">
                    <a16:creationId xmlns:a16="http://schemas.microsoft.com/office/drawing/2014/main" id="{0C900326-1285-DC4F-BB6B-7458AC008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78">
                <a:extLst>
                  <a:ext uri="{FF2B5EF4-FFF2-40B4-BE49-F238E27FC236}">
                    <a16:creationId xmlns:a16="http://schemas.microsoft.com/office/drawing/2014/main" id="{73EC537F-17A7-A340-96EF-48656A095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79">
                <a:extLst>
                  <a:ext uri="{FF2B5EF4-FFF2-40B4-BE49-F238E27FC236}">
                    <a16:creationId xmlns:a16="http://schemas.microsoft.com/office/drawing/2014/main" id="{2B4DD8F1-995D-9249-8BCD-C57D63863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Line 80">
              <a:extLst>
                <a:ext uri="{FF2B5EF4-FFF2-40B4-BE49-F238E27FC236}">
                  <a16:creationId xmlns:a16="http://schemas.microsoft.com/office/drawing/2014/main" id="{C82108EF-ED25-5848-B50F-5ED741161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81">
              <a:extLst>
                <a:ext uri="{FF2B5EF4-FFF2-40B4-BE49-F238E27FC236}">
                  <a16:creationId xmlns:a16="http://schemas.microsoft.com/office/drawing/2014/main" id="{48439575-0EA0-F841-A02C-0BE332B67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82">
              <a:extLst>
                <a:ext uri="{FF2B5EF4-FFF2-40B4-BE49-F238E27FC236}">
                  <a16:creationId xmlns:a16="http://schemas.microsoft.com/office/drawing/2014/main" id="{59D8E029-85EB-7146-957C-BF9B0011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3">
              <a:extLst>
                <a:ext uri="{FF2B5EF4-FFF2-40B4-BE49-F238E27FC236}">
                  <a16:creationId xmlns:a16="http://schemas.microsoft.com/office/drawing/2014/main" id="{181E988C-A696-674B-824F-915030A69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4">
              <a:extLst>
                <a:ext uri="{FF2B5EF4-FFF2-40B4-BE49-F238E27FC236}">
                  <a16:creationId xmlns:a16="http://schemas.microsoft.com/office/drawing/2014/main" id="{85C76521-0F58-2D4B-BAE9-8D74A014F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85">
              <a:extLst>
                <a:ext uri="{FF2B5EF4-FFF2-40B4-BE49-F238E27FC236}">
                  <a16:creationId xmlns:a16="http://schemas.microsoft.com/office/drawing/2014/main" id="{41AE4C1F-AA8F-9440-8AD4-6FBE593D3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6">
              <a:extLst>
                <a:ext uri="{FF2B5EF4-FFF2-40B4-BE49-F238E27FC236}">
                  <a16:creationId xmlns:a16="http://schemas.microsoft.com/office/drawing/2014/main" id="{EDAF9F38-CC0F-9E40-B184-78369BAD8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7">
              <a:extLst>
                <a:ext uri="{FF2B5EF4-FFF2-40B4-BE49-F238E27FC236}">
                  <a16:creationId xmlns:a16="http://schemas.microsoft.com/office/drawing/2014/main" id="{64D0CF8E-75B5-784D-B70D-7BE2E82BF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BCE35975-40AB-4045-8CE5-F29F4B964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9">
              <a:extLst>
                <a:ext uri="{FF2B5EF4-FFF2-40B4-BE49-F238E27FC236}">
                  <a16:creationId xmlns:a16="http://schemas.microsoft.com/office/drawing/2014/main" id="{CC7F5BAF-FAB7-2C48-9D48-02DF4FBE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0">
              <a:extLst>
                <a:ext uri="{FF2B5EF4-FFF2-40B4-BE49-F238E27FC236}">
                  <a16:creationId xmlns:a16="http://schemas.microsoft.com/office/drawing/2014/main" id="{CE8BA813-95E2-1045-BFFE-253BA8156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91">
              <a:extLst>
                <a:ext uri="{FF2B5EF4-FFF2-40B4-BE49-F238E27FC236}">
                  <a16:creationId xmlns:a16="http://schemas.microsoft.com/office/drawing/2014/main" id="{9535426C-2F7C-6E46-AE7B-9EF1F0B37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92">
              <a:extLst>
                <a:ext uri="{FF2B5EF4-FFF2-40B4-BE49-F238E27FC236}">
                  <a16:creationId xmlns:a16="http://schemas.microsoft.com/office/drawing/2014/main" id="{F9EA7153-1DAA-2C4E-8EE2-C42303915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93">
              <a:extLst>
                <a:ext uri="{FF2B5EF4-FFF2-40B4-BE49-F238E27FC236}">
                  <a16:creationId xmlns:a16="http://schemas.microsoft.com/office/drawing/2014/main" id="{9F989AAF-ECF4-7D43-A32B-98D19816B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A5CFEF84-77CB-2A47-9E67-C5AC1BBEC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95">
              <a:extLst>
                <a:ext uri="{FF2B5EF4-FFF2-40B4-BE49-F238E27FC236}">
                  <a16:creationId xmlns:a16="http://schemas.microsoft.com/office/drawing/2014/main" id="{CB0B01F9-AF6D-F045-8082-F872244C4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96">
              <a:extLst>
                <a:ext uri="{FF2B5EF4-FFF2-40B4-BE49-F238E27FC236}">
                  <a16:creationId xmlns:a16="http://schemas.microsoft.com/office/drawing/2014/main" id="{D0DD4571-6CA0-B24B-81DF-B27B24D38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97">
              <a:extLst>
                <a:ext uri="{FF2B5EF4-FFF2-40B4-BE49-F238E27FC236}">
                  <a16:creationId xmlns:a16="http://schemas.microsoft.com/office/drawing/2014/main" id="{646CE9F9-E849-C64E-86D7-D2849A05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2787"/>
              <a:ext cx="526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114" name="Group 104">
            <a:extLst>
              <a:ext uri="{FF2B5EF4-FFF2-40B4-BE49-F238E27FC236}">
                <a16:creationId xmlns:a16="http://schemas.microsoft.com/office/drawing/2014/main" id="{823A3A7B-AEF0-064A-A3CD-467FA492BF2A}"/>
              </a:ext>
            </a:extLst>
          </p:cNvPr>
          <p:cNvGrpSpPr>
            <a:grpSpLocks/>
          </p:cNvGrpSpPr>
          <p:nvPr/>
        </p:nvGrpSpPr>
        <p:grpSpPr bwMode="auto">
          <a:xfrm>
            <a:off x="5332354" y="3512103"/>
            <a:ext cx="1397492" cy="738188"/>
            <a:chOff x="2224" y="1472"/>
            <a:chExt cx="1335" cy="465"/>
          </a:xfrm>
        </p:grpSpPr>
        <p:sp>
          <p:nvSpPr>
            <p:cNvPr id="115" name="Text Box 103">
              <a:extLst>
                <a:ext uri="{FF2B5EF4-FFF2-40B4-BE49-F238E27FC236}">
                  <a16:creationId xmlns:a16="http://schemas.microsoft.com/office/drawing/2014/main" id="{DB6D1B0F-8BBC-AD4A-8D15-778237F32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" y="1472"/>
              <a:ext cx="1122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C-STORE</a:t>
              </a:r>
              <a:endParaRPr lang="en-US" sz="1600" dirty="0"/>
            </a:p>
          </p:txBody>
        </p:sp>
        <p:sp>
          <p:nvSpPr>
            <p:cNvPr id="116" name="Line 102">
              <a:extLst>
                <a:ext uri="{FF2B5EF4-FFF2-40B4-BE49-F238E27FC236}">
                  <a16:creationId xmlns:a16="http://schemas.microsoft.com/office/drawing/2014/main" id="{5FC2C338-6A1D-1147-8FB8-3E5F54B30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7" name="Group 861">
            <a:extLst>
              <a:ext uri="{FF2B5EF4-FFF2-40B4-BE49-F238E27FC236}">
                <a16:creationId xmlns:a16="http://schemas.microsoft.com/office/drawing/2014/main" id="{127EE31F-4809-A644-82A0-3F02776AB70C}"/>
              </a:ext>
            </a:extLst>
          </p:cNvPr>
          <p:cNvGrpSpPr>
            <a:grpSpLocks/>
          </p:cNvGrpSpPr>
          <p:nvPr/>
        </p:nvGrpSpPr>
        <p:grpSpPr bwMode="auto">
          <a:xfrm>
            <a:off x="341379" y="3177558"/>
            <a:ext cx="1462087" cy="1638608"/>
            <a:chOff x="1776" y="2256"/>
            <a:chExt cx="1680" cy="1882"/>
          </a:xfrm>
        </p:grpSpPr>
        <p:sp>
          <p:nvSpPr>
            <p:cNvPr id="118" name="Rectangle 862">
              <a:extLst>
                <a:ext uri="{FF2B5EF4-FFF2-40B4-BE49-F238E27FC236}">
                  <a16:creationId xmlns:a16="http://schemas.microsoft.com/office/drawing/2014/main" id="{9A75B8F7-DBFD-5D4E-8D61-AEBE5166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863">
              <a:extLst>
                <a:ext uri="{FF2B5EF4-FFF2-40B4-BE49-F238E27FC236}">
                  <a16:creationId xmlns:a16="http://schemas.microsoft.com/office/drawing/2014/main" id="{A80D516E-DE1C-CB4C-B4CA-FE2C7A64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864">
              <a:extLst>
                <a:ext uri="{FF2B5EF4-FFF2-40B4-BE49-F238E27FC236}">
                  <a16:creationId xmlns:a16="http://schemas.microsoft.com/office/drawing/2014/main" id="{41D895E5-E7A5-1C44-A331-C05E6FECE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865">
              <a:extLst>
                <a:ext uri="{FF2B5EF4-FFF2-40B4-BE49-F238E27FC236}">
                  <a16:creationId xmlns:a16="http://schemas.microsoft.com/office/drawing/2014/main" id="{8BB6BDF9-6A03-C649-B92C-BDF8C2A1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866">
              <a:extLst>
                <a:ext uri="{FF2B5EF4-FFF2-40B4-BE49-F238E27FC236}">
                  <a16:creationId xmlns:a16="http://schemas.microsoft.com/office/drawing/2014/main" id="{FB9ED7CB-D491-2D49-A887-8E23497ED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867">
              <a:extLst>
                <a:ext uri="{FF2B5EF4-FFF2-40B4-BE49-F238E27FC236}">
                  <a16:creationId xmlns:a16="http://schemas.microsoft.com/office/drawing/2014/main" id="{D8DB40B3-1EE1-5F4C-B50D-F79514383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868">
              <a:extLst>
                <a:ext uri="{FF2B5EF4-FFF2-40B4-BE49-F238E27FC236}">
                  <a16:creationId xmlns:a16="http://schemas.microsoft.com/office/drawing/2014/main" id="{DC073F9A-331C-2F48-8AE7-9BBA3668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869">
              <a:extLst>
                <a:ext uri="{FF2B5EF4-FFF2-40B4-BE49-F238E27FC236}">
                  <a16:creationId xmlns:a16="http://schemas.microsoft.com/office/drawing/2014/main" id="{EDDEE8C4-4866-3248-ADDB-CE60E46F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870">
              <a:extLst>
                <a:ext uri="{FF2B5EF4-FFF2-40B4-BE49-F238E27FC236}">
                  <a16:creationId xmlns:a16="http://schemas.microsoft.com/office/drawing/2014/main" id="{E36FB457-E02B-7A49-BDD4-F01E9577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871">
              <a:extLst>
                <a:ext uri="{FF2B5EF4-FFF2-40B4-BE49-F238E27FC236}">
                  <a16:creationId xmlns:a16="http://schemas.microsoft.com/office/drawing/2014/main" id="{969EB850-0BB8-8D4C-98C6-AB3D01A94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872">
              <a:extLst>
                <a:ext uri="{FF2B5EF4-FFF2-40B4-BE49-F238E27FC236}">
                  <a16:creationId xmlns:a16="http://schemas.microsoft.com/office/drawing/2014/main" id="{FB5B8903-766A-AC4B-9077-E5C8A1000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873">
              <a:extLst>
                <a:ext uri="{FF2B5EF4-FFF2-40B4-BE49-F238E27FC236}">
                  <a16:creationId xmlns:a16="http://schemas.microsoft.com/office/drawing/2014/main" id="{938B3BBE-098F-914E-AAA2-540D4B44F9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874">
              <a:extLst>
                <a:ext uri="{FF2B5EF4-FFF2-40B4-BE49-F238E27FC236}">
                  <a16:creationId xmlns:a16="http://schemas.microsoft.com/office/drawing/2014/main" id="{8E050695-C8F5-B241-B6DE-8D1A9EC79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875">
              <a:extLst>
                <a:ext uri="{FF2B5EF4-FFF2-40B4-BE49-F238E27FC236}">
                  <a16:creationId xmlns:a16="http://schemas.microsoft.com/office/drawing/2014/main" id="{2520C713-264D-4F48-B079-CE36A10E6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876">
              <a:extLst>
                <a:ext uri="{FF2B5EF4-FFF2-40B4-BE49-F238E27FC236}">
                  <a16:creationId xmlns:a16="http://schemas.microsoft.com/office/drawing/2014/main" id="{E292F1B7-D40C-8C4D-96FD-D2B94400CD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877">
              <a:extLst>
                <a:ext uri="{FF2B5EF4-FFF2-40B4-BE49-F238E27FC236}">
                  <a16:creationId xmlns:a16="http://schemas.microsoft.com/office/drawing/2014/main" id="{6A46258B-DFE6-7B41-A1E4-FD967B9DC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878">
              <a:extLst>
                <a:ext uri="{FF2B5EF4-FFF2-40B4-BE49-F238E27FC236}">
                  <a16:creationId xmlns:a16="http://schemas.microsoft.com/office/drawing/2014/main" id="{C9C698FF-A802-B14D-873D-04080D337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879">
              <a:extLst>
                <a:ext uri="{FF2B5EF4-FFF2-40B4-BE49-F238E27FC236}">
                  <a16:creationId xmlns:a16="http://schemas.microsoft.com/office/drawing/2014/main" id="{86D16DCB-B12D-B04B-8487-7AD14D80A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880">
              <a:extLst>
                <a:ext uri="{FF2B5EF4-FFF2-40B4-BE49-F238E27FC236}">
                  <a16:creationId xmlns:a16="http://schemas.microsoft.com/office/drawing/2014/main" id="{35C692D0-85F1-554C-886B-0D7708D507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881">
              <a:extLst>
                <a:ext uri="{FF2B5EF4-FFF2-40B4-BE49-F238E27FC236}">
                  <a16:creationId xmlns:a16="http://schemas.microsoft.com/office/drawing/2014/main" id="{8A040821-ABA8-3340-A176-6A30BD09A8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882">
              <a:extLst>
                <a:ext uri="{FF2B5EF4-FFF2-40B4-BE49-F238E27FC236}">
                  <a16:creationId xmlns:a16="http://schemas.microsoft.com/office/drawing/2014/main" id="{F34E43AD-80B3-3A47-9DE5-DE761CA4E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883">
              <a:extLst>
                <a:ext uri="{FF2B5EF4-FFF2-40B4-BE49-F238E27FC236}">
                  <a16:creationId xmlns:a16="http://schemas.microsoft.com/office/drawing/2014/main" id="{E127E0FE-BC63-BA49-88D8-B380FDB2B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884">
              <a:extLst>
                <a:ext uri="{FF2B5EF4-FFF2-40B4-BE49-F238E27FC236}">
                  <a16:creationId xmlns:a16="http://schemas.microsoft.com/office/drawing/2014/main" id="{5020E449-C1F2-AF46-ACFC-1F9351C25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885">
              <a:extLst>
                <a:ext uri="{FF2B5EF4-FFF2-40B4-BE49-F238E27FC236}">
                  <a16:creationId xmlns:a16="http://schemas.microsoft.com/office/drawing/2014/main" id="{C5394A4A-2950-6B43-9A38-F664A9629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886">
              <a:extLst>
                <a:ext uri="{FF2B5EF4-FFF2-40B4-BE49-F238E27FC236}">
                  <a16:creationId xmlns:a16="http://schemas.microsoft.com/office/drawing/2014/main" id="{1ACD7977-128D-7041-88DA-634729371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887">
              <a:extLst>
                <a:ext uri="{FF2B5EF4-FFF2-40B4-BE49-F238E27FC236}">
                  <a16:creationId xmlns:a16="http://schemas.microsoft.com/office/drawing/2014/main" id="{4131D1D1-8C14-BA45-96D6-7CCD78991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888">
              <a:extLst>
                <a:ext uri="{FF2B5EF4-FFF2-40B4-BE49-F238E27FC236}">
                  <a16:creationId xmlns:a16="http://schemas.microsoft.com/office/drawing/2014/main" id="{AE9E74D9-CB49-1E40-8932-10232501A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889">
              <a:extLst>
                <a:ext uri="{FF2B5EF4-FFF2-40B4-BE49-F238E27FC236}">
                  <a16:creationId xmlns:a16="http://schemas.microsoft.com/office/drawing/2014/main" id="{7394673D-BB8A-564E-9EBA-0EC8A2383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890">
              <a:extLst>
                <a:ext uri="{FF2B5EF4-FFF2-40B4-BE49-F238E27FC236}">
                  <a16:creationId xmlns:a16="http://schemas.microsoft.com/office/drawing/2014/main" id="{1D64E5A6-DE54-954B-8D8E-1770AACE6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891">
              <a:extLst>
                <a:ext uri="{FF2B5EF4-FFF2-40B4-BE49-F238E27FC236}">
                  <a16:creationId xmlns:a16="http://schemas.microsoft.com/office/drawing/2014/main" id="{23A93C42-B519-5A48-BD61-9E5067F7B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892">
              <a:extLst>
                <a:ext uri="{FF2B5EF4-FFF2-40B4-BE49-F238E27FC236}">
                  <a16:creationId xmlns:a16="http://schemas.microsoft.com/office/drawing/2014/main" id="{747C1AED-E0AB-9F47-B902-1BC20FFA3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893">
              <a:extLst>
                <a:ext uri="{FF2B5EF4-FFF2-40B4-BE49-F238E27FC236}">
                  <a16:creationId xmlns:a16="http://schemas.microsoft.com/office/drawing/2014/main" id="{4B780368-C5B8-0546-83E3-6CBB5BFD4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894">
              <a:extLst>
                <a:ext uri="{FF2B5EF4-FFF2-40B4-BE49-F238E27FC236}">
                  <a16:creationId xmlns:a16="http://schemas.microsoft.com/office/drawing/2014/main" id="{FD3EE3E0-1D12-DB45-AE51-035CB1486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895">
              <a:extLst>
                <a:ext uri="{FF2B5EF4-FFF2-40B4-BE49-F238E27FC236}">
                  <a16:creationId xmlns:a16="http://schemas.microsoft.com/office/drawing/2014/main" id="{E1C864A4-B8BF-D542-BB62-ACBE35B118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896">
              <a:extLst>
                <a:ext uri="{FF2B5EF4-FFF2-40B4-BE49-F238E27FC236}">
                  <a16:creationId xmlns:a16="http://schemas.microsoft.com/office/drawing/2014/main" id="{8FDA8EC1-1A47-2A4C-BFB5-CBD10E04E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897">
              <a:extLst>
                <a:ext uri="{FF2B5EF4-FFF2-40B4-BE49-F238E27FC236}">
                  <a16:creationId xmlns:a16="http://schemas.microsoft.com/office/drawing/2014/main" id="{B9EC8113-713C-CF46-ACDB-F64C90EF3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898">
              <a:extLst>
                <a:ext uri="{FF2B5EF4-FFF2-40B4-BE49-F238E27FC236}">
                  <a16:creationId xmlns:a16="http://schemas.microsoft.com/office/drawing/2014/main" id="{19C0DEC5-63C5-5A40-AC97-D502922C5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899">
              <a:extLst>
                <a:ext uri="{FF2B5EF4-FFF2-40B4-BE49-F238E27FC236}">
                  <a16:creationId xmlns:a16="http://schemas.microsoft.com/office/drawing/2014/main" id="{EA737D3E-3DBF-7B41-9E17-58E6B3C76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900">
              <a:extLst>
                <a:ext uri="{FF2B5EF4-FFF2-40B4-BE49-F238E27FC236}">
                  <a16:creationId xmlns:a16="http://schemas.microsoft.com/office/drawing/2014/main" id="{62E2E4CB-06A5-C844-8A39-C1F68F786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901">
              <a:extLst>
                <a:ext uri="{FF2B5EF4-FFF2-40B4-BE49-F238E27FC236}">
                  <a16:creationId xmlns:a16="http://schemas.microsoft.com/office/drawing/2014/main" id="{0D9439C7-3CA9-2347-9F58-89D2B8E90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902">
              <a:extLst>
                <a:ext uri="{FF2B5EF4-FFF2-40B4-BE49-F238E27FC236}">
                  <a16:creationId xmlns:a16="http://schemas.microsoft.com/office/drawing/2014/main" id="{27D68304-8ED3-EA47-AFDB-D6F549934E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903">
              <a:extLst>
                <a:ext uri="{FF2B5EF4-FFF2-40B4-BE49-F238E27FC236}">
                  <a16:creationId xmlns:a16="http://schemas.microsoft.com/office/drawing/2014/main" id="{07B1C393-A957-9B4C-97C8-F1B6C2524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AutoShape 904">
              <a:extLst>
                <a:ext uri="{FF2B5EF4-FFF2-40B4-BE49-F238E27FC236}">
                  <a16:creationId xmlns:a16="http://schemas.microsoft.com/office/drawing/2014/main" id="{CE0AF703-92C3-9E40-8593-F533BB7F7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905">
              <a:extLst>
                <a:ext uri="{FF2B5EF4-FFF2-40B4-BE49-F238E27FC236}">
                  <a16:creationId xmlns:a16="http://schemas.microsoft.com/office/drawing/2014/main" id="{77CFB032-E2EF-F74C-B630-584EAF0F9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906">
              <a:extLst>
                <a:ext uri="{FF2B5EF4-FFF2-40B4-BE49-F238E27FC236}">
                  <a16:creationId xmlns:a16="http://schemas.microsoft.com/office/drawing/2014/main" id="{3DE64640-54D8-4F40-AD45-A709C6A1F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907">
              <a:extLst>
                <a:ext uri="{FF2B5EF4-FFF2-40B4-BE49-F238E27FC236}">
                  <a16:creationId xmlns:a16="http://schemas.microsoft.com/office/drawing/2014/main" id="{8F62D86E-0553-5142-B63A-75B3E75EE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908">
              <a:extLst>
                <a:ext uri="{FF2B5EF4-FFF2-40B4-BE49-F238E27FC236}">
                  <a16:creationId xmlns:a16="http://schemas.microsoft.com/office/drawing/2014/main" id="{9E402424-450B-C240-848F-2EB1DBFE7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909">
              <a:extLst>
                <a:ext uri="{FF2B5EF4-FFF2-40B4-BE49-F238E27FC236}">
                  <a16:creationId xmlns:a16="http://schemas.microsoft.com/office/drawing/2014/main" id="{59BED0DE-D7B4-7944-9B5B-62ADB2DCDE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AutoShape 910">
              <a:extLst>
                <a:ext uri="{FF2B5EF4-FFF2-40B4-BE49-F238E27FC236}">
                  <a16:creationId xmlns:a16="http://schemas.microsoft.com/office/drawing/2014/main" id="{E21C814C-6818-3B41-9466-C83F54E58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911">
              <a:extLst>
                <a:ext uri="{FF2B5EF4-FFF2-40B4-BE49-F238E27FC236}">
                  <a16:creationId xmlns:a16="http://schemas.microsoft.com/office/drawing/2014/main" id="{5B3C479A-0103-EA44-9075-560E8978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912">
              <a:extLst>
                <a:ext uri="{FF2B5EF4-FFF2-40B4-BE49-F238E27FC236}">
                  <a16:creationId xmlns:a16="http://schemas.microsoft.com/office/drawing/2014/main" id="{C5D9BA7F-DF4C-1B49-8EF9-A7507EA2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913">
              <a:extLst>
                <a:ext uri="{FF2B5EF4-FFF2-40B4-BE49-F238E27FC236}">
                  <a16:creationId xmlns:a16="http://schemas.microsoft.com/office/drawing/2014/main" id="{F317310B-1294-354C-8335-0AB85DF9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" y="3717"/>
              <a:ext cx="991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i="1" dirty="0">
                  <a:latin typeface="Times New Roman" charset="0"/>
                </a:rPr>
                <a:t>AP-LIS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E3E24-F64E-8347-A741-D3FC87C91EBD}"/>
              </a:ext>
            </a:extLst>
          </p:cNvPr>
          <p:cNvGrpSpPr/>
          <p:nvPr/>
        </p:nvGrpSpPr>
        <p:grpSpPr>
          <a:xfrm>
            <a:off x="3134142" y="3508652"/>
            <a:ext cx="803189" cy="738188"/>
            <a:chOff x="3134141" y="2651402"/>
            <a:chExt cx="803189" cy="738188"/>
          </a:xfrm>
        </p:grpSpPr>
        <p:sp>
          <p:nvSpPr>
            <p:cNvPr id="172" name="Text Box 103">
              <a:extLst>
                <a:ext uri="{FF2B5EF4-FFF2-40B4-BE49-F238E27FC236}">
                  <a16:creationId xmlns:a16="http://schemas.microsoft.com/office/drawing/2014/main" id="{20D77B51-210D-8949-9652-ED93FF3A3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141" y="2651402"/>
              <a:ext cx="803189" cy="738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MWL</a:t>
              </a:r>
              <a:endParaRPr lang="en-US" sz="1600" dirty="0"/>
            </a:p>
          </p:txBody>
        </p:sp>
        <p:sp>
          <p:nvSpPr>
            <p:cNvPr id="173" name="Line 102">
              <a:extLst>
                <a:ext uri="{FF2B5EF4-FFF2-40B4-BE49-F238E27FC236}">
                  <a16:creationId xmlns:a16="http://schemas.microsoft.com/office/drawing/2014/main" id="{E57AF1B8-55B7-3844-944F-784DFCB51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435827FF-5073-9043-AFE7-0356FA013D85}"/>
              </a:ext>
            </a:extLst>
          </p:cNvPr>
          <p:cNvSpPr txBox="1"/>
          <p:nvPr/>
        </p:nvSpPr>
        <p:spPr>
          <a:xfrm>
            <a:off x="1070885" y="5486284"/>
            <a:ext cx="699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Standard Images and HL7/DICOM IS Integration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CFEC650-2550-EE4E-BED9-975837136C3F}"/>
              </a:ext>
            </a:extLst>
          </p:cNvPr>
          <p:cNvGrpSpPr/>
          <p:nvPr/>
        </p:nvGrpSpPr>
        <p:grpSpPr>
          <a:xfrm>
            <a:off x="2486469" y="3182210"/>
            <a:ext cx="815352" cy="1771117"/>
            <a:chOff x="6736761" y="2470151"/>
            <a:chExt cx="815352" cy="1771117"/>
          </a:xfrm>
        </p:grpSpPr>
        <p:sp>
          <p:nvSpPr>
            <p:cNvPr id="231" name="Rectangle 46">
              <a:extLst>
                <a:ext uri="{FF2B5EF4-FFF2-40B4-BE49-F238E27FC236}">
                  <a16:creationId xmlns:a16="http://schemas.microsoft.com/office/drawing/2014/main" id="{6676268A-14F4-DF49-B851-0931E014D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8001" y="2470151"/>
              <a:ext cx="474264" cy="1336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47">
              <a:extLst>
                <a:ext uri="{FF2B5EF4-FFF2-40B4-BE49-F238E27FC236}">
                  <a16:creationId xmlns:a16="http://schemas.microsoft.com/office/drawing/2014/main" id="{AA6C0361-12E2-F642-A729-7C770A907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513" y="2884692"/>
              <a:ext cx="194876" cy="9215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Oval 48">
              <a:extLst>
                <a:ext uri="{FF2B5EF4-FFF2-40B4-BE49-F238E27FC236}">
                  <a16:creationId xmlns:a16="http://schemas.microsoft.com/office/drawing/2014/main" id="{27320405-79E1-8E43-BCE3-E256E61B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513" y="2793234"/>
              <a:ext cx="194876" cy="2515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49">
              <a:extLst>
                <a:ext uri="{FF2B5EF4-FFF2-40B4-BE49-F238E27FC236}">
                  <a16:creationId xmlns:a16="http://schemas.microsoft.com/office/drawing/2014/main" id="{CE2210DF-9105-E94B-AE0F-B73993C37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6644" y="3114330"/>
              <a:ext cx="0" cy="13917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Rectangle 97">
              <a:extLst>
                <a:ext uri="{FF2B5EF4-FFF2-40B4-BE49-F238E27FC236}">
                  <a16:creationId xmlns:a16="http://schemas.microsoft.com/office/drawing/2014/main" id="{C2DB2832-9351-9149-8680-E8348B83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6761" y="3874501"/>
              <a:ext cx="815352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Broker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F5F5400-E2F3-C149-B7DB-F0A286923581}"/>
              </a:ext>
            </a:extLst>
          </p:cNvPr>
          <p:cNvGrpSpPr/>
          <p:nvPr/>
        </p:nvGrpSpPr>
        <p:grpSpPr>
          <a:xfrm>
            <a:off x="1711788" y="3493886"/>
            <a:ext cx="1020289" cy="738664"/>
            <a:chOff x="3005421" y="2651402"/>
            <a:chExt cx="1020289" cy="738664"/>
          </a:xfrm>
        </p:grpSpPr>
        <p:sp>
          <p:nvSpPr>
            <p:cNvPr id="237" name="Text Box 103">
              <a:extLst>
                <a:ext uri="{FF2B5EF4-FFF2-40B4-BE49-F238E27FC236}">
                  <a16:creationId xmlns:a16="http://schemas.microsoft.com/office/drawing/2014/main" id="{A07D6C40-9D09-4245-AEAD-64F50C5AD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5421" y="2651402"/>
              <a:ext cx="1020289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HL7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OML/QBP</a:t>
              </a:r>
              <a:endParaRPr lang="en-US" sz="1600" dirty="0"/>
            </a:p>
          </p:txBody>
        </p:sp>
        <p:sp>
          <p:nvSpPr>
            <p:cNvPr id="238" name="Line 102">
              <a:extLst>
                <a:ext uri="{FF2B5EF4-FFF2-40B4-BE49-F238E27FC236}">
                  <a16:creationId xmlns:a16="http://schemas.microsoft.com/office/drawing/2014/main" id="{FCF246E8-19FF-4D4E-B90E-A2EC776B9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794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8FD32A-8037-1349-8995-28FCBA48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Workflow Integration</a:t>
            </a:r>
          </a:p>
        </p:txBody>
      </p:sp>
      <p:grpSp>
        <p:nvGrpSpPr>
          <p:cNvPr id="32" name="Group 149">
            <a:extLst>
              <a:ext uri="{FF2B5EF4-FFF2-40B4-BE49-F238E27FC236}">
                <a16:creationId xmlns:a16="http://schemas.microsoft.com/office/drawing/2014/main" id="{B93D49A3-0397-1449-96E5-4060F21BDFF7}"/>
              </a:ext>
            </a:extLst>
          </p:cNvPr>
          <p:cNvGrpSpPr>
            <a:grpSpLocks/>
          </p:cNvGrpSpPr>
          <p:nvPr/>
        </p:nvGrpSpPr>
        <p:grpSpPr bwMode="auto">
          <a:xfrm>
            <a:off x="2812322" y="3589543"/>
            <a:ext cx="1459092" cy="1172423"/>
            <a:chOff x="87" y="1636"/>
            <a:chExt cx="1247" cy="1002"/>
          </a:xfrm>
        </p:grpSpPr>
        <p:grpSp>
          <p:nvGrpSpPr>
            <p:cNvPr id="33" name="Group 132">
              <a:extLst>
                <a:ext uri="{FF2B5EF4-FFF2-40B4-BE49-F238E27FC236}">
                  <a16:creationId xmlns:a16="http://schemas.microsoft.com/office/drawing/2014/main" id="{2BAE9DF8-1005-B044-83B7-3B76B3D8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" y="1869"/>
              <a:ext cx="1024" cy="382"/>
              <a:chOff x="178" y="1869"/>
              <a:chExt cx="1024" cy="382"/>
            </a:xfrm>
          </p:grpSpPr>
          <p:sp>
            <p:nvSpPr>
              <p:cNvPr id="50" name="Rectangle 124">
                <a:extLst>
                  <a:ext uri="{FF2B5EF4-FFF2-40B4-BE49-F238E27FC236}">
                    <a16:creationId xmlns:a16="http://schemas.microsoft.com/office/drawing/2014/main" id="{C4CF2ECC-646F-5540-96C0-56164151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30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125">
                <a:extLst>
                  <a:ext uri="{FF2B5EF4-FFF2-40B4-BE49-F238E27FC236}">
                    <a16:creationId xmlns:a16="http://schemas.microsoft.com/office/drawing/2014/main" id="{558FB23D-34B9-5449-BCEA-E1D1832D9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1869"/>
                <a:ext cx="1024" cy="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126">
                <a:extLst>
                  <a:ext uri="{FF2B5EF4-FFF2-40B4-BE49-F238E27FC236}">
                    <a16:creationId xmlns:a16="http://schemas.microsoft.com/office/drawing/2014/main" id="{C3C03576-9F9C-BF43-A8B4-F115F8D53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15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27">
                <a:extLst>
                  <a:ext uri="{FF2B5EF4-FFF2-40B4-BE49-F238E27FC236}">
                    <a16:creationId xmlns:a16="http://schemas.microsoft.com/office/drawing/2014/main" id="{3D03D552-13A0-F24C-B732-2309D7183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129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128">
                <a:extLst>
                  <a:ext uri="{FF2B5EF4-FFF2-40B4-BE49-F238E27FC236}">
                    <a16:creationId xmlns:a16="http://schemas.microsoft.com/office/drawing/2014/main" id="{D49A3E0D-6E23-D840-95C9-639A8ECAB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103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29">
                <a:extLst>
                  <a:ext uri="{FF2B5EF4-FFF2-40B4-BE49-F238E27FC236}">
                    <a16:creationId xmlns:a16="http://schemas.microsoft.com/office/drawing/2014/main" id="{355E3867-2416-1149-A886-E90B4FE3C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" y="2075"/>
                <a:ext cx="9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AutoShape 130">
                <a:extLst>
                  <a:ext uri="{FF2B5EF4-FFF2-40B4-BE49-F238E27FC236}">
                    <a16:creationId xmlns:a16="http://schemas.microsoft.com/office/drawing/2014/main" id="{52C29AD5-5231-BD4E-9E81-C70BE44D1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 flipH="1" flipV="1">
                <a:off x="1105" y="2186"/>
                <a:ext cx="97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AutoShape 131">
                <a:extLst>
                  <a:ext uri="{FF2B5EF4-FFF2-40B4-BE49-F238E27FC236}">
                    <a16:creationId xmlns:a16="http://schemas.microsoft.com/office/drawing/2014/main" id="{DCBB7377-15A4-AE49-95E9-6B71BB53B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 flipH="1" flipV="1">
                <a:off x="211" y="2186"/>
                <a:ext cx="96" cy="65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" name="Rectangle 133">
              <a:extLst>
                <a:ext uri="{FF2B5EF4-FFF2-40B4-BE49-F238E27FC236}">
                  <a16:creationId xmlns:a16="http://schemas.microsoft.com/office/drawing/2014/main" id="{E9511D29-30C4-B445-BFDB-73242A331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" y="1636"/>
              <a:ext cx="1096" cy="20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34">
              <a:extLst>
                <a:ext uri="{FF2B5EF4-FFF2-40B4-BE49-F238E27FC236}">
                  <a16:creationId xmlns:a16="http://schemas.microsoft.com/office/drawing/2014/main" id="{FF449C22-AEDD-034A-959C-59FA87554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1638"/>
              <a:ext cx="128" cy="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135">
              <a:extLst>
                <a:ext uri="{FF2B5EF4-FFF2-40B4-BE49-F238E27FC236}">
                  <a16:creationId xmlns:a16="http://schemas.microsoft.com/office/drawing/2014/main" id="{BB69D4C1-2F6B-6B4F-821F-2773CF4C8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1673"/>
              <a:ext cx="133" cy="135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36">
              <a:extLst>
                <a:ext uri="{FF2B5EF4-FFF2-40B4-BE49-F238E27FC236}">
                  <a16:creationId xmlns:a16="http://schemas.microsoft.com/office/drawing/2014/main" id="{923C0B33-D146-0040-BE43-5F00B05DD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693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37">
              <a:extLst>
                <a:ext uri="{FF2B5EF4-FFF2-40B4-BE49-F238E27FC236}">
                  <a16:creationId xmlns:a16="http://schemas.microsoft.com/office/drawing/2014/main" id="{471B03A4-15CD-8944-A60E-34865E3B5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717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38">
              <a:extLst>
                <a:ext uri="{FF2B5EF4-FFF2-40B4-BE49-F238E27FC236}">
                  <a16:creationId xmlns:a16="http://schemas.microsoft.com/office/drawing/2014/main" id="{E09849A3-A8F8-D04D-BF73-6463B1FA0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742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39">
              <a:extLst>
                <a:ext uri="{FF2B5EF4-FFF2-40B4-BE49-F238E27FC236}">
                  <a16:creationId xmlns:a16="http://schemas.microsoft.com/office/drawing/2014/main" id="{1F7E53E8-7D39-924A-B8E3-ED6A127256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" y="176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40">
              <a:extLst>
                <a:ext uri="{FF2B5EF4-FFF2-40B4-BE49-F238E27FC236}">
                  <a16:creationId xmlns:a16="http://schemas.microsoft.com/office/drawing/2014/main" id="{EBBF0A47-D14C-8D44-B313-CF5D78FE1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" y="1693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1">
              <a:extLst>
                <a:ext uri="{FF2B5EF4-FFF2-40B4-BE49-F238E27FC236}">
                  <a16:creationId xmlns:a16="http://schemas.microsoft.com/office/drawing/2014/main" id="{564F5B4A-1C57-3348-9290-9329D9892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17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42">
              <a:extLst>
                <a:ext uri="{FF2B5EF4-FFF2-40B4-BE49-F238E27FC236}">
                  <a16:creationId xmlns:a16="http://schemas.microsoft.com/office/drawing/2014/main" id="{D25F1031-CBCC-264E-BD2E-4A6473869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40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43">
              <a:extLst>
                <a:ext uri="{FF2B5EF4-FFF2-40B4-BE49-F238E27FC236}">
                  <a16:creationId xmlns:a16="http://schemas.microsoft.com/office/drawing/2014/main" id="{50B46E36-DFB4-4847-83B2-C386570CF4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66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44">
              <a:extLst>
                <a:ext uri="{FF2B5EF4-FFF2-40B4-BE49-F238E27FC236}">
                  <a16:creationId xmlns:a16="http://schemas.microsoft.com/office/drawing/2014/main" id="{211126B1-999E-FC43-83E6-787F5B3A3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45">
              <a:extLst>
                <a:ext uri="{FF2B5EF4-FFF2-40B4-BE49-F238E27FC236}">
                  <a16:creationId xmlns:a16="http://schemas.microsoft.com/office/drawing/2014/main" id="{0A47AB08-14EB-6049-8570-0C24E58B3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" y="1790"/>
              <a:ext cx="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46">
              <a:extLst>
                <a:ext uri="{FF2B5EF4-FFF2-40B4-BE49-F238E27FC236}">
                  <a16:creationId xmlns:a16="http://schemas.microsoft.com/office/drawing/2014/main" id="{E99C6CD7-2FFB-204A-A184-CF5F93119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792"/>
              <a:ext cx="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47">
              <a:extLst>
                <a:ext uri="{FF2B5EF4-FFF2-40B4-BE49-F238E27FC236}">
                  <a16:creationId xmlns:a16="http://schemas.microsoft.com/office/drawing/2014/main" id="{78E5B250-0C91-444C-8F84-B0553D681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" y="1792"/>
              <a:ext cx="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148">
              <a:extLst>
                <a:ext uri="{FF2B5EF4-FFF2-40B4-BE49-F238E27FC236}">
                  <a16:creationId xmlns:a16="http://schemas.microsoft.com/office/drawing/2014/main" id="{18CF2611-DA50-8A49-A729-B45B8126D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" y="2325"/>
              <a:ext cx="1247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i="1" dirty="0">
                  <a:latin typeface="Times New Roman"/>
                  <a:cs typeface="Times New Roman"/>
                </a:rPr>
                <a:t>Slide Scanner</a:t>
              </a:r>
            </a:p>
          </p:txBody>
        </p:sp>
      </p:grpSp>
      <p:grpSp>
        <p:nvGrpSpPr>
          <p:cNvPr id="58" name="Group 98">
            <a:extLst>
              <a:ext uri="{FF2B5EF4-FFF2-40B4-BE49-F238E27FC236}">
                <a16:creationId xmlns:a16="http://schemas.microsoft.com/office/drawing/2014/main" id="{6DDD2A72-DEFC-704C-9D2A-B149539ECD6D}"/>
              </a:ext>
            </a:extLst>
          </p:cNvPr>
          <p:cNvGrpSpPr>
            <a:grpSpLocks/>
          </p:cNvGrpSpPr>
          <p:nvPr/>
        </p:nvGrpSpPr>
        <p:grpSpPr bwMode="auto">
          <a:xfrm>
            <a:off x="6709882" y="3175001"/>
            <a:ext cx="1765813" cy="1771168"/>
            <a:chOff x="3308" y="1738"/>
            <a:chExt cx="1319" cy="1323"/>
          </a:xfrm>
        </p:grpSpPr>
        <p:grpSp>
          <p:nvGrpSpPr>
            <p:cNvPr id="59" name="Group 43">
              <a:extLst>
                <a:ext uri="{FF2B5EF4-FFF2-40B4-BE49-F238E27FC236}">
                  <a16:creationId xmlns:a16="http://schemas.microsoft.com/office/drawing/2014/main" id="{54BAA6DE-0E0E-2840-9C0D-A8E923604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78" name="Rectangle 44">
                <a:extLst>
                  <a:ext uri="{FF2B5EF4-FFF2-40B4-BE49-F238E27FC236}">
                    <a16:creationId xmlns:a16="http://schemas.microsoft.com/office/drawing/2014/main" id="{42E59214-DA8C-F947-97F2-44B0D7BFF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45">
                <a:extLst>
                  <a:ext uri="{FF2B5EF4-FFF2-40B4-BE49-F238E27FC236}">
                    <a16:creationId xmlns:a16="http://schemas.microsoft.com/office/drawing/2014/main" id="{3D1A82F5-2353-E54B-BABB-3CB50EB1B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46">
                <a:extLst>
                  <a:ext uri="{FF2B5EF4-FFF2-40B4-BE49-F238E27FC236}">
                    <a16:creationId xmlns:a16="http://schemas.microsoft.com/office/drawing/2014/main" id="{A8B7A68E-569A-6247-A618-10FF1012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47">
                <a:extLst>
                  <a:ext uri="{FF2B5EF4-FFF2-40B4-BE49-F238E27FC236}">
                    <a16:creationId xmlns:a16="http://schemas.microsoft.com/office/drawing/2014/main" id="{7F3364B3-81C8-274F-BACA-9E0276465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Oval 48">
                <a:extLst>
                  <a:ext uri="{FF2B5EF4-FFF2-40B4-BE49-F238E27FC236}">
                    <a16:creationId xmlns:a16="http://schemas.microsoft.com/office/drawing/2014/main" id="{7D80F628-83EB-5549-9ACD-57F930B78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49">
                <a:extLst>
                  <a:ext uri="{FF2B5EF4-FFF2-40B4-BE49-F238E27FC236}">
                    <a16:creationId xmlns:a16="http://schemas.microsoft.com/office/drawing/2014/main" id="{CF3DAC3D-6543-1443-8237-F1937C3D4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4" name="Group 50">
                <a:extLst>
                  <a:ext uri="{FF2B5EF4-FFF2-40B4-BE49-F238E27FC236}">
                    <a16:creationId xmlns:a16="http://schemas.microsoft.com/office/drawing/2014/main" id="{BEB35D5F-57D0-C049-964A-BA5A87C3C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112" name="Line 51">
                  <a:extLst>
                    <a:ext uri="{FF2B5EF4-FFF2-40B4-BE49-F238E27FC236}">
                      <a16:creationId xmlns:a16="http://schemas.microsoft.com/office/drawing/2014/main" id="{156DE26C-001C-1246-BF89-FFF3C0A03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AutoShape 52">
                  <a:extLst>
                    <a:ext uri="{FF2B5EF4-FFF2-40B4-BE49-F238E27FC236}">
                      <a16:creationId xmlns:a16="http://schemas.microsoft.com/office/drawing/2014/main" id="{0C91E4F3-32FC-1747-8498-4A16EDA19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53">
                <a:extLst>
                  <a:ext uri="{FF2B5EF4-FFF2-40B4-BE49-F238E27FC236}">
                    <a16:creationId xmlns:a16="http://schemas.microsoft.com/office/drawing/2014/main" id="{E92F47B2-E0AB-5D4A-981D-B05DD7C15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110" name="Line 54">
                  <a:extLst>
                    <a:ext uri="{FF2B5EF4-FFF2-40B4-BE49-F238E27FC236}">
                      <a16:creationId xmlns:a16="http://schemas.microsoft.com/office/drawing/2014/main" id="{40FB611A-6EC6-464A-9947-DF670BA9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AutoShape 55">
                  <a:extLst>
                    <a:ext uri="{FF2B5EF4-FFF2-40B4-BE49-F238E27FC236}">
                      <a16:creationId xmlns:a16="http://schemas.microsoft.com/office/drawing/2014/main" id="{BBDAEE73-69D7-4D41-89B8-5505D0579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56">
                <a:extLst>
                  <a:ext uri="{FF2B5EF4-FFF2-40B4-BE49-F238E27FC236}">
                    <a16:creationId xmlns:a16="http://schemas.microsoft.com/office/drawing/2014/main" id="{A6138291-993D-FC42-9FF3-07190ECAF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108" name="Line 57">
                  <a:extLst>
                    <a:ext uri="{FF2B5EF4-FFF2-40B4-BE49-F238E27FC236}">
                      <a16:creationId xmlns:a16="http://schemas.microsoft.com/office/drawing/2014/main" id="{61EEE65B-EC22-614B-9E0B-DF72C37BE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AutoShape 58">
                  <a:extLst>
                    <a:ext uri="{FF2B5EF4-FFF2-40B4-BE49-F238E27FC236}">
                      <a16:creationId xmlns:a16="http://schemas.microsoft.com/office/drawing/2014/main" id="{BD664392-449D-944D-BF27-E68B0EA0F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" name="Line 59">
                <a:extLst>
                  <a:ext uri="{FF2B5EF4-FFF2-40B4-BE49-F238E27FC236}">
                    <a16:creationId xmlns:a16="http://schemas.microsoft.com/office/drawing/2014/main" id="{378A7C50-DCF6-264B-9E6A-CB8DD805B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0">
                <a:extLst>
                  <a:ext uri="{FF2B5EF4-FFF2-40B4-BE49-F238E27FC236}">
                    <a16:creationId xmlns:a16="http://schemas.microsoft.com/office/drawing/2014/main" id="{1138A1F9-1C05-F844-A09B-128BBB54E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1">
                <a:extLst>
                  <a:ext uri="{FF2B5EF4-FFF2-40B4-BE49-F238E27FC236}">
                    <a16:creationId xmlns:a16="http://schemas.microsoft.com/office/drawing/2014/main" id="{20C32B8D-EE5B-C44D-BEE0-3D5F5A1CE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2">
                <a:extLst>
                  <a:ext uri="{FF2B5EF4-FFF2-40B4-BE49-F238E27FC236}">
                    <a16:creationId xmlns:a16="http://schemas.microsoft.com/office/drawing/2014/main" id="{1E194D8A-AE45-5645-8543-FA41BD116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5E30B740-FAA4-A540-AF8F-7B5DF8009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64">
                <a:extLst>
                  <a:ext uri="{FF2B5EF4-FFF2-40B4-BE49-F238E27FC236}">
                    <a16:creationId xmlns:a16="http://schemas.microsoft.com/office/drawing/2014/main" id="{F8C31336-BAD5-9345-9110-F8D8F87E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65">
                <a:extLst>
                  <a:ext uri="{FF2B5EF4-FFF2-40B4-BE49-F238E27FC236}">
                    <a16:creationId xmlns:a16="http://schemas.microsoft.com/office/drawing/2014/main" id="{A51B9B6F-AB55-1D4D-A863-62086B90E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66">
                <a:extLst>
                  <a:ext uri="{FF2B5EF4-FFF2-40B4-BE49-F238E27FC236}">
                    <a16:creationId xmlns:a16="http://schemas.microsoft.com/office/drawing/2014/main" id="{878D57B0-4490-CA4E-B721-87AD4DF6F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67">
                <a:extLst>
                  <a:ext uri="{FF2B5EF4-FFF2-40B4-BE49-F238E27FC236}">
                    <a16:creationId xmlns:a16="http://schemas.microsoft.com/office/drawing/2014/main" id="{6C92C566-11D1-5048-B8E1-45DC1221B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68">
                <a:extLst>
                  <a:ext uri="{FF2B5EF4-FFF2-40B4-BE49-F238E27FC236}">
                    <a16:creationId xmlns:a16="http://schemas.microsoft.com/office/drawing/2014/main" id="{A60860B6-2EE1-7343-9556-0B6E909E3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69">
                <a:extLst>
                  <a:ext uri="{FF2B5EF4-FFF2-40B4-BE49-F238E27FC236}">
                    <a16:creationId xmlns:a16="http://schemas.microsoft.com/office/drawing/2014/main" id="{A6FED56B-F3CC-B448-9AAE-C6B67AE28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70">
                <a:extLst>
                  <a:ext uri="{FF2B5EF4-FFF2-40B4-BE49-F238E27FC236}">
                    <a16:creationId xmlns:a16="http://schemas.microsoft.com/office/drawing/2014/main" id="{17DFA4DD-D335-3A43-AECA-A75B3120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71">
                <a:extLst>
                  <a:ext uri="{FF2B5EF4-FFF2-40B4-BE49-F238E27FC236}">
                    <a16:creationId xmlns:a16="http://schemas.microsoft.com/office/drawing/2014/main" id="{8BCB8A96-62B6-4449-AFE5-618CB26F4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2">
                <a:extLst>
                  <a:ext uri="{FF2B5EF4-FFF2-40B4-BE49-F238E27FC236}">
                    <a16:creationId xmlns:a16="http://schemas.microsoft.com/office/drawing/2014/main" id="{55DBA13F-248F-E840-BFB9-52A3B29DD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73">
                <a:extLst>
                  <a:ext uri="{FF2B5EF4-FFF2-40B4-BE49-F238E27FC236}">
                    <a16:creationId xmlns:a16="http://schemas.microsoft.com/office/drawing/2014/main" id="{DBEFC832-F66D-9646-B325-D3F0AD2FA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74">
                <a:extLst>
                  <a:ext uri="{FF2B5EF4-FFF2-40B4-BE49-F238E27FC236}">
                    <a16:creationId xmlns:a16="http://schemas.microsoft.com/office/drawing/2014/main" id="{742C8448-885B-AA4E-BC1B-4AFFEF7F5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75">
                <a:extLst>
                  <a:ext uri="{FF2B5EF4-FFF2-40B4-BE49-F238E27FC236}">
                    <a16:creationId xmlns:a16="http://schemas.microsoft.com/office/drawing/2014/main" id="{7BD235EB-B07E-AE48-B303-8BC5DED52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76">
                <a:extLst>
                  <a:ext uri="{FF2B5EF4-FFF2-40B4-BE49-F238E27FC236}">
                    <a16:creationId xmlns:a16="http://schemas.microsoft.com/office/drawing/2014/main" id="{523EBC60-FA9D-7C4D-A9D0-305CE0A08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77">
                <a:extLst>
                  <a:ext uri="{FF2B5EF4-FFF2-40B4-BE49-F238E27FC236}">
                    <a16:creationId xmlns:a16="http://schemas.microsoft.com/office/drawing/2014/main" id="{0C900326-1285-DC4F-BB6B-7458AC008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78">
                <a:extLst>
                  <a:ext uri="{FF2B5EF4-FFF2-40B4-BE49-F238E27FC236}">
                    <a16:creationId xmlns:a16="http://schemas.microsoft.com/office/drawing/2014/main" id="{73EC537F-17A7-A340-96EF-48656A095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79">
                <a:extLst>
                  <a:ext uri="{FF2B5EF4-FFF2-40B4-BE49-F238E27FC236}">
                    <a16:creationId xmlns:a16="http://schemas.microsoft.com/office/drawing/2014/main" id="{2B4DD8F1-995D-9249-8BCD-C57D63863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Line 80">
              <a:extLst>
                <a:ext uri="{FF2B5EF4-FFF2-40B4-BE49-F238E27FC236}">
                  <a16:creationId xmlns:a16="http://schemas.microsoft.com/office/drawing/2014/main" id="{C82108EF-ED25-5848-B50F-5ED741161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81">
              <a:extLst>
                <a:ext uri="{FF2B5EF4-FFF2-40B4-BE49-F238E27FC236}">
                  <a16:creationId xmlns:a16="http://schemas.microsoft.com/office/drawing/2014/main" id="{48439575-0EA0-F841-A02C-0BE332B67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82">
              <a:extLst>
                <a:ext uri="{FF2B5EF4-FFF2-40B4-BE49-F238E27FC236}">
                  <a16:creationId xmlns:a16="http://schemas.microsoft.com/office/drawing/2014/main" id="{59D8E029-85EB-7146-957C-BF9B0011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3">
              <a:extLst>
                <a:ext uri="{FF2B5EF4-FFF2-40B4-BE49-F238E27FC236}">
                  <a16:creationId xmlns:a16="http://schemas.microsoft.com/office/drawing/2014/main" id="{181E988C-A696-674B-824F-915030A69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4">
              <a:extLst>
                <a:ext uri="{FF2B5EF4-FFF2-40B4-BE49-F238E27FC236}">
                  <a16:creationId xmlns:a16="http://schemas.microsoft.com/office/drawing/2014/main" id="{85C76521-0F58-2D4B-BAE9-8D74A014F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85">
              <a:extLst>
                <a:ext uri="{FF2B5EF4-FFF2-40B4-BE49-F238E27FC236}">
                  <a16:creationId xmlns:a16="http://schemas.microsoft.com/office/drawing/2014/main" id="{41AE4C1F-AA8F-9440-8AD4-6FBE593D3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6">
              <a:extLst>
                <a:ext uri="{FF2B5EF4-FFF2-40B4-BE49-F238E27FC236}">
                  <a16:creationId xmlns:a16="http://schemas.microsoft.com/office/drawing/2014/main" id="{EDAF9F38-CC0F-9E40-B184-78369BAD8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7">
              <a:extLst>
                <a:ext uri="{FF2B5EF4-FFF2-40B4-BE49-F238E27FC236}">
                  <a16:creationId xmlns:a16="http://schemas.microsoft.com/office/drawing/2014/main" id="{64D0CF8E-75B5-784D-B70D-7BE2E82BF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BCE35975-40AB-4045-8CE5-F29F4B964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9">
              <a:extLst>
                <a:ext uri="{FF2B5EF4-FFF2-40B4-BE49-F238E27FC236}">
                  <a16:creationId xmlns:a16="http://schemas.microsoft.com/office/drawing/2014/main" id="{CC7F5BAF-FAB7-2C48-9D48-02DF4FBE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0">
              <a:extLst>
                <a:ext uri="{FF2B5EF4-FFF2-40B4-BE49-F238E27FC236}">
                  <a16:creationId xmlns:a16="http://schemas.microsoft.com/office/drawing/2014/main" id="{CE8BA813-95E2-1045-BFFE-253BA8156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91">
              <a:extLst>
                <a:ext uri="{FF2B5EF4-FFF2-40B4-BE49-F238E27FC236}">
                  <a16:creationId xmlns:a16="http://schemas.microsoft.com/office/drawing/2014/main" id="{9535426C-2F7C-6E46-AE7B-9EF1F0B37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92">
              <a:extLst>
                <a:ext uri="{FF2B5EF4-FFF2-40B4-BE49-F238E27FC236}">
                  <a16:creationId xmlns:a16="http://schemas.microsoft.com/office/drawing/2014/main" id="{F9EA7153-1DAA-2C4E-8EE2-C42303915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93">
              <a:extLst>
                <a:ext uri="{FF2B5EF4-FFF2-40B4-BE49-F238E27FC236}">
                  <a16:creationId xmlns:a16="http://schemas.microsoft.com/office/drawing/2014/main" id="{9F989AAF-ECF4-7D43-A32B-98D19816B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A5CFEF84-77CB-2A47-9E67-C5AC1BBEC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95">
              <a:extLst>
                <a:ext uri="{FF2B5EF4-FFF2-40B4-BE49-F238E27FC236}">
                  <a16:creationId xmlns:a16="http://schemas.microsoft.com/office/drawing/2014/main" id="{CB0B01F9-AF6D-F045-8082-F872244C4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96">
              <a:extLst>
                <a:ext uri="{FF2B5EF4-FFF2-40B4-BE49-F238E27FC236}">
                  <a16:creationId xmlns:a16="http://schemas.microsoft.com/office/drawing/2014/main" id="{D0DD4571-6CA0-B24B-81DF-B27B24D38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97">
              <a:extLst>
                <a:ext uri="{FF2B5EF4-FFF2-40B4-BE49-F238E27FC236}">
                  <a16:creationId xmlns:a16="http://schemas.microsoft.com/office/drawing/2014/main" id="{646CE9F9-E849-C64E-86D7-D2849A05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2787"/>
              <a:ext cx="526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117" name="Group 861">
            <a:extLst>
              <a:ext uri="{FF2B5EF4-FFF2-40B4-BE49-F238E27FC236}">
                <a16:creationId xmlns:a16="http://schemas.microsoft.com/office/drawing/2014/main" id="{127EE31F-4809-A644-82A0-3F02776AB70C}"/>
              </a:ext>
            </a:extLst>
          </p:cNvPr>
          <p:cNvGrpSpPr>
            <a:grpSpLocks/>
          </p:cNvGrpSpPr>
          <p:nvPr/>
        </p:nvGrpSpPr>
        <p:grpSpPr bwMode="auto">
          <a:xfrm>
            <a:off x="970926" y="2851936"/>
            <a:ext cx="1462087" cy="1638608"/>
            <a:chOff x="1776" y="2256"/>
            <a:chExt cx="1680" cy="1882"/>
          </a:xfrm>
        </p:grpSpPr>
        <p:sp>
          <p:nvSpPr>
            <p:cNvPr id="118" name="Rectangle 862">
              <a:extLst>
                <a:ext uri="{FF2B5EF4-FFF2-40B4-BE49-F238E27FC236}">
                  <a16:creationId xmlns:a16="http://schemas.microsoft.com/office/drawing/2014/main" id="{9A75B8F7-DBFD-5D4E-8D61-AEBE5166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863">
              <a:extLst>
                <a:ext uri="{FF2B5EF4-FFF2-40B4-BE49-F238E27FC236}">
                  <a16:creationId xmlns:a16="http://schemas.microsoft.com/office/drawing/2014/main" id="{A80D516E-DE1C-CB4C-B4CA-FE2C7A64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864">
              <a:extLst>
                <a:ext uri="{FF2B5EF4-FFF2-40B4-BE49-F238E27FC236}">
                  <a16:creationId xmlns:a16="http://schemas.microsoft.com/office/drawing/2014/main" id="{41D895E5-E7A5-1C44-A331-C05E6FECE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865">
              <a:extLst>
                <a:ext uri="{FF2B5EF4-FFF2-40B4-BE49-F238E27FC236}">
                  <a16:creationId xmlns:a16="http://schemas.microsoft.com/office/drawing/2014/main" id="{8BB6BDF9-6A03-C649-B92C-BDF8C2A1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866">
              <a:extLst>
                <a:ext uri="{FF2B5EF4-FFF2-40B4-BE49-F238E27FC236}">
                  <a16:creationId xmlns:a16="http://schemas.microsoft.com/office/drawing/2014/main" id="{FB9ED7CB-D491-2D49-A887-8E23497ED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867">
              <a:extLst>
                <a:ext uri="{FF2B5EF4-FFF2-40B4-BE49-F238E27FC236}">
                  <a16:creationId xmlns:a16="http://schemas.microsoft.com/office/drawing/2014/main" id="{D8DB40B3-1EE1-5F4C-B50D-F79514383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868">
              <a:extLst>
                <a:ext uri="{FF2B5EF4-FFF2-40B4-BE49-F238E27FC236}">
                  <a16:creationId xmlns:a16="http://schemas.microsoft.com/office/drawing/2014/main" id="{DC073F9A-331C-2F48-8AE7-9BBA3668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869">
              <a:extLst>
                <a:ext uri="{FF2B5EF4-FFF2-40B4-BE49-F238E27FC236}">
                  <a16:creationId xmlns:a16="http://schemas.microsoft.com/office/drawing/2014/main" id="{EDDEE8C4-4866-3248-ADDB-CE60E46F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870">
              <a:extLst>
                <a:ext uri="{FF2B5EF4-FFF2-40B4-BE49-F238E27FC236}">
                  <a16:creationId xmlns:a16="http://schemas.microsoft.com/office/drawing/2014/main" id="{E36FB457-E02B-7A49-BDD4-F01E9577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871">
              <a:extLst>
                <a:ext uri="{FF2B5EF4-FFF2-40B4-BE49-F238E27FC236}">
                  <a16:creationId xmlns:a16="http://schemas.microsoft.com/office/drawing/2014/main" id="{969EB850-0BB8-8D4C-98C6-AB3D01A94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872">
              <a:extLst>
                <a:ext uri="{FF2B5EF4-FFF2-40B4-BE49-F238E27FC236}">
                  <a16:creationId xmlns:a16="http://schemas.microsoft.com/office/drawing/2014/main" id="{FB5B8903-766A-AC4B-9077-E5C8A1000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873">
              <a:extLst>
                <a:ext uri="{FF2B5EF4-FFF2-40B4-BE49-F238E27FC236}">
                  <a16:creationId xmlns:a16="http://schemas.microsoft.com/office/drawing/2014/main" id="{938B3BBE-098F-914E-AAA2-540D4B44F9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874">
              <a:extLst>
                <a:ext uri="{FF2B5EF4-FFF2-40B4-BE49-F238E27FC236}">
                  <a16:creationId xmlns:a16="http://schemas.microsoft.com/office/drawing/2014/main" id="{8E050695-C8F5-B241-B6DE-8D1A9EC79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875">
              <a:extLst>
                <a:ext uri="{FF2B5EF4-FFF2-40B4-BE49-F238E27FC236}">
                  <a16:creationId xmlns:a16="http://schemas.microsoft.com/office/drawing/2014/main" id="{2520C713-264D-4F48-B079-CE36A10E6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876">
              <a:extLst>
                <a:ext uri="{FF2B5EF4-FFF2-40B4-BE49-F238E27FC236}">
                  <a16:creationId xmlns:a16="http://schemas.microsoft.com/office/drawing/2014/main" id="{E292F1B7-D40C-8C4D-96FD-D2B94400CD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877">
              <a:extLst>
                <a:ext uri="{FF2B5EF4-FFF2-40B4-BE49-F238E27FC236}">
                  <a16:creationId xmlns:a16="http://schemas.microsoft.com/office/drawing/2014/main" id="{6A46258B-DFE6-7B41-A1E4-FD967B9DC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878">
              <a:extLst>
                <a:ext uri="{FF2B5EF4-FFF2-40B4-BE49-F238E27FC236}">
                  <a16:creationId xmlns:a16="http://schemas.microsoft.com/office/drawing/2014/main" id="{C9C698FF-A802-B14D-873D-04080D337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879">
              <a:extLst>
                <a:ext uri="{FF2B5EF4-FFF2-40B4-BE49-F238E27FC236}">
                  <a16:creationId xmlns:a16="http://schemas.microsoft.com/office/drawing/2014/main" id="{86D16DCB-B12D-B04B-8487-7AD14D80A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880">
              <a:extLst>
                <a:ext uri="{FF2B5EF4-FFF2-40B4-BE49-F238E27FC236}">
                  <a16:creationId xmlns:a16="http://schemas.microsoft.com/office/drawing/2014/main" id="{35C692D0-85F1-554C-886B-0D7708D507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881">
              <a:extLst>
                <a:ext uri="{FF2B5EF4-FFF2-40B4-BE49-F238E27FC236}">
                  <a16:creationId xmlns:a16="http://schemas.microsoft.com/office/drawing/2014/main" id="{8A040821-ABA8-3340-A176-6A30BD09A8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882">
              <a:extLst>
                <a:ext uri="{FF2B5EF4-FFF2-40B4-BE49-F238E27FC236}">
                  <a16:creationId xmlns:a16="http://schemas.microsoft.com/office/drawing/2014/main" id="{F34E43AD-80B3-3A47-9DE5-DE761CA4E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883">
              <a:extLst>
                <a:ext uri="{FF2B5EF4-FFF2-40B4-BE49-F238E27FC236}">
                  <a16:creationId xmlns:a16="http://schemas.microsoft.com/office/drawing/2014/main" id="{E127E0FE-BC63-BA49-88D8-B380FDB2B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884">
              <a:extLst>
                <a:ext uri="{FF2B5EF4-FFF2-40B4-BE49-F238E27FC236}">
                  <a16:creationId xmlns:a16="http://schemas.microsoft.com/office/drawing/2014/main" id="{5020E449-C1F2-AF46-ACFC-1F9351C25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885">
              <a:extLst>
                <a:ext uri="{FF2B5EF4-FFF2-40B4-BE49-F238E27FC236}">
                  <a16:creationId xmlns:a16="http://schemas.microsoft.com/office/drawing/2014/main" id="{C5394A4A-2950-6B43-9A38-F664A9629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886">
              <a:extLst>
                <a:ext uri="{FF2B5EF4-FFF2-40B4-BE49-F238E27FC236}">
                  <a16:creationId xmlns:a16="http://schemas.microsoft.com/office/drawing/2014/main" id="{1ACD7977-128D-7041-88DA-634729371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887">
              <a:extLst>
                <a:ext uri="{FF2B5EF4-FFF2-40B4-BE49-F238E27FC236}">
                  <a16:creationId xmlns:a16="http://schemas.microsoft.com/office/drawing/2014/main" id="{4131D1D1-8C14-BA45-96D6-7CCD78991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888">
              <a:extLst>
                <a:ext uri="{FF2B5EF4-FFF2-40B4-BE49-F238E27FC236}">
                  <a16:creationId xmlns:a16="http://schemas.microsoft.com/office/drawing/2014/main" id="{AE9E74D9-CB49-1E40-8932-10232501A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889">
              <a:extLst>
                <a:ext uri="{FF2B5EF4-FFF2-40B4-BE49-F238E27FC236}">
                  <a16:creationId xmlns:a16="http://schemas.microsoft.com/office/drawing/2014/main" id="{7394673D-BB8A-564E-9EBA-0EC8A2383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890">
              <a:extLst>
                <a:ext uri="{FF2B5EF4-FFF2-40B4-BE49-F238E27FC236}">
                  <a16:creationId xmlns:a16="http://schemas.microsoft.com/office/drawing/2014/main" id="{1D64E5A6-DE54-954B-8D8E-1770AACE6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891">
              <a:extLst>
                <a:ext uri="{FF2B5EF4-FFF2-40B4-BE49-F238E27FC236}">
                  <a16:creationId xmlns:a16="http://schemas.microsoft.com/office/drawing/2014/main" id="{23A93C42-B519-5A48-BD61-9E5067F7B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892">
              <a:extLst>
                <a:ext uri="{FF2B5EF4-FFF2-40B4-BE49-F238E27FC236}">
                  <a16:creationId xmlns:a16="http://schemas.microsoft.com/office/drawing/2014/main" id="{747C1AED-E0AB-9F47-B902-1BC20FFA3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893">
              <a:extLst>
                <a:ext uri="{FF2B5EF4-FFF2-40B4-BE49-F238E27FC236}">
                  <a16:creationId xmlns:a16="http://schemas.microsoft.com/office/drawing/2014/main" id="{4B780368-C5B8-0546-83E3-6CBB5BFD4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894">
              <a:extLst>
                <a:ext uri="{FF2B5EF4-FFF2-40B4-BE49-F238E27FC236}">
                  <a16:creationId xmlns:a16="http://schemas.microsoft.com/office/drawing/2014/main" id="{FD3EE3E0-1D12-DB45-AE51-035CB1486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895">
              <a:extLst>
                <a:ext uri="{FF2B5EF4-FFF2-40B4-BE49-F238E27FC236}">
                  <a16:creationId xmlns:a16="http://schemas.microsoft.com/office/drawing/2014/main" id="{E1C864A4-B8BF-D542-BB62-ACBE35B118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896">
              <a:extLst>
                <a:ext uri="{FF2B5EF4-FFF2-40B4-BE49-F238E27FC236}">
                  <a16:creationId xmlns:a16="http://schemas.microsoft.com/office/drawing/2014/main" id="{8FDA8EC1-1A47-2A4C-BFB5-CBD10E04E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897">
              <a:extLst>
                <a:ext uri="{FF2B5EF4-FFF2-40B4-BE49-F238E27FC236}">
                  <a16:creationId xmlns:a16="http://schemas.microsoft.com/office/drawing/2014/main" id="{B9EC8113-713C-CF46-ACDB-F64C90EF3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898">
              <a:extLst>
                <a:ext uri="{FF2B5EF4-FFF2-40B4-BE49-F238E27FC236}">
                  <a16:creationId xmlns:a16="http://schemas.microsoft.com/office/drawing/2014/main" id="{19C0DEC5-63C5-5A40-AC97-D502922C5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899">
              <a:extLst>
                <a:ext uri="{FF2B5EF4-FFF2-40B4-BE49-F238E27FC236}">
                  <a16:creationId xmlns:a16="http://schemas.microsoft.com/office/drawing/2014/main" id="{EA737D3E-3DBF-7B41-9E17-58E6B3C76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900">
              <a:extLst>
                <a:ext uri="{FF2B5EF4-FFF2-40B4-BE49-F238E27FC236}">
                  <a16:creationId xmlns:a16="http://schemas.microsoft.com/office/drawing/2014/main" id="{62E2E4CB-06A5-C844-8A39-C1F68F786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901">
              <a:extLst>
                <a:ext uri="{FF2B5EF4-FFF2-40B4-BE49-F238E27FC236}">
                  <a16:creationId xmlns:a16="http://schemas.microsoft.com/office/drawing/2014/main" id="{0D9439C7-3CA9-2347-9F58-89D2B8E90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902">
              <a:extLst>
                <a:ext uri="{FF2B5EF4-FFF2-40B4-BE49-F238E27FC236}">
                  <a16:creationId xmlns:a16="http://schemas.microsoft.com/office/drawing/2014/main" id="{27D68304-8ED3-EA47-AFDB-D6F549934E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903">
              <a:extLst>
                <a:ext uri="{FF2B5EF4-FFF2-40B4-BE49-F238E27FC236}">
                  <a16:creationId xmlns:a16="http://schemas.microsoft.com/office/drawing/2014/main" id="{07B1C393-A957-9B4C-97C8-F1B6C2524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AutoShape 904">
              <a:extLst>
                <a:ext uri="{FF2B5EF4-FFF2-40B4-BE49-F238E27FC236}">
                  <a16:creationId xmlns:a16="http://schemas.microsoft.com/office/drawing/2014/main" id="{CE0AF703-92C3-9E40-8593-F533BB7F7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905">
              <a:extLst>
                <a:ext uri="{FF2B5EF4-FFF2-40B4-BE49-F238E27FC236}">
                  <a16:creationId xmlns:a16="http://schemas.microsoft.com/office/drawing/2014/main" id="{77CFB032-E2EF-F74C-B630-584EAF0F9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906">
              <a:extLst>
                <a:ext uri="{FF2B5EF4-FFF2-40B4-BE49-F238E27FC236}">
                  <a16:creationId xmlns:a16="http://schemas.microsoft.com/office/drawing/2014/main" id="{3DE64640-54D8-4F40-AD45-A709C6A1F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907">
              <a:extLst>
                <a:ext uri="{FF2B5EF4-FFF2-40B4-BE49-F238E27FC236}">
                  <a16:creationId xmlns:a16="http://schemas.microsoft.com/office/drawing/2014/main" id="{8F62D86E-0553-5142-B63A-75B3E75EE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908">
              <a:extLst>
                <a:ext uri="{FF2B5EF4-FFF2-40B4-BE49-F238E27FC236}">
                  <a16:creationId xmlns:a16="http://schemas.microsoft.com/office/drawing/2014/main" id="{9E402424-450B-C240-848F-2EB1DBFE7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909">
              <a:extLst>
                <a:ext uri="{FF2B5EF4-FFF2-40B4-BE49-F238E27FC236}">
                  <a16:creationId xmlns:a16="http://schemas.microsoft.com/office/drawing/2014/main" id="{59BED0DE-D7B4-7944-9B5B-62ADB2DCDE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AutoShape 910">
              <a:extLst>
                <a:ext uri="{FF2B5EF4-FFF2-40B4-BE49-F238E27FC236}">
                  <a16:creationId xmlns:a16="http://schemas.microsoft.com/office/drawing/2014/main" id="{E21C814C-6818-3B41-9466-C83F54E58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911">
              <a:extLst>
                <a:ext uri="{FF2B5EF4-FFF2-40B4-BE49-F238E27FC236}">
                  <a16:creationId xmlns:a16="http://schemas.microsoft.com/office/drawing/2014/main" id="{5B3C479A-0103-EA44-9075-560E8978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912">
              <a:extLst>
                <a:ext uri="{FF2B5EF4-FFF2-40B4-BE49-F238E27FC236}">
                  <a16:creationId xmlns:a16="http://schemas.microsoft.com/office/drawing/2014/main" id="{C5D9BA7F-DF4C-1B49-8EF9-A7507EA2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913">
              <a:extLst>
                <a:ext uri="{FF2B5EF4-FFF2-40B4-BE49-F238E27FC236}">
                  <a16:creationId xmlns:a16="http://schemas.microsoft.com/office/drawing/2014/main" id="{F317310B-1294-354C-8335-0AB85DF9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" y="3717"/>
              <a:ext cx="991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i="1" dirty="0">
                  <a:latin typeface="Times New Roman" charset="0"/>
                </a:rPr>
                <a:t>AP-LIS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E3E24-F64E-8347-A741-D3FC87C91EBD}"/>
              </a:ext>
            </a:extLst>
          </p:cNvPr>
          <p:cNvGrpSpPr/>
          <p:nvPr/>
        </p:nvGrpSpPr>
        <p:grpSpPr>
          <a:xfrm>
            <a:off x="5799217" y="3507962"/>
            <a:ext cx="992447" cy="738664"/>
            <a:chOff x="3028453" y="2651402"/>
            <a:chExt cx="992447" cy="738664"/>
          </a:xfrm>
        </p:grpSpPr>
        <p:sp>
          <p:nvSpPr>
            <p:cNvPr id="172" name="Text Box 103">
              <a:extLst>
                <a:ext uri="{FF2B5EF4-FFF2-40B4-BE49-F238E27FC236}">
                  <a16:creationId xmlns:a16="http://schemas.microsoft.com/office/drawing/2014/main" id="{20D77B51-210D-8949-9652-ED93FF3A3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8453" y="2651402"/>
              <a:ext cx="992447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C-STORE</a:t>
              </a:r>
              <a:endParaRPr lang="en-US" sz="1600" dirty="0"/>
            </a:p>
          </p:txBody>
        </p:sp>
        <p:sp>
          <p:nvSpPr>
            <p:cNvPr id="173" name="Line 102">
              <a:extLst>
                <a:ext uri="{FF2B5EF4-FFF2-40B4-BE49-F238E27FC236}">
                  <a16:creationId xmlns:a16="http://schemas.microsoft.com/office/drawing/2014/main" id="{E57AF1B8-55B7-3844-944F-784DFCB51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435827FF-5073-9043-AFE7-0356FA013D85}"/>
              </a:ext>
            </a:extLst>
          </p:cNvPr>
          <p:cNvSpPr txBox="1"/>
          <p:nvPr/>
        </p:nvSpPr>
        <p:spPr>
          <a:xfrm>
            <a:off x="1070885" y="5486284"/>
            <a:ext cx="699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Broker “improves” DICOM with IS Metadata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CFEC650-2550-EE4E-BED9-975837136C3F}"/>
              </a:ext>
            </a:extLst>
          </p:cNvPr>
          <p:cNvGrpSpPr/>
          <p:nvPr/>
        </p:nvGrpSpPr>
        <p:grpSpPr>
          <a:xfrm>
            <a:off x="5202368" y="3181520"/>
            <a:ext cx="815352" cy="1771117"/>
            <a:chOff x="6736761" y="2470151"/>
            <a:chExt cx="815352" cy="1771117"/>
          </a:xfrm>
        </p:grpSpPr>
        <p:sp>
          <p:nvSpPr>
            <p:cNvPr id="231" name="Rectangle 46">
              <a:extLst>
                <a:ext uri="{FF2B5EF4-FFF2-40B4-BE49-F238E27FC236}">
                  <a16:creationId xmlns:a16="http://schemas.microsoft.com/office/drawing/2014/main" id="{6676268A-14F4-DF49-B851-0931E014D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8001" y="2470151"/>
              <a:ext cx="474264" cy="1336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47">
              <a:extLst>
                <a:ext uri="{FF2B5EF4-FFF2-40B4-BE49-F238E27FC236}">
                  <a16:creationId xmlns:a16="http://schemas.microsoft.com/office/drawing/2014/main" id="{AA6C0361-12E2-F642-A729-7C770A907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513" y="2884692"/>
              <a:ext cx="194876" cy="9215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Oval 48">
              <a:extLst>
                <a:ext uri="{FF2B5EF4-FFF2-40B4-BE49-F238E27FC236}">
                  <a16:creationId xmlns:a16="http://schemas.microsoft.com/office/drawing/2014/main" id="{27320405-79E1-8E43-BCE3-E256E61B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513" y="2793234"/>
              <a:ext cx="194876" cy="2515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49">
              <a:extLst>
                <a:ext uri="{FF2B5EF4-FFF2-40B4-BE49-F238E27FC236}">
                  <a16:creationId xmlns:a16="http://schemas.microsoft.com/office/drawing/2014/main" id="{CE2210DF-9105-E94B-AE0F-B73993C37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6644" y="3114330"/>
              <a:ext cx="0" cy="13917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Rectangle 97">
              <a:extLst>
                <a:ext uri="{FF2B5EF4-FFF2-40B4-BE49-F238E27FC236}">
                  <a16:creationId xmlns:a16="http://schemas.microsoft.com/office/drawing/2014/main" id="{C2DB2832-9351-9149-8680-E8348B83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6761" y="3874501"/>
              <a:ext cx="815352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Broker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F5F5400-E2F3-C149-B7DB-F0A286923581}"/>
              </a:ext>
            </a:extLst>
          </p:cNvPr>
          <p:cNvGrpSpPr/>
          <p:nvPr/>
        </p:nvGrpSpPr>
        <p:grpSpPr>
          <a:xfrm>
            <a:off x="4301722" y="3511484"/>
            <a:ext cx="1015628" cy="738664"/>
            <a:chOff x="3016617" y="2651402"/>
            <a:chExt cx="1015628" cy="738664"/>
          </a:xfrm>
        </p:grpSpPr>
        <p:sp>
          <p:nvSpPr>
            <p:cNvPr id="237" name="Text Box 103">
              <a:extLst>
                <a:ext uri="{FF2B5EF4-FFF2-40B4-BE49-F238E27FC236}">
                  <a16:creationId xmlns:a16="http://schemas.microsoft.com/office/drawing/2014/main" id="{A07D6C40-9D09-4245-AEAD-64F50C5AD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617" y="2651402"/>
              <a:ext cx="1015628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C-STORE</a:t>
              </a:r>
              <a:endParaRPr lang="en-US" sz="1600" dirty="0"/>
            </a:p>
          </p:txBody>
        </p:sp>
        <p:sp>
          <p:nvSpPr>
            <p:cNvPr id="238" name="Line 102">
              <a:extLst>
                <a:ext uri="{FF2B5EF4-FFF2-40B4-BE49-F238E27FC236}">
                  <a16:creationId xmlns:a16="http://schemas.microsoft.com/office/drawing/2014/main" id="{FCF246E8-19FF-4D4E-B90E-A2EC776B9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0990" y="3025980"/>
              <a:ext cx="976084" cy="352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0" name="Group 104">
            <a:extLst>
              <a:ext uri="{FF2B5EF4-FFF2-40B4-BE49-F238E27FC236}">
                <a16:creationId xmlns:a16="http://schemas.microsoft.com/office/drawing/2014/main" id="{1CFF7385-DF7A-0442-BE80-A65790F141E8}"/>
              </a:ext>
            </a:extLst>
          </p:cNvPr>
          <p:cNvGrpSpPr>
            <a:grpSpLocks/>
          </p:cNvGrpSpPr>
          <p:nvPr/>
        </p:nvGrpSpPr>
        <p:grpSpPr bwMode="auto">
          <a:xfrm>
            <a:off x="2525863" y="3052440"/>
            <a:ext cx="2756317" cy="374650"/>
            <a:chOff x="2224" y="1472"/>
            <a:chExt cx="1335" cy="236"/>
          </a:xfrm>
        </p:grpSpPr>
        <p:sp>
          <p:nvSpPr>
            <p:cNvPr id="171" name="Text Box 103">
              <a:extLst>
                <a:ext uri="{FF2B5EF4-FFF2-40B4-BE49-F238E27FC236}">
                  <a16:creationId xmlns:a16="http://schemas.microsoft.com/office/drawing/2014/main" id="{01A152D6-C6F9-7B45-BA12-913F17863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" y="1472"/>
              <a:ext cx="11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HL7 QBP</a:t>
              </a:r>
            </a:p>
          </p:txBody>
        </p:sp>
        <p:sp>
          <p:nvSpPr>
            <p:cNvPr id="175" name="Line 102">
              <a:extLst>
                <a:ext uri="{FF2B5EF4-FFF2-40B4-BE49-F238E27FC236}">
                  <a16:creationId xmlns:a16="http://schemas.microsoft.com/office/drawing/2014/main" id="{460A2EE0-8266-084F-99CB-BD1D255E0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87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ying_slide.jpg">
            <a:extLst>
              <a:ext uri="{FF2B5EF4-FFF2-40B4-BE49-F238E27FC236}">
                <a16:creationId xmlns:a16="http://schemas.microsoft.com/office/drawing/2014/main" id="{CF3F61FC-8E2F-F64D-89D9-3B8334A1A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071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592E71-98A9-9F44-A8FC-2C89AF8BA6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7975"/>
            <a:ext cx="5480050" cy="8318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8FD32A-8037-1349-8995-28FCBA48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wrapper application</a:t>
            </a:r>
          </a:p>
        </p:txBody>
      </p:sp>
      <p:grpSp>
        <p:nvGrpSpPr>
          <p:cNvPr id="58" name="Group 98">
            <a:extLst>
              <a:ext uri="{FF2B5EF4-FFF2-40B4-BE49-F238E27FC236}">
                <a16:creationId xmlns:a16="http://schemas.microsoft.com/office/drawing/2014/main" id="{6DDD2A72-DEFC-704C-9D2A-B149539ECD6D}"/>
              </a:ext>
            </a:extLst>
          </p:cNvPr>
          <p:cNvGrpSpPr>
            <a:grpSpLocks/>
          </p:cNvGrpSpPr>
          <p:nvPr/>
        </p:nvGrpSpPr>
        <p:grpSpPr bwMode="auto">
          <a:xfrm>
            <a:off x="6709882" y="3175001"/>
            <a:ext cx="1765813" cy="1771168"/>
            <a:chOff x="3308" y="1738"/>
            <a:chExt cx="1319" cy="1323"/>
          </a:xfrm>
        </p:grpSpPr>
        <p:grpSp>
          <p:nvGrpSpPr>
            <p:cNvPr id="59" name="Group 43">
              <a:extLst>
                <a:ext uri="{FF2B5EF4-FFF2-40B4-BE49-F238E27FC236}">
                  <a16:creationId xmlns:a16="http://schemas.microsoft.com/office/drawing/2014/main" id="{54BAA6DE-0E0E-2840-9C0D-A8E923604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78" name="Rectangle 44">
                <a:extLst>
                  <a:ext uri="{FF2B5EF4-FFF2-40B4-BE49-F238E27FC236}">
                    <a16:creationId xmlns:a16="http://schemas.microsoft.com/office/drawing/2014/main" id="{42E59214-DA8C-F947-97F2-44B0D7BFF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45">
                <a:extLst>
                  <a:ext uri="{FF2B5EF4-FFF2-40B4-BE49-F238E27FC236}">
                    <a16:creationId xmlns:a16="http://schemas.microsoft.com/office/drawing/2014/main" id="{3D1A82F5-2353-E54B-BABB-3CB50EB1B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46">
                <a:extLst>
                  <a:ext uri="{FF2B5EF4-FFF2-40B4-BE49-F238E27FC236}">
                    <a16:creationId xmlns:a16="http://schemas.microsoft.com/office/drawing/2014/main" id="{A8B7A68E-569A-6247-A618-10FF1012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47">
                <a:extLst>
                  <a:ext uri="{FF2B5EF4-FFF2-40B4-BE49-F238E27FC236}">
                    <a16:creationId xmlns:a16="http://schemas.microsoft.com/office/drawing/2014/main" id="{7F3364B3-81C8-274F-BACA-9E0276465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Oval 48">
                <a:extLst>
                  <a:ext uri="{FF2B5EF4-FFF2-40B4-BE49-F238E27FC236}">
                    <a16:creationId xmlns:a16="http://schemas.microsoft.com/office/drawing/2014/main" id="{7D80F628-83EB-5549-9ACD-57F930B78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49">
                <a:extLst>
                  <a:ext uri="{FF2B5EF4-FFF2-40B4-BE49-F238E27FC236}">
                    <a16:creationId xmlns:a16="http://schemas.microsoft.com/office/drawing/2014/main" id="{CF3DAC3D-6543-1443-8237-F1937C3D4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4" name="Group 50">
                <a:extLst>
                  <a:ext uri="{FF2B5EF4-FFF2-40B4-BE49-F238E27FC236}">
                    <a16:creationId xmlns:a16="http://schemas.microsoft.com/office/drawing/2014/main" id="{BEB35D5F-57D0-C049-964A-BA5A87C3C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112" name="Line 51">
                  <a:extLst>
                    <a:ext uri="{FF2B5EF4-FFF2-40B4-BE49-F238E27FC236}">
                      <a16:creationId xmlns:a16="http://schemas.microsoft.com/office/drawing/2014/main" id="{156DE26C-001C-1246-BF89-FFF3C0A03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AutoShape 52">
                  <a:extLst>
                    <a:ext uri="{FF2B5EF4-FFF2-40B4-BE49-F238E27FC236}">
                      <a16:creationId xmlns:a16="http://schemas.microsoft.com/office/drawing/2014/main" id="{0C91E4F3-32FC-1747-8498-4A16EDA19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53">
                <a:extLst>
                  <a:ext uri="{FF2B5EF4-FFF2-40B4-BE49-F238E27FC236}">
                    <a16:creationId xmlns:a16="http://schemas.microsoft.com/office/drawing/2014/main" id="{E92F47B2-E0AB-5D4A-981D-B05DD7C15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110" name="Line 54">
                  <a:extLst>
                    <a:ext uri="{FF2B5EF4-FFF2-40B4-BE49-F238E27FC236}">
                      <a16:creationId xmlns:a16="http://schemas.microsoft.com/office/drawing/2014/main" id="{40FB611A-6EC6-464A-9947-DF670BA9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AutoShape 55">
                  <a:extLst>
                    <a:ext uri="{FF2B5EF4-FFF2-40B4-BE49-F238E27FC236}">
                      <a16:creationId xmlns:a16="http://schemas.microsoft.com/office/drawing/2014/main" id="{BBDAEE73-69D7-4D41-89B8-5505D0579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56">
                <a:extLst>
                  <a:ext uri="{FF2B5EF4-FFF2-40B4-BE49-F238E27FC236}">
                    <a16:creationId xmlns:a16="http://schemas.microsoft.com/office/drawing/2014/main" id="{A6138291-993D-FC42-9FF3-07190ECAF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108" name="Line 57">
                  <a:extLst>
                    <a:ext uri="{FF2B5EF4-FFF2-40B4-BE49-F238E27FC236}">
                      <a16:creationId xmlns:a16="http://schemas.microsoft.com/office/drawing/2014/main" id="{61EEE65B-EC22-614B-9E0B-DF72C37BE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AutoShape 58">
                  <a:extLst>
                    <a:ext uri="{FF2B5EF4-FFF2-40B4-BE49-F238E27FC236}">
                      <a16:creationId xmlns:a16="http://schemas.microsoft.com/office/drawing/2014/main" id="{BD664392-449D-944D-BF27-E68B0EA0F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" name="Line 59">
                <a:extLst>
                  <a:ext uri="{FF2B5EF4-FFF2-40B4-BE49-F238E27FC236}">
                    <a16:creationId xmlns:a16="http://schemas.microsoft.com/office/drawing/2014/main" id="{378A7C50-DCF6-264B-9E6A-CB8DD805B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0">
                <a:extLst>
                  <a:ext uri="{FF2B5EF4-FFF2-40B4-BE49-F238E27FC236}">
                    <a16:creationId xmlns:a16="http://schemas.microsoft.com/office/drawing/2014/main" id="{1138A1F9-1C05-F844-A09B-128BBB54E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1">
                <a:extLst>
                  <a:ext uri="{FF2B5EF4-FFF2-40B4-BE49-F238E27FC236}">
                    <a16:creationId xmlns:a16="http://schemas.microsoft.com/office/drawing/2014/main" id="{20C32B8D-EE5B-C44D-BEE0-3D5F5A1CE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2">
                <a:extLst>
                  <a:ext uri="{FF2B5EF4-FFF2-40B4-BE49-F238E27FC236}">
                    <a16:creationId xmlns:a16="http://schemas.microsoft.com/office/drawing/2014/main" id="{1E194D8A-AE45-5645-8543-FA41BD116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5E30B740-FAA4-A540-AF8F-7B5DF8009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64">
                <a:extLst>
                  <a:ext uri="{FF2B5EF4-FFF2-40B4-BE49-F238E27FC236}">
                    <a16:creationId xmlns:a16="http://schemas.microsoft.com/office/drawing/2014/main" id="{F8C31336-BAD5-9345-9110-F8D8F87E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65">
                <a:extLst>
                  <a:ext uri="{FF2B5EF4-FFF2-40B4-BE49-F238E27FC236}">
                    <a16:creationId xmlns:a16="http://schemas.microsoft.com/office/drawing/2014/main" id="{A51B9B6F-AB55-1D4D-A863-62086B90E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66">
                <a:extLst>
                  <a:ext uri="{FF2B5EF4-FFF2-40B4-BE49-F238E27FC236}">
                    <a16:creationId xmlns:a16="http://schemas.microsoft.com/office/drawing/2014/main" id="{878D57B0-4490-CA4E-B721-87AD4DF6F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67">
                <a:extLst>
                  <a:ext uri="{FF2B5EF4-FFF2-40B4-BE49-F238E27FC236}">
                    <a16:creationId xmlns:a16="http://schemas.microsoft.com/office/drawing/2014/main" id="{6C92C566-11D1-5048-B8E1-45DC1221B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68">
                <a:extLst>
                  <a:ext uri="{FF2B5EF4-FFF2-40B4-BE49-F238E27FC236}">
                    <a16:creationId xmlns:a16="http://schemas.microsoft.com/office/drawing/2014/main" id="{A60860B6-2EE1-7343-9556-0B6E909E3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69">
                <a:extLst>
                  <a:ext uri="{FF2B5EF4-FFF2-40B4-BE49-F238E27FC236}">
                    <a16:creationId xmlns:a16="http://schemas.microsoft.com/office/drawing/2014/main" id="{A6FED56B-F3CC-B448-9AAE-C6B67AE28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70">
                <a:extLst>
                  <a:ext uri="{FF2B5EF4-FFF2-40B4-BE49-F238E27FC236}">
                    <a16:creationId xmlns:a16="http://schemas.microsoft.com/office/drawing/2014/main" id="{17DFA4DD-D335-3A43-AECA-A75B3120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71">
                <a:extLst>
                  <a:ext uri="{FF2B5EF4-FFF2-40B4-BE49-F238E27FC236}">
                    <a16:creationId xmlns:a16="http://schemas.microsoft.com/office/drawing/2014/main" id="{8BCB8A96-62B6-4449-AFE5-618CB26F4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2">
                <a:extLst>
                  <a:ext uri="{FF2B5EF4-FFF2-40B4-BE49-F238E27FC236}">
                    <a16:creationId xmlns:a16="http://schemas.microsoft.com/office/drawing/2014/main" id="{55DBA13F-248F-E840-BFB9-52A3B29DD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73">
                <a:extLst>
                  <a:ext uri="{FF2B5EF4-FFF2-40B4-BE49-F238E27FC236}">
                    <a16:creationId xmlns:a16="http://schemas.microsoft.com/office/drawing/2014/main" id="{DBEFC832-F66D-9646-B325-D3F0AD2FA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74">
                <a:extLst>
                  <a:ext uri="{FF2B5EF4-FFF2-40B4-BE49-F238E27FC236}">
                    <a16:creationId xmlns:a16="http://schemas.microsoft.com/office/drawing/2014/main" id="{742C8448-885B-AA4E-BC1B-4AFFEF7F5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75">
                <a:extLst>
                  <a:ext uri="{FF2B5EF4-FFF2-40B4-BE49-F238E27FC236}">
                    <a16:creationId xmlns:a16="http://schemas.microsoft.com/office/drawing/2014/main" id="{7BD235EB-B07E-AE48-B303-8BC5DED52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76">
                <a:extLst>
                  <a:ext uri="{FF2B5EF4-FFF2-40B4-BE49-F238E27FC236}">
                    <a16:creationId xmlns:a16="http://schemas.microsoft.com/office/drawing/2014/main" id="{523EBC60-FA9D-7C4D-A9D0-305CE0A08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77">
                <a:extLst>
                  <a:ext uri="{FF2B5EF4-FFF2-40B4-BE49-F238E27FC236}">
                    <a16:creationId xmlns:a16="http://schemas.microsoft.com/office/drawing/2014/main" id="{0C900326-1285-DC4F-BB6B-7458AC008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78">
                <a:extLst>
                  <a:ext uri="{FF2B5EF4-FFF2-40B4-BE49-F238E27FC236}">
                    <a16:creationId xmlns:a16="http://schemas.microsoft.com/office/drawing/2014/main" id="{73EC537F-17A7-A340-96EF-48656A095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79">
                <a:extLst>
                  <a:ext uri="{FF2B5EF4-FFF2-40B4-BE49-F238E27FC236}">
                    <a16:creationId xmlns:a16="http://schemas.microsoft.com/office/drawing/2014/main" id="{2B4DD8F1-995D-9249-8BCD-C57D63863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Line 80">
              <a:extLst>
                <a:ext uri="{FF2B5EF4-FFF2-40B4-BE49-F238E27FC236}">
                  <a16:creationId xmlns:a16="http://schemas.microsoft.com/office/drawing/2014/main" id="{C82108EF-ED25-5848-B50F-5ED741161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81">
              <a:extLst>
                <a:ext uri="{FF2B5EF4-FFF2-40B4-BE49-F238E27FC236}">
                  <a16:creationId xmlns:a16="http://schemas.microsoft.com/office/drawing/2014/main" id="{48439575-0EA0-F841-A02C-0BE332B67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82">
              <a:extLst>
                <a:ext uri="{FF2B5EF4-FFF2-40B4-BE49-F238E27FC236}">
                  <a16:creationId xmlns:a16="http://schemas.microsoft.com/office/drawing/2014/main" id="{59D8E029-85EB-7146-957C-BF9B0011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3">
              <a:extLst>
                <a:ext uri="{FF2B5EF4-FFF2-40B4-BE49-F238E27FC236}">
                  <a16:creationId xmlns:a16="http://schemas.microsoft.com/office/drawing/2014/main" id="{181E988C-A696-674B-824F-915030A69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4">
              <a:extLst>
                <a:ext uri="{FF2B5EF4-FFF2-40B4-BE49-F238E27FC236}">
                  <a16:creationId xmlns:a16="http://schemas.microsoft.com/office/drawing/2014/main" id="{85C76521-0F58-2D4B-BAE9-8D74A014F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85">
              <a:extLst>
                <a:ext uri="{FF2B5EF4-FFF2-40B4-BE49-F238E27FC236}">
                  <a16:creationId xmlns:a16="http://schemas.microsoft.com/office/drawing/2014/main" id="{41AE4C1F-AA8F-9440-8AD4-6FBE593D3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6">
              <a:extLst>
                <a:ext uri="{FF2B5EF4-FFF2-40B4-BE49-F238E27FC236}">
                  <a16:creationId xmlns:a16="http://schemas.microsoft.com/office/drawing/2014/main" id="{EDAF9F38-CC0F-9E40-B184-78369BAD8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7">
              <a:extLst>
                <a:ext uri="{FF2B5EF4-FFF2-40B4-BE49-F238E27FC236}">
                  <a16:creationId xmlns:a16="http://schemas.microsoft.com/office/drawing/2014/main" id="{64D0CF8E-75B5-784D-B70D-7BE2E82BF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BCE35975-40AB-4045-8CE5-F29F4B964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9">
              <a:extLst>
                <a:ext uri="{FF2B5EF4-FFF2-40B4-BE49-F238E27FC236}">
                  <a16:creationId xmlns:a16="http://schemas.microsoft.com/office/drawing/2014/main" id="{CC7F5BAF-FAB7-2C48-9D48-02DF4FBE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0">
              <a:extLst>
                <a:ext uri="{FF2B5EF4-FFF2-40B4-BE49-F238E27FC236}">
                  <a16:creationId xmlns:a16="http://schemas.microsoft.com/office/drawing/2014/main" id="{CE8BA813-95E2-1045-BFFE-253BA8156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91">
              <a:extLst>
                <a:ext uri="{FF2B5EF4-FFF2-40B4-BE49-F238E27FC236}">
                  <a16:creationId xmlns:a16="http://schemas.microsoft.com/office/drawing/2014/main" id="{9535426C-2F7C-6E46-AE7B-9EF1F0B37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92">
              <a:extLst>
                <a:ext uri="{FF2B5EF4-FFF2-40B4-BE49-F238E27FC236}">
                  <a16:creationId xmlns:a16="http://schemas.microsoft.com/office/drawing/2014/main" id="{F9EA7153-1DAA-2C4E-8EE2-C42303915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93">
              <a:extLst>
                <a:ext uri="{FF2B5EF4-FFF2-40B4-BE49-F238E27FC236}">
                  <a16:creationId xmlns:a16="http://schemas.microsoft.com/office/drawing/2014/main" id="{9F989AAF-ECF4-7D43-A32B-98D19816B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A5CFEF84-77CB-2A47-9E67-C5AC1BBEC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95">
              <a:extLst>
                <a:ext uri="{FF2B5EF4-FFF2-40B4-BE49-F238E27FC236}">
                  <a16:creationId xmlns:a16="http://schemas.microsoft.com/office/drawing/2014/main" id="{CB0B01F9-AF6D-F045-8082-F872244C4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96">
              <a:extLst>
                <a:ext uri="{FF2B5EF4-FFF2-40B4-BE49-F238E27FC236}">
                  <a16:creationId xmlns:a16="http://schemas.microsoft.com/office/drawing/2014/main" id="{D0DD4571-6CA0-B24B-81DF-B27B24D38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97">
              <a:extLst>
                <a:ext uri="{FF2B5EF4-FFF2-40B4-BE49-F238E27FC236}">
                  <a16:creationId xmlns:a16="http://schemas.microsoft.com/office/drawing/2014/main" id="{646CE9F9-E849-C64E-86D7-D2849A05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2787"/>
              <a:ext cx="526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E3E24-F64E-8347-A741-D3FC87C91EBD}"/>
              </a:ext>
            </a:extLst>
          </p:cNvPr>
          <p:cNvGrpSpPr/>
          <p:nvPr/>
        </p:nvGrpSpPr>
        <p:grpSpPr>
          <a:xfrm>
            <a:off x="5799217" y="3507962"/>
            <a:ext cx="992447" cy="738664"/>
            <a:chOff x="3028453" y="2651402"/>
            <a:chExt cx="992447" cy="738664"/>
          </a:xfrm>
        </p:grpSpPr>
        <p:sp>
          <p:nvSpPr>
            <p:cNvPr id="172" name="Text Box 103">
              <a:extLst>
                <a:ext uri="{FF2B5EF4-FFF2-40B4-BE49-F238E27FC236}">
                  <a16:creationId xmlns:a16="http://schemas.microsoft.com/office/drawing/2014/main" id="{20D77B51-210D-8949-9652-ED93FF3A3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8453" y="2651402"/>
              <a:ext cx="992447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C-STORE</a:t>
              </a:r>
              <a:endParaRPr lang="en-US" sz="1600" dirty="0"/>
            </a:p>
          </p:txBody>
        </p:sp>
        <p:sp>
          <p:nvSpPr>
            <p:cNvPr id="173" name="Line 102">
              <a:extLst>
                <a:ext uri="{FF2B5EF4-FFF2-40B4-BE49-F238E27FC236}">
                  <a16:creationId xmlns:a16="http://schemas.microsoft.com/office/drawing/2014/main" id="{E57AF1B8-55B7-3844-944F-784DFCB51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435827FF-5073-9043-AFE7-0356FA013D85}"/>
              </a:ext>
            </a:extLst>
          </p:cNvPr>
          <p:cNvSpPr txBox="1"/>
          <p:nvPr/>
        </p:nvSpPr>
        <p:spPr>
          <a:xfrm>
            <a:off x="501445" y="5486284"/>
            <a:ext cx="817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Wrapper provides user interface to populate metadata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9BD928-35C7-DD48-A1C7-3EF93F1C103D}"/>
              </a:ext>
            </a:extLst>
          </p:cNvPr>
          <p:cNvGrpSpPr/>
          <p:nvPr/>
        </p:nvGrpSpPr>
        <p:grpSpPr>
          <a:xfrm>
            <a:off x="5074552" y="3181520"/>
            <a:ext cx="1079079" cy="1801895"/>
            <a:chOff x="5074552" y="3181520"/>
            <a:chExt cx="1079079" cy="1801895"/>
          </a:xfrm>
        </p:grpSpPr>
        <p:sp>
          <p:nvSpPr>
            <p:cNvPr id="231" name="Rectangle 46">
              <a:extLst>
                <a:ext uri="{FF2B5EF4-FFF2-40B4-BE49-F238E27FC236}">
                  <a16:creationId xmlns:a16="http://schemas.microsoft.com/office/drawing/2014/main" id="{6676268A-14F4-DF49-B851-0931E014D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08" y="3181520"/>
              <a:ext cx="474264" cy="1336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47">
              <a:extLst>
                <a:ext uri="{FF2B5EF4-FFF2-40B4-BE49-F238E27FC236}">
                  <a16:creationId xmlns:a16="http://schemas.microsoft.com/office/drawing/2014/main" id="{AA6C0361-12E2-F642-A729-7C770A907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120" y="3596061"/>
              <a:ext cx="194876" cy="9215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Oval 48">
              <a:extLst>
                <a:ext uri="{FF2B5EF4-FFF2-40B4-BE49-F238E27FC236}">
                  <a16:creationId xmlns:a16="http://schemas.microsoft.com/office/drawing/2014/main" id="{27320405-79E1-8E43-BCE3-E256E61B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120" y="3504603"/>
              <a:ext cx="194876" cy="2515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49">
              <a:extLst>
                <a:ext uri="{FF2B5EF4-FFF2-40B4-BE49-F238E27FC236}">
                  <a16:creationId xmlns:a16="http://schemas.microsoft.com/office/drawing/2014/main" id="{CE2210DF-9105-E94B-AE0F-B73993C37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2251" y="3825699"/>
              <a:ext cx="0" cy="13917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Rectangle 97">
              <a:extLst>
                <a:ext uri="{FF2B5EF4-FFF2-40B4-BE49-F238E27FC236}">
                  <a16:creationId xmlns:a16="http://schemas.microsoft.com/office/drawing/2014/main" id="{C2DB2832-9351-9149-8680-E8348B83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552" y="4585870"/>
              <a:ext cx="1079079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Wrapper</a:t>
              </a:r>
              <a:endParaRPr lang="en-US" i="1" dirty="0">
                <a:latin typeface="Times New Roman" charset="0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F5F5400-E2F3-C149-B7DB-F0A286923581}"/>
              </a:ext>
            </a:extLst>
          </p:cNvPr>
          <p:cNvGrpSpPr/>
          <p:nvPr/>
        </p:nvGrpSpPr>
        <p:grpSpPr>
          <a:xfrm>
            <a:off x="4224464" y="3511484"/>
            <a:ext cx="1092886" cy="738664"/>
            <a:chOff x="2939359" y="2651402"/>
            <a:chExt cx="1092886" cy="738664"/>
          </a:xfrm>
        </p:grpSpPr>
        <p:sp>
          <p:nvSpPr>
            <p:cNvPr id="237" name="Text Box 103">
              <a:extLst>
                <a:ext uri="{FF2B5EF4-FFF2-40B4-BE49-F238E27FC236}">
                  <a16:creationId xmlns:a16="http://schemas.microsoft.com/office/drawing/2014/main" id="{A07D6C40-9D09-4245-AEAD-64F50C5AD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9359" y="2651402"/>
              <a:ext cx="1092886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Proprietary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Interface</a:t>
              </a:r>
              <a:endParaRPr lang="en-US" sz="1600" dirty="0"/>
            </a:p>
          </p:txBody>
        </p:sp>
        <p:sp>
          <p:nvSpPr>
            <p:cNvPr id="238" name="Line 102">
              <a:extLst>
                <a:ext uri="{FF2B5EF4-FFF2-40B4-BE49-F238E27FC236}">
                  <a16:creationId xmlns:a16="http://schemas.microsoft.com/office/drawing/2014/main" id="{FCF246E8-19FF-4D4E-B90E-A2EC776B9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0990" y="3025980"/>
              <a:ext cx="976084" cy="352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6" name="Group 149">
            <a:extLst>
              <a:ext uri="{FF2B5EF4-FFF2-40B4-BE49-F238E27FC236}">
                <a16:creationId xmlns:a16="http://schemas.microsoft.com/office/drawing/2014/main" id="{F1085EBE-CC06-C44E-9255-A0521CCF2123}"/>
              </a:ext>
            </a:extLst>
          </p:cNvPr>
          <p:cNvGrpSpPr>
            <a:grpSpLocks/>
          </p:cNvGrpSpPr>
          <p:nvPr/>
        </p:nvGrpSpPr>
        <p:grpSpPr bwMode="auto">
          <a:xfrm>
            <a:off x="3097133" y="3566861"/>
            <a:ext cx="1009713" cy="1027198"/>
            <a:chOff x="335" y="1739"/>
            <a:chExt cx="752" cy="765"/>
          </a:xfrm>
        </p:grpSpPr>
        <p:sp>
          <p:nvSpPr>
            <p:cNvPr id="177" name="AutoShape 135">
              <a:extLst>
                <a:ext uri="{FF2B5EF4-FFF2-40B4-BE49-F238E27FC236}">
                  <a16:creationId xmlns:a16="http://schemas.microsoft.com/office/drawing/2014/main" id="{C12D76AE-0A4B-7043-8251-570EBC5D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AutoShape 135">
              <a:extLst>
                <a:ext uri="{FF2B5EF4-FFF2-40B4-BE49-F238E27FC236}">
                  <a16:creationId xmlns:a16="http://schemas.microsoft.com/office/drawing/2014/main" id="{4D85C2DF-25AA-CD43-A808-788F00A5D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Rectangle 148">
              <a:extLst>
                <a:ext uri="{FF2B5EF4-FFF2-40B4-BE49-F238E27FC236}">
                  <a16:creationId xmlns:a16="http://schemas.microsoft.com/office/drawing/2014/main" id="{46CE2098-710E-5F4A-8967-E110FFCD7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208"/>
              <a:ext cx="75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20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180" name="AutoShape 135">
              <a:extLst>
                <a:ext uri="{FF2B5EF4-FFF2-40B4-BE49-F238E27FC236}">
                  <a16:creationId xmlns:a16="http://schemas.microsoft.com/office/drawing/2014/main" id="{0B8A53FC-316E-804A-9728-03A81486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AutoShape 135">
              <a:extLst>
                <a:ext uri="{FF2B5EF4-FFF2-40B4-BE49-F238E27FC236}">
                  <a16:creationId xmlns:a16="http://schemas.microsoft.com/office/drawing/2014/main" id="{2BBF008B-D18F-B340-A1DF-493B7436A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137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8FD32A-8037-1349-8995-28FCBA48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Integration for Metadata</a:t>
            </a:r>
          </a:p>
        </p:txBody>
      </p:sp>
      <p:grpSp>
        <p:nvGrpSpPr>
          <p:cNvPr id="58" name="Group 98">
            <a:extLst>
              <a:ext uri="{FF2B5EF4-FFF2-40B4-BE49-F238E27FC236}">
                <a16:creationId xmlns:a16="http://schemas.microsoft.com/office/drawing/2014/main" id="{6DDD2A72-DEFC-704C-9D2A-B149539ECD6D}"/>
              </a:ext>
            </a:extLst>
          </p:cNvPr>
          <p:cNvGrpSpPr>
            <a:grpSpLocks/>
          </p:cNvGrpSpPr>
          <p:nvPr/>
        </p:nvGrpSpPr>
        <p:grpSpPr bwMode="auto">
          <a:xfrm>
            <a:off x="6709882" y="3175001"/>
            <a:ext cx="1765813" cy="1771168"/>
            <a:chOff x="3308" y="1738"/>
            <a:chExt cx="1319" cy="1323"/>
          </a:xfrm>
        </p:grpSpPr>
        <p:grpSp>
          <p:nvGrpSpPr>
            <p:cNvPr id="59" name="Group 43">
              <a:extLst>
                <a:ext uri="{FF2B5EF4-FFF2-40B4-BE49-F238E27FC236}">
                  <a16:creationId xmlns:a16="http://schemas.microsoft.com/office/drawing/2014/main" id="{54BAA6DE-0E0E-2840-9C0D-A8E923604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78" name="Rectangle 44">
                <a:extLst>
                  <a:ext uri="{FF2B5EF4-FFF2-40B4-BE49-F238E27FC236}">
                    <a16:creationId xmlns:a16="http://schemas.microsoft.com/office/drawing/2014/main" id="{42E59214-DA8C-F947-97F2-44B0D7BFF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45">
                <a:extLst>
                  <a:ext uri="{FF2B5EF4-FFF2-40B4-BE49-F238E27FC236}">
                    <a16:creationId xmlns:a16="http://schemas.microsoft.com/office/drawing/2014/main" id="{3D1A82F5-2353-E54B-BABB-3CB50EB1B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46">
                <a:extLst>
                  <a:ext uri="{FF2B5EF4-FFF2-40B4-BE49-F238E27FC236}">
                    <a16:creationId xmlns:a16="http://schemas.microsoft.com/office/drawing/2014/main" id="{A8B7A68E-569A-6247-A618-10FF1012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47">
                <a:extLst>
                  <a:ext uri="{FF2B5EF4-FFF2-40B4-BE49-F238E27FC236}">
                    <a16:creationId xmlns:a16="http://schemas.microsoft.com/office/drawing/2014/main" id="{7F3364B3-81C8-274F-BACA-9E0276465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Oval 48">
                <a:extLst>
                  <a:ext uri="{FF2B5EF4-FFF2-40B4-BE49-F238E27FC236}">
                    <a16:creationId xmlns:a16="http://schemas.microsoft.com/office/drawing/2014/main" id="{7D80F628-83EB-5549-9ACD-57F930B78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49">
                <a:extLst>
                  <a:ext uri="{FF2B5EF4-FFF2-40B4-BE49-F238E27FC236}">
                    <a16:creationId xmlns:a16="http://schemas.microsoft.com/office/drawing/2014/main" id="{CF3DAC3D-6543-1443-8237-F1937C3D4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4" name="Group 50">
                <a:extLst>
                  <a:ext uri="{FF2B5EF4-FFF2-40B4-BE49-F238E27FC236}">
                    <a16:creationId xmlns:a16="http://schemas.microsoft.com/office/drawing/2014/main" id="{BEB35D5F-57D0-C049-964A-BA5A87C3C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112" name="Line 51">
                  <a:extLst>
                    <a:ext uri="{FF2B5EF4-FFF2-40B4-BE49-F238E27FC236}">
                      <a16:creationId xmlns:a16="http://schemas.microsoft.com/office/drawing/2014/main" id="{156DE26C-001C-1246-BF89-FFF3C0A03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AutoShape 52">
                  <a:extLst>
                    <a:ext uri="{FF2B5EF4-FFF2-40B4-BE49-F238E27FC236}">
                      <a16:creationId xmlns:a16="http://schemas.microsoft.com/office/drawing/2014/main" id="{0C91E4F3-32FC-1747-8498-4A16EDA19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53">
                <a:extLst>
                  <a:ext uri="{FF2B5EF4-FFF2-40B4-BE49-F238E27FC236}">
                    <a16:creationId xmlns:a16="http://schemas.microsoft.com/office/drawing/2014/main" id="{E92F47B2-E0AB-5D4A-981D-B05DD7C15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110" name="Line 54">
                  <a:extLst>
                    <a:ext uri="{FF2B5EF4-FFF2-40B4-BE49-F238E27FC236}">
                      <a16:creationId xmlns:a16="http://schemas.microsoft.com/office/drawing/2014/main" id="{40FB611A-6EC6-464A-9947-DF670BA9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AutoShape 55">
                  <a:extLst>
                    <a:ext uri="{FF2B5EF4-FFF2-40B4-BE49-F238E27FC236}">
                      <a16:creationId xmlns:a16="http://schemas.microsoft.com/office/drawing/2014/main" id="{BBDAEE73-69D7-4D41-89B8-5505D0579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56">
                <a:extLst>
                  <a:ext uri="{FF2B5EF4-FFF2-40B4-BE49-F238E27FC236}">
                    <a16:creationId xmlns:a16="http://schemas.microsoft.com/office/drawing/2014/main" id="{A6138291-993D-FC42-9FF3-07190ECAF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108" name="Line 57">
                  <a:extLst>
                    <a:ext uri="{FF2B5EF4-FFF2-40B4-BE49-F238E27FC236}">
                      <a16:creationId xmlns:a16="http://schemas.microsoft.com/office/drawing/2014/main" id="{61EEE65B-EC22-614B-9E0B-DF72C37BE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AutoShape 58">
                  <a:extLst>
                    <a:ext uri="{FF2B5EF4-FFF2-40B4-BE49-F238E27FC236}">
                      <a16:creationId xmlns:a16="http://schemas.microsoft.com/office/drawing/2014/main" id="{BD664392-449D-944D-BF27-E68B0EA0F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" name="Line 59">
                <a:extLst>
                  <a:ext uri="{FF2B5EF4-FFF2-40B4-BE49-F238E27FC236}">
                    <a16:creationId xmlns:a16="http://schemas.microsoft.com/office/drawing/2014/main" id="{378A7C50-DCF6-264B-9E6A-CB8DD805B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0">
                <a:extLst>
                  <a:ext uri="{FF2B5EF4-FFF2-40B4-BE49-F238E27FC236}">
                    <a16:creationId xmlns:a16="http://schemas.microsoft.com/office/drawing/2014/main" id="{1138A1F9-1C05-F844-A09B-128BBB54E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1">
                <a:extLst>
                  <a:ext uri="{FF2B5EF4-FFF2-40B4-BE49-F238E27FC236}">
                    <a16:creationId xmlns:a16="http://schemas.microsoft.com/office/drawing/2014/main" id="{20C32B8D-EE5B-C44D-BEE0-3D5F5A1CE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2">
                <a:extLst>
                  <a:ext uri="{FF2B5EF4-FFF2-40B4-BE49-F238E27FC236}">
                    <a16:creationId xmlns:a16="http://schemas.microsoft.com/office/drawing/2014/main" id="{1E194D8A-AE45-5645-8543-FA41BD116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5E30B740-FAA4-A540-AF8F-7B5DF8009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64">
                <a:extLst>
                  <a:ext uri="{FF2B5EF4-FFF2-40B4-BE49-F238E27FC236}">
                    <a16:creationId xmlns:a16="http://schemas.microsoft.com/office/drawing/2014/main" id="{F8C31336-BAD5-9345-9110-F8D8F87E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65">
                <a:extLst>
                  <a:ext uri="{FF2B5EF4-FFF2-40B4-BE49-F238E27FC236}">
                    <a16:creationId xmlns:a16="http://schemas.microsoft.com/office/drawing/2014/main" id="{A51B9B6F-AB55-1D4D-A863-62086B90E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66">
                <a:extLst>
                  <a:ext uri="{FF2B5EF4-FFF2-40B4-BE49-F238E27FC236}">
                    <a16:creationId xmlns:a16="http://schemas.microsoft.com/office/drawing/2014/main" id="{878D57B0-4490-CA4E-B721-87AD4DF6F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67">
                <a:extLst>
                  <a:ext uri="{FF2B5EF4-FFF2-40B4-BE49-F238E27FC236}">
                    <a16:creationId xmlns:a16="http://schemas.microsoft.com/office/drawing/2014/main" id="{6C92C566-11D1-5048-B8E1-45DC1221B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68">
                <a:extLst>
                  <a:ext uri="{FF2B5EF4-FFF2-40B4-BE49-F238E27FC236}">
                    <a16:creationId xmlns:a16="http://schemas.microsoft.com/office/drawing/2014/main" id="{A60860B6-2EE1-7343-9556-0B6E909E3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69">
                <a:extLst>
                  <a:ext uri="{FF2B5EF4-FFF2-40B4-BE49-F238E27FC236}">
                    <a16:creationId xmlns:a16="http://schemas.microsoft.com/office/drawing/2014/main" id="{A6FED56B-F3CC-B448-9AAE-C6B67AE28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70">
                <a:extLst>
                  <a:ext uri="{FF2B5EF4-FFF2-40B4-BE49-F238E27FC236}">
                    <a16:creationId xmlns:a16="http://schemas.microsoft.com/office/drawing/2014/main" id="{17DFA4DD-D335-3A43-AECA-A75B3120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71">
                <a:extLst>
                  <a:ext uri="{FF2B5EF4-FFF2-40B4-BE49-F238E27FC236}">
                    <a16:creationId xmlns:a16="http://schemas.microsoft.com/office/drawing/2014/main" id="{8BCB8A96-62B6-4449-AFE5-618CB26F4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2">
                <a:extLst>
                  <a:ext uri="{FF2B5EF4-FFF2-40B4-BE49-F238E27FC236}">
                    <a16:creationId xmlns:a16="http://schemas.microsoft.com/office/drawing/2014/main" id="{55DBA13F-248F-E840-BFB9-52A3B29DD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73">
                <a:extLst>
                  <a:ext uri="{FF2B5EF4-FFF2-40B4-BE49-F238E27FC236}">
                    <a16:creationId xmlns:a16="http://schemas.microsoft.com/office/drawing/2014/main" id="{DBEFC832-F66D-9646-B325-D3F0AD2FA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74">
                <a:extLst>
                  <a:ext uri="{FF2B5EF4-FFF2-40B4-BE49-F238E27FC236}">
                    <a16:creationId xmlns:a16="http://schemas.microsoft.com/office/drawing/2014/main" id="{742C8448-885B-AA4E-BC1B-4AFFEF7F5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75">
                <a:extLst>
                  <a:ext uri="{FF2B5EF4-FFF2-40B4-BE49-F238E27FC236}">
                    <a16:creationId xmlns:a16="http://schemas.microsoft.com/office/drawing/2014/main" id="{7BD235EB-B07E-AE48-B303-8BC5DED52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76">
                <a:extLst>
                  <a:ext uri="{FF2B5EF4-FFF2-40B4-BE49-F238E27FC236}">
                    <a16:creationId xmlns:a16="http://schemas.microsoft.com/office/drawing/2014/main" id="{523EBC60-FA9D-7C4D-A9D0-305CE0A08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77">
                <a:extLst>
                  <a:ext uri="{FF2B5EF4-FFF2-40B4-BE49-F238E27FC236}">
                    <a16:creationId xmlns:a16="http://schemas.microsoft.com/office/drawing/2014/main" id="{0C900326-1285-DC4F-BB6B-7458AC008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78">
                <a:extLst>
                  <a:ext uri="{FF2B5EF4-FFF2-40B4-BE49-F238E27FC236}">
                    <a16:creationId xmlns:a16="http://schemas.microsoft.com/office/drawing/2014/main" id="{73EC537F-17A7-A340-96EF-48656A095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79">
                <a:extLst>
                  <a:ext uri="{FF2B5EF4-FFF2-40B4-BE49-F238E27FC236}">
                    <a16:creationId xmlns:a16="http://schemas.microsoft.com/office/drawing/2014/main" id="{2B4DD8F1-995D-9249-8BCD-C57D63863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Line 80">
              <a:extLst>
                <a:ext uri="{FF2B5EF4-FFF2-40B4-BE49-F238E27FC236}">
                  <a16:creationId xmlns:a16="http://schemas.microsoft.com/office/drawing/2014/main" id="{C82108EF-ED25-5848-B50F-5ED741161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81">
              <a:extLst>
                <a:ext uri="{FF2B5EF4-FFF2-40B4-BE49-F238E27FC236}">
                  <a16:creationId xmlns:a16="http://schemas.microsoft.com/office/drawing/2014/main" id="{48439575-0EA0-F841-A02C-0BE332B67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82">
              <a:extLst>
                <a:ext uri="{FF2B5EF4-FFF2-40B4-BE49-F238E27FC236}">
                  <a16:creationId xmlns:a16="http://schemas.microsoft.com/office/drawing/2014/main" id="{59D8E029-85EB-7146-957C-BF9B0011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3">
              <a:extLst>
                <a:ext uri="{FF2B5EF4-FFF2-40B4-BE49-F238E27FC236}">
                  <a16:creationId xmlns:a16="http://schemas.microsoft.com/office/drawing/2014/main" id="{181E988C-A696-674B-824F-915030A69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4">
              <a:extLst>
                <a:ext uri="{FF2B5EF4-FFF2-40B4-BE49-F238E27FC236}">
                  <a16:creationId xmlns:a16="http://schemas.microsoft.com/office/drawing/2014/main" id="{85C76521-0F58-2D4B-BAE9-8D74A014F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85">
              <a:extLst>
                <a:ext uri="{FF2B5EF4-FFF2-40B4-BE49-F238E27FC236}">
                  <a16:creationId xmlns:a16="http://schemas.microsoft.com/office/drawing/2014/main" id="{41AE4C1F-AA8F-9440-8AD4-6FBE593D3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6">
              <a:extLst>
                <a:ext uri="{FF2B5EF4-FFF2-40B4-BE49-F238E27FC236}">
                  <a16:creationId xmlns:a16="http://schemas.microsoft.com/office/drawing/2014/main" id="{EDAF9F38-CC0F-9E40-B184-78369BAD8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7">
              <a:extLst>
                <a:ext uri="{FF2B5EF4-FFF2-40B4-BE49-F238E27FC236}">
                  <a16:creationId xmlns:a16="http://schemas.microsoft.com/office/drawing/2014/main" id="{64D0CF8E-75B5-784D-B70D-7BE2E82BF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BCE35975-40AB-4045-8CE5-F29F4B964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9">
              <a:extLst>
                <a:ext uri="{FF2B5EF4-FFF2-40B4-BE49-F238E27FC236}">
                  <a16:creationId xmlns:a16="http://schemas.microsoft.com/office/drawing/2014/main" id="{CC7F5BAF-FAB7-2C48-9D48-02DF4FBE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0">
              <a:extLst>
                <a:ext uri="{FF2B5EF4-FFF2-40B4-BE49-F238E27FC236}">
                  <a16:creationId xmlns:a16="http://schemas.microsoft.com/office/drawing/2014/main" id="{CE8BA813-95E2-1045-BFFE-253BA8156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91">
              <a:extLst>
                <a:ext uri="{FF2B5EF4-FFF2-40B4-BE49-F238E27FC236}">
                  <a16:creationId xmlns:a16="http://schemas.microsoft.com/office/drawing/2014/main" id="{9535426C-2F7C-6E46-AE7B-9EF1F0B37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92">
              <a:extLst>
                <a:ext uri="{FF2B5EF4-FFF2-40B4-BE49-F238E27FC236}">
                  <a16:creationId xmlns:a16="http://schemas.microsoft.com/office/drawing/2014/main" id="{F9EA7153-1DAA-2C4E-8EE2-C42303915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93">
              <a:extLst>
                <a:ext uri="{FF2B5EF4-FFF2-40B4-BE49-F238E27FC236}">
                  <a16:creationId xmlns:a16="http://schemas.microsoft.com/office/drawing/2014/main" id="{9F989AAF-ECF4-7D43-A32B-98D19816B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A5CFEF84-77CB-2A47-9E67-C5AC1BBEC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95">
              <a:extLst>
                <a:ext uri="{FF2B5EF4-FFF2-40B4-BE49-F238E27FC236}">
                  <a16:creationId xmlns:a16="http://schemas.microsoft.com/office/drawing/2014/main" id="{CB0B01F9-AF6D-F045-8082-F872244C4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96">
              <a:extLst>
                <a:ext uri="{FF2B5EF4-FFF2-40B4-BE49-F238E27FC236}">
                  <a16:creationId xmlns:a16="http://schemas.microsoft.com/office/drawing/2014/main" id="{D0DD4571-6CA0-B24B-81DF-B27B24D38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97">
              <a:extLst>
                <a:ext uri="{FF2B5EF4-FFF2-40B4-BE49-F238E27FC236}">
                  <a16:creationId xmlns:a16="http://schemas.microsoft.com/office/drawing/2014/main" id="{646CE9F9-E849-C64E-86D7-D2849A05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2787"/>
              <a:ext cx="526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117" name="Group 861">
            <a:extLst>
              <a:ext uri="{FF2B5EF4-FFF2-40B4-BE49-F238E27FC236}">
                <a16:creationId xmlns:a16="http://schemas.microsoft.com/office/drawing/2014/main" id="{127EE31F-4809-A644-82A0-3F02776AB70C}"/>
              </a:ext>
            </a:extLst>
          </p:cNvPr>
          <p:cNvGrpSpPr>
            <a:grpSpLocks/>
          </p:cNvGrpSpPr>
          <p:nvPr/>
        </p:nvGrpSpPr>
        <p:grpSpPr bwMode="auto">
          <a:xfrm>
            <a:off x="970926" y="2851936"/>
            <a:ext cx="1462087" cy="1730899"/>
            <a:chOff x="1776" y="2256"/>
            <a:chExt cx="1680" cy="1988"/>
          </a:xfrm>
        </p:grpSpPr>
        <p:sp>
          <p:nvSpPr>
            <p:cNvPr id="118" name="Rectangle 862">
              <a:extLst>
                <a:ext uri="{FF2B5EF4-FFF2-40B4-BE49-F238E27FC236}">
                  <a16:creationId xmlns:a16="http://schemas.microsoft.com/office/drawing/2014/main" id="{9A75B8F7-DBFD-5D4E-8D61-AEBE5166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863">
              <a:extLst>
                <a:ext uri="{FF2B5EF4-FFF2-40B4-BE49-F238E27FC236}">
                  <a16:creationId xmlns:a16="http://schemas.microsoft.com/office/drawing/2014/main" id="{A80D516E-DE1C-CB4C-B4CA-FE2C7A64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864">
              <a:extLst>
                <a:ext uri="{FF2B5EF4-FFF2-40B4-BE49-F238E27FC236}">
                  <a16:creationId xmlns:a16="http://schemas.microsoft.com/office/drawing/2014/main" id="{41D895E5-E7A5-1C44-A331-C05E6FECE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865">
              <a:extLst>
                <a:ext uri="{FF2B5EF4-FFF2-40B4-BE49-F238E27FC236}">
                  <a16:creationId xmlns:a16="http://schemas.microsoft.com/office/drawing/2014/main" id="{8BB6BDF9-6A03-C649-B92C-BDF8C2A1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866">
              <a:extLst>
                <a:ext uri="{FF2B5EF4-FFF2-40B4-BE49-F238E27FC236}">
                  <a16:creationId xmlns:a16="http://schemas.microsoft.com/office/drawing/2014/main" id="{FB9ED7CB-D491-2D49-A887-8E23497ED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867">
              <a:extLst>
                <a:ext uri="{FF2B5EF4-FFF2-40B4-BE49-F238E27FC236}">
                  <a16:creationId xmlns:a16="http://schemas.microsoft.com/office/drawing/2014/main" id="{D8DB40B3-1EE1-5F4C-B50D-F79514383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868">
              <a:extLst>
                <a:ext uri="{FF2B5EF4-FFF2-40B4-BE49-F238E27FC236}">
                  <a16:creationId xmlns:a16="http://schemas.microsoft.com/office/drawing/2014/main" id="{DC073F9A-331C-2F48-8AE7-9BBA3668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869">
              <a:extLst>
                <a:ext uri="{FF2B5EF4-FFF2-40B4-BE49-F238E27FC236}">
                  <a16:creationId xmlns:a16="http://schemas.microsoft.com/office/drawing/2014/main" id="{EDDEE8C4-4866-3248-ADDB-CE60E46F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870">
              <a:extLst>
                <a:ext uri="{FF2B5EF4-FFF2-40B4-BE49-F238E27FC236}">
                  <a16:creationId xmlns:a16="http://schemas.microsoft.com/office/drawing/2014/main" id="{E36FB457-E02B-7A49-BDD4-F01E9577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871">
              <a:extLst>
                <a:ext uri="{FF2B5EF4-FFF2-40B4-BE49-F238E27FC236}">
                  <a16:creationId xmlns:a16="http://schemas.microsoft.com/office/drawing/2014/main" id="{969EB850-0BB8-8D4C-98C6-AB3D01A94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872">
              <a:extLst>
                <a:ext uri="{FF2B5EF4-FFF2-40B4-BE49-F238E27FC236}">
                  <a16:creationId xmlns:a16="http://schemas.microsoft.com/office/drawing/2014/main" id="{FB5B8903-766A-AC4B-9077-E5C8A1000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873">
              <a:extLst>
                <a:ext uri="{FF2B5EF4-FFF2-40B4-BE49-F238E27FC236}">
                  <a16:creationId xmlns:a16="http://schemas.microsoft.com/office/drawing/2014/main" id="{938B3BBE-098F-914E-AAA2-540D4B44F9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874">
              <a:extLst>
                <a:ext uri="{FF2B5EF4-FFF2-40B4-BE49-F238E27FC236}">
                  <a16:creationId xmlns:a16="http://schemas.microsoft.com/office/drawing/2014/main" id="{8E050695-C8F5-B241-B6DE-8D1A9EC79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875">
              <a:extLst>
                <a:ext uri="{FF2B5EF4-FFF2-40B4-BE49-F238E27FC236}">
                  <a16:creationId xmlns:a16="http://schemas.microsoft.com/office/drawing/2014/main" id="{2520C713-264D-4F48-B079-CE36A10E6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876">
              <a:extLst>
                <a:ext uri="{FF2B5EF4-FFF2-40B4-BE49-F238E27FC236}">
                  <a16:creationId xmlns:a16="http://schemas.microsoft.com/office/drawing/2014/main" id="{E292F1B7-D40C-8C4D-96FD-D2B94400CD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877">
              <a:extLst>
                <a:ext uri="{FF2B5EF4-FFF2-40B4-BE49-F238E27FC236}">
                  <a16:creationId xmlns:a16="http://schemas.microsoft.com/office/drawing/2014/main" id="{6A46258B-DFE6-7B41-A1E4-FD967B9DC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878">
              <a:extLst>
                <a:ext uri="{FF2B5EF4-FFF2-40B4-BE49-F238E27FC236}">
                  <a16:creationId xmlns:a16="http://schemas.microsoft.com/office/drawing/2014/main" id="{C9C698FF-A802-B14D-873D-04080D337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879">
              <a:extLst>
                <a:ext uri="{FF2B5EF4-FFF2-40B4-BE49-F238E27FC236}">
                  <a16:creationId xmlns:a16="http://schemas.microsoft.com/office/drawing/2014/main" id="{86D16DCB-B12D-B04B-8487-7AD14D80A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880">
              <a:extLst>
                <a:ext uri="{FF2B5EF4-FFF2-40B4-BE49-F238E27FC236}">
                  <a16:creationId xmlns:a16="http://schemas.microsoft.com/office/drawing/2014/main" id="{35C692D0-85F1-554C-886B-0D7708D507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881">
              <a:extLst>
                <a:ext uri="{FF2B5EF4-FFF2-40B4-BE49-F238E27FC236}">
                  <a16:creationId xmlns:a16="http://schemas.microsoft.com/office/drawing/2014/main" id="{8A040821-ABA8-3340-A176-6A30BD09A8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882">
              <a:extLst>
                <a:ext uri="{FF2B5EF4-FFF2-40B4-BE49-F238E27FC236}">
                  <a16:creationId xmlns:a16="http://schemas.microsoft.com/office/drawing/2014/main" id="{F34E43AD-80B3-3A47-9DE5-DE761CA4E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883">
              <a:extLst>
                <a:ext uri="{FF2B5EF4-FFF2-40B4-BE49-F238E27FC236}">
                  <a16:creationId xmlns:a16="http://schemas.microsoft.com/office/drawing/2014/main" id="{E127E0FE-BC63-BA49-88D8-B380FDB2B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884">
              <a:extLst>
                <a:ext uri="{FF2B5EF4-FFF2-40B4-BE49-F238E27FC236}">
                  <a16:creationId xmlns:a16="http://schemas.microsoft.com/office/drawing/2014/main" id="{5020E449-C1F2-AF46-ACFC-1F9351C25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885">
              <a:extLst>
                <a:ext uri="{FF2B5EF4-FFF2-40B4-BE49-F238E27FC236}">
                  <a16:creationId xmlns:a16="http://schemas.microsoft.com/office/drawing/2014/main" id="{C5394A4A-2950-6B43-9A38-F664A9629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886">
              <a:extLst>
                <a:ext uri="{FF2B5EF4-FFF2-40B4-BE49-F238E27FC236}">
                  <a16:creationId xmlns:a16="http://schemas.microsoft.com/office/drawing/2014/main" id="{1ACD7977-128D-7041-88DA-634729371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887">
              <a:extLst>
                <a:ext uri="{FF2B5EF4-FFF2-40B4-BE49-F238E27FC236}">
                  <a16:creationId xmlns:a16="http://schemas.microsoft.com/office/drawing/2014/main" id="{4131D1D1-8C14-BA45-96D6-7CCD78991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888">
              <a:extLst>
                <a:ext uri="{FF2B5EF4-FFF2-40B4-BE49-F238E27FC236}">
                  <a16:creationId xmlns:a16="http://schemas.microsoft.com/office/drawing/2014/main" id="{AE9E74D9-CB49-1E40-8932-10232501A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889">
              <a:extLst>
                <a:ext uri="{FF2B5EF4-FFF2-40B4-BE49-F238E27FC236}">
                  <a16:creationId xmlns:a16="http://schemas.microsoft.com/office/drawing/2014/main" id="{7394673D-BB8A-564E-9EBA-0EC8A2383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890">
              <a:extLst>
                <a:ext uri="{FF2B5EF4-FFF2-40B4-BE49-F238E27FC236}">
                  <a16:creationId xmlns:a16="http://schemas.microsoft.com/office/drawing/2014/main" id="{1D64E5A6-DE54-954B-8D8E-1770AACE6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891">
              <a:extLst>
                <a:ext uri="{FF2B5EF4-FFF2-40B4-BE49-F238E27FC236}">
                  <a16:creationId xmlns:a16="http://schemas.microsoft.com/office/drawing/2014/main" id="{23A93C42-B519-5A48-BD61-9E5067F7B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892">
              <a:extLst>
                <a:ext uri="{FF2B5EF4-FFF2-40B4-BE49-F238E27FC236}">
                  <a16:creationId xmlns:a16="http://schemas.microsoft.com/office/drawing/2014/main" id="{747C1AED-E0AB-9F47-B902-1BC20FFA3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893">
              <a:extLst>
                <a:ext uri="{FF2B5EF4-FFF2-40B4-BE49-F238E27FC236}">
                  <a16:creationId xmlns:a16="http://schemas.microsoft.com/office/drawing/2014/main" id="{4B780368-C5B8-0546-83E3-6CBB5BFD4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894">
              <a:extLst>
                <a:ext uri="{FF2B5EF4-FFF2-40B4-BE49-F238E27FC236}">
                  <a16:creationId xmlns:a16="http://schemas.microsoft.com/office/drawing/2014/main" id="{FD3EE3E0-1D12-DB45-AE51-035CB1486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895">
              <a:extLst>
                <a:ext uri="{FF2B5EF4-FFF2-40B4-BE49-F238E27FC236}">
                  <a16:creationId xmlns:a16="http://schemas.microsoft.com/office/drawing/2014/main" id="{E1C864A4-B8BF-D542-BB62-ACBE35B118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896">
              <a:extLst>
                <a:ext uri="{FF2B5EF4-FFF2-40B4-BE49-F238E27FC236}">
                  <a16:creationId xmlns:a16="http://schemas.microsoft.com/office/drawing/2014/main" id="{8FDA8EC1-1A47-2A4C-BFB5-CBD10E04E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897">
              <a:extLst>
                <a:ext uri="{FF2B5EF4-FFF2-40B4-BE49-F238E27FC236}">
                  <a16:creationId xmlns:a16="http://schemas.microsoft.com/office/drawing/2014/main" id="{B9EC8113-713C-CF46-ACDB-F64C90EF3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898">
              <a:extLst>
                <a:ext uri="{FF2B5EF4-FFF2-40B4-BE49-F238E27FC236}">
                  <a16:creationId xmlns:a16="http://schemas.microsoft.com/office/drawing/2014/main" id="{19C0DEC5-63C5-5A40-AC97-D502922C5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899">
              <a:extLst>
                <a:ext uri="{FF2B5EF4-FFF2-40B4-BE49-F238E27FC236}">
                  <a16:creationId xmlns:a16="http://schemas.microsoft.com/office/drawing/2014/main" id="{EA737D3E-3DBF-7B41-9E17-58E6B3C76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900">
              <a:extLst>
                <a:ext uri="{FF2B5EF4-FFF2-40B4-BE49-F238E27FC236}">
                  <a16:creationId xmlns:a16="http://schemas.microsoft.com/office/drawing/2014/main" id="{62E2E4CB-06A5-C844-8A39-C1F68F786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901">
              <a:extLst>
                <a:ext uri="{FF2B5EF4-FFF2-40B4-BE49-F238E27FC236}">
                  <a16:creationId xmlns:a16="http://schemas.microsoft.com/office/drawing/2014/main" id="{0D9439C7-3CA9-2347-9F58-89D2B8E90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902">
              <a:extLst>
                <a:ext uri="{FF2B5EF4-FFF2-40B4-BE49-F238E27FC236}">
                  <a16:creationId xmlns:a16="http://schemas.microsoft.com/office/drawing/2014/main" id="{27D68304-8ED3-EA47-AFDB-D6F549934E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903">
              <a:extLst>
                <a:ext uri="{FF2B5EF4-FFF2-40B4-BE49-F238E27FC236}">
                  <a16:creationId xmlns:a16="http://schemas.microsoft.com/office/drawing/2014/main" id="{07B1C393-A957-9B4C-97C8-F1B6C2524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AutoShape 904">
              <a:extLst>
                <a:ext uri="{FF2B5EF4-FFF2-40B4-BE49-F238E27FC236}">
                  <a16:creationId xmlns:a16="http://schemas.microsoft.com/office/drawing/2014/main" id="{CE0AF703-92C3-9E40-8593-F533BB7F7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905">
              <a:extLst>
                <a:ext uri="{FF2B5EF4-FFF2-40B4-BE49-F238E27FC236}">
                  <a16:creationId xmlns:a16="http://schemas.microsoft.com/office/drawing/2014/main" id="{77CFB032-E2EF-F74C-B630-584EAF0F9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906">
              <a:extLst>
                <a:ext uri="{FF2B5EF4-FFF2-40B4-BE49-F238E27FC236}">
                  <a16:creationId xmlns:a16="http://schemas.microsoft.com/office/drawing/2014/main" id="{3DE64640-54D8-4F40-AD45-A709C6A1F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907">
              <a:extLst>
                <a:ext uri="{FF2B5EF4-FFF2-40B4-BE49-F238E27FC236}">
                  <a16:creationId xmlns:a16="http://schemas.microsoft.com/office/drawing/2014/main" id="{8F62D86E-0553-5142-B63A-75B3E75EE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908">
              <a:extLst>
                <a:ext uri="{FF2B5EF4-FFF2-40B4-BE49-F238E27FC236}">
                  <a16:creationId xmlns:a16="http://schemas.microsoft.com/office/drawing/2014/main" id="{9E402424-450B-C240-848F-2EB1DBFE7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909">
              <a:extLst>
                <a:ext uri="{FF2B5EF4-FFF2-40B4-BE49-F238E27FC236}">
                  <a16:creationId xmlns:a16="http://schemas.microsoft.com/office/drawing/2014/main" id="{59BED0DE-D7B4-7944-9B5B-62ADB2DCDE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AutoShape 910">
              <a:extLst>
                <a:ext uri="{FF2B5EF4-FFF2-40B4-BE49-F238E27FC236}">
                  <a16:creationId xmlns:a16="http://schemas.microsoft.com/office/drawing/2014/main" id="{E21C814C-6818-3B41-9466-C83F54E58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911">
              <a:extLst>
                <a:ext uri="{FF2B5EF4-FFF2-40B4-BE49-F238E27FC236}">
                  <a16:creationId xmlns:a16="http://schemas.microsoft.com/office/drawing/2014/main" id="{5B3C479A-0103-EA44-9075-560E8978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912">
              <a:extLst>
                <a:ext uri="{FF2B5EF4-FFF2-40B4-BE49-F238E27FC236}">
                  <a16:creationId xmlns:a16="http://schemas.microsoft.com/office/drawing/2014/main" id="{C5D9BA7F-DF4C-1B49-8EF9-A7507EA2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913">
              <a:extLst>
                <a:ext uri="{FF2B5EF4-FFF2-40B4-BE49-F238E27FC236}">
                  <a16:creationId xmlns:a16="http://schemas.microsoft.com/office/drawing/2014/main" id="{F317310B-1294-354C-8335-0AB85DF9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0" y="3717"/>
              <a:ext cx="505" cy="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i="1" dirty="0">
                  <a:latin typeface="Times New Roman" charset="0"/>
                </a:rPr>
                <a:t>IS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E3E24-F64E-8347-A741-D3FC87C91EBD}"/>
              </a:ext>
            </a:extLst>
          </p:cNvPr>
          <p:cNvGrpSpPr/>
          <p:nvPr/>
        </p:nvGrpSpPr>
        <p:grpSpPr>
          <a:xfrm>
            <a:off x="5799217" y="3507962"/>
            <a:ext cx="992447" cy="738664"/>
            <a:chOff x="3028453" y="2651402"/>
            <a:chExt cx="992447" cy="738664"/>
          </a:xfrm>
        </p:grpSpPr>
        <p:sp>
          <p:nvSpPr>
            <p:cNvPr id="172" name="Text Box 103">
              <a:extLst>
                <a:ext uri="{FF2B5EF4-FFF2-40B4-BE49-F238E27FC236}">
                  <a16:creationId xmlns:a16="http://schemas.microsoft.com/office/drawing/2014/main" id="{20D77B51-210D-8949-9652-ED93FF3A3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8453" y="2651402"/>
              <a:ext cx="992447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C-STORE</a:t>
              </a:r>
              <a:endParaRPr lang="en-US" sz="1600" dirty="0"/>
            </a:p>
          </p:txBody>
        </p:sp>
        <p:sp>
          <p:nvSpPr>
            <p:cNvPr id="173" name="Line 102">
              <a:extLst>
                <a:ext uri="{FF2B5EF4-FFF2-40B4-BE49-F238E27FC236}">
                  <a16:creationId xmlns:a16="http://schemas.microsoft.com/office/drawing/2014/main" id="{E57AF1B8-55B7-3844-944F-784DFCB51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9BD928-35C7-DD48-A1C7-3EF93F1C103D}"/>
              </a:ext>
            </a:extLst>
          </p:cNvPr>
          <p:cNvGrpSpPr/>
          <p:nvPr/>
        </p:nvGrpSpPr>
        <p:grpSpPr>
          <a:xfrm>
            <a:off x="5074552" y="3181520"/>
            <a:ext cx="1079079" cy="1801895"/>
            <a:chOff x="5074552" y="3181520"/>
            <a:chExt cx="1079079" cy="1801895"/>
          </a:xfrm>
        </p:grpSpPr>
        <p:sp>
          <p:nvSpPr>
            <p:cNvPr id="231" name="Rectangle 46">
              <a:extLst>
                <a:ext uri="{FF2B5EF4-FFF2-40B4-BE49-F238E27FC236}">
                  <a16:creationId xmlns:a16="http://schemas.microsoft.com/office/drawing/2014/main" id="{6676268A-14F4-DF49-B851-0931E014D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08" y="3181520"/>
              <a:ext cx="474264" cy="1336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47">
              <a:extLst>
                <a:ext uri="{FF2B5EF4-FFF2-40B4-BE49-F238E27FC236}">
                  <a16:creationId xmlns:a16="http://schemas.microsoft.com/office/drawing/2014/main" id="{AA6C0361-12E2-F642-A729-7C770A907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120" y="3596061"/>
              <a:ext cx="194876" cy="9215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Oval 48">
              <a:extLst>
                <a:ext uri="{FF2B5EF4-FFF2-40B4-BE49-F238E27FC236}">
                  <a16:creationId xmlns:a16="http://schemas.microsoft.com/office/drawing/2014/main" id="{27320405-79E1-8E43-BCE3-E256E61B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8120" y="3504603"/>
              <a:ext cx="194876" cy="2515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49">
              <a:extLst>
                <a:ext uri="{FF2B5EF4-FFF2-40B4-BE49-F238E27FC236}">
                  <a16:creationId xmlns:a16="http://schemas.microsoft.com/office/drawing/2014/main" id="{CE2210DF-9105-E94B-AE0F-B73993C37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2251" y="3825699"/>
              <a:ext cx="0" cy="13917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Rectangle 97">
              <a:extLst>
                <a:ext uri="{FF2B5EF4-FFF2-40B4-BE49-F238E27FC236}">
                  <a16:creationId xmlns:a16="http://schemas.microsoft.com/office/drawing/2014/main" id="{C2DB2832-9351-9149-8680-E8348B83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552" y="4585870"/>
              <a:ext cx="1079079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Wrapper</a:t>
              </a:r>
              <a:endParaRPr lang="en-US" i="1" dirty="0">
                <a:latin typeface="Times New Roman" charset="0"/>
              </a:endParaRPr>
            </a:p>
          </p:txBody>
        </p:sp>
      </p:grpSp>
      <p:grpSp>
        <p:nvGrpSpPr>
          <p:cNvPr id="170" name="Group 104">
            <a:extLst>
              <a:ext uri="{FF2B5EF4-FFF2-40B4-BE49-F238E27FC236}">
                <a16:creationId xmlns:a16="http://schemas.microsoft.com/office/drawing/2014/main" id="{1CFF7385-DF7A-0442-BE80-A65790F141E8}"/>
              </a:ext>
            </a:extLst>
          </p:cNvPr>
          <p:cNvGrpSpPr>
            <a:grpSpLocks/>
          </p:cNvGrpSpPr>
          <p:nvPr/>
        </p:nvGrpSpPr>
        <p:grpSpPr bwMode="auto">
          <a:xfrm>
            <a:off x="2525863" y="3052440"/>
            <a:ext cx="2756317" cy="374650"/>
            <a:chOff x="2224" y="1472"/>
            <a:chExt cx="1335" cy="236"/>
          </a:xfrm>
        </p:grpSpPr>
        <p:sp>
          <p:nvSpPr>
            <p:cNvPr id="171" name="Text Box 103">
              <a:extLst>
                <a:ext uri="{FF2B5EF4-FFF2-40B4-BE49-F238E27FC236}">
                  <a16:creationId xmlns:a16="http://schemas.microsoft.com/office/drawing/2014/main" id="{01A152D6-C6F9-7B45-BA12-913F17863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" y="1472"/>
              <a:ext cx="11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DICOM MWL, HL7 QBP</a:t>
              </a:r>
            </a:p>
          </p:txBody>
        </p:sp>
        <p:sp>
          <p:nvSpPr>
            <p:cNvPr id="175" name="Line 102">
              <a:extLst>
                <a:ext uri="{FF2B5EF4-FFF2-40B4-BE49-F238E27FC236}">
                  <a16:creationId xmlns:a16="http://schemas.microsoft.com/office/drawing/2014/main" id="{460A2EE0-8266-084F-99CB-BD1D255E0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6" name="Group 149">
            <a:extLst>
              <a:ext uri="{FF2B5EF4-FFF2-40B4-BE49-F238E27FC236}">
                <a16:creationId xmlns:a16="http://schemas.microsoft.com/office/drawing/2014/main" id="{F1085EBE-CC06-C44E-9255-A0521CCF2123}"/>
              </a:ext>
            </a:extLst>
          </p:cNvPr>
          <p:cNvGrpSpPr>
            <a:grpSpLocks/>
          </p:cNvGrpSpPr>
          <p:nvPr/>
        </p:nvGrpSpPr>
        <p:grpSpPr bwMode="auto">
          <a:xfrm>
            <a:off x="3097133" y="3566861"/>
            <a:ext cx="1009713" cy="1027198"/>
            <a:chOff x="335" y="1739"/>
            <a:chExt cx="752" cy="765"/>
          </a:xfrm>
        </p:grpSpPr>
        <p:sp>
          <p:nvSpPr>
            <p:cNvPr id="177" name="AutoShape 135">
              <a:extLst>
                <a:ext uri="{FF2B5EF4-FFF2-40B4-BE49-F238E27FC236}">
                  <a16:creationId xmlns:a16="http://schemas.microsoft.com/office/drawing/2014/main" id="{C12D76AE-0A4B-7043-8251-570EBC5D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AutoShape 135">
              <a:extLst>
                <a:ext uri="{FF2B5EF4-FFF2-40B4-BE49-F238E27FC236}">
                  <a16:creationId xmlns:a16="http://schemas.microsoft.com/office/drawing/2014/main" id="{4D85C2DF-25AA-CD43-A808-788F00A5D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Rectangle 148">
              <a:extLst>
                <a:ext uri="{FF2B5EF4-FFF2-40B4-BE49-F238E27FC236}">
                  <a16:creationId xmlns:a16="http://schemas.microsoft.com/office/drawing/2014/main" id="{46CE2098-710E-5F4A-8967-E110FFCD7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208"/>
              <a:ext cx="75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20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180" name="AutoShape 135">
              <a:extLst>
                <a:ext uri="{FF2B5EF4-FFF2-40B4-BE49-F238E27FC236}">
                  <a16:creationId xmlns:a16="http://schemas.microsoft.com/office/drawing/2014/main" id="{0B8A53FC-316E-804A-9728-03A81486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AutoShape 135">
              <a:extLst>
                <a:ext uri="{FF2B5EF4-FFF2-40B4-BE49-F238E27FC236}">
                  <a16:creationId xmlns:a16="http://schemas.microsoft.com/office/drawing/2014/main" id="{2BBF008B-D18F-B340-A1DF-493B7436A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" name="Text Box 103">
            <a:extLst>
              <a:ext uri="{FF2B5EF4-FFF2-40B4-BE49-F238E27FC236}">
                <a16:creationId xmlns:a16="http://schemas.microsoft.com/office/drawing/2014/main" id="{BE0CFCF1-AAEC-F642-A377-A03695CF7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464" y="3511484"/>
            <a:ext cx="10928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Proprietary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Interface</a:t>
            </a:r>
            <a:endParaRPr lang="en-US" sz="1600" dirty="0"/>
          </a:p>
        </p:txBody>
      </p:sp>
      <p:sp>
        <p:nvSpPr>
          <p:cNvPr id="183" name="Line 102">
            <a:extLst>
              <a:ext uri="{FF2B5EF4-FFF2-40B4-BE49-F238E27FC236}">
                <a16:creationId xmlns:a16="http://schemas.microsoft.com/office/drawing/2014/main" id="{B86551B5-580A-494C-9989-A31655C0AB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6095" y="3886062"/>
            <a:ext cx="976084" cy="35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47FCC2B-BF6B-6D4B-803C-62BF113E9E5F}"/>
              </a:ext>
            </a:extLst>
          </p:cNvPr>
          <p:cNvSpPr txBox="1"/>
          <p:nvPr/>
        </p:nvSpPr>
        <p:spPr>
          <a:xfrm>
            <a:off x="501445" y="5486284"/>
            <a:ext cx="817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Wrapper re-uses IS-supplied metadata</a:t>
            </a:r>
          </a:p>
        </p:txBody>
      </p:sp>
    </p:spTree>
    <p:extLst>
      <p:ext uri="{BB962C8B-B14F-4D97-AF65-F5344CB8AC3E}">
        <p14:creationId xmlns:p14="http://schemas.microsoft.com/office/powerpoint/2010/main" val="39086600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8FD32A-8037-1349-8995-28FCBA48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DICOM Camera with MWL</a:t>
            </a:r>
          </a:p>
        </p:txBody>
      </p:sp>
      <p:grpSp>
        <p:nvGrpSpPr>
          <p:cNvPr id="58" name="Group 98">
            <a:extLst>
              <a:ext uri="{FF2B5EF4-FFF2-40B4-BE49-F238E27FC236}">
                <a16:creationId xmlns:a16="http://schemas.microsoft.com/office/drawing/2014/main" id="{6DDD2A72-DEFC-704C-9D2A-B149539ECD6D}"/>
              </a:ext>
            </a:extLst>
          </p:cNvPr>
          <p:cNvGrpSpPr>
            <a:grpSpLocks/>
          </p:cNvGrpSpPr>
          <p:nvPr/>
        </p:nvGrpSpPr>
        <p:grpSpPr bwMode="auto">
          <a:xfrm>
            <a:off x="6755602" y="3175001"/>
            <a:ext cx="1765813" cy="1771168"/>
            <a:chOff x="3308" y="1738"/>
            <a:chExt cx="1319" cy="1323"/>
          </a:xfrm>
        </p:grpSpPr>
        <p:grpSp>
          <p:nvGrpSpPr>
            <p:cNvPr id="59" name="Group 43">
              <a:extLst>
                <a:ext uri="{FF2B5EF4-FFF2-40B4-BE49-F238E27FC236}">
                  <a16:creationId xmlns:a16="http://schemas.microsoft.com/office/drawing/2014/main" id="{54BAA6DE-0E0E-2840-9C0D-A8E923604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8" y="1738"/>
              <a:ext cx="1319" cy="998"/>
              <a:chOff x="3840" y="192"/>
              <a:chExt cx="1776" cy="1344"/>
            </a:xfrm>
          </p:grpSpPr>
          <p:sp>
            <p:nvSpPr>
              <p:cNvPr id="78" name="Rectangle 44">
                <a:extLst>
                  <a:ext uri="{FF2B5EF4-FFF2-40B4-BE49-F238E27FC236}">
                    <a16:creationId xmlns:a16="http://schemas.microsoft.com/office/drawing/2014/main" id="{42E59214-DA8C-F947-97F2-44B0D7BFF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1776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45">
                <a:extLst>
                  <a:ext uri="{FF2B5EF4-FFF2-40B4-BE49-F238E27FC236}">
                    <a16:creationId xmlns:a16="http://schemas.microsoft.com/office/drawing/2014/main" id="{3D1A82F5-2353-E54B-BABB-3CB50EB1B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953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46">
                <a:extLst>
                  <a:ext uri="{FF2B5EF4-FFF2-40B4-BE49-F238E27FC236}">
                    <a16:creationId xmlns:a16="http://schemas.microsoft.com/office/drawing/2014/main" id="{A8B7A68E-569A-6247-A618-10FF1012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92"/>
                <a:ext cx="477" cy="13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47">
                <a:extLst>
                  <a:ext uri="{FF2B5EF4-FFF2-40B4-BE49-F238E27FC236}">
                    <a16:creationId xmlns:a16="http://schemas.microsoft.com/office/drawing/2014/main" id="{7F3364B3-81C8-274F-BACA-9E0276465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609"/>
                <a:ext cx="196" cy="92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Oval 48">
                <a:extLst>
                  <a:ext uri="{FF2B5EF4-FFF2-40B4-BE49-F238E27FC236}">
                    <a16:creationId xmlns:a16="http://schemas.microsoft.com/office/drawing/2014/main" id="{7D80F628-83EB-5549-9ACD-57F930B78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517"/>
                <a:ext cx="196" cy="25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49">
                <a:extLst>
                  <a:ext uri="{FF2B5EF4-FFF2-40B4-BE49-F238E27FC236}">
                    <a16:creationId xmlns:a16="http://schemas.microsoft.com/office/drawing/2014/main" id="{CF3DAC3D-6543-1443-8237-F1937C3D4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840"/>
                <a:ext cx="0" cy="1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4" name="Group 50">
                <a:extLst>
                  <a:ext uri="{FF2B5EF4-FFF2-40B4-BE49-F238E27FC236}">
                    <a16:creationId xmlns:a16="http://schemas.microsoft.com/office/drawing/2014/main" id="{BEB35D5F-57D0-C049-964A-BA5A87C3C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377"/>
                <a:ext cx="476" cy="36"/>
                <a:chOff x="4317" y="377"/>
                <a:chExt cx="476" cy="36"/>
              </a:xfrm>
            </p:grpSpPr>
            <p:sp>
              <p:nvSpPr>
                <p:cNvPr id="112" name="Line 51">
                  <a:extLst>
                    <a:ext uri="{FF2B5EF4-FFF2-40B4-BE49-F238E27FC236}">
                      <a16:creationId xmlns:a16="http://schemas.microsoft.com/office/drawing/2014/main" id="{156DE26C-001C-1246-BF89-FFF3C0A03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399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AutoShape 52">
                  <a:extLst>
                    <a:ext uri="{FF2B5EF4-FFF2-40B4-BE49-F238E27FC236}">
                      <a16:creationId xmlns:a16="http://schemas.microsoft.com/office/drawing/2014/main" id="{0C91E4F3-32FC-1747-8498-4A16EDA19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377"/>
                  <a:ext cx="216" cy="36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53">
                <a:extLst>
                  <a:ext uri="{FF2B5EF4-FFF2-40B4-BE49-F238E27FC236}">
                    <a16:creationId xmlns:a16="http://schemas.microsoft.com/office/drawing/2014/main" id="{E92F47B2-E0AB-5D4A-981D-B05DD7C15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469"/>
                <a:ext cx="476" cy="38"/>
                <a:chOff x="4317" y="469"/>
                <a:chExt cx="476" cy="38"/>
              </a:xfrm>
            </p:grpSpPr>
            <p:sp>
              <p:nvSpPr>
                <p:cNvPr id="110" name="Line 54">
                  <a:extLst>
                    <a:ext uri="{FF2B5EF4-FFF2-40B4-BE49-F238E27FC236}">
                      <a16:creationId xmlns:a16="http://schemas.microsoft.com/office/drawing/2014/main" id="{40FB611A-6EC6-464A-9947-DF670BA91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493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AutoShape 55">
                  <a:extLst>
                    <a:ext uri="{FF2B5EF4-FFF2-40B4-BE49-F238E27FC236}">
                      <a16:creationId xmlns:a16="http://schemas.microsoft.com/office/drawing/2014/main" id="{BBDAEE73-69D7-4D41-89B8-5505D0579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469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56">
                <a:extLst>
                  <a:ext uri="{FF2B5EF4-FFF2-40B4-BE49-F238E27FC236}">
                    <a16:creationId xmlns:a16="http://schemas.microsoft.com/office/drawing/2014/main" id="{A6138291-993D-FC42-9FF3-07190ECAF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7" y="563"/>
                <a:ext cx="476" cy="38"/>
                <a:chOff x="4317" y="563"/>
                <a:chExt cx="476" cy="38"/>
              </a:xfrm>
            </p:grpSpPr>
            <p:sp>
              <p:nvSpPr>
                <p:cNvPr id="108" name="Line 57">
                  <a:extLst>
                    <a:ext uri="{FF2B5EF4-FFF2-40B4-BE49-F238E27FC236}">
                      <a16:creationId xmlns:a16="http://schemas.microsoft.com/office/drawing/2014/main" id="{61EEE65B-EC22-614B-9E0B-DF72C37BE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587"/>
                  <a:ext cx="4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AutoShape 58">
                  <a:extLst>
                    <a:ext uri="{FF2B5EF4-FFF2-40B4-BE49-F238E27FC236}">
                      <a16:creationId xmlns:a16="http://schemas.microsoft.com/office/drawing/2014/main" id="{BD664392-449D-944D-BF27-E68B0EA0F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447" y="563"/>
                  <a:ext cx="216" cy="38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" name="Line 59">
                <a:extLst>
                  <a:ext uri="{FF2B5EF4-FFF2-40B4-BE49-F238E27FC236}">
                    <a16:creationId xmlns:a16="http://schemas.microsoft.com/office/drawing/2014/main" id="{378A7C50-DCF6-264B-9E6A-CB8DD805B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60">
                <a:extLst>
                  <a:ext uri="{FF2B5EF4-FFF2-40B4-BE49-F238E27FC236}">
                    <a16:creationId xmlns:a16="http://schemas.microsoft.com/office/drawing/2014/main" id="{1138A1F9-1C05-F844-A09B-128BBB54E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61">
                <a:extLst>
                  <a:ext uri="{FF2B5EF4-FFF2-40B4-BE49-F238E27FC236}">
                    <a16:creationId xmlns:a16="http://schemas.microsoft.com/office/drawing/2014/main" id="{20C32B8D-EE5B-C44D-BEE0-3D5F5A1CE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62">
                <a:extLst>
                  <a:ext uri="{FF2B5EF4-FFF2-40B4-BE49-F238E27FC236}">
                    <a16:creationId xmlns:a16="http://schemas.microsoft.com/office/drawing/2014/main" id="{1E194D8A-AE45-5645-8543-FA41BD116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5E30B740-FAA4-A540-AF8F-7B5DF8009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64">
                <a:extLst>
                  <a:ext uri="{FF2B5EF4-FFF2-40B4-BE49-F238E27FC236}">
                    <a16:creationId xmlns:a16="http://schemas.microsoft.com/office/drawing/2014/main" id="{F8C31336-BAD5-9345-9110-F8D8F87E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65">
                <a:extLst>
                  <a:ext uri="{FF2B5EF4-FFF2-40B4-BE49-F238E27FC236}">
                    <a16:creationId xmlns:a16="http://schemas.microsoft.com/office/drawing/2014/main" id="{A51B9B6F-AB55-1D4D-A863-62086B90E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66">
                <a:extLst>
                  <a:ext uri="{FF2B5EF4-FFF2-40B4-BE49-F238E27FC236}">
                    <a16:creationId xmlns:a16="http://schemas.microsoft.com/office/drawing/2014/main" id="{878D57B0-4490-CA4E-B721-87AD4DF6F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67">
                <a:extLst>
                  <a:ext uri="{FF2B5EF4-FFF2-40B4-BE49-F238E27FC236}">
                    <a16:creationId xmlns:a16="http://schemas.microsoft.com/office/drawing/2014/main" id="{6C92C566-11D1-5048-B8E1-45DC1221B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68">
                <a:extLst>
                  <a:ext uri="{FF2B5EF4-FFF2-40B4-BE49-F238E27FC236}">
                    <a16:creationId xmlns:a16="http://schemas.microsoft.com/office/drawing/2014/main" id="{A60860B6-2EE1-7343-9556-0B6E909E3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69">
                <a:extLst>
                  <a:ext uri="{FF2B5EF4-FFF2-40B4-BE49-F238E27FC236}">
                    <a16:creationId xmlns:a16="http://schemas.microsoft.com/office/drawing/2014/main" id="{A6FED56B-F3CC-B448-9AAE-C6B67AE28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70">
                <a:extLst>
                  <a:ext uri="{FF2B5EF4-FFF2-40B4-BE49-F238E27FC236}">
                    <a16:creationId xmlns:a16="http://schemas.microsoft.com/office/drawing/2014/main" id="{17DFA4DD-D335-3A43-AECA-A75B3120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71">
                <a:extLst>
                  <a:ext uri="{FF2B5EF4-FFF2-40B4-BE49-F238E27FC236}">
                    <a16:creationId xmlns:a16="http://schemas.microsoft.com/office/drawing/2014/main" id="{8BCB8A96-62B6-4449-AFE5-618CB26F4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2">
                <a:extLst>
                  <a:ext uri="{FF2B5EF4-FFF2-40B4-BE49-F238E27FC236}">
                    <a16:creationId xmlns:a16="http://schemas.microsoft.com/office/drawing/2014/main" id="{55DBA13F-248F-E840-BFB9-52A3B29DD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4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73">
                <a:extLst>
                  <a:ext uri="{FF2B5EF4-FFF2-40B4-BE49-F238E27FC236}">
                    <a16:creationId xmlns:a16="http://schemas.microsoft.com/office/drawing/2014/main" id="{DBEFC832-F66D-9646-B325-D3F0AD2FA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3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74">
                <a:extLst>
                  <a:ext uri="{FF2B5EF4-FFF2-40B4-BE49-F238E27FC236}">
                    <a16:creationId xmlns:a16="http://schemas.microsoft.com/office/drawing/2014/main" id="{742C8448-885B-AA4E-BC1B-4AFFEF7F5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75">
                <a:extLst>
                  <a:ext uri="{FF2B5EF4-FFF2-40B4-BE49-F238E27FC236}">
                    <a16:creationId xmlns:a16="http://schemas.microsoft.com/office/drawing/2014/main" id="{7BD235EB-B07E-AE48-B303-8BC5DED52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5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76">
                <a:extLst>
                  <a:ext uri="{FF2B5EF4-FFF2-40B4-BE49-F238E27FC236}">
                    <a16:creationId xmlns:a16="http://schemas.microsoft.com/office/drawing/2014/main" id="{523EBC60-FA9D-7C4D-A9D0-305CE0A08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6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77">
                <a:extLst>
                  <a:ext uri="{FF2B5EF4-FFF2-40B4-BE49-F238E27FC236}">
                    <a16:creationId xmlns:a16="http://schemas.microsoft.com/office/drawing/2014/main" id="{0C900326-1285-DC4F-BB6B-7458AC008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1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78">
                <a:extLst>
                  <a:ext uri="{FF2B5EF4-FFF2-40B4-BE49-F238E27FC236}">
                    <a16:creationId xmlns:a16="http://schemas.microsoft.com/office/drawing/2014/main" id="{73EC537F-17A7-A340-96EF-48656A095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8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79">
                <a:extLst>
                  <a:ext uri="{FF2B5EF4-FFF2-40B4-BE49-F238E27FC236}">
                    <a16:creationId xmlns:a16="http://schemas.microsoft.com/office/drawing/2014/main" id="{2B4DD8F1-995D-9249-8BCD-C57D63863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0" y="1396"/>
                <a:ext cx="0" cy="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Line 80">
              <a:extLst>
                <a:ext uri="{FF2B5EF4-FFF2-40B4-BE49-F238E27FC236}">
                  <a16:creationId xmlns:a16="http://schemas.microsoft.com/office/drawing/2014/main" id="{C82108EF-ED25-5848-B50F-5ED741161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791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81">
              <a:extLst>
                <a:ext uri="{FF2B5EF4-FFF2-40B4-BE49-F238E27FC236}">
                  <a16:creationId xmlns:a16="http://schemas.microsoft.com/office/drawing/2014/main" id="{48439575-0EA0-F841-A02C-0BE332B67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08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82">
              <a:extLst>
                <a:ext uri="{FF2B5EF4-FFF2-40B4-BE49-F238E27FC236}">
                  <a16:creationId xmlns:a16="http://schemas.microsoft.com/office/drawing/2014/main" id="{59D8E029-85EB-7146-957C-BF9B0011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2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83">
              <a:extLst>
                <a:ext uri="{FF2B5EF4-FFF2-40B4-BE49-F238E27FC236}">
                  <a16:creationId xmlns:a16="http://schemas.microsoft.com/office/drawing/2014/main" id="{181E988C-A696-674B-824F-915030A69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4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84">
              <a:extLst>
                <a:ext uri="{FF2B5EF4-FFF2-40B4-BE49-F238E27FC236}">
                  <a16:creationId xmlns:a16="http://schemas.microsoft.com/office/drawing/2014/main" id="{85C76521-0F58-2D4B-BAE9-8D74A014F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6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85">
              <a:extLst>
                <a:ext uri="{FF2B5EF4-FFF2-40B4-BE49-F238E27FC236}">
                  <a16:creationId xmlns:a16="http://schemas.microsoft.com/office/drawing/2014/main" id="{41AE4C1F-AA8F-9440-8AD4-6FBE593D3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75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86">
              <a:extLst>
                <a:ext uri="{FF2B5EF4-FFF2-40B4-BE49-F238E27FC236}">
                  <a16:creationId xmlns:a16="http://schemas.microsoft.com/office/drawing/2014/main" id="{EDAF9F38-CC0F-9E40-B184-78369BAD8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89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87">
              <a:extLst>
                <a:ext uri="{FF2B5EF4-FFF2-40B4-BE49-F238E27FC236}">
                  <a16:creationId xmlns:a16="http://schemas.microsoft.com/office/drawing/2014/main" id="{64D0CF8E-75B5-784D-B70D-7BE2E82BF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10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88">
              <a:extLst>
                <a:ext uri="{FF2B5EF4-FFF2-40B4-BE49-F238E27FC236}">
                  <a16:creationId xmlns:a16="http://schemas.microsoft.com/office/drawing/2014/main" id="{BCE35975-40AB-4045-8CE5-F29F4B964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27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9">
              <a:extLst>
                <a:ext uri="{FF2B5EF4-FFF2-40B4-BE49-F238E27FC236}">
                  <a16:creationId xmlns:a16="http://schemas.microsoft.com/office/drawing/2014/main" id="{CC7F5BAF-FAB7-2C48-9D48-02DF4FBE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4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90">
              <a:extLst>
                <a:ext uri="{FF2B5EF4-FFF2-40B4-BE49-F238E27FC236}">
                  <a16:creationId xmlns:a16="http://schemas.microsoft.com/office/drawing/2014/main" id="{CE8BA813-95E2-1045-BFFE-253BA8156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62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91">
              <a:extLst>
                <a:ext uri="{FF2B5EF4-FFF2-40B4-BE49-F238E27FC236}">
                  <a16:creationId xmlns:a16="http://schemas.microsoft.com/office/drawing/2014/main" id="{9535426C-2F7C-6E46-AE7B-9EF1F0B37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79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92">
              <a:extLst>
                <a:ext uri="{FF2B5EF4-FFF2-40B4-BE49-F238E27FC236}">
                  <a16:creationId xmlns:a16="http://schemas.microsoft.com/office/drawing/2014/main" id="{F9EA7153-1DAA-2C4E-8EE2-C42303915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1996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93">
              <a:extLst>
                <a:ext uri="{FF2B5EF4-FFF2-40B4-BE49-F238E27FC236}">
                  <a16:creationId xmlns:a16="http://schemas.microsoft.com/office/drawing/2014/main" id="{9F989AAF-ECF4-7D43-A32B-98D19816B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2014"/>
              <a:ext cx="4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A5CFEF84-77CB-2A47-9E67-C5AC1BBEC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203"/>
              <a:ext cx="451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95">
              <a:extLst>
                <a:ext uri="{FF2B5EF4-FFF2-40B4-BE49-F238E27FC236}">
                  <a16:creationId xmlns:a16="http://schemas.microsoft.com/office/drawing/2014/main" id="{CB0B01F9-AF6D-F045-8082-F872244C4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5" y="2237"/>
              <a:ext cx="41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96">
              <a:extLst>
                <a:ext uri="{FF2B5EF4-FFF2-40B4-BE49-F238E27FC236}">
                  <a16:creationId xmlns:a16="http://schemas.microsoft.com/office/drawing/2014/main" id="{D0DD4571-6CA0-B24B-81DF-B27B24D38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" y="2203"/>
              <a:ext cx="34" cy="6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97">
              <a:extLst>
                <a:ext uri="{FF2B5EF4-FFF2-40B4-BE49-F238E27FC236}">
                  <a16:creationId xmlns:a16="http://schemas.microsoft.com/office/drawing/2014/main" id="{646CE9F9-E849-C64E-86D7-D2849A05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2787"/>
              <a:ext cx="526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PACS</a:t>
              </a:r>
            </a:p>
          </p:txBody>
        </p:sp>
      </p:grpSp>
      <p:grpSp>
        <p:nvGrpSpPr>
          <p:cNvPr id="114" name="Group 104">
            <a:extLst>
              <a:ext uri="{FF2B5EF4-FFF2-40B4-BE49-F238E27FC236}">
                <a16:creationId xmlns:a16="http://schemas.microsoft.com/office/drawing/2014/main" id="{823A3A7B-AEF0-064A-A3CD-467FA492BF2A}"/>
              </a:ext>
            </a:extLst>
          </p:cNvPr>
          <p:cNvGrpSpPr>
            <a:grpSpLocks/>
          </p:cNvGrpSpPr>
          <p:nvPr/>
        </p:nvGrpSpPr>
        <p:grpSpPr bwMode="auto">
          <a:xfrm>
            <a:off x="5332354" y="3512103"/>
            <a:ext cx="1397492" cy="738188"/>
            <a:chOff x="2224" y="1472"/>
            <a:chExt cx="1335" cy="465"/>
          </a:xfrm>
        </p:grpSpPr>
        <p:sp>
          <p:nvSpPr>
            <p:cNvPr id="115" name="Text Box 103">
              <a:extLst>
                <a:ext uri="{FF2B5EF4-FFF2-40B4-BE49-F238E27FC236}">
                  <a16:creationId xmlns:a16="http://schemas.microsoft.com/office/drawing/2014/main" id="{DB6D1B0F-8BBC-AD4A-8D15-778237F32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" y="1472"/>
              <a:ext cx="1122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C-STORE</a:t>
              </a:r>
              <a:endParaRPr lang="en-US" sz="1600" dirty="0"/>
            </a:p>
          </p:txBody>
        </p:sp>
        <p:sp>
          <p:nvSpPr>
            <p:cNvPr id="116" name="Line 102">
              <a:extLst>
                <a:ext uri="{FF2B5EF4-FFF2-40B4-BE49-F238E27FC236}">
                  <a16:creationId xmlns:a16="http://schemas.microsoft.com/office/drawing/2014/main" id="{5FC2C338-6A1D-1147-8FB8-3E5F54B30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4" y="1708"/>
              <a:ext cx="133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7" name="Group 861">
            <a:extLst>
              <a:ext uri="{FF2B5EF4-FFF2-40B4-BE49-F238E27FC236}">
                <a16:creationId xmlns:a16="http://schemas.microsoft.com/office/drawing/2014/main" id="{127EE31F-4809-A644-82A0-3F02776AB70C}"/>
              </a:ext>
            </a:extLst>
          </p:cNvPr>
          <p:cNvGrpSpPr>
            <a:grpSpLocks/>
          </p:cNvGrpSpPr>
          <p:nvPr/>
        </p:nvGrpSpPr>
        <p:grpSpPr bwMode="auto">
          <a:xfrm>
            <a:off x="341379" y="3177558"/>
            <a:ext cx="1462087" cy="1730899"/>
            <a:chOff x="1776" y="2256"/>
            <a:chExt cx="1680" cy="1988"/>
          </a:xfrm>
        </p:grpSpPr>
        <p:sp>
          <p:nvSpPr>
            <p:cNvPr id="118" name="Rectangle 862">
              <a:extLst>
                <a:ext uri="{FF2B5EF4-FFF2-40B4-BE49-F238E27FC236}">
                  <a16:creationId xmlns:a16="http://schemas.microsoft.com/office/drawing/2014/main" id="{9A75B8F7-DBFD-5D4E-8D61-AEBE5166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12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863">
              <a:extLst>
                <a:ext uri="{FF2B5EF4-FFF2-40B4-BE49-F238E27FC236}">
                  <a16:creationId xmlns:a16="http://schemas.microsoft.com/office/drawing/2014/main" id="{A80D516E-DE1C-CB4C-B4CA-FE2C7A64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864">
              <a:extLst>
                <a:ext uri="{FF2B5EF4-FFF2-40B4-BE49-F238E27FC236}">
                  <a16:creationId xmlns:a16="http://schemas.microsoft.com/office/drawing/2014/main" id="{41D895E5-E7A5-1C44-A331-C05E6FECE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2256"/>
              <a:ext cx="400" cy="12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865">
              <a:extLst>
                <a:ext uri="{FF2B5EF4-FFF2-40B4-BE49-F238E27FC236}">
                  <a16:creationId xmlns:a16="http://schemas.microsoft.com/office/drawing/2014/main" id="{8BB6BDF9-6A03-C649-B92C-BDF8C2A1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56"/>
              <a:ext cx="430" cy="21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866">
              <a:extLst>
                <a:ext uri="{FF2B5EF4-FFF2-40B4-BE49-F238E27FC236}">
                  <a16:creationId xmlns:a16="http://schemas.microsoft.com/office/drawing/2014/main" id="{FB9ED7CB-D491-2D49-A887-8E23497ED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474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867">
              <a:extLst>
                <a:ext uri="{FF2B5EF4-FFF2-40B4-BE49-F238E27FC236}">
                  <a16:creationId xmlns:a16="http://schemas.microsoft.com/office/drawing/2014/main" id="{D8DB40B3-1EE1-5F4C-B50D-F79514383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94"/>
              <a:ext cx="430" cy="2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868">
              <a:extLst>
                <a:ext uri="{FF2B5EF4-FFF2-40B4-BE49-F238E27FC236}">
                  <a16:creationId xmlns:a16="http://schemas.microsoft.com/office/drawing/2014/main" id="{DC073F9A-331C-2F48-8AE7-9BBA3668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13"/>
              <a:ext cx="430" cy="2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869">
              <a:extLst>
                <a:ext uri="{FF2B5EF4-FFF2-40B4-BE49-F238E27FC236}">
                  <a16:creationId xmlns:a16="http://schemas.microsoft.com/office/drawing/2014/main" id="{EDDEE8C4-4866-3248-ADDB-CE60E46F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33"/>
              <a:ext cx="430" cy="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870">
              <a:extLst>
                <a:ext uri="{FF2B5EF4-FFF2-40B4-BE49-F238E27FC236}">
                  <a16:creationId xmlns:a16="http://schemas.microsoft.com/office/drawing/2014/main" id="{E36FB457-E02B-7A49-BDD4-F01E9577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871">
              <a:extLst>
                <a:ext uri="{FF2B5EF4-FFF2-40B4-BE49-F238E27FC236}">
                  <a16:creationId xmlns:a16="http://schemas.microsoft.com/office/drawing/2014/main" id="{969EB850-0BB8-8D4C-98C6-AB3D01A94A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872">
              <a:extLst>
                <a:ext uri="{FF2B5EF4-FFF2-40B4-BE49-F238E27FC236}">
                  <a16:creationId xmlns:a16="http://schemas.microsoft.com/office/drawing/2014/main" id="{FB5B8903-766A-AC4B-9077-E5C8A1000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873">
              <a:extLst>
                <a:ext uri="{FF2B5EF4-FFF2-40B4-BE49-F238E27FC236}">
                  <a16:creationId xmlns:a16="http://schemas.microsoft.com/office/drawing/2014/main" id="{938B3BBE-098F-914E-AAA2-540D4B44F9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874">
              <a:extLst>
                <a:ext uri="{FF2B5EF4-FFF2-40B4-BE49-F238E27FC236}">
                  <a16:creationId xmlns:a16="http://schemas.microsoft.com/office/drawing/2014/main" id="{8E050695-C8F5-B241-B6DE-8D1A9EC79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875">
              <a:extLst>
                <a:ext uri="{FF2B5EF4-FFF2-40B4-BE49-F238E27FC236}">
                  <a16:creationId xmlns:a16="http://schemas.microsoft.com/office/drawing/2014/main" id="{2520C713-264D-4F48-B079-CE36A10E6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876">
              <a:extLst>
                <a:ext uri="{FF2B5EF4-FFF2-40B4-BE49-F238E27FC236}">
                  <a16:creationId xmlns:a16="http://schemas.microsoft.com/office/drawing/2014/main" id="{E292F1B7-D40C-8C4D-96FD-D2B94400CD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877">
              <a:extLst>
                <a:ext uri="{FF2B5EF4-FFF2-40B4-BE49-F238E27FC236}">
                  <a16:creationId xmlns:a16="http://schemas.microsoft.com/office/drawing/2014/main" id="{6A46258B-DFE6-7B41-A1E4-FD967B9DC2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878">
              <a:extLst>
                <a:ext uri="{FF2B5EF4-FFF2-40B4-BE49-F238E27FC236}">
                  <a16:creationId xmlns:a16="http://schemas.microsoft.com/office/drawing/2014/main" id="{C9C698FF-A802-B14D-873D-04080D337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879">
              <a:extLst>
                <a:ext uri="{FF2B5EF4-FFF2-40B4-BE49-F238E27FC236}">
                  <a16:creationId xmlns:a16="http://schemas.microsoft.com/office/drawing/2014/main" id="{86D16DCB-B12D-B04B-8487-7AD14D80A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880">
              <a:extLst>
                <a:ext uri="{FF2B5EF4-FFF2-40B4-BE49-F238E27FC236}">
                  <a16:creationId xmlns:a16="http://schemas.microsoft.com/office/drawing/2014/main" id="{35C692D0-85F1-554C-886B-0D7708D507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881">
              <a:extLst>
                <a:ext uri="{FF2B5EF4-FFF2-40B4-BE49-F238E27FC236}">
                  <a16:creationId xmlns:a16="http://schemas.microsoft.com/office/drawing/2014/main" id="{8A040821-ABA8-3340-A176-6A30BD09A8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4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882">
              <a:extLst>
                <a:ext uri="{FF2B5EF4-FFF2-40B4-BE49-F238E27FC236}">
                  <a16:creationId xmlns:a16="http://schemas.microsoft.com/office/drawing/2014/main" id="{F34E43AD-80B3-3A47-9DE5-DE761CA4E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8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883">
              <a:extLst>
                <a:ext uri="{FF2B5EF4-FFF2-40B4-BE49-F238E27FC236}">
                  <a16:creationId xmlns:a16="http://schemas.microsoft.com/office/drawing/2014/main" id="{E127E0FE-BC63-BA49-88D8-B380FDB2B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884">
              <a:extLst>
                <a:ext uri="{FF2B5EF4-FFF2-40B4-BE49-F238E27FC236}">
                  <a16:creationId xmlns:a16="http://schemas.microsoft.com/office/drawing/2014/main" id="{5020E449-C1F2-AF46-ACFC-1F9351C25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885">
              <a:extLst>
                <a:ext uri="{FF2B5EF4-FFF2-40B4-BE49-F238E27FC236}">
                  <a16:creationId xmlns:a16="http://schemas.microsoft.com/office/drawing/2014/main" id="{C5394A4A-2950-6B43-9A38-F664A9629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886">
              <a:extLst>
                <a:ext uri="{FF2B5EF4-FFF2-40B4-BE49-F238E27FC236}">
                  <a16:creationId xmlns:a16="http://schemas.microsoft.com/office/drawing/2014/main" id="{1ACD7977-128D-7041-88DA-634729371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887">
              <a:extLst>
                <a:ext uri="{FF2B5EF4-FFF2-40B4-BE49-F238E27FC236}">
                  <a16:creationId xmlns:a16="http://schemas.microsoft.com/office/drawing/2014/main" id="{4131D1D1-8C14-BA45-96D6-7CCD78991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888">
              <a:extLst>
                <a:ext uri="{FF2B5EF4-FFF2-40B4-BE49-F238E27FC236}">
                  <a16:creationId xmlns:a16="http://schemas.microsoft.com/office/drawing/2014/main" id="{AE9E74D9-CB49-1E40-8932-10232501A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889">
              <a:extLst>
                <a:ext uri="{FF2B5EF4-FFF2-40B4-BE49-F238E27FC236}">
                  <a16:creationId xmlns:a16="http://schemas.microsoft.com/office/drawing/2014/main" id="{7394673D-BB8A-564E-9EBA-0EC8A2383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2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890">
              <a:extLst>
                <a:ext uri="{FF2B5EF4-FFF2-40B4-BE49-F238E27FC236}">
                  <a16:creationId xmlns:a16="http://schemas.microsoft.com/office/drawing/2014/main" id="{1D64E5A6-DE54-954B-8D8E-1770AACE6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891">
              <a:extLst>
                <a:ext uri="{FF2B5EF4-FFF2-40B4-BE49-F238E27FC236}">
                  <a16:creationId xmlns:a16="http://schemas.microsoft.com/office/drawing/2014/main" id="{23A93C42-B519-5A48-BD61-9E5067F7B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892">
              <a:extLst>
                <a:ext uri="{FF2B5EF4-FFF2-40B4-BE49-F238E27FC236}">
                  <a16:creationId xmlns:a16="http://schemas.microsoft.com/office/drawing/2014/main" id="{747C1AED-E0AB-9F47-B902-1BC20FFA3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893">
              <a:extLst>
                <a:ext uri="{FF2B5EF4-FFF2-40B4-BE49-F238E27FC236}">
                  <a16:creationId xmlns:a16="http://schemas.microsoft.com/office/drawing/2014/main" id="{4B780368-C5B8-0546-83E3-6CBB5BFD4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0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894">
              <a:extLst>
                <a:ext uri="{FF2B5EF4-FFF2-40B4-BE49-F238E27FC236}">
                  <a16:creationId xmlns:a16="http://schemas.microsoft.com/office/drawing/2014/main" id="{FD3EE3E0-1D12-DB45-AE51-035CB1486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9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895">
              <a:extLst>
                <a:ext uri="{FF2B5EF4-FFF2-40B4-BE49-F238E27FC236}">
                  <a16:creationId xmlns:a16="http://schemas.microsoft.com/office/drawing/2014/main" id="{E1C864A4-B8BF-D542-BB62-ACBE35B118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896">
              <a:extLst>
                <a:ext uri="{FF2B5EF4-FFF2-40B4-BE49-F238E27FC236}">
                  <a16:creationId xmlns:a16="http://schemas.microsoft.com/office/drawing/2014/main" id="{8FDA8EC1-1A47-2A4C-BFB5-CBD10E04E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897">
              <a:extLst>
                <a:ext uri="{FF2B5EF4-FFF2-40B4-BE49-F238E27FC236}">
                  <a16:creationId xmlns:a16="http://schemas.microsoft.com/office/drawing/2014/main" id="{B9EC8113-713C-CF46-ACDB-F64C90EF3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1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898">
              <a:extLst>
                <a:ext uri="{FF2B5EF4-FFF2-40B4-BE49-F238E27FC236}">
                  <a16:creationId xmlns:a16="http://schemas.microsoft.com/office/drawing/2014/main" id="{19C0DEC5-63C5-5A40-AC97-D502922C5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899">
              <a:extLst>
                <a:ext uri="{FF2B5EF4-FFF2-40B4-BE49-F238E27FC236}">
                  <a16:creationId xmlns:a16="http://schemas.microsoft.com/office/drawing/2014/main" id="{EA737D3E-3DBF-7B41-9E17-58E6B3C76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3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900">
              <a:extLst>
                <a:ext uri="{FF2B5EF4-FFF2-40B4-BE49-F238E27FC236}">
                  <a16:creationId xmlns:a16="http://schemas.microsoft.com/office/drawing/2014/main" id="{62E2E4CB-06A5-C844-8A39-C1F68F786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901">
              <a:extLst>
                <a:ext uri="{FF2B5EF4-FFF2-40B4-BE49-F238E27FC236}">
                  <a16:creationId xmlns:a16="http://schemas.microsoft.com/office/drawing/2014/main" id="{0D9439C7-3CA9-2347-9F58-89D2B8E90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902">
              <a:extLst>
                <a:ext uri="{FF2B5EF4-FFF2-40B4-BE49-F238E27FC236}">
                  <a16:creationId xmlns:a16="http://schemas.microsoft.com/office/drawing/2014/main" id="{27D68304-8ED3-EA47-AFDB-D6F549934E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903">
              <a:extLst>
                <a:ext uri="{FF2B5EF4-FFF2-40B4-BE49-F238E27FC236}">
                  <a16:creationId xmlns:a16="http://schemas.microsoft.com/office/drawing/2014/main" id="{07B1C393-A957-9B4C-97C8-F1B6C2524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3415"/>
              <a:ext cx="0" cy="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AutoShape 904">
              <a:extLst>
                <a:ext uri="{FF2B5EF4-FFF2-40B4-BE49-F238E27FC236}">
                  <a16:creationId xmlns:a16="http://schemas.microsoft.com/office/drawing/2014/main" id="{CE0AF703-92C3-9E40-8593-F533BB7F7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" y="2766"/>
              <a:ext cx="80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905">
              <a:extLst>
                <a:ext uri="{FF2B5EF4-FFF2-40B4-BE49-F238E27FC236}">
                  <a16:creationId xmlns:a16="http://schemas.microsoft.com/office/drawing/2014/main" id="{77CFB032-E2EF-F74C-B630-584EAF0F9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3004"/>
              <a:ext cx="426" cy="5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906">
              <a:extLst>
                <a:ext uri="{FF2B5EF4-FFF2-40B4-BE49-F238E27FC236}">
                  <a16:creationId xmlns:a16="http://schemas.microsoft.com/office/drawing/2014/main" id="{3DE64640-54D8-4F40-AD45-A709C6A1F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949"/>
              <a:ext cx="450" cy="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907">
              <a:extLst>
                <a:ext uri="{FF2B5EF4-FFF2-40B4-BE49-F238E27FC236}">
                  <a16:creationId xmlns:a16="http://schemas.microsoft.com/office/drawing/2014/main" id="{8F62D86E-0553-5142-B63A-75B3E75EE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3533"/>
              <a:ext cx="1599" cy="11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908">
              <a:extLst>
                <a:ext uri="{FF2B5EF4-FFF2-40B4-BE49-F238E27FC236}">
                  <a16:creationId xmlns:a16="http://schemas.microsoft.com/office/drawing/2014/main" id="{9E402424-450B-C240-848F-2EB1DBFE7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" y="2829"/>
              <a:ext cx="206" cy="11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909">
              <a:extLst>
                <a:ext uri="{FF2B5EF4-FFF2-40B4-BE49-F238E27FC236}">
                  <a16:creationId xmlns:a16="http://schemas.microsoft.com/office/drawing/2014/main" id="{59BED0DE-D7B4-7944-9B5B-62ADB2DCDE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90" y="2801"/>
              <a:ext cx="1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AutoShape 910">
              <a:extLst>
                <a:ext uri="{FF2B5EF4-FFF2-40B4-BE49-F238E27FC236}">
                  <a16:creationId xmlns:a16="http://schemas.microsoft.com/office/drawing/2014/main" id="{E21C814C-6818-3B41-9466-C83F54E58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2766"/>
              <a:ext cx="79" cy="111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911">
              <a:extLst>
                <a:ext uri="{FF2B5EF4-FFF2-40B4-BE49-F238E27FC236}">
                  <a16:creationId xmlns:a16="http://schemas.microsoft.com/office/drawing/2014/main" id="{5B3C479A-0103-EA44-9075-560E8978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484"/>
              <a:ext cx="271" cy="273"/>
            </a:xfrm>
            <a:custGeom>
              <a:avLst/>
              <a:gdLst>
                <a:gd name="T0" fmla="*/ 270 w 271"/>
                <a:gd name="T1" fmla="*/ 272 h 273"/>
                <a:gd name="T2" fmla="*/ 0 w 271"/>
                <a:gd name="T3" fmla="*/ 272 h 273"/>
                <a:gd name="T4" fmla="*/ 0 w 271"/>
                <a:gd name="T5" fmla="*/ 50 h 273"/>
                <a:gd name="T6" fmla="*/ 262 w 271"/>
                <a:gd name="T7" fmla="*/ 0 h 273"/>
                <a:gd name="T8" fmla="*/ 262 w 271"/>
                <a:gd name="T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3">
                  <a:moveTo>
                    <a:pt x="270" y="272"/>
                  </a:moveTo>
                  <a:lnTo>
                    <a:pt x="0" y="272"/>
                  </a:lnTo>
                  <a:lnTo>
                    <a:pt x="0" y="50"/>
                  </a:lnTo>
                  <a:lnTo>
                    <a:pt x="262" y="0"/>
                  </a:lnTo>
                  <a:lnTo>
                    <a:pt x="262" y="272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912">
              <a:extLst>
                <a:ext uri="{FF2B5EF4-FFF2-40B4-BE49-F238E27FC236}">
                  <a16:creationId xmlns:a16="http://schemas.microsoft.com/office/drawing/2014/main" id="{C5D9BA7F-DF4C-1B49-8EF9-A7507EA2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874"/>
              <a:ext cx="171" cy="52"/>
            </a:xfrm>
            <a:custGeom>
              <a:avLst/>
              <a:gdLst>
                <a:gd name="T0" fmla="*/ 170 w 171"/>
                <a:gd name="T1" fmla="*/ 51 h 52"/>
                <a:gd name="T2" fmla="*/ 0 w 171"/>
                <a:gd name="T3" fmla="*/ 51 h 52"/>
                <a:gd name="T4" fmla="*/ 0 w 171"/>
                <a:gd name="T5" fmla="*/ 0 h 52"/>
                <a:gd name="T6" fmla="*/ 170 w 171"/>
                <a:gd name="T7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52">
                  <a:moveTo>
                    <a:pt x="17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170" y="51"/>
                  </a:lnTo>
                </a:path>
              </a:pathLst>
            </a:custGeom>
            <a:solidFill>
              <a:schemeClr val="tx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913">
              <a:extLst>
                <a:ext uri="{FF2B5EF4-FFF2-40B4-BE49-F238E27FC236}">
                  <a16:creationId xmlns:a16="http://schemas.microsoft.com/office/drawing/2014/main" id="{F317310B-1294-354C-8335-0AB85DF9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0" y="3717"/>
              <a:ext cx="505" cy="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i="1" dirty="0">
                  <a:latin typeface="Times New Roman" charset="0"/>
                </a:rPr>
                <a:t>IS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3E3E24-F64E-8347-A741-D3FC87C91EBD}"/>
              </a:ext>
            </a:extLst>
          </p:cNvPr>
          <p:cNvGrpSpPr/>
          <p:nvPr/>
        </p:nvGrpSpPr>
        <p:grpSpPr>
          <a:xfrm>
            <a:off x="3134142" y="3508652"/>
            <a:ext cx="803189" cy="738188"/>
            <a:chOff x="3134141" y="2651402"/>
            <a:chExt cx="803189" cy="738188"/>
          </a:xfrm>
        </p:grpSpPr>
        <p:sp>
          <p:nvSpPr>
            <p:cNvPr id="172" name="Text Box 103">
              <a:extLst>
                <a:ext uri="{FF2B5EF4-FFF2-40B4-BE49-F238E27FC236}">
                  <a16:creationId xmlns:a16="http://schemas.microsoft.com/office/drawing/2014/main" id="{20D77B51-210D-8949-9652-ED93FF3A3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141" y="2651402"/>
              <a:ext cx="803189" cy="738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dirty="0"/>
                <a:t>DICOM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MWL</a:t>
              </a:r>
              <a:endParaRPr lang="en-US" sz="1600" dirty="0"/>
            </a:p>
          </p:txBody>
        </p:sp>
        <p:sp>
          <p:nvSpPr>
            <p:cNvPr id="173" name="Line 102">
              <a:extLst>
                <a:ext uri="{FF2B5EF4-FFF2-40B4-BE49-F238E27FC236}">
                  <a16:creationId xmlns:a16="http://schemas.microsoft.com/office/drawing/2014/main" id="{E57AF1B8-55B7-3844-944F-784DFCB51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435827FF-5073-9043-AFE7-0356FA013D85}"/>
              </a:ext>
            </a:extLst>
          </p:cNvPr>
          <p:cNvSpPr txBox="1"/>
          <p:nvPr/>
        </p:nvSpPr>
        <p:spPr>
          <a:xfrm>
            <a:off x="1070885" y="5486284"/>
            <a:ext cx="699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Standard Images and HL7/DICOM IS Integration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BAAA39-9A90-834A-AE2D-846FB9011E98}"/>
              </a:ext>
            </a:extLst>
          </p:cNvPr>
          <p:cNvGrpSpPr/>
          <p:nvPr/>
        </p:nvGrpSpPr>
        <p:grpSpPr>
          <a:xfrm>
            <a:off x="2417645" y="3182210"/>
            <a:ext cx="815352" cy="1771117"/>
            <a:chOff x="2417645" y="3182210"/>
            <a:chExt cx="815352" cy="1771117"/>
          </a:xfrm>
        </p:grpSpPr>
        <p:sp>
          <p:nvSpPr>
            <p:cNvPr id="231" name="Rectangle 46">
              <a:extLst>
                <a:ext uri="{FF2B5EF4-FFF2-40B4-BE49-F238E27FC236}">
                  <a16:creationId xmlns:a16="http://schemas.microsoft.com/office/drawing/2014/main" id="{6676268A-14F4-DF49-B851-0931E014D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7709" y="3182210"/>
              <a:ext cx="474264" cy="13360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Rectangle 47">
              <a:extLst>
                <a:ext uri="{FF2B5EF4-FFF2-40B4-BE49-F238E27FC236}">
                  <a16:creationId xmlns:a16="http://schemas.microsoft.com/office/drawing/2014/main" id="{AA6C0361-12E2-F642-A729-7C770A907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221" y="3596751"/>
              <a:ext cx="194876" cy="9215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Oval 48">
              <a:extLst>
                <a:ext uri="{FF2B5EF4-FFF2-40B4-BE49-F238E27FC236}">
                  <a16:creationId xmlns:a16="http://schemas.microsoft.com/office/drawing/2014/main" id="{27320405-79E1-8E43-BCE3-E256E61B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221" y="3505293"/>
              <a:ext cx="194876" cy="25150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49">
              <a:extLst>
                <a:ext uri="{FF2B5EF4-FFF2-40B4-BE49-F238E27FC236}">
                  <a16:creationId xmlns:a16="http://schemas.microsoft.com/office/drawing/2014/main" id="{CE2210DF-9105-E94B-AE0F-B73993C37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6352" y="3826389"/>
              <a:ext cx="0" cy="13917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Rectangle 97">
              <a:extLst>
                <a:ext uri="{FF2B5EF4-FFF2-40B4-BE49-F238E27FC236}">
                  <a16:creationId xmlns:a16="http://schemas.microsoft.com/office/drawing/2014/main" id="{C2DB2832-9351-9149-8680-E8348B83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645" y="4586560"/>
              <a:ext cx="815352" cy="366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i="1" dirty="0">
                  <a:latin typeface="Times New Roman" charset="0"/>
                </a:rPr>
                <a:t>Broker</a:t>
              </a: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F5F5400-E2F3-C149-B7DB-F0A286923581}"/>
              </a:ext>
            </a:extLst>
          </p:cNvPr>
          <p:cNvGrpSpPr/>
          <p:nvPr/>
        </p:nvGrpSpPr>
        <p:grpSpPr>
          <a:xfrm>
            <a:off x="1711788" y="3493886"/>
            <a:ext cx="1020289" cy="738664"/>
            <a:chOff x="3005421" y="2651402"/>
            <a:chExt cx="1020289" cy="738664"/>
          </a:xfrm>
        </p:grpSpPr>
        <p:sp>
          <p:nvSpPr>
            <p:cNvPr id="237" name="Text Box 103">
              <a:extLst>
                <a:ext uri="{FF2B5EF4-FFF2-40B4-BE49-F238E27FC236}">
                  <a16:creationId xmlns:a16="http://schemas.microsoft.com/office/drawing/2014/main" id="{A07D6C40-9D09-4245-AEAD-64F50C5AD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5421" y="2651402"/>
              <a:ext cx="1020289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HL7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/>
                <a:t>OML/QBP</a:t>
              </a:r>
              <a:endParaRPr lang="en-US" sz="1600" dirty="0"/>
            </a:p>
          </p:txBody>
        </p:sp>
        <p:sp>
          <p:nvSpPr>
            <p:cNvPr id="238" name="Line 102">
              <a:extLst>
                <a:ext uri="{FF2B5EF4-FFF2-40B4-BE49-F238E27FC236}">
                  <a16:creationId xmlns:a16="http://schemas.microsoft.com/office/drawing/2014/main" id="{FCF246E8-19FF-4D4E-B90E-A2EC776B9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726" y="3026051"/>
              <a:ext cx="701921" cy="345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stealth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0" name="Group 149">
            <a:extLst>
              <a:ext uri="{FF2B5EF4-FFF2-40B4-BE49-F238E27FC236}">
                <a16:creationId xmlns:a16="http://schemas.microsoft.com/office/drawing/2014/main" id="{BE108B82-4CC6-5F4E-970C-A3755F309EE1}"/>
              </a:ext>
            </a:extLst>
          </p:cNvPr>
          <p:cNvGrpSpPr>
            <a:grpSpLocks/>
          </p:cNvGrpSpPr>
          <p:nvPr/>
        </p:nvGrpSpPr>
        <p:grpSpPr bwMode="auto">
          <a:xfrm>
            <a:off x="4072496" y="3494919"/>
            <a:ext cx="1009713" cy="1027198"/>
            <a:chOff x="335" y="1739"/>
            <a:chExt cx="752" cy="765"/>
          </a:xfrm>
        </p:grpSpPr>
        <p:sp>
          <p:nvSpPr>
            <p:cNvPr id="171" name="AutoShape 135">
              <a:extLst>
                <a:ext uri="{FF2B5EF4-FFF2-40B4-BE49-F238E27FC236}">
                  <a16:creationId xmlns:a16="http://schemas.microsoft.com/office/drawing/2014/main" id="{F19AEAD1-AB08-404D-80F9-8CAD4783A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" y="1739"/>
              <a:ext cx="417" cy="208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AutoShape 135">
              <a:extLst>
                <a:ext uri="{FF2B5EF4-FFF2-40B4-BE49-F238E27FC236}">
                  <a16:creationId xmlns:a16="http://schemas.microsoft.com/office/drawing/2014/main" id="{A4A648B4-2BEC-2543-B8A1-ED67FDD6F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" y="1837"/>
              <a:ext cx="681" cy="34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Rectangle 148">
              <a:extLst>
                <a:ext uri="{FF2B5EF4-FFF2-40B4-BE49-F238E27FC236}">
                  <a16:creationId xmlns:a16="http://schemas.microsoft.com/office/drawing/2014/main" id="{83814C9B-7DF6-1341-92BB-8F66F7BE4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208"/>
              <a:ext cx="75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2000" i="1" dirty="0">
                  <a:latin typeface="Times New Roman"/>
                  <a:cs typeface="Times New Roman"/>
                </a:rPr>
                <a:t>Camera</a:t>
              </a:r>
            </a:p>
          </p:txBody>
        </p:sp>
        <p:sp>
          <p:nvSpPr>
            <p:cNvPr id="177" name="AutoShape 135">
              <a:extLst>
                <a:ext uri="{FF2B5EF4-FFF2-40B4-BE49-F238E27FC236}">
                  <a16:creationId xmlns:a16="http://schemas.microsoft.com/office/drawing/2014/main" id="{DE2B8199-3A31-3D4F-9E98-C26504BB0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" y="1916"/>
              <a:ext cx="196" cy="189"/>
            </a:xfrm>
            <a:prstGeom prst="roundRect">
              <a:avLst>
                <a:gd name="adj" fmla="val 47026"/>
              </a:avLst>
            </a:prstGeom>
            <a:solidFill>
              <a:schemeClr val="tx1"/>
            </a:solidFill>
            <a:ln w="444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AutoShape 135">
              <a:extLst>
                <a:ext uri="{FF2B5EF4-FFF2-40B4-BE49-F238E27FC236}">
                  <a16:creationId xmlns:a16="http://schemas.microsoft.com/office/drawing/2014/main" id="{01A53ACE-20B3-2240-AE84-92D038C44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" y="1874"/>
              <a:ext cx="70" cy="68"/>
            </a:xfrm>
            <a:prstGeom prst="roundRect">
              <a:avLst>
                <a:gd name="adj" fmla="val 4702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9420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DBC786-F31B-0B40-9273-B0E3C9C33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18"/>
            <a:ext cx="9144000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991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3FE32-81A7-8C4C-A075-81D0DB915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3" y="857250"/>
            <a:ext cx="7726610" cy="4785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6C98C-D66E-3947-867E-3AA178AFA944}"/>
              </a:ext>
            </a:extLst>
          </p:cNvPr>
          <p:cNvSpPr txBox="1"/>
          <p:nvPr/>
        </p:nvSpPr>
        <p:spPr>
          <a:xfrm>
            <a:off x="3092801" y="5400259"/>
            <a:ext cx="49697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Yoon et al. Tumor Identification in Colorectal Histology Images</a:t>
            </a:r>
          </a:p>
          <a:p>
            <a:r>
              <a:rPr lang="en-US" sz="1350" i="1" dirty="0"/>
              <a:t>Using a Convolutional Neural Network. J Digit Imaging. 2018 Jul 31;1–10.</a:t>
            </a:r>
          </a:p>
        </p:txBody>
      </p:sp>
    </p:spTree>
    <p:extLst>
      <p:ext uri="{BB962C8B-B14F-4D97-AF65-F5344CB8AC3E}">
        <p14:creationId xmlns:p14="http://schemas.microsoft.com/office/powerpoint/2010/main" val="6569290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053CB-3750-D141-B800-E461375710F9}"/>
              </a:ext>
            </a:extLst>
          </p:cNvPr>
          <p:cNvSpPr txBox="1"/>
          <p:nvPr/>
        </p:nvSpPr>
        <p:spPr>
          <a:xfrm>
            <a:off x="1673097" y="6090177"/>
            <a:ext cx="579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Wen et al. A methodology for texture feature-based quality assessment</a:t>
            </a:r>
          </a:p>
          <a:p>
            <a:pPr algn="ctr"/>
            <a:r>
              <a:rPr lang="en-US" sz="1400" i="1" dirty="0"/>
              <a:t>in nucleus segmentation of histopathology image. JPI. 2017.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9F571-442E-8646-AF1C-E344EDC0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480" y="1293302"/>
            <a:ext cx="10731480" cy="44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1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8012-8493-F240-BE2B-1C61EF27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CB638-58D4-0B48-8998-C9DB8D41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DICOM has had greatest success in radiology and cardiology</a:t>
            </a:r>
          </a:p>
          <a:p>
            <a:r>
              <a:rPr lang="en-US" sz="2400" dirty="0"/>
              <a:t>But there is a long tradition of supporting all forms of visible light imaging (esp. ,VA), now branded as “enterprise imaging”</a:t>
            </a:r>
          </a:p>
          <a:p>
            <a:r>
              <a:rPr lang="en-US" sz="2400" dirty="0"/>
              <a:t>DICOM provides not only image encoding, but robust, portable and interoperable, common and application-specific identifying and descriptive metadata, unlike any other format</a:t>
            </a:r>
          </a:p>
          <a:p>
            <a:r>
              <a:rPr lang="en-US" sz="2400" dirty="0"/>
              <a:t>DICOM provides protocols and services to support storage, query, retrieval and workflow</a:t>
            </a:r>
          </a:p>
          <a:p>
            <a:r>
              <a:rPr lang="en-US" sz="2400" dirty="0"/>
              <a:t>Challenging applications like Whole Slide Imaging are supported in DICOM by creative re-use of existing mechanisms (multi-frame images for tiled pyramids), which </a:t>
            </a:r>
            <a:r>
              <a:rPr lang="en-US" sz="2400"/>
              <a:t>in turn allows </a:t>
            </a:r>
            <a:r>
              <a:rPr lang="en-US" sz="2400" dirty="0"/>
              <a:t>re-use of existing archives and access protocols</a:t>
            </a:r>
          </a:p>
          <a:p>
            <a:r>
              <a:rPr lang="en-US" sz="2400" dirty="0"/>
              <a:t>Re-use of DICOM for other ‘</a:t>
            </a:r>
            <a:r>
              <a:rPr lang="en-US" sz="2400" dirty="0" err="1"/>
              <a:t>ologies</a:t>
            </a:r>
            <a:r>
              <a:rPr lang="en-US" sz="2400" dirty="0"/>
              <a:t> leverages other DICOM features, like ICC-based color management and annotation</a:t>
            </a:r>
          </a:p>
        </p:txBody>
      </p:sp>
    </p:spTree>
    <p:extLst>
      <p:ext uri="{BB962C8B-B14F-4D97-AF65-F5344CB8AC3E}">
        <p14:creationId xmlns:p14="http://schemas.microsoft.com/office/powerpoint/2010/main" val="21953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AF5121-7071-7D4C-8755-8BAE6FA07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5" y="233463"/>
            <a:ext cx="8842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8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4000" i="1" dirty="0"/>
          </a:p>
          <a:p>
            <a:pPr marL="0" indent="0" algn="ctr">
              <a:buNone/>
            </a:pPr>
            <a:r>
              <a:rPr lang="en-US" sz="4000" i="1" dirty="0"/>
              <a:t>“the ability of two or more systems or components to </a:t>
            </a:r>
            <a:r>
              <a:rPr lang="en-US" sz="4000" b="1" i="1" u="sng" dirty="0"/>
              <a:t>exchange</a:t>
            </a:r>
            <a:r>
              <a:rPr lang="en-US" sz="4000" i="1" dirty="0"/>
              <a:t> information and to </a:t>
            </a:r>
            <a:r>
              <a:rPr lang="en-US" sz="4000" b="1" i="1" u="sng" dirty="0"/>
              <a:t>use</a:t>
            </a:r>
            <a:r>
              <a:rPr lang="en-US" sz="4000" i="1" dirty="0"/>
              <a:t> the information that has been exchanged”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IEEE Standard Computer Dictionary: A Compilation of IEEE Standard Computer Glossaries. 1990</a:t>
            </a:r>
          </a:p>
        </p:txBody>
      </p:sp>
    </p:spTree>
    <p:extLst>
      <p:ext uri="{BB962C8B-B14F-4D97-AF65-F5344CB8AC3E}">
        <p14:creationId xmlns:p14="http://schemas.microsoft.com/office/powerpoint/2010/main" val="224307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310381afd9fe97c7d5a0a2e2174ce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" y="5529385"/>
            <a:ext cx="1363822" cy="1064846"/>
          </a:xfrm>
          <a:prstGeom prst="rect">
            <a:avLst/>
          </a:prstGeom>
        </p:spPr>
      </p:pic>
      <p:pic>
        <p:nvPicPr>
          <p:cNvPr id="38" name="Picture 37" descr="3260284_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2" y="4269677"/>
            <a:ext cx="1325196" cy="1015476"/>
          </a:xfrm>
          <a:prstGeom prst="rect">
            <a:avLst/>
          </a:prstGeom>
        </p:spPr>
      </p:pic>
      <p:pic>
        <p:nvPicPr>
          <p:cNvPr id="39" name="Picture 38" descr="7358343-400x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8" y="2982225"/>
            <a:ext cx="1301465" cy="976099"/>
          </a:xfrm>
          <a:prstGeom prst="rect">
            <a:avLst/>
          </a:prstGeom>
        </p:spPr>
      </p:pic>
      <p:pic>
        <p:nvPicPr>
          <p:cNvPr id="41" name="Picture 40" descr="AT2_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0" y="1560113"/>
            <a:ext cx="1135767" cy="1190087"/>
          </a:xfrm>
          <a:prstGeom prst="rect">
            <a:avLst/>
          </a:prstGeom>
        </p:spPr>
      </p:pic>
      <p:pic>
        <p:nvPicPr>
          <p:cNvPr id="42" name="Picture 41" descr="Axio-Scan_Z1_22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3" y="240017"/>
            <a:ext cx="1210088" cy="1210088"/>
          </a:xfrm>
          <a:prstGeom prst="rect">
            <a:avLst/>
          </a:prstGeom>
        </p:spPr>
      </p:pic>
      <p:pic>
        <p:nvPicPr>
          <p:cNvPr id="10" name="Picture 9" descr="digital-patholog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10" y="361461"/>
            <a:ext cx="1106268" cy="959390"/>
          </a:xfrm>
          <a:prstGeom prst="rect">
            <a:avLst/>
          </a:prstGeom>
        </p:spPr>
      </p:pic>
      <p:pic>
        <p:nvPicPr>
          <p:cNvPr id="29" name="Picture 28" descr="isc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75" y="1471734"/>
            <a:ext cx="1260231" cy="1365250"/>
          </a:xfrm>
          <a:prstGeom prst="rect">
            <a:avLst/>
          </a:prstGeom>
        </p:spPr>
      </p:pic>
      <p:pic>
        <p:nvPicPr>
          <p:cNvPr id="30" name="Picture 29" descr="Omnyx-Dynamyx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66" y="2949008"/>
            <a:ext cx="1270213" cy="1042533"/>
          </a:xfrm>
          <a:prstGeom prst="rect">
            <a:avLst/>
          </a:prstGeom>
        </p:spPr>
      </p:pic>
      <p:pic>
        <p:nvPicPr>
          <p:cNvPr id="32" name="Picture 31" descr="sedeen-1-e147646485058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99" y="4220308"/>
            <a:ext cx="1478411" cy="1108808"/>
          </a:xfrm>
          <a:prstGeom prst="rect">
            <a:avLst/>
          </a:prstGeom>
        </p:spPr>
      </p:pic>
      <p:pic>
        <p:nvPicPr>
          <p:cNvPr id="35" name="Picture 34" descr="Panoptiq-Product-Phot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76" y="5489128"/>
            <a:ext cx="1172307" cy="113441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1716998" y="863758"/>
            <a:ext cx="5370814" cy="3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716998" y="2163861"/>
            <a:ext cx="5370814" cy="3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716998" y="3463964"/>
            <a:ext cx="5370814" cy="3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716998" y="4764067"/>
            <a:ext cx="5370814" cy="3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716998" y="6064170"/>
            <a:ext cx="5370814" cy="3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716998" y="863758"/>
            <a:ext cx="5370814" cy="130399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716998" y="863758"/>
            <a:ext cx="5370814" cy="26041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716998" y="863758"/>
            <a:ext cx="5370814" cy="39042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716998" y="863758"/>
            <a:ext cx="5370814" cy="520430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716998" y="867652"/>
            <a:ext cx="5370814" cy="129620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716998" y="867652"/>
            <a:ext cx="5370814" cy="25963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716998" y="867652"/>
            <a:ext cx="5370814" cy="389641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716998" y="867652"/>
            <a:ext cx="5370814" cy="519651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716998" y="2163861"/>
            <a:ext cx="5370814" cy="130399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1716998" y="2163861"/>
            <a:ext cx="5370814" cy="26041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1716998" y="2163861"/>
            <a:ext cx="5370814" cy="39042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1716998" y="2167755"/>
            <a:ext cx="5370814" cy="129620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796816" y="2167755"/>
            <a:ext cx="5290996" cy="25963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716998" y="2167755"/>
            <a:ext cx="5370814" cy="389641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1796816" y="3467858"/>
            <a:ext cx="5290996" cy="13001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1716998" y="3463964"/>
            <a:ext cx="5370814" cy="26041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1716998" y="4764067"/>
            <a:ext cx="5370814" cy="130399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716998" y="3467858"/>
            <a:ext cx="5370814" cy="129620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716998" y="3467858"/>
            <a:ext cx="5370814" cy="25963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716998" y="4767961"/>
            <a:ext cx="5370814" cy="129620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87453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484</TotalTime>
  <Words>2668</Words>
  <Application>Microsoft Macintosh PowerPoint</Application>
  <PresentationFormat>On-screen Show (4:3)</PresentationFormat>
  <Paragraphs>521</Paragraphs>
  <Slides>66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Gill Sans MT</vt:lpstr>
      <vt:lpstr>Times New Roman</vt:lpstr>
      <vt:lpstr>Wingdings 2</vt:lpstr>
      <vt:lpstr>Dividend</vt:lpstr>
      <vt:lpstr>DICOM Educational Conference Bangkok, Thailand</vt:lpstr>
      <vt:lpstr>Disclosures</vt:lpstr>
      <vt:lpstr>Wide Variety of Images</vt:lpstr>
      <vt:lpstr>Visible Light IODs and SOP Classes</vt:lpstr>
      <vt:lpstr>Ophthalmic IODs and SOP Classes</vt:lpstr>
      <vt:lpstr> </vt:lpstr>
      <vt:lpstr>PowerPoint Presentation</vt:lpstr>
      <vt:lpstr>Interoperability</vt:lpstr>
      <vt:lpstr>PowerPoint Presentation</vt:lpstr>
      <vt:lpstr>PowerPoint Presentation</vt:lpstr>
      <vt:lpstr>PowerPoint Presentation</vt:lpstr>
      <vt:lpstr>PowerPoint Presentation</vt:lpstr>
      <vt:lpstr>DICOM and Radiology Modality</vt:lpstr>
      <vt:lpstr>DICOM and Radiology Modality</vt:lpstr>
      <vt:lpstr>DICOM and Slide Scanner</vt:lpstr>
      <vt:lpstr>DICOM and Slide Scanner</vt:lpstr>
      <vt:lpstr>DICOM Modality to PACS</vt:lpstr>
      <vt:lpstr>DICOM WSI to PACS</vt:lpstr>
      <vt:lpstr>DICOM – Radiology Workstation</vt:lpstr>
      <vt:lpstr>DICOM – Pathology Workstation</vt:lpstr>
      <vt:lpstr>DICOM – Analysis Systems</vt:lpstr>
      <vt:lpstr>DICOM – Enterprise Imaging</vt:lpstr>
      <vt:lpstr>DICOM – Deconstructed PACS</vt:lpstr>
      <vt:lpstr>Cloud</vt:lpstr>
      <vt:lpstr>Pathologist/Department</vt:lpstr>
      <vt:lpstr>Enterprise IT (Security, Reliability)</vt:lpstr>
      <vt:lpstr>Why DICOM?</vt:lpstr>
      <vt:lpstr>Why not DICOM?</vt:lpstr>
      <vt:lpstr>Status quo for WSI</vt:lpstr>
      <vt:lpstr>DICOM WSI – 2005 to 2019</vt:lpstr>
      <vt:lpstr>DICOM WSI – What and How</vt:lpstr>
      <vt:lpstr>PowerPoint Presentation</vt:lpstr>
      <vt:lpstr>PowerPoint Presentation</vt:lpstr>
      <vt:lpstr>DICOM WSI:  Why tiled pyramids?</vt:lpstr>
      <vt:lpstr>Why reinvent TIFF?</vt:lpstr>
      <vt:lpstr>PowerPoint Presentation</vt:lpstr>
      <vt:lpstr>Dual Personality DICOM-TIFF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Specimen: Identification</vt:lpstr>
      <vt:lpstr>Specimen: Description</vt:lpstr>
      <vt:lpstr>Anatomic Metadata</vt:lpstr>
      <vt:lpstr>Anatomic Metadata</vt:lpstr>
      <vt:lpstr>DICOM PACS</vt:lpstr>
      <vt:lpstr>EMR Export, Migration, Analysis, …</vt:lpstr>
      <vt:lpstr>PowerPoint Presentation</vt:lpstr>
      <vt:lpstr>PV 2017 Connectathon</vt:lpstr>
      <vt:lpstr>DICOM WG 26 WSI Connectathons Participation to date</vt:lpstr>
      <vt:lpstr>PV 2017 Connectathon Lessons</vt:lpstr>
      <vt:lpstr>PV 2017 Connectathon Lessons</vt:lpstr>
      <vt:lpstr>PowerPoint Presentation</vt:lpstr>
      <vt:lpstr>Beyond storage/retrieval …</vt:lpstr>
      <vt:lpstr>PowerPoint Presentation</vt:lpstr>
      <vt:lpstr>Standard Workflow Integration</vt:lpstr>
      <vt:lpstr>Standard Workflow Integration</vt:lpstr>
      <vt:lpstr>Camera wrapper application</vt:lpstr>
      <vt:lpstr>IS Integration for Metadata</vt:lpstr>
      <vt:lpstr>DICOM Camera with MWL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DICOM Educational Conference Brisbane, Australia</dc:title>
  <dc:creator>Lynn Lear</dc:creator>
  <cp:lastModifiedBy>David Clunie</cp:lastModifiedBy>
  <cp:revision>209</cp:revision>
  <dcterms:created xsi:type="dcterms:W3CDTF">2018-06-26T03:42:10Z</dcterms:created>
  <dcterms:modified xsi:type="dcterms:W3CDTF">2019-10-01T09:21:27Z</dcterms:modified>
</cp:coreProperties>
</file>