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2"/>
  </p:sldMasterIdLst>
  <p:notesMasterIdLst>
    <p:notesMasterId r:id="rId18"/>
  </p:notesMasterIdLst>
  <p:sldIdLst>
    <p:sldId id="371" r:id="rId3"/>
    <p:sldId id="1651" r:id="rId4"/>
    <p:sldId id="1645" r:id="rId5"/>
    <p:sldId id="1650" r:id="rId6"/>
    <p:sldId id="1646" r:id="rId7"/>
    <p:sldId id="1640" r:id="rId8"/>
    <p:sldId id="1641" r:id="rId9"/>
    <p:sldId id="1642" r:id="rId10"/>
    <p:sldId id="1631" r:id="rId11"/>
    <p:sldId id="1643" r:id="rId12"/>
    <p:sldId id="1652" r:id="rId13"/>
    <p:sldId id="1653" r:id="rId14"/>
    <p:sldId id="1647" r:id="rId15"/>
    <p:sldId id="1644" r:id="rId16"/>
    <p:sldId id="1649" r:id="rId1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llman, Lisa" initials="SL" lastIdx="1" clrIdx="0">
    <p:extLst>
      <p:ext uri="{19B8F6BF-5375-455C-9EA6-DF929625EA0E}">
        <p15:presenceInfo xmlns:p15="http://schemas.microsoft.com/office/powerpoint/2012/main" userId="S::lspellman@dicomstandard.org::f400bef3-aa38-4a99-be18-8bcddfe451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27CC3-2D4E-48C1-91E7-D41780FF944A}" v="67" dt="2019-09-16T20:56:30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0077" autoAdjust="0"/>
  </p:normalViewPr>
  <p:slideViewPr>
    <p:cSldViewPr snapToGrid="0">
      <p:cViewPr>
        <p:scale>
          <a:sx n="89" d="100"/>
          <a:sy n="89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5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8753728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DICOM® 2019       www.dicomstandard.org          #DICOMConference2019         #DICOM           @</a:t>
            </a:r>
            <a:r>
              <a:rPr lang="en-US">
                <a:hlinkClick r:id="rId2"/>
              </a:rPr>
              <a:t>@</a:t>
            </a:r>
            <a:r>
              <a:rPr lang="en-US" u="sng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7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8834343" cy="9983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8582905" cy="805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1788608"/>
            <a:ext cx="11029616" cy="4551902"/>
          </a:xfr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2289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9104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6" y="766021"/>
            <a:ext cx="8737463" cy="602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56" y="1562519"/>
            <a:ext cx="10997091" cy="4846993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0F1CF1-F7EA-433C-9AC4-A61BA382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5" y="795876"/>
            <a:ext cx="8459594" cy="564386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49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946" y="1554838"/>
            <a:ext cx="5452052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50" y="2349791"/>
            <a:ext cx="5452049" cy="420173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7840" y="1554838"/>
            <a:ext cx="5250631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255" y="2349791"/>
            <a:ext cx="5210216" cy="420173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261A4-924D-4D95-8EBA-434C081A5F88}"/>
              </a:ext>
            </a:extLst>
          </p:cNvPr>
          <p:cNvSpPr>
            <a:spLocks noChangeAspect="1"/>
          </p:cNvSpPr>
          <p:nvPr userDrawn="1"/>
        </p:nvSpPr>
        <p:spPr>
          <a:xfrm>
            <a:off x="643947" y="733194"/>
            <a:ext cx="8717365" cy="602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9B00B6-EBB6-4752-9072-08E2F03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35" y="745631"/>
            <a:ext cx="8313447" cy="564386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90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755" y="288000"/>
            <a:ext cx="7456093" cy="900000"/>
          </a:xfrm>
        </p:spPr>
        <p:txBody>
          <a:bodyPr anchor="ctr" anchorCtr="0"/>
          <a:lstStyle>
            <a:lvl1pPr>
              <a:defRPr sz="3198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dtContent Placeholder 9 Id10"/>
          <p:cNvSpPr>
            <a:spLocks noGrp="1"/>
          </p:cNvSpPr>
          <p:nvPr>
            <p:ph idx="1" hasCustomPrompt="1"/>
          </p:nvPr>
        </p:nvSpPr>
        <p:spPr>
          <a:xfrm>
            <a:off x="482349" y="1676401"/>
            <a:ext cx="5469263" cy="4607941"/>
          </a:xfrm>
        </p:spPr>
        <p:txBody>
          <a:bodyPr/>
          <a:lstStyle>
            <a:lvl1pPr>
              <a:defRPr sz="1999">
                <a:latin typeface="Calibri" panose="020F0502020204030204" pitchFamily="34" charset="0"/>
              </a:defRPr>
            </a:lvl1pPr>
          </a:lstStyle>
          <a:p>
            <a:r>
              <a:rPr lang="en-US" b="1" dirty="0"/>
              <a:t>Subhead, Calibri 20 </a:t>
            </a:r>
            <a:r>
              <a:rPr lang="en-US" b="1" dirty="0" err="1"/>
              <a:t>pt</a:t>
            </a:r>
            <a:endParaRPr lang="en-US" b="1" dirty="0"/>
          </a:p>
          <a:p>
            <a:r>
              <a:rPr lang="en-US" dirty="0"/>
              <a:t>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alusi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</a:t>
            </a:r>
            <a:r>
              <a:rPr lang="en-US" dirty="0" err="1"/>
              <a:t>imanenter</a:t>
            </a:r>
            <a:r>
              <a:rPr lang="en-US" dirty="0"/>
              <a:t> Status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Lorem et exit </a:t>
            </a:r>
            <a:r>
              <a:rPr lang="en-US" dirty="0" err="1"/>
              <a:t>vulnareus</a:t>
            </a:r>
            <a:r>
              <a:rPr lang="en-US" dirty="0"/>
              <a:t> plexus. Sit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caiu-sticus</a:t>
            </a:r>
            <a:r>
              <a:rPr lang="en-US" dirty="0"/>
              <a:t> aurum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explindus</a:t>
            </a:r>
            <a:r>
              <a:rPr lang="en-US" dirty="0"/>
              <a:t>. Status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</a:t>
            </a:r>
          </a:p>
          <a:p>
            <a:endParaRPr lang="en-US" dirty="0"/>
          </a:p>
          <a:p>
            <a:r>
              <a:rPr lang="en-US" dirty="0"/>
              <a:t>Lorem et exit </a:t>
            </a:r>
            <a:r>
              <a:rPr lang="en-US" dirty="0" err="1"/>
              <a:t>vulnareus</a:t>
            </a:r>
            <a:r>
              <a:rPr lang="en-US" dirty="0"/>
              <a:t> plexus. Sit </a:t>
            </a:r>
            <a:r>
              <a:rPr lang="en-US" dirty="0" err="1"/>
              <a:t>ite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aurum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explindus</a:t>
            </a:r>
            <a:r>
              <a:rPr lang="en-US" dirty="0"/>
              <a:t>. </a:t>
            </a:r>
            <a:r>
              <a:rPr lang="en-US" dirty="0" err="1"/>
              <a:t>Staus</a:t>
            </a:r>
            <a:r>
              <a:rPr lang="en-US" dirty="0"/>
              <a:t>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</a:t>
            </a:r>
            <a:r>
              <a:rPr lang="en-US" dirty="0" err="1"/>
              <a:t>ibisw</a:t>
            </a:r>
            <a:r>
              <a:rPr lang="en-US" dirty="0"/>
              <a:t> tum. 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exlan</a:t>
            </a:r>
            <a:r>
              <a:rPr lang="en-US" dirty="0"/>
              <a:t> </a:t>
            </a:r>
            <a:r>
              <a:rPr lang="en-US" dirty="0" err="1"/>
              <a:t>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</a:t>
            </a:r>
          </a:p>
        </p:txBody>
      </p:sp>
      <p:sp>
        <p:nvSpPr>
          <p:cNvPr id="10" name="cdtContent Placeholder 9 Id10"/>
          <p:cNvSpPr>
            <a:spLocks noGrp="1"/>
          </p:cNvSpPr>
          <p:nvPr>
            <p:ph idx="11" hasCustomPrompt="1"/>
          </p:nvPr>
        </p:nvSpPr>
        <p:spPr>
          <a:xfrm>
            <a:off x="6167400" y="1676401"/>
            <a:ext cx="5451524" cy="4607941"/>
          </a:xfrm>
        </p:spPr>
        <p:txBody>
          <a:bodyPr/>
          <a:lstStyle>
            <a:lvl1pPr>
              <a:defRPr sz="1999">
                <a:latin typeface="Calibri" panose="020F0502020204030204" pitchFamily="34" charset="0"/>
              </a:defRPr>
            </a:lvl1pPr>
          </a:lstStyle>
          <a:p>
            <a:r>
              <a:rPr lang="en-US" b="1" dirty="0"/>
              <a:t>Subhead, Calibri 20 </a:t>
            </a:r>
            <a:r>
              <a:rPr lang="en-US" b="1" dirty="0" err="1"/>
              <a:t>pt</a:t>
            </a:r>
            <a:endParaRPr lang="en-US" b="1" dirty="0"/>
          </a:p>
          <a:p>
            <a:r>
              <a:rPr lang="en-US" dirty="0"/>
              <a:t>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alusi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</a:t>
            </a:r>
            <a:r>
              <a:rPr lang="en-US" dirty="0" err="1"/>
              <a:t>imanenter</a:t>
            </a:r>
            <a:r>
              <a:rPr lang="en-US" dirty="0"/>
              <a:t> Status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Lorem et exit </a:t>
            </a:r>
            <a:r>
              <a:rPr lang="en-US" dirty="0" err="1"/>
              <a:t>vulnareus</a:t>
            </a:r>
            <a:r>
              <a:rPr lang="en-US" dirty="0"/>
              <a:t> plexus. Sit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caiu-sticus</a:t>
            </a:r>
            <a:r>
              <a:rPr lang="en-US" dirty="0"/>
              <a:t> aurum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explindus</a:t>
            </a:r>
            <a:r>
              <a:rPr lang="en-US" dirty="0"/>
              <a:t>. Status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</a:t>
            </a:r>
          </a:p>
          <a:p>
            <a:endParaRPr lang="en-US" dirty="0"/>
          </a:p>
          <a:p>
            <a:r>
              <a:rPr lang="en-US" dirty="0"/>
              <a:t>Lorem et exit </a:t>
            </a:r>
            <a:r>
              <a:rPr lang="en-US" dirty="0" err="1"/>
              <a:t>vulnareus</a:t>
            </a:r>
            <a:r>
              <a:rPr lang="en-US" dirty="0"/>
              <a:t> plexus. Sit </a:t>
            </a:r>
            <a:r>
              <a:rPr lang="en-US" dirty="0" err="1"/>
              <a:t>ite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aurum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explindus</a:t>
            </a:r>
            <a:r>
              <a:rPr lang="en-US" dirty="0"/>
              <a:t>. </a:t>
            </a:r>
            <a:r>
              <a:rPr lang="en-US" dirty="0" err="1"/>
              <a:t>Staus</a:t>
            </a:r>
            <a:r>
              <a:rPr lang="en-US" dirty="0"/>
              <a:t>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</a:t>
            </a:r>
            <a:r>
              <a:rPr lang="en-US" dirty="0" err="1"/>
              <a:t>ibisw</a:t>
            </a:r>
            <a:r>
              <a:rPr lang="en-US" dirty="0"/>
              <a:t> tum. 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exlan</a:t>
            </a:r>
            <a:r>
              <a:rPr lang="en-US" dirty="0"/>
              <a:t> </a:t>
            </a:r>
            <a:r>
              <a:rPr lang="en-US" dirty="0" err="1"/>
              <a:t>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44701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8869512" cy="958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8562808" cy="719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3244"/>
            <a:ext cx="11029615" cy="46080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2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547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5"/>
            <a:ext cx="8863816" cy="8353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8673339" cy="621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02712"/>
            <a:ext cx="5422390" cy="472421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02712"/>
            <a:ext cx="5422392" cy="472421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F7D0-5F4B-4592-9942-4C02C38E9A33}" type="datetime1">
              <a:rPr lang="en-US" smtClean="0">
                <a:solidFill>
                  <a:srgbClr val="4590B8"/>
                </a:solidFill>
              </a:rPr>
              <a:pPr/>
              <a:t>10/2/2019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59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>
                <a:solidFill>
                  <a:srgbClr val="4590B8"/>
                </a:solidFill>
              </a:rPr>
              <a:t> DICOM® 2018 </a:t>
            </a:r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4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8863816" cy="9358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8577880" cy="7374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68819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369975"/>
            <a:ext cx="5393100" cy="397555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168819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369976"/>
            <a:ext cx="5393100" cy="397555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9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8914332" cy="11318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8663565" cy="787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6AD73-0A2D-4B5E-8309-256F61401550}"/>
              </a:ext>
            </a:extLst>
          </p:cNvPr>
          <p:cNvSpPr>
            <a:spLocks noChangeAspect="1"/>
          </p:cNvSpPr>
          <p:nvPr userDrawn="1"/>
        </p:nvSpPr>
        <p:spPr>
          <a:xfrm>
            <a:off x="597456" y="1071153"/>
            <a:ext cx="8642003" cy="602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810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6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1299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8293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8723582" cy="1083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941534"/>
            <a:ext cx="11029616" cy="439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7864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74318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7864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1CE7025-F28E-4194-9037-D7207AAB0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143" y="705124"/>
            <a:ext cx="2283569" cy="65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5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62" r:id="rId12"/>
    <p:sldLayoutId id="2147483665" r:id="rId13"/>
    <p:sldLayoutId id="214748368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DICOM Educational Conference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Bangkok, Thailand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3-4 October 2019</a:t>
            </a:r>
            <a:endParaRPr lang="en-US" sz="1400" b="1" dirty="0"/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59664AAA-B8A0-4C00-9701-1D33EC511A00}"/>
              </a:ext>
            </a:extLst>
          </p:cNvPr>
          <p:cNvSpPr txBox="1">
            <a:spLocks/>
          </p:cNvSpPr>
          <p:nvPr/>
        </p:nvSpPr>
        <p:spPr>
          <a:xfrm>
            <a:off x="2105192" y="3408680"/>
            <a:ext cx="7891296" cy="2309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/>
              <a:t>Artificial Intelligence Overview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r>
              <a:rPr lang="en-US" sz="1700" dirty="0">
                <a:solidFill>
                  <a:srgbClr val="459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Arkansas for Medical Sciences</a:t>
            </a:r>
          </a:p>
          <a:p>
            <a:pPr algn="r">
              <a:buClr>
                <a:srgbClr val="4590B8"/>
              </a:buClr>
            </a:pPr>
            <a:endParaRPr lang="en-US" sz="1700" dirty="0">
              <a:solidFill>
                <a:srgbClr val="459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r>
              <a:rPr lang="en-US" sz="1700" dirty="0">
                <a:solidFill>
                  <a:srgbClr val="459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 Lawrence Tarbox Ph.D  </a:t>
            </a:r>
          </a:p>
          <a:p>
            <a:pPr algn="r">
              <a:buClr>
                <a:srgbClr val="4590B8"/>
              </a:buClr>
            </a:pPr>
            <a:r>
              <a:rPr lang="en-US" sz="1700" dirty="0">
                <a:solidFill>
                  <a:srgbClr val="459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Co-Chair, DICOM Standards Committee and WG 14, 23, and 29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A8B8A-F706-46B6-B1B6-F150036B2773}"/>
              </a:ext>
            </a:extLst>
          </p:cNvPr>
          <p:cNvSpPr/>
          <p:nvPr/>
        </p:nvSpPr>
        <p:spPr>
          <a:xfrm>
            <a:off x="2261136" y="6348676"/>
            <a:ext cx="7891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Copyright DICOM® 2019       www.dicomstandard.org          #DICOMConference2019        #DICOM           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200" dirty="0">
                <a:solidFill>
                  <a:schemeClr val="bg1"/>
                </a:solidFill>
              </a:rPr>
              <a:t>@DICOMstandard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55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65B6-9263-452B-9D31-01587A13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7B4E1-D6D3-42D2-99AF-7F84A351A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3243"/>
            <a:ext cx="11029615" cy="5144757"/>
          </a:xfrm>
        </p:spPr>
        <p:txBody>
          <a:bodyPr>
            <a:normAutofit lnSpcReduction="10000"/>
          </a:bodyPr>
          <a:lstStyle/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799" dirty="0"/>
              <a:t>Working jointly with the IHE Radiology Technology Committee, </a:t>
            </a:r>
            <a:br>
              <a:rPr lang="en-US" sz="2799" dirty="0"/>
            </a:br>
            <a:r>
              <a:rPr lang="en-US" sz="2799" dirty="0"/>
              <a:t>merge and flesh out the two simple use cases</a:t>
            </a:r>
          </a:p>
          <a:p>
            <a:pPr marL="666729" lvl="1" indent="-342729">
              <a:buFont typeface="Arial" panose="020B0604020202020204" pitchFamily="34" charset="0"/>
              <a:buChar char="•"/>
            </a:pPr>
            <a:r>
              <a:rPr lang="en-US" sz="2599" dirty="0"/>
              <a:t>End goal is an IHE profile</a:t>
            </a:r>
          </a:p>
          <a:p>
            <a:pPr marL="666729" lvl="1" indent="-342729">
              <a:buFont typeface="Arial" panose="020B0604020202020204" pitchFamily="34" charset="0"/>
              <a:buChar char="•"/>
            </a:pPr>
            <a:r>
              <a:rPr lang="en-US" sz="2599" dirty="0"/>
              <a:t>IHE decided on the UPS approach, leveraging the PAWF &amp; other work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799" dirty="0"/>
              <a:t>Launched a new work item to deal with results reporting, to be coordinated with a new IHE profile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799" dirty="0"/>
              <a:t>Continue gathering examples of data to be reported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799" dirty="0"/>
              <a:t>Consider additional, potentially more complex use cases</a:t>
            </a:r>
          </a:p>
          <a:p>
            <a:pPr marL="666729" lvl="1" indent="-342729">
              <a:buFont typeface="Arial" panose="020B0604020202020204" pitchFamily="34" charset="0"/>
              <a:buChar char="•"/>
            </a:pPr>
            <a:r>
              <a:rPr lang="en-US" sz="2400" dirty="0"/>
              <a:t>Use the taxonomy and process previously described</a:t>
            </a:r>
          </a:p>
          <a:p>
            <a:pPr marL="666729" lvl="1" indent="-342729">
              <a:buFont typeface="Arial" panose="020B0604020202020204" pitchFamily="34" charset="0"/>
              <a:buChar char="•"/>
            </a:pPr>
            <a:r>
              <a:rPr lang="en-US" sz="2400" dirty="0"/>
              <a:t>Sketch out plans for next work items</a:t>
            </a:r>
          </a:p>
        </p:txBody>
      </p:sp>
    </p:spTree>
    <p:extLst>
      <p:ext uri="{BB962C8B-B14F-4D97-AF65-F5344CB8AC3E}">
        <p14:creationId xmlns:p14="http://schemas.microsoft.com/office/powerpoint/2010/main" val="104359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363582-9CF6-4AE8-BFBB-06AE645B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4979AD-BA4D-4FD7-811E-2EB66482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426495-23B0-4B79-9984-D431F989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Result Catalog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D3838-3336-48A5-898D-BE495F12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3" b="18310"/>
          <a:stretch/>
        </p:blipFill>
        <p:spPr>
          <a:xfrm>
            <a:off x="130714" y="1823421"/>
            <a:ext cx="11822993" cy="49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ADE583-8E34-43B6-ACA7-F88A2A74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E1E2C3-6514-4F6E-9226-8196ED76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19EEBF-0893-4BE7-96D6-25CD4582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Result Object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B27FB-1F11-45B1-8A73-74CB44B37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3" t="4785" r="683" b="23048"/>
          <a:stretch/>
        </p:blipFill>
        <p:spPr>
          <a:xfrm>
            <a:off x="75212" y="1707667"/>
            <a:ext cx="11804910" cy="49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5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Discussion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CEA1E-14A7-4427-9B6F-7D3F896C1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3243"/>
            <a:ext cx="11029615" cy="5058695"/>
          </a:xfrm>
        </p:spPr>
        <p:txBody>
          <a:bodyPr>
            <a:normAutofit/>
          </a:bodyPr>
          <a:lstStyle/>
          <a:p>
            <a:r>
              <a:rPr lang="en-US" sz="2800" dirty="0"/>
              <a:t>Standardized results interchange </a:t>
            </a:r>
          </a:p>
          <a:p>
            <a:r>
              <a:rPr lang="en-US" sz="2800" dirty="0"/>
              <a:t>Integrated access to other clinical data (e.g. EMR/HIS/LIS)</a:t>
            </a:r>
          </a:p>
          <a:p>
            <a:r>
              <a:rPr lang="en-US" sz="2800" dirty="0"/>
              <a:t>Advanced De-Identification topics for AI, e.g.:</a:t>
            </a:r>
          </a:p>
          <a:p>
            <a:pPr lvl="1"/>
            <a:r>
              <a:rPr lang="en-US" sz="2400" dirty="0"/>
              <a:t> Co-anonymization of other clinical data and reports</a:t>
            </a:r>
          </a:p>
          <a:p>
            <a:pPr lvl="1"/>
            <a:r>
              <a:rPr lang="en-US" sz="2400" dirty="0"/>
              <a:t> Re-identification of anonymized data;</a:t>
            </a:r>
          </a:p>
          <a:p>
            <a:r>
              <a:rPr lang="en-US" sz="2800" dirty="0"/>
              <a:t>AI job management / orchestration;</a:t>
            </a:r>
          </a:p>
          <a:p>
            <a:r>
              <a:rPr lang="en-US" sz="2800" dirty="0"/>
              <a:t>‘App Store’ related: subscriptions; metering of resources/service use and cost; monetization;</a:t>
            </a:r>
          </a:p>
          <a:p>
            <a:r>
              <a:rPr lang="en-US" sz="2800" dirty="0"/>
              <a:t>Mechanisms for training/test data discovery</a:t>
            </a:r>
          </a:p>
        </p:txBody>
      </p:sp>
    </p:spTree>
    <p:extLst>
      <p:ext uri="{BB962C8B-B14F-4D97-AF65-F5344CB8AC3E}">
        <p14:creationId xmlns:p14="http://schemas.microsoft.com/office/powerpoint/2010/main" val="416862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C1A1-5254-468C-81C7-C4E8F77A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F56D5-8563-4A15-8CCB-243AD605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3243"/>
            <a:ext cx="11029615" cy="5058695"/>
          </a:xfrm>
        </p:spPr>
        <p:txBody>
          <a:bodyPr>
            <a:normAutofit/>
          </a:bodyPr>
          <a:lstStyle/>
          <a:p>
            <a:r>
              <a:rPr lang="en-US" sz="2400" dirty="0"/>
              <a:t>Are the 2 current use cases/scenarios sufficient for the current work item?  Or should we include additional use cases?</a:t>
            </a:r>
          </a:p>
          <a:p>
            <a:r>
              <a:rPr lang="en-US" sz="2400" dirty="0"/>
              <a:t>How do we coordinate with ACR, RSNA, SIIM, AAPM, and other orgs?</a:t>
            </a:r>
          </a:p>
          <a:p>
            <a:pPr lvl="1"/>
            <a:r>
              <a:rPr lang="en-US" sz="2200" dirty="0"/>
              <a:t>Informal cross participation is working for the moment</a:t>
            </a:r>
          </a:p>
          <a:p>
            <a:pPr lvl="1"/>
            <a:r>
              <a:rPr lang="en-US" sz="2200" dirty="0"/>
              <a:t>Should we formalize relationship?</a:t>
            </a:r>
          </a:p>
          <a:p>
            <a:r>
              <a:rPr lang="en-US" sz="2400" dirty="0"/>
              <a:t>Volunteers to</a:t>
            </a:r>
          </a:p>
          <a:p>
            <a:pPr lvl="1"/>
            <a:r>
              <a:rPr lang="en-US" sz="2200" dirty="0"/>
              <a:t>Flesh out use cases and examples</a:t>
            </a:r>
          </a:p>
          <a:p>
            <a:pPr lvl="1"/>
            <a:r>
              <a:rPr lang="en-US" sz="2200" dirty="0"/>
              <a:t>Be supplement editors</a:t>
            </a:r>
          </a:p>
          <a:p>
            <a:r>
              <a:rPr lang="en-US" sz="2400" dirty="0"/>
              <a:t>Is the frequency and time of t-cons – currently bi-weekly – sufficient?</a:t>
            </a:r>
          </a:p>
          <a:p>
            <a:r>
              <a:rPr lang="en-US" sz="2400" dirty="0"/>
              <a:t>Could we use face-to-face meeting to speed things up, and if yes, when?</a:t>
            </a:r>
          </a:p>
        </p:txBody>
      </p:sp>
    </p:spTree>
    <p:extLst>
      <p:ext uri="{BB962C8B-B14F-4D97-AF65-F5344CB8AC3E}">
        <p14:creationId xmlns:p14="http://schemas.microsoft.com/office/powerpoint/2010/main" val="100988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To WG-23 Initiatives</a:t>
            </a:r>
          </a:p>
        </p:txBody>
      </p:sp>
      <p:sp>
        <p:nvSpPr>
          <p:cNvPr id="17" name="Rectangle 24"/>
          <p:cNvSpPr txBox="1">
            <a:spLocks noChangeArrowheads="1"/>
          </p:cNvSpPr>
          <p:nvPr/>
        </p:nvSpPr>
        <p:spPr>
          <a:xfrm>
            <a:off x="311305" y="1978146"/>
            <a:ext cx="11572880" cy="3964145"/>
          </a:xfrm>
          <a:prstGeom prst="rect">
            <a:avLst/>
          </a:prstGeom>
          <a:ln>
            <a:noFill/>
          </a:ln>
        </p:spPr>
        <p:txBody>
          <a:bodyPr/>
          <a:lstStyle>
            <a:lvl1pPr marL="177800" indent="-177800" algn="l" rtl="0" fontAlgn="base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6213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12763" indent="-168275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690563" indent="-177800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462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34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06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178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750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ct val="25000"/>
              </a:spcAft>
              <a:buClr>
                <a:srgbClr val="FFFFFF"/>
              </a:buClr>
              <a:buNone/>
              <a:defRPr/>
            </a:pPr>
            <a:r>
              <a:rPr lang="en-US" sz="3998" b="1" i="1" kern="0" dirty="0">
                <a:latin typeface="Calibri" panose="020F0502020204030204" pitchFamily="34" charset="0"/>
              </a:rPr>
              <a:t>Anyone is welcome to join Working Group 23!!!</a:t>
            </a:r>
          </a:p>
          <a:p>
            <a:pPr marL="0" indent="0" algn="ctr">
              <a:spcAft>
                <a:spcPct val="25000"/>
              </a:spcAft>
              <a:buClr>
                <a:srgbClr val="FFFFFF"/>
              </a:buClr>
              <a:buNone/>
              <a:defRPr/>
            </a:pPr>
            <a:endParaRPr lang="en-US" sz="1999" b="1" kern="0" dirty="0">
              <a:latin typeface="Calibri" panose="020F0502020204030204" pitchFamily="34" charset="0"/>
            </a:endParaRPr>
          </a:p>
          <a:p>
            <a:pPr marL="0" indent="0" algn="ctr">
              <a:spcAft>
                <a:spcPct val="25000"/>
              </a:spcAft>
              <a:buClr>
                <a:srgbClr val="FFFFFF"/>
              </a:buClr>
              <a:buNone/>
              <a:defRPr/>
            </a:pPr>
            <a:r>
              <a:rPr lang="en-US" sz="3598" b="1" kern="0" dirty="0">
                <a:latin typeface="Calibri" panose="020F0502020204030204" pitchFamily="34" charset="0"/>
              </a:rPr>
              <a:t>Share and discuss AI use cases</a:t>
            </a:r>
          </a:p>
          <a:p>
            <a:pPr marL="0" indent="0" algn="ctr">
              <a:spcAft>
                <a:spcPct val="25000"/>
              </a:spcAft>
              <a:buClr>
                <a:srgbClr val="FFFFFF"/>
              </a:buClr>
              <a:buNone/>
              <a:defRPr/>
            </a:pPr>
            <a:r>
              <a:rPr lang="en-US" sz="3598" b="1" kern="0" dirty="0">
                <a:latin typeface="Calibri" panose="020F0502020204030204" pitchFamily="34" charset="0"/>
              </a:rPr>
              <a:t>Identify where DICOM lacks support for AI</a:t>
            </a:r>
          </a:p>
          <a:p>
            <a:pPr marL="0" indent="0" algn="ctr">
              <a:spcAft>
                <a:spcPct val="25000"/>
              </a:spcAft>
              <a:buClr>
                <a:srgbClr val="FFFFFF"/>
              </a:buClr>
              <a:buNone/>
              <a:defRPr/>
            </a:pPr>
            <a:r>
              <a:rPr lang="en-US" sz="3598" b="1" kern="0" dirty="0">
                <a:latin typeface="Calibri" panose="020F0502020204030204" pitchFamily="34" charset="0"/>
              </a:rPr>
              <a:t>Propose ideas to add AI requirements in DICOM</a:t>
            </a:r>
          </a:p>
          <a:p>
            <a:pPr marL="0" indent="0">
              <a:spcAft>
                <a:spcPct val="25000"/>
              </a:spcAft>
              <a:buClr>
                <a:srgbClr val="FFFFFF"/>
              </a:buClr>
              <a:buNone/>
              <a:defRPr/>
            </a:pPr>
            <a:endParaRPr lang="en-US" sz="3598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1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4C59-EDFF-41EA-8948-E09CEF5F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60392-B407-40CB-9C5E-59A914C87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thanks to Gianluca Paladini of Siemens </a:t>
            </a:r>
            <a:r>
              <a:rPr lang="en-US" sz="2800" dirty="0" err="1"/>
              <a:t>Healtheneers</a:t>
            </a:r>
            <a:r>
              <a:rPr lang="en-US" sz="2800" dirty="0"/>
              <a:t> for providing many of the slides in this presentation</a:t>
            </a:r>
          </a:p>
          <a:p>
            <a:r>
              <a:rPr lang="en-US" sz="2800" dirty="0"/>
              <a:t>Many thanks to participants in DICOM WG-23 “Artificial Intelligence / Application Hosting” for their work, which is represented in this presentation.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F1803-4D4C-4390-A8A1-F5BA3C0E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CDEA7-A56D-41D4-8FDC-8873888D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9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 Use Cases Taxonomy: </a:t>
            </a:r>
            <a:br>
              <a:rPr lang="en-US" dirty="0"/>
            </a:br>
            <a:r>
              <a:rPr lang="en-US" dirty="0"/>
              <a:t>Impact Level and Data Integration Complexity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B77F74-DA92-4B49-B419-F9EFD329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8990092" y="1677312"/>
            <a:ext cx="2803879" cy="441786"/>
          </a:xfrm>
          <a:prstGeom prst="homePlate">
            <a:avLst>
              <a:gd name="adj" fmla="val 27113"/>
            </a:avLst>
          </a:prstGeom>
          <a:solidFill>
            <a:srgbClr val="2F7952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45548" rIns="91112" bIns="45548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1999" b="1" dirty="0">
                <a:solidFill>
                  <a:srgbClr val="FFFFFF"/>
                </a:solidFill>
              </a:rPr>
              <a:t>Level 4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135129" y="1677312"/>
            <a:ext cx="2820963" cy="441786"/>
          </a:xfrm>
          <a:prstGeom prst="homePlate">
            <a:avLst>
              <a:gd name="adj" fmla="val 27113"/>
            </a:avLst>
          </a:prstGeom>
          <a:solidFill>
            <a:srgbClr val="2F7952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45548" rIns="91112" bIns="45548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1999" b="1" dirty="0">
                <a:solidFill>
                  <a:srgbClr val="FFFFFF"/>
                </a:solidFill>
              </a:rPr>
              <a:t>Level 3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295427" y="1677312"/>
            <a:ext cx="2803879" cy="441786"/>
          </a:xfrm>
          <a:prstGeom prst="homePlate">
            <a:avLst>
              <a:gd name="adj" fmla="val 27113"/>
            </a:avLst>
          </a:prstGeom>
          <a:solidFill>
            <a:srgbClr val="2F7952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45548" rIns="91112" bIns="45548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1999" b="1" dirty="0">
                <a:solidFill>
                  <a:srgbClr val="FFFFFF"/>
                </a:solidFill>
              </a:rPr>
              <a:t>Level 2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40464" y="1677313"/>
            <a:ext cx="2820963" cy="441787"/>
          </a:xfrm>
          <a:prstGeom prst="homePlate">
            <a:avLst>
              <a:gd name="adj" fmla="val 27113"/>
            </a:avLst>
          </a:prstGeom>
          <a:solidFill>
            <a:srgbClr val="2F7952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45548" rIns="91112" bIns="45548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1999" b="1" dirty="0">
                <a:solidFill>
                  <a:srgbClr val="FFFFFF"/>
                </a:solidFill>
              </a:rPr>
              <a:t>Level 1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gray">
          <a:xfrm>
            <a:off x="440464" y="2963426"/>
            <a:ext cx="2894092" cy="25980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91112" rIns="91112" bIns="91112" anchor="t"/>
          <a:lstStyle/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1799" dirty="0">
                <a:solidFill>
                  <a:srgbClr val="000000"/>
                </a:solidFill>
              </a:rPr>
              <a:t>Scan automation, positioning, </a:t>
            </a:r>
            <a:r>
              <a:rPr lang="en-GB" sz="1799" dirty="0" err="1">
                <a:solidFill>
                  <a:srgbClr val="000000"/>
                </a:solidFill>
              </a:rPr>
              <a:t>iso-centering</a:t>
            </a:r>
            <a:r>
              <a:rPr lang="en-GB" sz="1799" dirty="0">
                <a:solidFill>
                  <a:srgbClr val="000000"/>
                </a:solidFill>
              </a:rPr>
              <a:t>, optimal dose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1799" dirty="0">
                <a:solidFill>
                  <a:srgbClr val="000000"/>
                </a:solidFill>
              </a:rPr>
              <a:t>Reconstruction, </a:t>
            </a:r>
            <a:r>
              <a:rPr lang="en-GB" sz="1799" dirty="0" err="1">
                <a:solidFill>
                  <a:srgbClr val="000000"/>
                </a:solidFill>
              </a:rPr>
              <a:t>artifact</a:t>
            </a:r>
            <a:r>
              <a:rPr lang="en-GB" sz="1799" dirty="0">
                <a:solidFill>
                  <a:srgbClr val="000000"/>
                </a:solidFill>
              </a:rPr>
              <a:t> correction, de-noising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1799" dirty="0">
                <a:solidFill>
                  <a:srgbClr val="000000"/>
                </a:solidFill>
              </a:rPr>
              <a:t>Automated detection of abnormality; patient triage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endParaRPr lang="en-US" sz="1799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0464" y="2286596"/>
            <a:ext cx="2891871" cy="685442"/>
          </a:xfrm>
          <a:prstGeom prst="rect">
            <a:avLst/>
          </a:prstGeom>
          <a:solidFill>
            <a:srgbClr val="57A97A"/>
          </a:solidFill>
          <a:ln w="28575">
            <a:solidFill>
              <a:srgbClr val="2F7952"/>
            </a:solidFill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b="1" dirty="0" err="1"/>
          </a:p>
        </p:txBody>
      </p:sp>
      <p:sp>
        <p:nvSpPr>
          <p:cNvPr id="33" name="TextBox 32"/>
          <p:cNvSpPr txBox="1"/>
          <p:nvPr/>
        </p:nvSpPr>
        <p:spPr>
          <a:xfrm>
            <a:off x="440462" y="2365377"/>
            <a:ext cx="2891872" cy="5752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99" b="1" dirty="0">
                <a:solidFill>
                  <a:schemeClr val="bg1"/>
                </a:solidFill>
                <a:latin typeface="+mj-lt"/>
              </a:rPr>
              <a:t>Scanning,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99" b="1" dirty="0">
                <a:solidFill>
                  <a:schemeClr val="bg1"/>
                </a:solidFill>
                <a:latin typeface="+mj-lt"/>
              </a:rPr>
              <a:t>Data Creation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gray">
          <a:xfrm>
            <a:off x="3290341" y="2963426"/>
            <a:ext cx="2894092" cy="25980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91112" rIns="91112" bIns="91112" anchor="t"/>
          <a:lstStyle/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1799" dirty="0">
                <a:solidFill>
                  <a:srgbClr val="000000"/>
                </a:solidFill>
              </a:rPr>
              <a:t>Workflow automation; Detect, diagnose and report generation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1799" dirty="0">
                <a:solidFill>
                  <a:srgbClr val="000000"/>
                </a:solidFill>
              </a:rPr>
              <a:t>Contouring, labeling, measurement, characterization, quantification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290341" y="2286596"/>
            <a:ext cx="2891871" cy="685442"/>
          </a:xfrm>
          <a:prstGeom prst="rect">
            <a:avLst/>
          </a:prstGeom>
          <a:solidFill>
            <a:srgbClr val="57A97A"/>
          </a:solidFill>
          <a:ln w="28575">
            <a:solidFill>
              <a:srgbClr val="2F7952"/>
            </a:solidFill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b="1" dirty="0" err="1"/>
          </a:p>
        </p:txBody>
      </p:sp>
      <p:sp>
        <p:nvSpPr>
          <p:cNvPr id="31" name="TextBox 30"/>
          <p:cNvSpPr txBox="1"/>
          <p:nvPr/>
        </p:nvSpPr>
        <p:spPr>
          <a:xfrm>
            <a:off x="3290338" y="2365377"/>
            <a:ext cx="2891872" cy="5752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99" b="1" dirty="0">
                <a:solidFill>
                  <a:schemeClr val="bg1"/>
                </a:solidFill>
                <a:latin typeface="+mj-lt"/>
              </a:rPr>
              <a:t>Post-Processing,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99" b="1" dirty="0">
                <a:solidFill>
                  <a:schemeClr val="bg1"/>
                </a:solidFill>
                <a:latin typeface="+mj-lt"/>
              </a:rPr>
              <a:t>Reading 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gray">
          <a:xfrm>
            <a:off x="6140217" y="2963426"/>
            <a:ext cx="2894092" cy="25980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91112" rIns="91112" bIns="91112" anchor="t"/>
          <a:lstStyle/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1799" dirty="0">
                <a:solidFill>
                  <a:srgbClr val="000000"/>
                </a:solidFill>
              </a:rPr>
              <a:t>Clinical pathways, decision support, multiscale/multi-modal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1799" dirty="0">
                <a:solidFill>
                  <a:srgbClr val="000000"/>
                </a:solidFill>
              </a:rPr>
              <a:t>Predict, plan, prescribe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1799" dirty="0">
                <a:solidFill>
                  <a:srgbClr val="000000"/>
                </a:solidFill>
              </a:rPr>
              <a:t>Virtual patient avatar, treatment simulation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1799" dirty="0">
                <a:solidFill>
                  <a:srgbClr val="000000"/>
                </a:solidFill>
              </a:rPr>
              <a:t>Interventional navigation, fusion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140217" y="2286596"/>
            <a:ext cx="2891871" cy="685442"/>
          </a:xfrm>
          <a:prstGeom prst="rect">
            <a:avLst/>
          </a:prstGeom>
          <a:solidFill>
            <a:srgbClr val="57A97A"/>
          </a:solidFill>
          <a:ln w="28575">
            <a:solidFill>
              <a:srgbClr val="2F7952"/>
            </a:solidFill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b="1" dirty="0" err="1"/>
          </a:p>
        </p:txBody>
      </p:sp>
      <p:sp>
        <p:nvSpPr>
          <p:cNvPr id="43" name="TextBox 42"/>
          <p:cNvSpPr txBox="1"/>
          <p:nvPr/>
        </p:nvSpPr>
        <p:spPr>
          <a:xfrm>
            <a:off x="6140215" y="2365377"/>
            <a:ext cx="2891872" cy="5752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99" b="1" dirty="0">
                <a:solidFill>
                  <a:schemeClr val="bg1"/>
                </a:solidFill>
                <a:latin typeface="+mj-lt"/>
              </a:rPr>
              <a:t>Patient Centric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99" b="1" dirty="0">
                <a:solidFill>
                  <a:schemeClr val="bg1"/>
                </a:solidFill>
                <a:latin typeface="+mj-lt"/>
              </a:rPr>
              <a:t>Precision Medicine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gray">
          <a:xfrm>
            <a:off x="8990093" y="2963426"/>
            <a:ext cx="2803878" cy="25980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91112" rIns="91112" bIns="91112" anchor="t"/>
          <a:lstStyle/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1799" dirty="0">
                <a:solidFill>
                  <a:srgbClr val="000000"/>
                </a:solidFill>
              </a:rPr>
              <a:t>Population health management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1799" dirty="0">
                <a:solidFill>
                  <a:srgbClr val="000000"/>
                </a:solidFill>
              </a:rPr>
              <a:t>Outcome analysis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1799" dirty="0">
                <a:solidFill>
                  <a:srgbClr val="000000"/>
                </a:solidFill>
              </a:rPr>
              <a:t>Quality care, Meaningful Use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1799" dirty="0">
                <a:solidFill>
                  <a:srgbClr val="000000"/>
                </a:solidFill>
              </a:rPr>
              <a:t>Biomarker discovery</a:t>
            </a:r>
            <a:endParaRPr lang="en-US" sz="1799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990093" y="2286596"/>
            <a:ext cx="2801726" cy="685442"/>
          </a:xfrm>
          <a:prstGeom prst="rect">
            <a:avLst/>
          </a:prstGeom>
          <a:solidFill>
            <a:srgbClr val="57A97A"/>
          </a:solidFill>
          <a:ln w="28575">
            <a:solidFill>
              <a:srgbClr val="2F7952"/>
            </a:solidFill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b="1" dirty="0" err="1"/>
          </a:p>
        </p:txBody>
      </p:sp>
      <p:sp>
        <p:nvSpPr>
          <p:cNvPr id="48" name="TextBox 47"/>
          <p:cNvSpPr txBox="1"/>
          <p:nvPr/>
        </p:nvSpPr>
        <p:spPr>
          <a:xfrm>
            <a:off x="8990091" y="2403829"/>
            <a:ext cx="2801727" cy="49833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99" b="1" dirty="0">
                <a:solidFill>
                  <a:schemeClr val="bg1"/>
                </a:solidFill>
                <a:latin typeface="+mj-lt"/>
              </a:rPr>
              <a:t>Population, Patient Cohort</a:t>
            </a:r>
          </a:p>
        </p:txBody>
      </p:sp>
      <p:sp>
        <p:nvSpPr>
          <p:cNvPr id="49" name="Down Arrow 48"/>
          <p:cNvSpPr/>
          <p:nvPr/>
        </p:nvSpPr>
        <p:spPr>
          <a:xfrm rot="16200000">
            <a:off x="5689657" y="389010"/>
            <a:ext cx="819296" cy="11353509"/>
          </a:xfrm>
          <a:prstGeom prst="downArrow">
            <a:avLst>
              <a:gd name="adj1" fmla="val 53676"/>
              <a:gd name="adj2" fmla="val 41592"/>
            </a:avLst>
          </a:prstGeom>
          <a:solidFill>
            <a:srgbClr val="4E986E"/>
          </a:solidFill>
          <a:ln w="28575">
            <a:solidFill>
              <a:srgbClr val="2F7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1"/>
          <a:lstStyle/>
          <a:p>
            <a:pPr algn="ctr"/>
            <a:r>
              <a:rPr lang="en-US" sz="2399" b="1" dirty="0">
                <a:solidFill>
                  <a:schemeClr val="bg1"/>
                </a:solidFill>
              </a:rPr>
              <a:t>Data Integration Complexity</a:t>
            </a:r>
          </a:p>
        </p:txBody>
      </p:sp>
    </p:spTree>
    <p:extLst>
      <p:ext uri="{BB962C8B-B14F-4D97-AF65-F5344CB8AC3E}">
        <p14:creationId xmlns:p14="http://schemas.microsoft.com/office/powerpoint/2010/main" val="82768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 Use Cases Taxonomy: </a:t>
            </a:r>
            <a:br>
              <a:rPr lang="en-US" dirty="0"/>
            </a:br>
            <a:r>
              <a:rPr lang="en-US" dirty="0"/>
              <a:t>Levels of AI Automation Complexity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6345F-2EB9-4BAE-AF49-37C4E592E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40465" y="1677313"/>
            <a:ext cx="2228320" cy="441787"/>
          </a:xfrm>
          <a:prstGeom prst="homePlate">
            <a:avLst>
              <a:gd name="adj" fmla="val 27113"/>
            </a:avLst>
          </a:prstGeom>
          <a:solidFill>
            <a:srgbClr val="2F7952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45548" rIns="91112" bIns="45548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1999" b="1" dirty="0">
                <a:solidFill>
                  <a:srgbClr val="FFFFFF"/>
                </a:solidFill>
              </a:rPr>
              <a:t>Level 1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gray">
          <a:xfrm>
            <a:off x="440465" y="3352839"/>
            <a:ext cx="2276820" cy="22086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91112" rIns="91112" bIns="91112" anchor="t"/>
          <a:lstStyle/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1699" b="1" dirty="0">
                <a:solidFill>
                  <a:srgbClr val="000000"/>
                </a:solidFill>
              </a:rPr>
              <a:t>Operator </a:t>
            </a:r>
            <a:br>
              <a:rPr lang="en-US" sz="1699" b="1" dirty="0">
                <a:solidFill>
                  <a:srgbClr val="000000"/>
                </a:solidFill>
              </a:rPr>
            </a:br>
            <a:r>
              <a:rPr lang="en-US" sz="1699" dirty="0">
                <a:solidFill>
                  <a:srgbClr val="000000"/>
                </a:solidFill>
              </a:rPr>
              <a:t>performs </a:t>
            </a:r>
            <a:br>
              <a:rPr lang="en-US" sz="1699" dirty="0">
                <a:solidFill>
                  <a:srgbClr val="000000"/>
                </a:solidFill>
              </a:rPr>
            </a:br>
            <a:r>
              <a:rPr lang="en-US" sz="1699" dirty="0">
                <a:solidFill>
                  <a:srgbClr val="000000"/>
                </a:solidFill>
              </a:rPr>
              <a:t>fine-adjustment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1699" b="1" dirty="0">
                <a:solidFill>
                  <a:srgbClr val="000000"/>
                </a:solidFill>
              </a:rPr>
              <a:t>Physician</a:t>
            </a:r>
            <a:r>
              <a:rPr lang="en-US" sz="1699" dirty="0">
                <a:solidFill>
                  <a:srgbClr val="000000"/>
                </a:solidFill>
              </a:rPr>
              <a:t> </a:t>
            </a:r>
            <a:br>
              <a:rPr lang="en-US" sz="1699" dirty="0">
                <a:solidFill>
                  <a:srgbClr val="000000"/>
                </a:solidFill>
              </a:rPr>
            </a:br>
            <a:r>
              <a:rPr lang="en-US" sz="1699" dirty="0">
                <a:solidFill>
                  <a:srgbClr val="000000"/>
                </a:solidFill>
              </a:rPr>
              <a:t>reads all images 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40465" y="2282920"/>
            <a:ext cx="2275073" cy="1066245"/>
          </a:xfrm>
          <a:prstGeom prst="rect">
            <a:avLst/>
          </a:prstGeom>
          <a:solidFill>
            <a:srgbClr val="57A97A"/>
          </a:solidFill>
          <a:ln w="28575">
            <a:solidFill>
              <a:srgbClr val="2F7952"/>
            </a:solidFill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699" b="1" dirty="0" err="1"/>
          </a:p>
        </p:txBody>
      </p:sp>
      <p:sp>
        <p:nvSpPr>
          <p:cNvPr id="33" name="TextBox 32"/>
          <p:cNvSpPr txBox="1"/>
          <p:nvPr/>
        </p:nvSpPr>
        <p:spPr>
          <a:xfrm>
            <a:off x="440462" y="2552986"/>
            <a:ext cx="2275074" cy="5475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99" b="1" dirty="0">
                <a:solidFill>
                  <a:schemeClr val="bg1"/>
                </a:solidFill>
                <a:latin typeface="+mj-lt"/>
              </a:rPr>
              <a:t>AI Auto-Adjusts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99" b="1" dirty="0">
                <a:solidFill>
                  <a:schemeClr val="bg1"/>
                </a:solidFill>
                <a:latin typeface="+mj-lt"/>
              </a:rPr>
              <a:t>Static Presets</a:t>
            </a:r>
          </a:p>
        </p:txBody>
      </p:sp>
      <p:sp>
        <p:nvSpPr>
          <p:cNvPr id="49" name="Down Arrow 48"/>
          <p:cNvSpPr/>
          <p:nvPr/>
        </p:nvSpPr>
        <p:spPr>
          <a:xfrm rot="16200000">
            <a:off x="5689657" y="389010"/>
            <a:ext cx="819296" cy="11353509"/>
          </a:xfrm>
          <a:prstGeom prst="downArrow">
            <a:avLst>
              <a:gd name="adj1" fmla="val 53676"/>
              <a:gd name="adj2" fmla="val 41592"/>
            </a:avLst>
          </a:prstGeom>
          <a:solidFill>
            <a:srgbClr val="4E986E"/>
          </a:solidFill>
          <a:ln w="28575">
            <a:solidFill>
              <a:srgbClr val="2F7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1"/>
          <a:lstStyle/>
          <a:p>
            <a:pPr algn="ctr"/>
            <a:r>
              <a:rPr lang="en-US" sz="2399" b="1" dirty="0">
                <a:solidFill>
                  <a:schemeClr val="bg1"/>
                </a:solidFill>
              </a:rPr>
              <a:t>AI Automation Complexity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717284" y="1677313"/>
            <a:ext cx="2228320" cy="441787"/>
          </a:xfrm>
          <a:prstGeom prst="homePlate">
            <a:avLst>
              <a:gd name="adj" fmla="val 27113"/>
            </a:avLst>
          </a:prstGeom>
          <a:solidFill>
            <a:srgbClr val="2F7952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45548" rIns="91112" bIns="45548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1999" b="1" dirty="0">
                <a:solidFill>
                  <a:srgbClr val="FFFFFF"/>
                </a:solidFill>
              </a:rPr>
              <a:t>Level 2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994104" y="1677313"/>
            <a:ext cx="2228320" cy="441787"/>
          </a:xfrm>
          <a:prstGeom prst="homePlate">
            <a:avLst>
              <a:gd name="adj" fmla="val 27113"/>
            </a:avLst>
          </a:prstGeom>
          <a:solidFill>
            <a:srgbClr val="2F7952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45548" rIns="91112" bIns="45548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1999" b="1" dirty="0">
                <a:solidFill>
                  <a:srgbClr val="FFFFFF"/>
                </a:solidFill>
              </a:rPr>
              <a:t>Level 3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7270923" y="1677313"/>
            <a:ext cx="2228320" cy="441787"/>
          </a:xfrm>
          <a:prstGeom prst="homePlate">
            <a:avLst>
              <a:gd name="adj" fmla="val 27113"/>
            </a:avLst>
          </a:prstGeom>
          <a:solidFill>
            <a:srgbClr val="2F7952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45548" rIns="91112" bIns="45548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1999" b="1" dirty="0">
                <a:solidFill>
                  <a:srgbClr val="FFFFFF"/>
                </a:solidFill>
              </a:rPr>
              <a:t>Level 4</a:t>
            </a: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9547740" y="1677313"/>
            <a:ext cx="2228320" cy="441787"/>
          </a:xfrm>
          <a:prstGeom prst="homePlate">
            <a:avLst>
              <a:gd name="adj" fmla="val 27113"/>
            </a:avLst>
          </a:prstGeom>
          <a:solidFill>
            <a:srgbClr val="2F7952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45548" rIns="91112" bIns="45548" anchor="ctr"/>
          <a:lstStyle/>
          <a:p>
            <a:pPr algn="ctr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GB" sz="1999" b="1" dirty="0">
                <a:solidFill>
                  <a:srgbClr val="FFFFFF"/>
                </a:solidFill>
              </a:rPr>
              <a:t>Level 5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gray">
          <a:xfrm>
            <a:off x="2705158" y="3352839"/>
            <a:ext cx="2276820" cy="22086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91112" rIns="91112" bIns="91112" anchor="t"/>
          <a:lstStyle/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1699" b="1" dirty="0">
                <a:solidFill>
                  <a:srgbClr val="000000"/>
                </a:solidFill>
              </a:rPr>
              <a:t>Operator </a:t>
            </a:r>
            <a:br>
              <a:rPr lang="en-US" sz="1699" b="1" dirty="0">
                <a:solidFill>
                  <a:srgbClr val="000000"/>
                </a:solidFill>
              </a:rPr>
            </a:br>
            <a:r>
              <a:rPr lang="en-US" sz="1699" dirty="0">
                <a:solidFill>
                  <a:srgbClr val="000000"/>
                </a:solidFill>
              </a:rPr>
              <a:t>triggers adjustment 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1699" b="1" dirty="0">
                <a:solidFill>
                  <a:srgbClr val="000000"/>
                </a:solidFill>
              </a:rPr>
              <a:t>Physician</a:t>
            </a:r>
            <a:r>
              <a:rPr lang="en-US" sz="1699" dirty="0">
                <a:solidFill>
                  <a:srgbClr val="000000"/>
                </a:solidFill>
              </a:rPr>
              <a:t> </a:t>
            </a:r>
            <a:br>
              <a:rPr lang="en-US" sz="1699" dirty="0">
                <a:solidFill>
                  <a:srgbClr val="000000"/>
                </a:solidFill>
              </a:rPr>
            </a:br>
            <a:r>
              <a:rPr lang="en-US" sz="1699" dirty="0">
                <a:solidFill>
                  <a:srgbClr val="000000"/>
                </a:solidFill>
              </a:rPr>
              <a:t>reads selected data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05158" y="2286595"/>
            <a:ext cx="2275073" cy="1066245"/>
          </a:xfrm>
          <a:prstGeom prst="rect">
            <a:avLst/>
          </a:prstGeom>
          <a:solidFill>
            <a:srgbClr val="57A97A"/>
          </a:solidFill>
          <a:ln w="28575">
            <a:solidFill>
              <a:srgbClr val="2F7952"/>
            </a:solidFill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699" b="1" dirty="0" err="1"/>
          </a:p>
        </p:txBody>
      </p:sp>
      <p:sp>
        <p:nvSpPr>
          <p:cNvPr id="32" name="TextBox 31"/>
          <p:cNvSpPr txBox="1"/>
          <p:nvPr/>
        </p:nvSpPr>
        <p:spPr>
          <a:xfrm>
            <a:off x="2705156" y="2591438"/>
            <a:ext cx="2275074" cy="4706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99" b="1" dirty="0">
                <a:solidFill>
                  <a:schemeClr val="bg1"/>
                </a:solidFill>
                <a:latin typeface="+mj-lt"/>
              </a:rPr>
              <a:t>AI Responds To Specific Adjustments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gray">
          <a:xfrm>
            <a:off x="4969852" y="3352839"/>
            <a:ext cx="2276820" cy="22086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91112" rIns="91112" bIns="91112" anchor="t"/>
          <a:lstStyle/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1699" b="1" dirty="0">
                <a:solidFill>
                  <a:srgbClr val="000000"/>
                </a:solidFill>
              </a:rPr>
              <a:t>Operator</a:t>
            </a:r>
            <a:r>
              <a:rPr lang="en-US" sz="1699" dirty="0">
                <a:solidFill>
                  <a:srgbClr val="000000"/>
                </a:solidFill>
              </a:rPr>
              <a:t> </a:t>
            </a:r>
            <a:br>
              <a:rPr lang="en-US" sz="1699" dirty="0">
                <a:solidFill>
                  <a:srgbClr val="000000"/>
                </a:solidFill>
              </a:rPr>
            </a:br>
            <a:r>
              <a:rPr lang="en-US" sz="1699" dirty="0">
                <a:solidFill>
                  <a:srgbClr val="000000"/>
                </a:solidFill>
              </a:rPr>
              <a:t>takes control </a:t>
            </a:r>
            <a:br>
              <a:rPr lang="en-US" sz="1699" dirty="0">
                <a:solidFill>
                  <a:srgbClr val="000000"/>
                </a:solidFill>
              </a:rPr>
            </a:br>
            <a:r>
              <a:rPr lang="en-US" sz="1699" dirty="0">
                <a:solidFill>
                  <a:srgbClr val="000000"/>
                </a:solidFill>
              </a:rPr>
              <a:t>in emergency</a:t>
            </a:r>
          </a:p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1699" b="1" dirty="0">
                <a:solidFill>
                  <a:srgbClr val="000000"/>
                </a:solidFill>
              </a:rPr>
              <a:t>Physician </a:t>
            </a:r>
            <a:br>
              <a:rPr lang="en-US" sz="1699" b="1" dirty="0">
                <a:solidFill>
                  <a:srgbClr val="000000"/>
                </a:solidFill>
              </a:rPr>
            </a:br>
            <a:r>
              <a:rPr lang="en-US" sz="1699" dirty="0">
                <a:solidFill>
                  <a:srgbClr val="000000"/>
                </a:solidFill>
              </a:rPr>
              <a:t>reads  selected 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969852" y="2286595"/>
            <a:ext cx="2275073" cy="1066245"/>
          </a:xfrm>
          <a:prstGeom prst="rect">
            <a:avLst/>
          </a:prstGeom>
          <a:solidFill>
            <a:srgbClr val="57A97A"/>
          </a:solidFill>
          <a:ln w="28575">
            <a:solidFill>
              <a:srgbClr val="2F7952"/>
            </a:solidFill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699" b="1" dirty="0" err="1"/>
          </a:p>
        </p:txBody>
      </p:sp>
      <p:sp>
        <p:nvSpPr>
          <p:cNvPr id="37" name="TextBox 36"/>
          <p:cNvSpPr txBox="1"/>
          <p:nvPr/>
        </p:nvSpPr>
        <p:spPr>
          <a:xfrm>
            <a:off x="4969849" y="2473776"/>
            <a:ext cx="2275074" cy="70597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99" b="1" dirty="0">
                <a:solidFill>
                  <a:schemeClr val="bg1"/>
                </a:solidFill>
                <a:latin typeface="+mj-lt"/>
              </a:rPr>
              <a:t>AI Semi- Autonomously Acquires Data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gray">
          <a:xfrm>
            <a:off x="7234545" y="3352839"/>
            <a:ext cx="2276820" cy="22086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91112" rIns="91112" bIns="91112" anchor="t"/>
          <a:lstStyle/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1699" b="1" dirty="0">
                <a:solidFill>
                  <a:srgbClr val="000000"/>
                </a:solidFill>
              </a:rPr>
              <a:t>Physician</a:t>
            </a:r>
            <a:r>
              <a:rPr lang="en-US" sz="1699" dirty="0">
                <a:solidFill>
                  <a:srgbClr val="000000"/>
                </a:solidFill>
              </a:rPr>
              <a:t> </a:t>
            </a:r>
            <a:br>
              <a:rPr lang="en-US" sz="1699" dirty="0">
                <a:solidFill>
                  <a:srgbClr val="000000"/>
                </a:solidFill>
              </a:rPr>
            </a:br>
            <a:r>
              <a:rPr lang="en-US" sz="1699" dirty="0">
                <a:solidFill>
                  <a:srgbClr val="000000"/>
                </a:solidFill>
              </a:rPr>
              <a:t>reviews selected data &amp; pre-analyzed information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234545" y="2286595"/>
            <a:ext cx="2275073" cy="1066245"/>
          </a:xfrm>
          <a:prstGeom prst="rect">
            <a:avLst/>
          </a:prstGeom>
          <a:solidFill>
            <a:srgbClr val="57A97A"/>
          </a:solidFill>
          <a:ln w="28575">
            <a:solidFill>
              <a:srgbClr val="2F7952"/>
            </a:solidFill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699" b="1" dirty="0" err="1"/>
          </a:p>
        </p:txBody>
      </p:sp>
      <p:sp>
        <p:nvSpPr>
          <p:cNvPr id="44" name="TextBox 43"/>
          <p:cNvSpPr txBox="1"/>
          <p:nvPr/>
        </p:nvSpPr>
        <p:spPr>
          <a:xfrm>
            <a:off x="7234543" y="2473776"/>
            <a:ext cx="2275074" cy="70597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99" b="1" dirty="0">
                <a:solidFill>
                  <a:schemeClr val="bg1"/>
                </a:solidFill>
                <a:latin typeface="+mj-lt"/>
              </a:rPr>
              <a:t>AI Autonomously Processes Scanned Data 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gray">
          <a:xfrm>
            <a:off x="9499240" y="3352839"/>
            <a:ext cx="2276820" cy="22086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2F7952"/>
            </a:solidFill>
            <a:miter lim="800000"/>
            <a:headEnd/>
            <a:tailEnd/>
          </a:ln>
        </p:spPr>
        <p:txBody>
          <a:bodyPr lIns="91112" tIns="91112" rIns="91112" bIns="91112" anchor="t"/>
          <a:lstStyle/>
          <a:p>
            <a:pPr marL="285607" indent="-285607">
              <a:spcAft>
                <a:spcPts val="400"/>
              </a:spcAft>
              <a:buClr>
                <a:srgbClr val="3C9A6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1699" b="1" dirty="0">
                <a:solidFill>
                  <a:srgbClr val="000000"/>
                </a:solidFill>
              </a:rPr>
              <a:t>Physician </a:t>
            </a:r>
            <a:br>
              <a:rPr lang="en-US" sz="1699" b="1" dirty="0">
                <a:solidFill>
                  <a:srgbClr val="000000"/>
                </a:solidFill>
              </a:rPr>
            </a:br>
            <a:r>
              <a:rPr lang="en-US" sz="1699" dirty="0">
                <a:solidFill>
                  <a:srgbClr val="000000"/>
                </a:solidFill>
              </a:rPr>
              <a:t>is only needed </a:t>
            </a:r>
            <a:br>
              <a:rPr lang="en-US" sz="1699" dirty="0">
                <a:solidFill>
                  <a:srgbClr val="000000"/>
                </a:solidFill>
              </a:rPr>
            </a:br>
            <a:r>
              <a:rPr lang="en-US" sz="1699" dirty="0">
                <a:solidFill>
                  <a:srgbClr val="000000"/>
                </a:solidFill>
              </a:rPr>
              <a:t>for complex cases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499240" y="2286595"/>
            <a:ext cx="2275073" cy="1066245"/>
          </a:xfrm>
          <a:prstGeom prst="rect">
            <a:avLst/>
          </a:prstGeom>
          <a:solidFill>
            <a:srgbClr val="57A97A"/>
          </a:solidFill>
          <a:ln w="28575">
            <a:solidFill>
              <a:srgbClr val="2F7952"/>
            </a:solidFill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699" b="1" dirty="0" err="1"/>
          </a:p>
        </p:txBody>
      </p:sp>
      <p:sp>
        <p:nvSpPr>
          <p:cNvPr id="52" name="TextBox 51"/>
          <p:cNvSpPr txBox="1"/>
          <p:nvPr/>
        </p:nvSpPr>
        <p:spPr>
          <a:xfrm>
            <a:off x="9499237" y="2473776"/>
            <a:ext cx="2275074" cy="70597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99" b="1" dirty="0">
                <a:solidFill>
                  <a:schemeClr val="bg1"/>
                </a:solidFill>
                <a:latin typeface="+mj-lt"/>
              </a:rPr>
              <a:t>AI Is Fully Autonomous, Connected, Learning</a:t>
            </a:r>
          </a:p>
        </p:txBody>
      </p:sp>
    </p:spTree>
    <p:extLst>
      <p:ext uri="{BB962C8B-B14F-4D97-AF65-F5344CB8AC3E}">
        <p14:creationId xmlns:p14="http://schemas.microsoft.com/office/powerpoint/2010/main" val="425558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Effort in WG-23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7095" y="2565265"/>
            <a:ext cx="2461343" cy="2042447"/>
            <a:chOff x="489993" y="1330150"/>
            <a:chExt cx="4537164" cy="3764985"/>
          </a:xfrm>
        </p:grpSpPr>
        <p:grpSp>
          <p:nvGrpSpPr>
            <p:cNvPr id="40" name="Group 39"/>
            <p:cNvGrpSpPr/>
            <p:nvPr/>
          </p:nvGrpSpPr>
          <p:grpSpPr>
            <a:xfrm>
              <a:off x="2213642" y="3268802"/>
              <a:ext cx="1496097" cy="1826333"/>
              <a:chOff x="5413375" y="3887849"/>
              <a:chExt cx="1574483" cy="1922022"/>
            </a:xfrm>
          </p:grpSpPr>
          <p:pic>
            <p:nvPicPr>
              <p:cNvPr id="4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3375" y="3887849"/>
                <a:ext cx="1574483" cy="19220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5413375" y="3956429"/>
                <a:ext cx="1574483" cy="268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999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…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89993" y="1586165"/>
              <a:ext cx="1496097" cy="1826333"/>
              <a:chOff x="5413375" y="3887849"/>
              <a:chExt cx="1574483" cy="192202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3375" y="3887849"/>
                <a:ext cx="1574483" cy="19220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413375" y="3956429"/>
                <a:ext cx="1574483" cy="268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999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MITA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82775" y="2390992"/>
              <a:ext cx="1452399" cy="1739985"/>
              <a:chOff x="3057525" y="2696966"/>
              <a:chExt cx="1528496" cy="1831150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7525" y="2696966"/>
                <a:ext cx="1528496" cy="1831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057525" y="2794947"/>
                <a:ext cx="1528496" cy="268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999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ACC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797785" y="1330150"/>
              <a:ext cx="1491619" cy="1739985"/>
              <a:chOff x="989279" y="3581400"/>
              <a:chExt cx="1569771" cy="1831150"/>
            </a:xfrm>
          </p:grpSpPr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279" y="3581400"/>
                <a:ext cx="1569771" cy="1831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989279" y="3657600"/>
                <a:ext cx="1569771" cy="268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999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IHE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85461" y="1521000"/>
              <a:ext cx="1491619" cy="1739985"/>
              <a:chOff x="989279" y="3581400"/>
              <a:chExt cx="1569771" cy="1831150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279" y="3581400"/>
                <a:ext cx="1569771" cy="1831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989279" y="3657600"/>
                <a:ext cx="1569771" cy="5370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999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DICOM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999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WG-20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35538" y="2253997"/>
              <a:ext cx="1491619" cy="1739985"/>
              <a:chOff x="989279" y="3581400"/>
              <a:chExt cx="1569771" cy="183115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279" y="3581400"/>
                <a:ext cx="1569771" cy="1831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989279" y="3657600"/>
                <a:ext cx="1569771" cy="268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999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AAPM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357539" y="2905654"/>
              <a:ext cx="1452399" cy="1739985"/>
              <a:chOff x="3057525" y="2696966"/>
              <a:chExt cx="1528496" cy="1831150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7525" y="2696966"/>
                <a:ext cx="1528496" cy="1831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057525" y="2794947"/>
                <a:ext cx="1528496" cy="268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999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ADA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41650" y="2833248"/>
              <a:ext cx="1496097" cy="1826333"/>
              <a:chOff x="5413375" y="3887849"/>
              <a:chExt cx="1574483" cy="1922022"/>
            </a:xfrm>
          </p:grpSpPr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3375" y="3887849"/>
                <a:ext cx="1574483" cy="19220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5413375" y="3956429"/>
                <a:ext cx="1574483" cy="268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999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ACR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199037" y="2398810"/>
              <a:ext cx="1452399" cy="1739985"/>
              <a:chOff x="3057525" y="2696966"/>
              <a:chExt cx="1528496" cy="18311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7525" y="2696966"/>
                <a:ext cx="1528496" cy="1831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057525" y="2794947"/>
                <a:ext cx="1528496" cy="5370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999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DICOM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999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WG-23</a:t>
                </a:r>
              </a:p>
            </p:txBody>
          </p:sp>
        </p:grpSp>
      </p:grpSp>
      <p:sp>
        <p:nvSpPr>
          <p:cNvPr id="39" name="Rectangle 24"/>
          <p:cNvSpPr txBox="1">
            <a:spLocks noChangeArrowheads="1"/>
          </p:cNvSpPr>
          <p:nvPr/>
        </p:nvSpPr>
        <p:spPr>
          <a:xfrm>
            <a:off x="497242" y="4630625"/>
            <a:ext cx="2401195" cy="1904008"/>
          </a:xfrm>
          <a:prstGeom prst="rect">
            <a:avLst/>
          </a:prstGeom>
        </p:spPr>
        <p:txBody>
          <a:bodyPr/>
          <a:lstStyle>
            <a:lvl1pPr marL="177800" indent="-177800" algn="l" rtl="0" fontAlgn="base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6213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12763" indent="-168275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690563" indent="-177800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462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34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06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178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750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What are the procedure steps/workflows involved?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What input information is needed?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What new output information is being generated?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37" name="Rectangle 24"/>
          <p:cNvSpPr txBox="1">
            <a:spLocks noChangeArrowheads="1"/>
          </p:cNvSpPr>
          <p:nvPr/>
        </p:nvSpPr>
        <p:spPr>
          <a:xfrm>
            <a:off x="5182344" y="4630624"/>
            <a:ext cx="2132489" cy="1599367"/>
          </a:xfrm>
          <a:prstGeom prst="rect">
            <a:avLst/>
          </a:prstGeom>
        </p:spPr>
        <p:txBody>
          <a:bodyPr/>
          <a:lstStyle>
            <a:lvl1pPr marL="177800" indent="-177800" algn="l" rtl="0" fontAlgn="base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6213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12763" indent="-168275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690563" indent="-177800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462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34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06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178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750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What information needs </a:t>
            </a:r>
            <a:r>
              <a:rPr lang="en-US" sz="1399" kern="0">
                <a:latin typeface="Calibri" panose="020F0502020204030204" pitchFamily="34" charset="0"/>
              </a:rPr>
              <a:t>to be stored</a:t>
            </a:r>
            <a:r>
              <a:rPr lang="en-US" sz="1399" kern="0" dirty="0">
                <a:latin typeface="Calibri" panose="020F0502020204030204" pitchFamily="34" charset="0"/>
              </a:rPr>
              <a:t>, queried, retrieved, communicated, presented?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38" name="Rectangle 24"/>
          <p:cNvSpPr txBox="1">
            <a:spLocks noChangeArrowheads="1"/>
          </p:cNvSpPr>
          <p:nvPr/>
        </p:nvSpPr>
        <p:spPr>
          <a:xfrm>
            <a:off x="659548" y="1637648"/>
            <a:ext cx="1610526" cy="609283"/>
          </a:xfrm>
          <a:prstGeom prst="rect">
            <a:avLst/>
          </a:prstGeom>
        </p:spPr>
        <p:txBody>
          <a:bodyPr/>
          <a:lstStyle>
            <a:lvl1pPr marL="177800" indent="-177800" algn="l" rtl="0" fontAlgn="base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6213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12763" indent="-168275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690563" indent="-177800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462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34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06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178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750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1899" b="1" kern="0" dirty="0">
                <a:latin typeface="Calibri" panose="020F0502020204030204" pitchFamily="34" charset="0"/>
              </a:rPr>
              <a:t>Use Case Gathering</a:t>
            </a:r>
            <a:endParaRPr lang="en-US" sz="1899" kern="0" dirty="0">
              <a:latin typeface="Calibri" panose="020F0502020204030204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0403" y="2480779"/>
            <a:ext cx="1668542" cy="212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4"/>
          <p:cNvSpPr txBox="1">
            <a:spLocks noChangeArrowheads="1"/>
          </p:cNvSpPr>
          <p:nvPr/>
        </p:nvSpPr>
        <p:spPr>
          <a:xfrm>
            <a:off x="2808849" y="1637648"/>
            <a:ext cx="2012055" cy="609283"/>
          </a:xfrm>
          <a:prstGeom prst="rect">
            <a:avLst/>
          </a:prstGeom>
        </p:spPr>
        <p:txBody>
          <a:bodyPr/>
          <a:lstStyle>
            <a:lvl1pPr marL="177800" indent="-177800" algn="l" rtl="0" fontAlgn="base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6213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12763" indent="-168275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690563" indent="-177800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462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34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06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178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750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1899" b="1" kern="0" dirty="0">
                <a:latin typeface="Calibri" panose="020F0502020204030204" pitchFamily="34" charset="0"/>
              </a:rPr>
              <a:t>Grouping, Taxonomies</a:t>
            </a:r>
            <a:endParaRPr lang="en-US" sz="1899" kern="0" dirty="0">
              <a:latin typeface="Calibri" panose="020F0502020204030204" pitchFamily="34" charset="0"/>
            </a:endParaRPr>
          </a:p>
        </p:txBody>
      </p:sp>
      <p:sp>
        <p:nvSpPr>
          <p:cNvPr id="45" name="Rectangle 24"/>
          <p:cNvSpPr txBox="1">
            <a:spLocks noChangeArrowheads="1"/>
          </p:cNvSpPr>
          <p:nvPr/>
        </p:nvSpPr>
        <p:spPr>
          <a:xfrm>
            <a:off x="5029755" y="1637648"/>
            <a:ext cx="2192784" cy="609283"/>
          </a:xfrm>
          <a:prstGeom prst="rect">
            <a:avLst/>
          </a:prstGeom>
        </p:spPr>
        <p:txBody>
          <a:bodyPr/>
          <a:lstStyle>
            <a:lvl1pPr marL="177800" indent="-177800" algn="l" rtl="0" fontAlgn="base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6213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12763" indent="-168275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690563" indent="-177800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462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34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06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178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750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1899" b="1" kern="0" dirty="0">
                <a:latin typeface="Calibri" panose="020F0502020204030204" pitchFamily="34" charset="0"/>
              </a:rPr>
              <a:t>Requirements, Refined Categories</a:t>
            </a:r>
            <a:endParaRPr lang="en-US" sz="1899" kern="0" dirty="0">
              <a:latin typeface="Calibri" panose="020F0502020204030204" pitchFamily="34" charset="0"/>
            </a:endParaRPr>
          </a:p>
        </p:txBody>
      </p:sp>
      <p:sp>
        <p:nvSpPr>
          <p:cNvPr id="46" name="Rectangle 24"/>
          <p:cNvSpPr txBox="1">
            <a:spLocks noChangeArrowheads="1"/>
          </p:cNvSpPr>
          <p:nvPr/>
        </p:nvSpPr>
        <p:spPr>
          <a:xfrm>
            <a:off x="7479525" y="1637648"/>
            <a:ext cx="2056329" cy="609283"/>
          </a:xfrm>
          <a:prstGeom prst="rect">
            <a:avLst/>
          </a:prstGeom>
        </p:spPr>
        <p:txBody>
          <a:bodyPr/>
          <a:lstStyle>
            <a:lvl1pPr marL="177800" indent="-177800" algn="l" rtl="0" fontAlgn="base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6213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12763" indent="-168275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690563" indent="-177800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462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34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06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178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750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1899" b="1" kern="0" dirty="0">
                <a:latin typeface="Calibri" panose="020F0502020204030204" pitchFamily="34" charset="0"/>
              </a:rPr>
              <a:t>Gap Analysis</a:t>
            </a:r>
            <a:endParaRPr lang="en-US" sz="1899" kern="0" dirty="0">
              <a:latin typeface="Calibri" panose="020F0502020204030204" pitchFamily="34" charset="0"/>
            </a:endParaRPr>
          </a:p>
        </p:txBody>
      </p:sp>
      <p:sp>
        <p:nvSpPr>
          <p:cNvPr id="47" name="Rectangle 24"/>
          <p:cNvSpPr txBox="1">
            <a:spLocks noChangeArrowheads="1"/>
          </p:cNvSpPr>
          <p:nvPr/>
        </p:nvSpPr>
        <p:spPr>
          <a:xfrm>
            <a:off x="9599375" y="1637649"/>
            <a:ext cx="2056329" cy="912580"/>
          </a:xfrm>
          <a:prstGeom prst="rect">
            <a:avLst/>
          </a:prstGeom>
        </p:spPr>
        <p:txBody>
          <a:bodyPr/>
          <a:lstStyle>
            <a:lvl1pPr marL="177800" indent="-177800" algn="l" rtl="0" fontAlgn="base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6213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12763" indent="-168275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690563" indent="-177800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462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34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06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178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750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1899" b="1" kern="0" dirty="0">
                <a:latin typeface="Calibri" panose="020F0502020204030204" pitchFamily="34" charset="0"/>
              </a:rPr>
              <a:t>Proposed</a:t>
            </a:r>
          </a:p>
          <a:p>
            <a:pPr marL="0" indent="0" algn="ctr"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1899" b="1" kern="0" dirty="0">
                <a:latin typeface="Calibri" panose="020F0502020204030204" pitchFamily="34" charset="0"/>
              </a:rPr>
              <a:t>Specification</a:t>
            </a:r>
            <a:endParaRPr lang="en-US" sz="1899" kern="0" dirty="0">
              <a:latin typeface="Calibri" panose="020F0502020204030204" pitchFamily="34" charset="0"/>
            </a:endParaRPr>
          </a:p>
        </p:txBody>
      </p:sp>
      <p:sp>
        <p:nvSpPr>
          <p:cNvPr id="48" name="Rectangle 24"/>
          <p:cNvSpPr txBox="1">
            <a:spLocks noChangeArrowheads="1"/>
          </p:cNvSpPr>
          <p:nvPr/>
        </p:nvSpPr>
        <p:spPr>
          <a:xfrm>
            <a:off x="9598741" y="4630625"/>
            <a:ext cx="2132489" cy="2023150"/>
          </a:xfrm>
          <a:prstGeom prst="rect">
            <a:avLst/>
          </a:prstGeom>
        </p:spPr>
        <p:txBody>
          <a:bodyPr/>
          <a:lstStyle>
            <a:lvl1pPr marL="177800" indent="-177800" algn="l" rtl="0" fontAlgn="base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6213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12763" indent="-168275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690563" indent="-177800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462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34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06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178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750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How is new information defined, categorized, described?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How is new information stored, queried, retrieved, communicated, presented?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49" name="Rectangle 24"/>
          <p:cNvSpPr txBox="1">
            <a:spLocks noChangeArrowheads="1"/>
          </p:cNvSpPr>
          <p:nvPr/>
        </p:nvSpPr>
        <p:spPr>
          <a:xfrm>
            <a:off x="2974146" y="4630625"/>
            <a:ext cx="2194799" cy="2023150"/>
          </a:xfrm>
          <a:prstGeom prst="rect">
            <a:avLst/>
          </a:prstGeom>
        </p:spPr>
        <p:txBody>
          <a:bodyPr/>
          <a:lstStyle>
            <a:lvl1pPr marL="177800" indent="-177800" algn="l" rtl="0" fontAlgn="base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6213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12763" indent="-168275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690563" indent="-177800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462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34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06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178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750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What is the AI technology impact level?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What classes of data need to be integrated?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Which groups focused on applicable standards need to be involved?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50" name="Rectangle 24"/>
          <p:cNvSpPr txBox="1">
            <a:spLocks noChangeArrowheads="1"/>
          </p:cNvSpPr>
          <p:nvPr/>
        </p:nvSpPr>
        <p:spPr>
          <a:xfrm>
            <a:off x="7390542" y="4630624"/>
            <a:ext cx="2132489" cy="2327792"/>
          </a:xfrm>
          <a:prstGeom prst="rect">
            <a:avLst/>
          </a:prstGeom>
        </p:spPr>
        <p:txBody>
          <a:bodyPr/>
          <a:lstStyle>
            <a:lvl1pPr marL="177800" indent="-177800" algn="l" rtl="0" fontAlgn="base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6213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12763" indent="-168275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690563" indent="-177800" algn="l" rtl="0" fontAlgn="base">
              <a:spcBef>
                <a:spcPct val="0"/>
              </a:spcBef>
              <a:spcAft>
                <a:spcPct val="4000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462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34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06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178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7500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Are the requirements supported by existing standards?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If so, are existing standard adequate or can they be improved?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If not, what additions or modifications are recommended?</a:t>
            </a:r>
          </a:p>
          <a:p>
            <a:pPr>
              <a:spcAft>
                <a:spcPts val="0"/>
              </a:spcAft>
              <a:buClr>
                <a:srgbClr val="2F7952"/>
              </a:buClr>
              <a:defRPr/>
            </a:pPr>
            <a:r>
              <a:rPr lang="en-US" sz="1399" kern="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2364144" y="1627193"/>
            <a:ext cx="587499" cy="467418"/>
          </a:xfrm>
          <a:prstGeom prst="rightArrow">
            <a:avLst/>
          </a:prstGeom>
          <a:solidFill>
            <a:srgbClr val="8AC3A3"/>
          </a:solidFill>
          <a:ln>
            <a:noFill/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b="1" dirty="0" err="1"/>
          </a:p>
        </p:txBody>
      </p:sp>
      <p:sp>
        <p:nvSpPr>
          <p:cNvPr id="51" name="Right Arrow 50"/>
          <p:cNvSpPr/>
          <p:nvPr/>
        </p:nvSpPr>
        <p:spPr bwMode="auto">
          <a:xfrm>
            <a:off x="4572794" y="1627193"/>
            <a:ext cx="587499" cy="467418"/>
          </a:xfrm>
          <a:prstGeom prst="rightArrow">
            <a:avLst/>
          </a:prstGeom>
          <a:solidFill>
            <a:srgbClr val="8AC3A3"/>
          </a:solidFill>
          <a:ln>
            <a:noFill/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b="1" dirty="0" err="1"/>
          </a:p>
        </p:txBody>
      </p:sp>
      <p:sp>
        <p:nvSpPr>
          <p:cNvPr id="52" name="Right Arrow 51"/>
          <p:cNvSpPr/>
          <p:nvPr/>
        </p:nvSpPr>
        <p:spPr bwMode="auto">
          <a:xfrm>
            <a:off x="7035202" y="1627193"/>
            <a:ext cx="587499" cy="467418"/>
          </a:xfrm>
          <a:prstGeom prst="rightArrow">
            <a:avLst/>
          </a:prstGeom>
          <a:solidFill>
            <a:srgbClr val="8AC3A3"/>
          </a:solidFill>
          <a:ln>
            <a:noFill/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b="1" dirty="0" err="1"/>
          </a:p>
        </p:txBody>
      </p:sp>
      <p:sp>
        <p:nvSpPr>
          <p:cNvPr id="53" name="Right Arrow 52"/>
          <p:cNvSpPr/>
          <p:nvPr/>
        </p:nvSpPr>
        <p:spPr bwMode="auto">
          <a:xfrm>
            <a:off x="9392678" y="1627193"/>
            <a:ext cx="587499" cy="467418"/>
          </a:xfrm>
          <a:prstGeom prst="rightArrow">
            <a:avLst/>
          </a:prstGeom>
          <a:solidFill>
            <a:srgbClr val="8AC3A3"/>
          </a:solidFill>
          <a:ln>
            <a:noFill/>
          </a:ln>
          <a:effectLst/>
        </p:spPr>
        <p:txBody>
          <a:bodyPr wrap="square" lIns="107944" tIns="53972" rIns="107944" bIns="53972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b="1" dirty="0" err="1"/>
          </a:p>
        </p:txBody>
      </p:sp>
      <p:grpSp>
        <p:nvGrpSpPr>
          <p:cNvPr id="54" name="Group 53"/>
          <p:cNvGrpSpPr/>
          <p:nvPr/>
        </p:nvGrpSpPr>
        <p:grpSpPr>
          <a:xfrm>
            <a:off x="5522768" y="2550229"/>
            <a:ext cx="1451643" cy="1739079"/>
            <a:chOff x="3057525" y="2696966"/>
            <a:chExt cx="1528496" cy="183115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525" y="2696966"/>
              <a:ext cx="1528496" cy="1831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3057525" y="2794946"/>
              <a:ext cx="1528496" cy="262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1799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711366" y="2550229"/>
            <a:ext cx="1490843" cy="1739079"/>
            <a:chOff x="989279" y="3581400"/>
            <a:chExt cx="1569771" cy="1831150"/>
          </a:xfrm>
        </p:grpSpPr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279" y="3581400"/>
              <a:ext cx="1569771" cy="1831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989279" y="3657601"/>
              <a:ext cx="1569771" cy="262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1799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27" y="2550229"/>
            <a:ext cx="1495318" cy="1825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5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E5BF-D896-4371-9696-7C0F26E6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Work Item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EA3A1-FDB2-4AC5-B327-A9106E35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3243"/>
            <a:ext cx="11029615" cy="49672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“</a:t>
            </a:r>
            <a:r>
              <a:rPr lang="en-US" sz="2400" b="1" dirty="0"/>
              <a:t>Extending Application Hosting With </a:t>
            </a:r>
            <a:r>
              <a:rPr lang="en-US" sz="2400" b="1" dirty="0" err="1"/>
              <a:t>Dicom</a:t>
            </a:r>
            <a:r>
              <a:rPr lang="en-US" sz="2400" b="1" dirty="0"/>
              <a:t> Web Services for Remote Image Analysis Services”</a:t>
            </a:r>
            <a:endParaRPr lang="en-US" sz="2400" dirty="0"/>
          </a:p>
          <a:p>
            <a:r>
              <a:rPr lang="en-US" sz="2400" dirty="0"/>
              <a:t>Create an informative annex for Part 17 illustrating how to use existing mechanisms within DICOM, IHE, or the web in general to trigger an external analysis service</a:t>
            </a:r>
          </a:p>
          <a:p>
            <a:r>
              <a:rPr lang="en-US" sz="2400" dirty="0"/>
              <a:t>Corollary effort – gap analysis</a:t>
            </a:r>
          </a:p>
          <a:p>
            <a:r>
              <a:rPr lang="en-US" sz="2400" dirty="0"/>
              <a:t>Could be triggered from a workstation or from a workflow engine</a:t>
            </a:r>
          </a:p>
          <a:p>
            <a:r>
              <a:rPr lang="en-US" sz="2400" dirty="0"/>
              <a:t>Could be interactive or in the background</a:t>
            </a:r>
          </a:p>
          <a:p>
            <a:r>
              <a:rPr lang="en-US" sz="2400" dirty="0"/>
              <a:t>AI was the driving impetus for creating the work item</a:t>
            </a:r>
          </a:p>
          <a:p>
            <a:r>
              <a:rPr lang="en-US" sz="2400" dirty="0"/>
              <a:t>Work Item first presented to DSC in April 2017, withdrawn after heavy discussion, reworked, and the revised work item approved by the DSC in September 2017 with significantly reduced scope</a:t>
            </a:r>
          </a:p>
          <a:p>
            <a:r>
              <a:rPr lang="en-US" sz="2400" dirty="0"/>
              <a:t>Reduced scope does not preclude future work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70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0084-4811-4341-B92E-AA57A725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Focused on two ‘easy’ use cases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12788-0B95-463E-94E8-C0AD5E0F0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1609599"/>
            <a:ext cx="5087075" cy="816250"/>
          </a:xfrm>
        </p:spPr>
        <p:txBody>
          <a:bodyPr/>
          <a:lstStyle/>
          <a:p>
            <a:r>
              <a:rPr lang="en-US" sz="2400" b="1" dirty="0"/>
              <a:t>Passing Discrete Data in the </a:t>
            </a:r>
            <a:br>
              <a:rPr lang="en-US" sz="2400" b="1" dirty="0"/>
            </a:br>
            <a:r>
              <a:rPr lang="en-US" sz="2400" b="1" dirty="0"/>
              <a:t>Image Generation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18351-FF91-4524-9190-A69FCEBC5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568389"/>
            <a:ext cx="5393100" cy="3777143"/>
          </a:xfrm>
        </p:spPr>
        <p:txBody>
          <a:bodyPr>
            <a:normAutofit/>
          </a:bodyPr>
          <a:lstStyle/>
          <a:p>
            <a:pPr marL="342729" indent="-342729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400" dirty="0"/>
              <a:t>Continuous background analysis as image data is generated or stored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400" dirty="0"/>
              <a:t>Prepare data for the reading workflow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400" dirty="0"/>
              <a:t>Extract statistics from data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23F467-86E6-436E-85AE-04A56EF07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6" y="1616926"/>
            <a:ext cx="5087073" cy="808923"/>
          </a:xfrm>
        </p:spPr>
        <p:txBody>
          <a:bodyPr/>
          <a:lstStyle/>
          <a:p>
            <a:r>
              <a:rPr lang="en-US" sz="2400" b="1" dirty="0"/>
              <a:t>Passing Discrete Data in the </a:t>
            </a:r>
            <a:br>
              <a:rPr lang="en-US" sz="2400" b="1" dirty="0"/>
            </a:br>
            <a:r>
              <a:rPr lang="en-US" sz="2400" b="1" dirty="0"/>
              <a:t>Reading Workflow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170C3-1728-49D4-84AE-A4E83FC24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568389"/>
            <a:ext cx="5393100" cy="3777144"/>
          </a:xfrm>
        </p:spPr>
        <p:txBody>
          <a:bodyPr>
            <a:normAutofit/>
          </a:bodyPr>
          <a:lstStyle/>
          <a:p>
            <a:pPr marL="342729" indent="-342729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400" dirty="0"/>
              <a:t>Analysis on demand while viewing or reading studies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400" dirty="0"/>
              <a:t>Considered two options:</a:t>
            </a:r>
          </a:p>
          <a:p>
            <a:pPr marL="522027" lvl="1" indent="-342729">
              <a:buFont typeface="Arial" panose="020B0604020202020204" pitchFamily="34" charset="0"/>
              <a:buChar char="•"/>
            </a:pPr>
            <a:r>
              <a:rPr lang="en-US" sz="2000" dirty="0"/>
              <a:t>Unified Procedure Step (similar to IHE PAWF)</a:t>
            </a:r>
          </a:p>
          <a:p>
            <a:pPr marL="522027" lvl="1" indent="-342729">
              <a:buFont typeface="Arial" panose="020B0604020202020204" pitchFamily="34" charset="0"/>
              <a:buChar char="•"/>
            </a:pPr>
            <a:r>
              <a:rPr lang="en-US" sz="2000" dirty="0"/>
              <a:t>Something similar to IHE Invoke Image Display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321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356F-F791-4ABC-A542-BD5E9BFD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Analysis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F041-0FFB-44D7-857D-D4CD2822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3243"/>
            <a:ext cx="11029615" cy="4929603"/>
          </a:xfrm>
        </p:spPr>
        <p:txBody>
          <a:bodyPr>
            <a:normAutofit lnSpcReduction="10000"/>
          </a:bodyPr>
          <a:lstStyle/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799" dirty="0"/>
              <a:t>Existing DICOM, IHE or web-based mechanisms likely can support the simple use cases/scenarios currently under consideration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799" dirty="0"/>
              <a:t>Confirmation requires fleshing out the use cases further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799" dirty="0"/>
              <a:t>Need consistency in results reporting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799" dirty="0"/>
              <a:t>Worry is that more complex use cases cannot be covered with existing mechanisms</a:t>
            </a:r>
          </a:p>
          <a:p>
            <a:pPr marL="522027" lvl="1" indent="-342729">
              <a:buFont typeface="Arial" panose="020B0604020202020204" pitchFamily="34" charset="0"/>
              <a:buChar char="•"/>
            </a:pPr>
            <a:r>
              <a:rPr lang="en-US" sz="2799" dirty="0"/>
              <a:t>Such use cases may be out of scope for the current work item</a:t>
            </a:r>
          </a:p>
          <a:p>
            <a:pPr marL="522027" lvl="1" indent="-342729">
              <a:buFont typeface="Arial" panose="020B0604020202020204" pitchFamily="34" charset="0"/>
              <a:buChar char="•"/>
            </a:pPr>
            <a:r>
              <a:rPr lang="en-US" sz="2799" dirty="0"/>
              <a:t>But could be considered for future work items</a:t>
            </a:r>
          </a:p>
          <a:p>
            <a:pPr marL="198027" indent="-342729">
              <a:buFont typeface="Arial" panose="020B0604020202020204" pitchFamily="34" charset="0"/>
              <a:buChar char="•"/>
            </a:pPr>
            <a:r>
              <a:rPr lang="en-US" sz="2999" dirty="0"/>
              <a:t>Querying for, gathering training data sets</a:t>
            </a:r>
          </a:p>
        </p:txBody>
      </p:sp>
    </p:spTree>
    <p:extLst>
      <p:ext uri="{BB962C8B-B14F-4D97-AF65-F5344CB8AC3E}">
        <p14:creationId xmlns:p14="http://schemas.microsoft.com/office/powerpoint/2010/main" val="141300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99" dirty="0"/>
              <a:t>AI and importance of Big Data:</a:t>
            </a:r>
            <a:br>
              <a:rPr lang="en-US" sz="2999" dirty="0"/>
            </a:br>
            <a:r>
              <a:rPr lang="en-US" sz="2999" dirty="0"/>
              <a:t>Run-time classification error</a:t>
            </a:r>
          </a:p>
        </p:txBody>
      </p:sp>
      <p:grpSp>
        <p:nvGrpSpPr>
          <p:cNvPr id="36" name="Gruppierung 21"/>
          <p:cNvGrpSpPr/>
          <p:nvPr/>
        </p:nvGrpSpPr>
        <p:grpSpPr>
          <a:xfrm>
            <a:off x="741826" y="2015472"/>
            <a:ext cx="10837718" cy="4414671"/>
            <a:chOff x="728283" y="2330507"/>
            <a:chExt cx="8903027" cy="4100011"/>
          </a:xfrm>
        </p:grpSpPr>
        <p:sp>
          <p:nvSpPr>
            <p:cNvPr id="37" name="TextBox 36"/>
            <p:cNvSpPr txBox="1"/>
            <p:nvPr/>
          </p:nvSpPr>
          <p:spPr>
            <a:xfrm>
              <a:off x="4703784" y="4041256"/>
              <a:ext cx="4363598" cy="657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4893">
                <a:defRPr/>
              </a:pPr>
              <a:r>
                <a:rPr lang="en-US" sz="1999" b="1" kern="0" dirty="0">
                  <a:solidFill>
                    <a:srgbClr val="2F7952"/>
                  </a:solidFill>
                </a:rPr>
                <a:t>Emergence of AI unveils the </a:t>
              </a:r>
            </a:p>
            <a:p>
              <a:pPr defTabSz="1084893">
                <a:defRPr/>
              </a:pPr>
              <a:r>
                <a:rPr lang="en-US" sz="1999" b="1" kern="0" dirty="0">
                  <a:solidFill>
                    <a:srgbClr val="2F7952"/>
                  </a:solidFill>
                </a:rPr>
                <a:t>benefits of training with Big Data </a:t>
              </a:r>
            </a:p>
          </p:txBody>
        </p:sp>
        <p:cxnSp>
          <p:nvCxnSpPr>
            <p:cNvPr id="38" name="Gerade Verbindung mit Pfeil 4"/>
            <p:cNvCxnSpPr/>
            <p:nvPr/>
          </p:nvCxnSpPr>
          <p:spPr>
            <a:xfrm flipV="1">
              <a:off x="1432290" y="2330507"/>
              <a:ext cx="0" cy="338247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9" name="Gerade Verbindung mit Pfeil 8"/>
            <p:cNvCxnSpPr/>
            <p:nvPr/>
          </p:nvCxnSpPr>
          <p:spPr>
            <a:xfrm>
              <a:off x="1432290" y="5712978"/>
              <a:ext cx="5987677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0" name="Textfeld 6"/>
            <p:cNvSpPr txBox="1"/>
            <p:nvPr/>
          </p:nvSpPr>
          <p:spPr>
            <a:xfrm>
              <a:off x="728283" y="2560431"/>
              <a:ext cx="547335" cy="199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3943">
                <a:defRPr/>
              </a:pPr>
              <a:r>
                <a:rPr lang="en-GB" sz="1399" kern="0" dirty="0">
                  <a:solidFill>
                    <a:srgbClr val="000000"/>
                  </a:solidFill>
                </a:rPr>
                <a:t>40%</a:t>
              </a:r>
            </a:p>
          </p:txBody>
        </p:sp>
        <p:sp>
          <p:nvSpPr>
            <p:cNvPr id="41" name="Textfeld 11"/>
            <p:cNvSpPr txBox="1"/>
            <p:nvPr/>
          </p:nvSpPr>
          <p:spPr>
            <a:xfrm>
              <a:off x="728283" y="3294783"/>
              <a:ext cx="547335" cy="199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3943">
                <a:defRPr/>
              </a:pPr>
              <a:r>
                <a:rPr lang="en-GB" sz="1399" kern="0" dirty="0">
                  <a:solidFill>
                    <a:srgbClr val="000000"/>
                  </a:solidFill>
                </a:rPr>
                <a:t>30%</a:t>
              </a:r>
            </a:p>
          </p:txBody>
        </p:sp>
        <p:sp>
          <p:nvSpPr>
            <p:cNvPr id="42" name="Textfeld 12"/>
            <p:cNvSpPr txBox="1"/>
            <p:nvPr/>
          </p:nvSpPr>
          <p:spPr>
            <a:xfrm>
              <a:off x="728283" y="4029135"/>
              <a:ext cx="547335" cy="199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3943">
                <a:defRPr/>
              </a:pPr>
              <a:r>
                <a:rPr lang="en-GB" sz="1399" kern="0" dirty="0">
                  <a:solidFill>
                    <a:srgbClr val="000000"/>
                  </a:solidFill>
                </a:rPr>
                <a:t>20%</a:t>
              </a:r>
            </a:p>
          </p:txBody>
        </p:sp>
        <p:sp>
          <p:nvSpPr>
            <p:cNvPr id="43" name="Textfeld 13"/>
            <p:cNvSpPr txBox="1"/>
            <p:nvPr/>
          </p:nvSpPr>
          <p:spPr>
            <a:xfrm>
              <a:off x="728283" y="4763487"/>
              <a:ext cx="547335" cy="199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3943">
                <a:defRPr/>
              </a:pPr>
              <a:r>
                <a:rPr lang="en-GB" sz="1399" kern="0" dirty="0">
                  <a:solidFill>
                    <a:srgbClr val="000000"/>
                  </a:solidFill>
                </a:rPr>
                <a:t>10%</a:t>
              </a:r>
            </a:p>
          </p:txBody>
        </p:sp>
        <p:sp>
          <p:nvSpPr>
            <p:cNvPr id="44" name="Textfeld 14"/>
            <p:cNvSpPr txBox="1"/>
            <p:nvPr/>
          </p:nvSpPr>
          <p:spPr>
            <a:xfrm>
              <a:off x="728283" y="5497841"/>
              <a:ext cx="547335" cy="199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3943">
                <a:defRPr/>
              </a:pPr>
              <a:r>
                <a:rPr lang="en-GB" sz="1399" kern="0" dirty="0">
                  <a:solidFill>
                    <a:srgbClr val="000000"/>
                  </a:solidFill>
                </a:rPr>
                <a:t>0%</a:t>
              </a:r>
            </a:p>
          </p:txBody>
        </p:sp>
        <p:sp>
          <p:nvSpPr>
            <p:cNvPr id="45" name="Textfeld 15"/>
            <p:cNvSpPr txBox="1"/>
            <p:nvPr/>
          </p:nvSpPr>
          <p:spPr>
            <a:xfrm>
              <a:off x="1626499" y="5772969"/>
              <a:ext cx="547335" cy="199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943">
                <a:defRPr/>
              </a:pPr>
              <a:r>
                <a:rPr lang="en-GB" sz="1399" kern="0">
                  <a:solidFill>
                    <a:srgbClr val="000000"/>
                  </a:solidFill>
                </a:rPr>
                <a:t>10</a:t>
              </a:r>
              <a:endParaRPr lang="en-GB" sz="1399" kern="0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feld 16"/>
            <p:cNvSpPr txBox="1"/>
            <p:nvPr/>
          </p:nvSpPr>
          <p:spPr>
            <a:xfrm>
              <a:off x="2681700" y="5772969"/>
              <a:ext cx="547335" cy="199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943">
                <a:defRPr/>
              </a:pPr>
              <a:r>
                <a:rPr lang="en-GB" sz="1399" kern="0" dirty="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47" name="Textfeld 17"/>
            <p:cNvSpPr txBox="1"/>
            <p:nvPr/>
          </p:nvSpPr>
          <p:spPr>
            <a:xfrm>
              <a:off x="3736901" y="5772969"/>
              <a:ext cx="547335" cy="199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943">
                <a:defRPr/>
              </a:pPr>
              <a:r>
                <a:rPr lang="en-GB" sz="1399" kern="0" dirty="0">
                  <a:solidFill>
                    <a:srgbClr val="000000"/>
                  </a:solidFill>
                </a:rPr>
                <a:t>1000</a:t>
              </a:r>
            </a:p>
          </p:txBody>
        </p:sp>
        <p:sp>
          <p:nvSpPr>
            <p:cNvPr id="51" name="Textfeld 18"/>
            <p:cNvSpPr txBox="1"/>
            <p:nvPr/>
          </p:nvSpPr>
          <p:spPr>
            <a:xfrm>
              <a:off x="4792102" y="5772969"/>
              <a:ext cx="547335" cy="199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943">
                <a:defRPr/>
              </a:pPr>
              <a:r>
                <a:rPr lang="en-GB" sz="1399" kern="0" dirty="0">
                  <a:solidFill>
                    <a:srgbClr val="000000"/>
                  </a:solidFill>
                </a:rPr>
                <a:t>10000</a:t>
              </a:r>
            </a:p>
          </p:txBody>
        </p:sp>
        <p:sp>
          <p:nvSpPr>
            <p:cNvPr id="55" name="Textfeld 19"/>
            <p:cNvSpPr txBox="1"/>
            <p:nvPr/>
          </p:nvSpPr>
          <p:spPr>
            <a:xfrm>
              <a:off x="5847303" y="5772969"/>
              <a:ext cx="547335" cy="199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943">
                <a:defRPr/>
              </a:pPr>
              <a:r>
                <a:rPr lang="en-GB" sz="1399" kern="0" dirty="0">
                  <a:solidFill>
                    <a:srgbClr val="000000"/>
                  </a:solidFill>
                </a:rPr>
                <a:t>100000</a:t>
              </a:r>
            </a:p>
          </p:txBody>
        </p:sp>
        <p:sp>
          <p:nvSpPr>
            <p:cNvPr id="56" name="Textfeld 20"/>
            <p:cNvSpPr txBox="1"/>
            <p:nvPr/>
          </p:nvSpPr>
          <p:spPr>
            <a:xfrm>
              <a:off x="6551940" y="5772969"/>
              <a:ext cx="922178" cy="199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3943">
                <a:defRPr/>
              </a:pPr>
              <a:r>
                <a:rPr lang="en-GB" sz="1399" kern="0">
                  <a:solidFill>
                    <a:srgbClr val="000000"/>
                  </a:solidFill>
                </a:rPr>
                <a:t>1000000</a:t>
              </a:r>
              <a:endParaRPr lang="en-GB" sz="1399" kern="0" dirty="0">
                <a:solidFill>
                  <a:srgbClr val="000000"/>
                </a:solidFill>
              </a:endParaRPr>
            </a:p>
          </p:txBody>
        </p:sp>
        <p:sp>
          <p:nvSpPr>
            <p:cNvPr id="57" name="Freihandform 9"/>
            <p:cNvSpPr/>
            <p:nvPr/>
          </p:nvSpPr>
          <p:spPr>
            <a:xfrm>
              <a:off x="1731696" y="2694648"/>
              <a:ext cx="5348835" cy="2985961"/>
            </a:xfrm>
            <a:custGeom>
              <a:avLst/>
              <a:gdLst>
                <a:gd name="connsiteX0" fmla="*/ 0 w 5348835"/>
                <a:gd name="connsiteY0" fmla="*/ 0 h 2985961"/>
                <a:gd name="connsiteX1" fmla="*/ 525982 w 5348835"/>
                <a:gd name="connsiteY1" fmla="*/ 882032 h 2985961"/>
                <a:gd name="connsiteX2" fmla="*/ 1035780 w 5348835"/>
                <a:gd name="connsiteY2" fmla="*/ 1513211 h 2985961"/>
                <a:gd name="connsiteX3" fmla="*/ 1885444 w 5348835"/>
                <a:gd name="connsiteY3" fmla="*/ 2071561 h 2985961"/>
                <a:gd name="connsiteX4" fmla="*/ 2678463 w 5348835"/>
                <a:gd name="connsiteY4" fmla="*/ 2500439 h 2985961"/>
                <a:gd name="connsiteX5" fmla="*/ 3172077 w 5348835"/>
                <a:gd name="connsiteY5" fmla="*/ 2686556 h 2985961"/>
                <a:gd name="connsiteX6" fmla="*/ 3706152 w 5348835"/>
                <a:gd name="connsiteY6" fmla="*/ 2848396 h 2985961"/>
                <a:gd name="connsiteX7" fmla="*/ 4402067 w 5348835"/>
                <a:gd name="connsiteY7" fmla="*/ 2953593 h 2985961"/>
                <a:gd name="connsiteX8" fmla="*/ 5348835 w 5348835"/>
                <a:gd name="connsiteY8" fmla="*/ 2985961 h 298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8835" h="2985961">
                  <a:moveTo>
                    <a:pt x="0" y="0"/>
                  </a:moveTo>
                  <a:cubicBezTo>
                    <a:pt x="176676" y="314915"/>
                    <a:pt x="353352" y="629830"/>
                    <a:pt x="525982" y="882032"/>
                  </a:cubicBezTo>
                  <a:cubicBezTo>
                    <a:pt x="698612" y="1134234"/>
                    <a:pt x="809203" y="1314956"/>
                    <a:pt x="1035780" y="1513211"/>
                  </a:cubicBezTo>
                  <a:cubicBezTo>
                    <a:pt x="1262357" y="1711466"/>
                    <a:pt x="1611664" y="1907023"/>
                    <a:pt x="1885444" y="2071561"/>
                  </a:cubicBezTo>
                  <a:cubicBezTo>
                    <a:pt x="2159225" y="2236099"/>
                    <a:pt x="2464024" y="2397940"/>
                    <a:pt x="2678463" y="2500439"/>
                  </a:cubicBezTo>
                  <a:cubicBezTo>
                    <a:pt x="2892902" y="2602938"/>
                    <a:pt x="3000796" y="2628563"/>
                    <a:pt x="3172077" y="2686556"/>
                  </a:cubicBezTo>
                  <a:cubicBezTo>
                    <a:pt x="3343358" y="2744549"/>
                    <a:pt x="3501154" y="2803890"/>
                    <a:pt x="3706152" y="2848396"/>
                  </a:cubicBezTo>
                  <a:cubicBezTo>
                    <a:pt x="3911150" y="2892902"/>
                    <a:pt x="4128287" y="2930666"/>
                    <a:pt x="4402067" y="2953593"/>
                  </a:cubicBezTo>
                  <a:cubicBezTo>
                    <a:pt x="4675848" y="2976521"/>
                    <a:pt x="5348835" y="2985961"/>
                    <a:pt x="5348835" y="2985961"/>
                  </a:cubicBezTo>
                </a:path>
              </a:pathLst>
            </a:custGeom>
            <a:noFill/>
            <a:ln w="57150" cap="flat" cmpd="sng" algn="ctr">
              <a:solidFill>
                <a:srgbClr val="0099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endParaRPr lang="en-GB" sz="1799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8" name="Freihandform 22"/>
            <p:cNvSpPr/>
            <p:nvPr/>
          </p:nvSpPr>
          <p:spPr>
            <a:xfrm>
              <a:off x="1731696" y="2718924"/>
              <a:ext cx="5348835" cy="2548991"/>
            </a:xfrm>
            <a:custGeom>
              <a:avLst/>
              <a:gdLst>
                <a:gd name="connsiteX0" fmla="*/ 0 w 5348835"/>
                <a:gd name="connsiteY0" fmla="*/ 0 h 2985961"/>
                <a:gd name="connsiteX1" fmla="*/ 525982 w 5348835"/>
                <a:gd name="connsiteY1" fmla="*/ 882032 h 2985961"/>
                <a:gd name="connsiteX2" fmla="*/ 1035780 w 5348835"/>
                <a:gd name="connsiteY2" fmla="*/ 1513211 h 2985961"/>
                <a:gd name="connsiteX3" fmla="*/ 1885444 w 5348835"/>
                <a:gd name="connsiteY3" fmla="*/ 2071561 h 2985961"/>
                <a:gd name="connsiteX4" fmla="*/ 2678463 w 5348835"/>
                <a:gd name="connsiteY4" fmla="*/ 2500439 h 2985961"/>
                <a:gd name="connsiteX5" fmla="*/ 3172077 w 5348835"/>
                <a:gd name="connsiteY5" fmla="*/ 2686556 h 2985961"/>
                <a:gd name="connsiteX6" fmla="*/ 3706152 w 5348835"/>
                <a:gd name="connsiteY6" fmla="*/ 2848396 h 2985961"/>
                <a:gd name="connsiteX7" fmla="*/ 4402067 w 5348835"/>
                <a:gd name="connsiteY7" fmla="*/ 2953593 h 2985961"/>
                <a:gd name="connsiteX8" fmla="*/ 5348835 w 5348835"/>
                <a:gd name="connsiteY8" fmla="*/ 2985961 h 2985961"/>
                <a:gd name="connsiteX0" fmla="*/ 0 w 5348835"/>
                <a:gd name="connsiteY0" fmla="*/ 0 h 2985961"/>
                <a:gd name="connsiteX1" fmla="*/ 525982 w 5348835"/>
                <a:gd name="connsiteY1" fmla="*/ 882032 h 2985961"/>
                <a:gd name="connsiteX2" fmla="*/ 1011504 w 5348835"/>
                <a:gd name="connsiteY2" fmla="*/ 1674358 h 2985961"/>
                <a:gd name="connsiteX3" fmla="*/ 1885444 w 5348835"/>
                <a:gd name="connsiteY3" fmla="*/ 2071561 h 2985961"/>
                <a:gd name="connsiteX4" fmla="*/ 2678463 w 5348835"/>
                <a:gd name="connsiteY4" fmla="*/ 2500439 h 2985961"/>
                <a:gd name="connsiteX5" fmla="*/ 3172077 w 5348835"/>
                <a:gd name="connsiteY5" fmla="*/ 2686556 h 2985961"/>
                <a:gd name="connsiteX6" fmla="*/ 3706152 w 5348835"/>
                <a:gd name="connsiteY6" fmla="*/ 2848396 h 2985961"/>
                <a:gd name="connsiteX7" fmla="*/ 4402067 w 5348835"/>
                <a:gd name="connsiteY7" fmla="*/ 2953593 h 2985961"/>
                <a:gd name="connsiteX8" fmla="*/ 5348835 w 5348835"/>
                <a:gd name="connsiteY8" fmla="*/ 2985961 h 2985961"/>
                <a:gd name="connsiteX0" fmla="*/ 0 w 5348835"/>
                <a:gd name="connsiteY0" fmla="*/ 0 h 2985961"/>
                <a:gd name="connsiteX1" fmla="*/ 525982 w 5348835"/>
                <a:gd name="connsiteY1" fmla="*/ 882032 h 2985961"/>
                <a:gd name="connsiteX2" fmla="*/ 1011504 w 5348835"/>
                <a:gd name="connsiteY2" fmla="*/ 1674358 h 2985961"/>
                <a:gd name="connsiteX3" fmla="*/ 1877352 w 5348835"/>
                <a:gd name="connsiteY3" fmla="*/ 2327500 h 2985961"/>
                <a:gd name="connsiteX4" fmla="*/ 2678463 w 5348835"/>
                <a:gd name="connsiteY4" fmla="*/ 2500439 h 2985961"/>
                <a:gd name="connsiteX5" fmla="*/ 3172077 w 5348835"/>
                <a:gd name="connsiteY5" fmla="*/ 2686556 h 2985961"/>
                <a:gd name="connsiteX6" fmla="*/ 3706152 w 5348835"/>
                <a:gd name="connsiteY6" fmla="*/ 2848396 h 2985961"/>
                <a:gd name="connsiteX7" fmla="*/ 4402067 w 5348835"/>
                <a:gd name="connsiteY7" fmla="*/ 2953593 h 2985961"/>
                <a:gd name="connsiteX8" fmla="*/ 5348835 w 5348835"/>
                <a:gd name="connsiteY8" fmla="*/ 2985961 h 2985961"/>
                <a:gd name="connsiteX0" fmla="*/ 0 w 5348835"/>
                <a:gd name="connsiteY0" fmla="*/ 0 h 2985961"/>
                <a:gd name="connsiteX1" fmla="*/ 525982 w 5348835"/>
                <a:gd name="connsiteY1" fmla="*/ 882032 h 2985961"/>
                <a:gd name="connsiteX2" fmla="*/ 1011504 w 5348835"/>
                <a:gd name="connsiteY2" fmla="*/ 1674358 h 2985961"/>
                <a:gd name="connsiteX3" fmla="*/ 1877352 w 5348835"/>
                <a:gd name="connsiteY3" fmla="*/ 2327500 h 2985961"/>
                <a:gd name="connsiteX4" fmla="*/ 2662279 w 5348835"/>
                <a:gd name="connsiteY4" fmla="*/ 2708983 h 2985961"/>
                <a:gd name="connsiteX5" fmla="*/ 3172077 w 5348835"/>
                <a:gd name="connsiteY5" fmla="*/ 2686556 h 2985961"/>
                <a:gd name="connsiteX6" fmla="*/ 3706152 w 5348835"/>
                <a:gd name="connsiteY6" fmla="*/ 2848396 h 2985961"/>
                <a:gd name="connsiteX7" fmla="*/ 4402067 w 5348835"/>
                <a:gd name="connsiteY7" fmla="*/ 2953593 h 2985961"/>
                <a:gd name="connsiteX8" fmla="*/ 5348835 w 5348835"/>
                <a:gd name="connsiteY8" fmla="*/ 2985961 h 2985961"/>
                <a:gd name="connsiteX0" fmla="*/ 0 w 5348835"/>
                <a:gd name="connsiteY0" fmla="*/ 0 h 2985961"/>
                <a:gd name="connsiteX1" fmla="*/ 525982 w 5348835"/>
                <a:gd name="connsiteY1" fmla="*/ 882032 h 2985961"/>
                <a:gd name="connsiteX2" fmla="*/ 1011504 w 5348835"/>
                <a:gd name="connsiteY2" fmla="*/ 1674358 h 2985961"/>
                <a:gd name="connsiteX3" fmla="*/ 1877352 w 5348835"/>
                <a:gd name="connsiteY3" fmla="*/ 2327500 h 2985961"/>
                <a:gd name="connsiteX4" fmla="*/ 2662279 w 5348835"/>
                <a:gd name="connsiteY4" fmla="*/ 2708983 h 2985961"/>
                <a:gd name="connsiteX5" fmla="*/ 3706152 w 5348835"/>
                <a:gd name="connsiteY5" fmla="*/ 2848396 h 2985961"/>
                <a:gd name="connsiteX6" fmla="*/ 4402067 w 5348835"/>
                <a:gd name="connsiteY6" fmla="*/ 2953593 h 2985961"/>
                <a:gd name="connsiteX7" fmla="*/ 5348835 w 5348835"/>
                <a:gd name="connsiteY7" fmla="*/ 2985961 h 2985961"/>
                <a:gd name="connsiteX0" fmla="*/ 0 w 5348835"/>
                <a:gd name="connsiteY0" fmla="*/ 0 h 2985961"/>
                <a:gd name="connsiteX1" fmla="*/ 525982 w 5348835"/>
                <a:gd name="connsiteY1" fmla="*/ 882032 h 2985961"/>
                <a:gd name="connsiteX2" fmla="*/ 1011504 w 5348835"/>
                <a:gd name="connsiteY2" fmla="*/ 1674358 h 2985961"/>
                <a:gd name="connsiteX3" fmla="*/ 1877352 w 5348835"/>
                <a:gd name="connsiteY3" fmla="*/ 2327500 h 2985961"/>
                <a:gd name="connsiteX4" fmla="*/ 2662279 w 5348835"/>
                <a:gd name="connsiteY4" fmla="*/ 2708983 h 2985961"/>
                <a:gd name="connsiteX5" fmla="*/ 3681876 w 5348835"/>
                <a:gd name="connsiteY5" fmla="*/ 2924230 h 2985961"/>
                <a:gd name="connsiteX6" fmla="*/ 4402067 w 5348835"/>
                <a:gd name="connsiteY6" fmla="*/ 2953593 h 2985961"/>
                <a:gd name="connsiteX7" fmla="*/ 5348835 w 5348835"/>
                <a:gd name="connsiteY7" fmla="*/ 2985961 h 298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835" h="2985961">
                  <a:moveTo>
                    <a:pt x="0" y="0"/>
                  </a:moveTo>
                  <a:cubicBezTo>
                    <a:pt x="176676" y="314915"/>
                    <a:pt x="357398" y="602972"/>
                    <a:pt x="525982" y="882032"/>
                  </a:cubicBezTo>
                  <a:cubicBezTo>
                    <a:pt x="694566" y="1161092"/>
                    <a:pt x="786276" y="1433447"/>
                    <a:pt x="1011504" y="1674358"/>
                  </a:cubicBezTo>
                  <a:cubicBezTo>
                    <a:pt x="1236732" y="1915269"/>
                    <a:pt x="1602223" y="2155063"/>
                    <a:pt x="1877352" y="2327500"/>
                  </a:cubicBezTo>
                  <a:cubicBezTo>
                    <a:pt x="2152481" y="2499937"/>
                    <a:pt x="2361525" y="2609528"/>
                    <a:pt x="2662279" y="2708983"/>
                  </a:cubicBezTo>
                  <a:cubicBezTo>
                    <a:pt x="2963033" y="2808438"/>
                    <a:pt x="3391911" y="2883462"/>
                    <a:pt x="3681876" y="2924230"/>
                  </a:cubicBezTo>
                  <a:cubicBezTo>
                    <a:pt x="3886874" y="2968736"/>
                    <a:pt x="4124241" y="2943305"/>
                    <a:pt x="4402067" y="2953593"/>
                  </a:cubicBezTo>
                  <a:lnTo>
                    <a:pt x="5348835" y="2985961"/>
                  </a:lnTo>
                </a:path>
              </a:pathLst>
            </a:custGeom>
            <a:noFill/>
            <a:ln w="57150" cap="flat" cmpd="sng" algn="ctr">
              <a:solidFill>
                <a:srgbClr val="83004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endParaRPr lang="en-GB" sz="1799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9" name="Abgerundetes Rechteck 10"/>
            <p:cNvSpPr/>
            <p:nvPr/>
          </p:nvSpPr>
          <p:spPr>
            <a:xfrm>
              <a:off x="4703784" y="4863313"/>
              <a:ext cx="4604245" cy="1205714"/>
            </a:xfrm>
            <a:prstGeom prst="roundRect">
              <a:avLst/>
            </a:prstGeom>
            <a:noFill/>
            <a:ln w="44450" cap="rnd" cmpd="sng" algn="ctr">
              <a:solidFill>
                <a:srgbClr val="291D1E"/>
              </a:solidFill>
              <a:prstDash val="sysDot"/>
            </a:ln>
            <a:effectLst/>
          </p:spPr>
          <p:txBody>
            <a:bodyPr lIns="0" tIns="0" rIns="0" bIns="0" rtlCol="0" anchor="ctr" anchorCtr="1"/>
            <a:lstStyle/>
            <a:p>
              <a:pPr algn="ctr" defTabSz="913943">
                <a:defRPr/>
              </a:pPr>
              <a:endParaRPr lang="en-GB" sz="2399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0" name="Textfeld 24"/>
            <p:cNvSpPr txBox="1"/>
            <p:nvPr/>
          </p:nvSpPr>
          <p:spPr>
            <a:xfrm>
              <a:off x="7166009" y="5107651"/>
              <a:ext cx="2322414" cy="2286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943">
                <a:defRPr/>
              </a:pPr>
              <a:r>
                <a:rPr lang="en-GB" sz="1600" kern="0" dirty="0"/>
                <a:t>Traditional  Machine Learning</a:t>
              </a:r>
            </a:p>
          </p:txBody>
        </p:sp>
        <p:sp>
          <p:nvSpPr>
            <p:cNvPr id="61" name="Textfeld 25"/>
            <p:cNvSpPr txBox="1"/>
            <p:nvPr/>
          </p:nvSpPr>
          <p:spPr>
            <a:xfrm>
              <a:off x="7166009" y="5461311"/>
              <a:ext cx="2465301" cy="2286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943">
                <a:defRPr/>
              </a:pPr>
              <a:r>
                <a:rPr lang="en-GB" sz="1600" kern="0" dirty="0"/>
                <a:t>Deep  Learning / AI</a:t>
              </a:r>
            </a:p>
          </p:txBody>
        </p:sp>
        <p:sp>
          <p:nvSpPr>
            <p:cNvPr id="62" name="Textfeld 27"/>
            <p:cNvSpPr txBox="1"/>
            <p:nvPr/>
          </p:nvSpPr>
          <p:spPr>
            <a:xfrm>
              <a:off x="5429024" y="6201847"/>
              <a:ext cx="2060028" cy="2286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3943">
                <a:defRPr/>
              </a:pPr>
              <a:r>
                <a:rPr lang="en-GB" sz="1600" kern="0" dirty="0">
                  <a:solidFill>
                    <a:srgbClr val="000000"/>
                  </a:solidFill>
                </a:rPr>
                <a:t>Number of Training Datasets</a:t>
              </a:r>
            </a:p>
          </p:txBody>
        </p:sp>
      </p:grpSp>
      <p:sp>
        <p:nvSpPr>
          <p:cNvPr id="64" name="Textfeld 27"/>
          <p:cNvSpPr txBox="1"/>
          <p:nvPr/>
        </p:nvSpPr>
        <p:spPr>
          <a:xfrm>
            <a:off x="623428" y="1703158"/>
            <a:ext cx="19507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00" dirty="0">
                <a:solidFill>
                  <a:srgbClr val="000000"/>
                </a:solidFill>
              </a:rPr>
              <a:t>Classification Error</a:t>
            </a:r>
          </a:p>
        </p:txBody>
      </p:sp>
    </p:spTree>
    <p:extLst>
      <p:ext uri="{BB962C8B-B14F-4D97-AF65-F5344CB8AC3E}">
        <p14:creationId xmlns:p14="http://schemas.microsoft.com/office/powerpoint/2010/main" val="7941998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175ECCB9-0D5F-4624-B35B-AC52C49BAC7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1375</TotalTime>
  <Words>924</Words>
  <Application>Microsoft Office PowerPoint</Application>
  <PresentationFormat>Widescreen</PresentationFormat>
  <Paragraphs>182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Wingdings</vt:lpstr>
      <vt:lpstr>Wingdings 2</vt:lpstr>
      <vt:lpstr>Dividend</vt:lpstr>
      <vt:lpstr>DICOM Educational Conference Bangkok, Thailand</vt:lpstr>
      <vt:lpstr>Acknowledgements</vt:lpstr>
      <vt:lpstr>AI Use Cases Taxonomy:  Impact Level and Data Integration Complexity</vt:lpstr>
      <vt:lpstr>AI Use Cases Taxonomy:  Levels of AI Automation Complexity</vt:lpstr>
      <vt:lpstr>Coordinated Effort in WG-23</vt:lpstr>
      <vt:lpstr>Existing Work Item</vt:lpstr>
      <vt:lpstr>Focused on two ‘easy’ use cases</vt:lpstr>
      <vt:lpstr>Gap Analysis Thus Far</vt:lpstr>
      <vt:lpstr>AI and importance of Big Data: Run-time classification error</vt:lpstr>
      <vt:lpstr>Next Steps</vt:lpstr>
      <vt:lpstr>AI Result Catalog</vt:lpstr>
      <vt:lpstr>Example Result Object</vt:lpstr>
      <vt:lpstr>Miscellaneous Discussion Points</vt:lpstr>
      <vt:lpstr>Open Questions</vt:lpstr>
      <vt:lpstr>Contributing To WG-23 Initiatives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Lawrence Tarbox</cp:lastModifiedBy>
  <cp:revision>79</cp:revision>
  <cp:lastPrinted>2019-09-16T14:35:36Z</cp:lastPrinted>
  <dcterms:created xsi:type="dcterms:W3CDTF">2018-06-26T03:42:10Z</dcterms:created>
  <dcterms:modified xsi:type="dcterms:W3CDTF">2019-10-02T04:47:38Z</dcterms:modified>
</cp:coreProperties>
</file>