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65" r:id="rId4"/>
    <p:sldId id="263" r:id="rId5"/>
    <p:sldId id="264" r:id="rId6"/>
    <p:sldId id="262" r:id="rId7"/>
    <p:sldId id="280" r:id="rId8"/>
    <p:sldId id="278" r:id="rId9"/>
    <p:sldId id="279" r:id="rId10"/>
    <p:sldId id="266" r:id="rId11"/>
    <p:sldId id="267" r:id="rId12"/>
    <p:sldId id="289" r:id="rId13"/>
    <p:sldId id="288" r:id="rId14"/>
    <p:sldId id="268" r:id="rId15"/>
    <p:sldId id="286" r:id="rId16"/>
    <p:sldId id="270" r:id="rId17"/>
    <p:sldId id="271" r:id="rId18"/>
    <p:sldId id="276" r:id="rId19"/>
    <p:sldId id="285" r:id="rId20"/>
    <p:sldId id="282" r:id="rId21"/>
    <p:sldId id="297" r:id="rId22"/>
    <p:sldId id="298" r:id="rId23"/>
    <p:sldId id="272" r:id="rId24"/>
    <p:sldId id="292" r:id="rId25"/>
    <p:sldId id="293" r:id="rId26"/>
    <p:sldId id="291" r:id="rId27"/>
    <p:sldId id="296" r:id="rId28"/>
  </p:sldIdLst>
  <p:sldSz cx="9144000" cy="6858000" type="screen4x3"/>
  <p:notesSz cx="6946900" cy="10083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roeder, Antje" initials="A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6" autoAdjust="0"/>
    <p:restoredTop sz="94616" autoAdjust="0"/>
  </p:normalViewPr>
  <p:slideViewPr>
    <p:cSldViewPr snapToGrid="0">
      <p:cViewPr varScale="1">
        <p:scale>
          <a:sx n="114" d="100"/>
          <a:sy n="114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02" y="90"/>
      </p:cViewPr>
      <p:guideLst>
        <p:guide orient="horz" pos="3176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/>
          <a:lstStyle>
            <a:lvl1pPr algn="r">
              <a:defRPr sz="1300"/>
            </a:lvl1pPr>
          </a:lstStyle>
          <a:p>
            <a:fld id="{502EB4DF-9256-4B4C-A5D9-310F42F4593A}" type="datetimeFigureOut">
              <a:rPr lang="de-DE" smtClean="0"/>
              <a:t>02.10.2019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55650"/>
            <a:ext cx="5041900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10" tIns="48655" rIns="97310" bIns="48655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789805"/>
            <a:ext cx="5557520" cy="4537710"/>
          </a:xfrm>
          <a:prstGeom prst="rect">
            <a:avLst/>
          </a:prstGeom>
        </p:spPr>
        <p:txBody>
          <a:bodyPr vert="horz" lIns="97310" tIns="48655" rIns="97310" bIns="486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7786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957786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 anchor="b"/>
          <a:lstStyle>
            <a:lvl1pPr algn="r">
              <a:defRPr sz="1300"/>
            </a:lvl1pPr>
          </a:lstStyle>
          <a:p>
            <a:fld id="{E8B8CAA4-75C2-49AE-900E-E721DC512C5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93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 err="1"/>
              <a:t>Thanks</a:t>
            </a:r>
            <a:r>
              <a:rPr lang="de-DE" sz="1500" dirty="0"/>
              <a:t> </a:t>
            </a:r>
            <a:r>
              <a:rPr lang="de-DE" sz="1500" dirty="0" err="1"/>
              <a:t>for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kind</a:t>
            </a:r>
            <a:r>
              <a:rPr lang="de-DE" sz="1500" dirty="0"/>
              <a:t> </a:t>
            </a:r>
            <a:r>
              <a:rPr lang="de-DE" sz="1500" dirty="0" err="1"/>
              <a:t>introduction</a:t>
            </a:r>
            <a:r>
              <a:rPr lang="de-DE" sz="1500" dirty="0"/>
              <a:t>.</a:t>
            </a:r>
          </a:p>
          <a:p>
            <a:endParaRPr lang="de-DE" sz="1500" dirty="0"/>
          </a:p>
          <a:p>
            <a:r>
              <a:rPr lang="de-DE" sz="1500" dirty="0"/>
              <a:t>After </a:t>
            </a:r>
            <a:r>
              <a:rPr lang="de-DE" sz="1500" dirty="0" err="1"/>
              <a:t>we</a:t>
            </a:r>
            <a:r>
              <a:rPr lang="de-DE" sz="1500" dirty="0"/>
              <a:t> </a:t>
            </a:r>
            <a:r>
              <a:rPr lang="de-DE" sz="1500" dirty="0" err="1"/>
              <a:t>have</a:t>
            </a:r>
            <a:r>
              <a:rPr lang="de-DE" sz="1500" dirty="0"/>
              <a:t> </a:t>
            </a:r>
            <a:r>
              <a:rPr lang="de-DE" sz="1500" dirty="0" err="1"/>
              <a:t>looked</a:t>
            </a:r>
            <a:r>
              <a:rPr lang="de-DE" sz="1500" dirty="0"/>
              <a:t> </a:t>
            </a:r>
            <a:r>
              <a:rPr lang="de-DE" sz="1500" dirty="0" err="1"/>
              <a:t>into</a:t>
            </a:r>
            <a:r>
              <a:rPr lang="de-DE" sz="1500" dirty="0"/>
              <a:t> different </a:t>
            </a:r>
            <a:r>
              <a:rPr lang="de-DE" sz="1500" dirty="0" err="1"/>
              <a:t>aspects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DICOM Standard </a:t>
            </a:r>
            <a:r>
              <a:rPr lang="de-DE" sz="1500" dirty="0" err="1"/>
              <a:t>during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yesterday‘s</a:t>
            </a:r>
            <a:r>
              <a:rPr lang="de-DE" sz="1500" dirty="0"/>
              <a:t> </a:t>
            </a:r>
            <a:r>
              <a:rPr lang="de-DE" sz="1500" dirty="0" err="1"/>
              <a:t>session</a:t>
            </a:r>
            <a:r>
              <a:rPr lang="de-DE" sz="1500" dirty="0"/>
              <a:t>, I </a:t>
            </a:r>
            <a:r>
              <a:rPr lang="de-DE" sz="1500" dirty="0" err="1"/>
              <a:t>would</a:t>
            </a:r>
            <a:r>
              <a:rPr lang="de-DE" sz="1500" dirty="0"/>
              <a:t> like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look</a:t>
            </a:r>
            <a:r>
              <a:rPr lang="de-DE" sz="1500" dirty="0"/>
              <a:t> </a:t>
            </a:r>
            <a:r>
              <a:rPr lang="de-DE" sz="1500" dirty="0" err="1"/>
              <a:t>into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Deployment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DICOM and </a:t>
            </a:r>
            <a:r>
              <a:rPr lang="de-DE" sz="1500" dirty="0" err="1"/>
              <a:t>see</a:t>
            </a:r>
            <a:r>
              <a:rPr lang="de-DE" sz="1500" dirty="0"/>
              <a:t> </a:t>
            </a:r>
            <a:r>
              <a:rPr lang="de-DE" sz="1500" dirty="0" err="1"/>
              <a:t>how</a:t>
            </a:r>
            <a:r>
              <a:rPr lang="de-DE" sz="1500" dirty="0"/>
              <a:t>  </a:t>
            </a:r>
            <a:r>
              <a:rPr lang="de-DE" sz="1500" dirty="0" err="1"/>
              <a:t>this</a:t>
            </a:r>
            <a:r>
              <a:rPr lang="de-DE" sz="1500" dirty="0"/>
              <a:t> </a:t>
            </a:r>
            <a:r>
              <a:rPr lang="de-DE" sz="1500" dirty="0" err="1"/>
              <a:t>process</a:t>
            </a:r>
            <a:r>
              <a:rPr lang="de-DE" sz="1500" dirty="0"/>
              <a:t> </a:t>
            </a:r>
            <a:r>
              <a:rPr lang="de-DE" sz="1500" dirty="0" err="1"/>
              <a:t>can</a:t>
            </a:r>
            <a:r>
              <a:rPr lang="de-DE" sz="1500" dirty="0"/>
              <a:t> </a:t>
            </a:r>
            <a:r>
              <a:rPr lang="de-DE" sz="1500" dirty="0" err="1"/>
              <a:t>be</a:t>
            </a:r>
            <a:r>
              <a:rPr lang="de-DE" sz="1500" dirty="0"/>
              <a:t> .</a:t>
            </a:r>
            <a:r>
              <a:rPr lang="de-DE" sz="1500" dirty="0" err="1"/>
              <a:t>done</a:t>
            </a:r>
            <a:r>
              <a:rPr lang="de-DE" sz="1500" dirty="0"/>
              <a:t> </a:t>
            </a:r>
            <a:r>
              <a:rPr lang="de-DE" sz="1500" dirty="0" err="1"/>
              <a:t>most</a:t>
            </a:r>
            <a:r>
              <a:rPr lang="de-DE" sz="1500" dirty="0"/>
              <a:t> </a:t>
            </a:r>
            <a:r>
              <a:rPr lang="de-DE" sz="1500" dirty="0" err="1"/>
              <a:t>effectivly</a:t>
            </a:r>
            <a:endParaRPr lang="de-DE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910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/>
              <a:t>So </a:t>
            </a:r>
            <a:r>
              <a:rPr lang="de-DE" sz="1500" dirty="0" err="1"/>
              <a:t>now</a:t>
            </a:r>
            <a:r>
              <a:rPr lang="de-DE" sz="1500" dirty="0"/>
              <a:t>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identified</a:t>
            </a:r>
            <a:r>
              <a:rPr lang="de-DE" sz="1500" dirty="0"/>
              <a:t> </a:t>
            </a:r>
            <a:r>
              <a:rPr lang="de-DE" sz="1500" dirty="0" err="1"/>
              <a:t>what</a:t>
            </a:r>
            <a:r>
              <a:rPr lang="de-DE" sz="1500" dirty="0"/>
              <a:t> </a:t>
            </a:r>
            <a:r>
              <a:rPr lang="de-DE" sz="1500" dirty="0" err="1"/>
              <a:t>features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clearly</a:t>
            </a:r>
            <a:r>
              <a:rPr lang="de-DE" sz="1500" dirty="0"/>
              <a:t> </a:t>
            </a:r>
            <a:r>
              <a:rPr lang="de-DE" sz="1500" dirty="0" err="1"/>
              <a:t>translate</a:t>
            </a:r>
            <a:r>
              <a:rPr lang="de-DE" sz="1500" dirty="0"/>
              <a:t>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into</a:t>
            </a:r>
            <a:r>
              <a:rPr lang="de-DE" sz="1500" dirty="0"/>
              <a:t> DICOM and </a:t>
            </a:r>
            <a:r>
              <a:rPr lang="de-DE" sz="1500" dirty="0" err="1"/>
              <a:t>compare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compabitily</a:t>
            </a:r>
            <a:r>
              <a:rPr lang="de-DE" sz="1500" dirty="0"/>
              <a:t> </a:t>
            </a:r>
            <a:r>
              <a:rPr lang="de-DE" sz="1500" dirty="0" err="1"/>
              <a:t>with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existing</a:t>
            </a:r>
            <a:r>
              <a:rPr lang="de-DE" sz="1500" dirty="0"/>
              <a:t> </a:t>
            </a:r>
            <a:r>
              <a:rPr lang="de-DE" sz="1500" dirty="0" err="1"/>
              <a:t>environment</a:t>
            </a:r>
            <a:endParaRPr lang="de-DE" sz="1500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09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4690" y="4789805"/>
            <a:ext cx="5557520" cy="4989135"/>
          </a:xfrm>
        </p:spPr>
        <p:txBody>
          <a:bodyPr/>
          <a:lstStyle/>
          <a:p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essential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/>
              <a:t>translate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clinical</a:t>
            </a:r>
            <a:r>
              <a:rPr lang="de-DE" sz="1400" dirty="0"/>
              <a:t> </a:t>
            </a:r>
            <a:r>
              <a:rPr lang="de-DE" sz="1400" dirty="0" err="1"/>
              <a:t>workflows</a:t>
            </a:r>
            <a:r>
              <a:rPr lang="de-DE" sz="1400" dirty="0"/>
              <a:t> </a:t>
            </a:r>
            <a:r>
              <a:rPr lang="de-DE" sz="1400" dirty="0" err="1"/>
              <a:t>into</a:t>
            </a:r>
            <a:r>
              <a:rPr lang="de-DE" sz="1400" dirty="0"/>
              <a:t> DICOM. </a:t>
            </a:r>
            <a:r>
              <a:rPr lang="de-DE" sz="1400" dirty="0" err="1"/>
              <a:t>Therefore</a:t>
            </a:r>
            <a:r>
              <a:rPr lang="de-DE" sz="1400" dirty="0"/>
              <a:t> </a:t>
            </a:r>
            <a:r>
              <a:rPr lang="de-DE" sz="1400" dirty="0" err="1"/>
              <a:t>there</a:t>
            </a:r>
            <a:r>
              <a:rPr lang="de-DE" sz="1400" dirty="0"/>
              <a:t>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/>
              <a:t>some</a:t>
            </a:r>
            <a:r>
              <a:rPr lang="de-DE" sz="1400" dirty="0"/>
              <a:t> </a:t>
            </a:r>
            <a:r>
              <a:rPr lang="de-DE" sz="1400" dirty="0" err="1"/>
              <a:t>terms</a:t>
            </a:r>
            <a:r>
              <a:rPr lang="de-DE" sz="1400" dirty="0"/>
              <a:t> and </a:t>
            </a:r>
            <a:r>
              <a:rPr lang="de-DE" sz="1400" dirty="0" err="1"/>
              <a:t>definitions</a:t>
            </a:r>
            <a:r>
              <a:rPr lang="de-DE" sz="1400" dirty="0"/>
              <a:t> </a:t>
            </a:r>
            <a:r>
              <a:rPr lang="de-DE" sz="1400" dirty="0" err="1"/>
              <a:t>here</a:t>
            </a:r>
            <a:r>
              <a:rPr lang="de-DE" sz="1400" dirty="0"/>
              <a:t>, </a:t>
            </a:r>
            <a:r>
              <a:rPr lang="de-DE" sz="1400" dirty="0" err="1"/>
              <a:t>that</a:t>
            </a:r>
            <a:r>
              <a:rPr lang="de-DE" sz="1400" dirty="0"/>
              <a:t> will </a:t>
            </a:r>
            <a:r>
              <a:rPr lang="de-DE" sz="1400" dirty="0" err="1"/>
              <a:t>always</a:t>
            </a:r>
            <a:r>
              <a:rPr lang="de-DE" sz="1400" dirty="0"/>
              <a:t> </a:t>
            </a:r>
            <a:r>
              <a:rPr lang="de-DE" sz="1400" dirty="0" err="1"/>
              <a:t>come</a:t>
            </a:r>
            <a:r>
              <a:rPr lang="de-DE" sz="1400" dirty="0"/>
              <a:t> </a:t>
            </a:r>
            <a:r>
              <a:rPr lang="de-DE" sz="1400" dirty="0" err="1"/>
              <a:t>up</a:t>
            </a:r>
            <a:r>
              <a:rPr lang="de-DE" sz="1400" dirty="0"/>
              <a:t>,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/>
              <a:t>ask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DICOM.</a:t>
            </a:r>
          </a:p>
          <a:p>
            <a:endParaRPr lang="de-DE" sz="1400" dirty="0"/>
          </a:p>
          <a:p>
            <a:r>
              <a:rPr lang="de-DE" sz="1400" dirty="0"/>
              <a:t>The </a:t>
            </a:r>
            <a:r>
              <a:rPr lang="de-DE" sz="1400" dirty="0" err="1"/>
              <a:t>basic</a:t>
            </a:r>
            <a:r>
              <a:rPr lang="de-DE" sz="1400" dirty="0"/>
              <a:t> </a:t>
            </a:r>
            <a:r>
              <a:rPr lang="de-DE" sz="1400" dirty="0" err="1"/>
              <a:t>concept</a:t>
            </a:r>
            <a:r>
              <a:rPr lang="de-DE" sz="1400" dirty="0"/>
              <a:t> in DICOM </a:t>
            </a:r>
            <a:r>
              <a:rPr lang="de-DE" sz="1400" dirty="0" err="1"/>
              <a:t>is</a:t>
            </a:r>
            <a:r>
              <a:rPr lang="de-DE" sz="1400" dirty="0"/>
              <a:t> a SOP Class, </a:t>
            </a:r>
            <a:r>
              <a:rPr lang="de-DE" sz="1400" dirty="0" err="1"/>
              <a:t>where</a:t>
            </a:r>
            <a:r>
              <a:rPr lang="de-DE" sz="1400" dirty="0"/>
              <a:t> SOP </a:t>
            </a:r>
            <a:r>
              <a:rPr lang="de-DE" sz="1400" dirty="0" err="1"/>
              <a:t>stands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Service </a:t>
            </a:r>
            <a:r>
              <a:rPr lang="de-DE" sz="1400" dirty="0" err="1"/>
              <a:t>Object</a:t>
            </a:r>
            <a:r>
              <a:rPr lang="de-DE" sz="1400" dirty="0"/>
              <a:t> Pairs, </a:t>
            </a:r>
            <a:r>
              <a:rPr lang="de-DE" sz="1400" dirty="0" err="1"/>
              <a:t>which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a </a:t>
            </a:r>
            <a:r>
              <a:rPr lang="de-DE" sz="1400" dirty="0" err="1"/>
              <a:t>combination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a </a:t>
            </a:r>
            <a:r>
              <a:rPr lang="de-DE" sz="1400" dirty="0" err="1"/>
              <a:t>service</a:t>
            </a:r>
            <a:r>
              <a:rPr lang="de-DE" sz="1400" dirty="0"/>
              <a:t> and an </a:t>
            </a:r>
            <a:r>
              <a:rPr lang="de-DE" sz="1400" dirty="0" err="1"/>
              <a:t>object</a:t>
            </a:r>
            <a:r>
              <a:rPr lang="de-DE" sz="1400" dirty="0"/>
              <a:t> type. The </a:t>
            </a:r>
            <a:r>
              <a:rPr lang="de-DE" sz="1400" dirty="0" err="1"/>
              <a:t>object</a:t>
            </a:r>
            <a:r>
              <a:rPr lang="de-DE" sz="1400" dirty="0"/>
              <a:t> type </a:t>
            </a:r>
            <a:r>
              <a:rPr lang="de-DE" sz="1400" dirty="0" err="1"/>
              <a:t>is</a:t>
            </a:r>
            <a:r>
              <a:rPr lang="de-DE" sz="1400" dirty="0"/>
              <a:t> also </a:t>
            </a:r>
            <a:r>
              <a:rPr lang="de-DE" sz="1400" dirty="0" err="1"/>
              <a:t>refered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as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Information </a:t>
            </a:r>
            <a:r>
              <a:rPr lang="de-DE" sz="1400" dirty="0" err="1"/>
              <a:t>Object</a:t>
            </a:r>
            <a:r>
              <a:rPr lang="de-DE" sz="1400" dirty="0"/>
              <a:t> </a:t>
            </a:r>
            <a:r>
              <a:rPr lang="de-DE" sz="1400" dirty="0" err="1"/>
              <a:t>definition</a:t>
            </a:r>
            <a:r>
              <a:rPr lang="de-DE" sz="1400" dirty="0"/>
              <a:t>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short</a:t>
            </a:r>
            <a:r>
              <a:rPr lang="de-DE" sz="1400" dirty="0"/>
              <a:t> IOD.</a:t>
            </a:r>
          </a:p>
          <a:p>
            <a:r>
              <a:rPr lang="de-DE" sz="1400" dirty="0"/>
              <a:t>DICOM </a:t>
            </a:r>
            <a:r>
              <a:rPr lang="de-DE" sz="1400" dirty="0" err="1"/>
              <a:t>distinguishes</a:t>
            </a:r>
            <a:r>
              <a:rPr lang="de-DE" sz="1400" dirty="0"/>
              <a:t> </a:t>
            </a:r>
            <a:r>
              <a:rPr lang="de-DE" sz="1400" dirty="0" err="1"/>
              <a:t>betwenn</a:t>
            </a:r>
            <a:r>
              <a:rPr lang="de-DE" sz="1400" dirty="0"/>
              <a:t> </a:t>
            </a:r>
            <a:r>
              <a:rPr lang="de-DE" sz="1400" dirty="0" err="1"/>
              <a:t>two</a:t>
            </a:r>
            <a:r>
              <a:rPr lang="de-DE" sz="1400" dirty="0"/>
              <a:t> different </a:t>
            </a:r>
            <a:r>
              <a:rPr lang="de-DE" sz="1400" dirty="0" err="1"/>
              <a:t>roles</a:t>
            </a:r>
            <a:r>
              <a:rPr lang="de-DE" sz="1400" dirty="0"/>
              <a:t>,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service</a:t>
            </a:r>
            <a:r>
              <a:rPr lang="de-DE" sz="1400" dirty="0"/>
              <a:t> </a:t>
            </a:r>
            <a:r>
              <a:rPr lang="de-DE" sz="1400" dirty="0" err="1"/>
              <a:t>class</a:t>
            </a:r>
            <a:r>
              <a:rPr lang="de-DE" sz="1400" dirty="0"/>
              <a:t> </a:t>
            </a:r>
            <a:r>
              <a:rPr lang="de-DE" sz="1400" dirty="0" err="1"/>
              <a:t>user</a:t>
            </a:r>
            <a:r>
              <a:rPr lang="de-DE" sz="1400" dirty="0"/>
              <a:t> </a:t>
            </a:r>
            <a:r>
              <a:rPr lang="de-DE" sz="1400" dirty="0" err="1"/>
              <a:t>who</a:t>
            </a:r>
            <a:r>
              <a:rPr lang="de-DE" sz="1400" dirty="0"/>
              <a:t> </a:t>
            </a:r>
            <a:r>
              <a:rPr lang="de-DE" sz="1400" dirty="0" err="1"/>
              <a:t>requests</a:t>
            </a:r>
            <a:r>
              <a:rPr lang="de-DE" sz="1400" dirty="0"/>
              <a:t> a </a:t>
            </a:r>
            <a:r>
              <a:rPr lang="de-DE" sz="1400" dirty="0" err="1"/>
              <a:t>service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a </a:t>
            </a:r>
            <a:r>
              <a:rPr lang="de-DE" sz="1400" dirty="0" err="1"/>
              <a:t>service</a:t>
            </a:r>
            <a:r>
              <a:rPr lang="de-DE" sz="1400" dirty="0"/>
              <a:t> </a:t>
            </a:r>
            <a:r>
              <a:rPr lang="de-DE" sz="1400" dirty="0" err="1"/>
              <a:t>class</a:t>
            </a:r>
            <a:r>
              <a:rPr lang="de-DE" sz="1400" dirty="0"/>
              <a:t> </a:t>
            </a:r>
            <a:r>
              <a:rPr lang="de-DE" sz="1400" dirty="0" err="1"/>
              <a:t>provider</a:t>
            </a:r>
            <a:r>
              <a:rPr lang="de-DE" sz="1400" dirty="0"/>
              <a:t>.</a:t>
            </a:r>
          </a:p>
          <a:p>
            <a:endParaRPr lang="de-DE" sz="1400" dirty="0"/>
          </a:p>
          <a:p>
            <a:r>
              <a:rPr lang="de-DE" sz="1400" dirty="0"/>
              <a:t>So </a:t>
            </a:r>
            <a:r>
              <a:rPr lang="de-DE" sz="1400" dirty="0" err="1"/>
              <a:t>let‘s</a:t>
            </a:r>
            <a:r>
              <a:rPr lang="de-DE" sz="1400" dirty="0"/>
              <a:t> </a:t>
            </a:r>
            <a:r>
              <a:rPr lang="de-DE" sz="1400" dirty="0" err="1"/>
              <a:t>look</a:t>
            </a:r>
            <a:r>
              <a:rPr lang="de-DE" sz="1400" dirty="0"/>
              <a:t> at </a:t>
            </a:r>
            <a:r>
              <a:rPr lang="de-DE" sz="1400" dirty="0" err="1"/>
              <a:t>some</a:t>
            </a:r>
            <a:r>
              <a:rPr lang="de-DE" sz="1400" dirty="0"/>
              <a:t> </a:t>
            </a:r>
            <a:r>
              <a:rPr lang="de-DE" sz="1400" dirty="0" err="1"/>
              <a:t>examples</a:t>
            </a:r>
            <a:r>
              <a:rPr lang="de-DE" sz="1400" dirty="0"/>
              <a:t>:</a:t>
            </a:r>
          </a:p>
          <a:p>
            <a:pPr marL="182457" indent="-182457">
              <a:buFont typeface="Arial" panose="020B0604020202020204" pitchFamily="34" charset="0"/>
              <a:buChar char="•"/>
            </a:pP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request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,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/>
              <a:t>want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CT </a:t>
            </a:r>
            <a:r>
              <a:rPr lang="de-DE" sz="1400" dirty="0" err="1"/>
              <a:t>scanner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send </a:t>
            </a:r>
            <a:r>
              <a:rPr lang="de-DE" sz="1400" dirty="0" err="1"/>
              <a:t>images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PACS. In DICOM </a:t>
            </a:r>
            <a:r>
              <a:rPr lang="de-DE" sz="1400" dirty="0" err="1"/>
              <a:t>terminology</a:t>
            </a:r>
            <a:r>
              <a:rPr lang="de-DE" sz="1400" dirty="0"/>
              <a:t>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/>
              <a:t>say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CT </a:t>
            </a:r>
            <a:r>
              <a:rPr lang="de-DE" sz="1400" dirty="0" err="1"/>
              <a:t>scanner</a:t>
            </a:r>
            <a:r>
              <a:rPr lang="de-DE" sz="1400" dirty="0"/>
              <a:t> </a:t>
            </a:r>
            <a:r>
              <a:rPr lang="de-DE" sz="1400" dirty="0" err="1"/>
              <a:t>should</a:t>
            </a:r>
            <a:r>
              <a:rPr lang="de-DE" sz="1400" dirty="0"/>
              <a:t> </a:t>
            </a:r>
            <a:r>
              <a:rPr lang="de-DE" sz="1400" dirty="0" err="1"/>
              <a:t>support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CT Image Storage SOP Class </a:t>
            </a:r>
            <a:r>
              <a:rPr lang="de-DE" sz="1400" dirty="0" err="1"/>
              <a:t>as</a:t>
            </a:r>
            <a:r>
              <a:rPr lang="de-DE" sz="1400" dirty="0"/>
              <a:t> a SCU</a:t>
            </a:r>
          </a:p>
          <a:p>
            <a:pPr marL="182457" lvl="1" indent="-182457">
              <a:buFont typeface="Arial" panose="020B0604020202020204" pitchFamily="34" charset="0"/>
              <a:buChar char="•"/>
            </a:pP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request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,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/>
              <a:t>want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CT </a:t>
            </a:r>
            <a:r>
              <a:rPr lang="de-DE" sz="1400" dirty="0" err="1"/>
              <a:t>scanner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capable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receiving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worklist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RIS. In DICOM </a:t>
            </a:r>
            <a:r>
              <a:rPr lang="de-DE" sz="1400" dirty="0" err="1"/>
              <a:t>terminology</a:t>
            </a:r>
            <a:r>
              <a:rPr lang="de-DE" sz="1400" dirty="0"/>
              <a:t>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/>
              <a:t>say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CT </a:t>
            </a:r>
            <a:r>
              <a:rPr lang="de-DE" sz="1400" dirty="0" err="1"/>
              <a:t>scanner</a:t>
            </a:r>
            <a:r>
              <a:rPr lang="de-DE" sz="1400" dirty="0"/>
              <a:t> </a:t>
            </a:r>
            <a:r>
              <a:rPr lang="de-DE" sz="1400" dirty="0" err="1"/>
              <a:t>should</a:t>
            </a:r>
            <a:r>
              <a:rPr lang="de-DE" sz="1400" dirty="0"/>
              <a:t> </a:t>
            </a:r>
            <a:r>
              <a:rPr lang="de-DE" sz="1400" dirty="0" err="1"/>
              <a:t>support</a:t>
            </a:r>
            <a:r>
              <a:rPr lang="de-DE" sz="1400" dirty="0"/>
              <a:t> </a:t>
            </a:r>
            <a:r>
              <a:rPr lang="en-US" sz="1400" dirty="0"/>
              <a:t>Modality Worklist Information Model – FIND SOP Class as a SCU </a:t>
            </a:r>
            <a:endParaRPr lang="de-DE" sz="1400" dirty="0"/>
          </a:p>
          <a:p>
            <a:pPr marL="182457" indent="-182457">
              <a:buFont typeface="Arial" panose="020B0604020202020204" pitchFamily="34" charset="0"/>
              <a:buChar char="•"/>
            </a:pPr>
            <a:endParaRPr lang="de-DE" sz="1500" dirty="0"/>
          </a:p>
          <a:p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should</a:t>
            </a:r>
            <a:r>
              <a:rPr lang="de-DE" sz="1500" dirty="0"/>
              <a:t> </a:t>
            </a:r>
            <a:r>
              <a:rPr lang="de-DE" sz="1500" dirty="0" err="1"/>
              <a:t>compare</a:t>
            </a:r>
            <a:r>
              <a:rPr lang="de-DE" sz="1500" dirty="0"/>
              <a:t> </a:t>
            </a:r>
            <a:r>
              <a:rPr lang="de-DE" sz="1500" dirty="0" err="1"/>
              <a:t>whether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select</a:t>
            </a:r>
            <a:r>
              <a:rPr lang="de-DE" sz="1500" dirty="0"/>
              <a:t> </a:t>
            </a:r>
            <a:r>
              <a:rPr lang="de-DE" sz="1500" dirty="0" err="1"/>
              <a:t>products</a:t>
            </a:r>
            <a:r>
              <a:rPr lang="de-DE" sz="1500" dirty="0"/>
              <a:t> </a:t>
            </a:r>
            <a:r>
              <a:rPr lang="de-DE" sz="1500" dirty="0" err="1"/>
              <a:t>features</a:t>
            </a:r>
            <a:r>
              <a:rPr lang="de-DE" sz="1500" dirty="0"/>
              <a:t> </a:t>
            </a:r>
            <a:r>
              <a:rPr lang="de-DE" sz="1500" dirty="0" err="1"/>
              <a:t>are</a:t>
            </a:r>
            <a:r>
              <a:rPr lang="de-DE" sz="1500" dirty="0"/>
              <a:t> </a:t>
            </a:r>
            <a:r>
              <a:rPr lang="de-DE" sz="1500" dirty="0" err="1"/>
              <a:t>compatible</a:t>
            </a:r>
            <a:r>
              <a:rPr lang="de-DE" sz="1500" dirty="0"/>
              <a:t> </a:t>
            </a:r>
            <a:r>
              <a:rPr lang="de-DE" sz="1500" dirty="0" err="1"/>
              <a:t>with</a:t>
            </a:r>
            <a:r>
              <a:rPr lang="de-DE" sz="1500" dirty="0"/>
              <a:t>  </a:t>
            </a:r>
            <a:r>
              <a:rPr lang="de-DE" sz="1500" dirty="0" err="1"/>
              <a:t>the</a:t>
            </a:r>
            <a:r>
              <a:rPr lang="de-DE" sz="1500" dirty="0"/>
              <a:t> DICOM </a:t>
            </a:r>
            <a:r>
              <a:rPr lang="de-DE" sz="1500" dirty="0" err="1"/>
              <a:t>features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existing</a:t>
            </a:r>
            <a:r>
              <a:rPr lang="de-DE" sz="1500" dirty="0"/>
              <a:t> </a:t>
            </a:r>
            <a:r>
              <a:rPr lang="de-DE" sz="1500" dirty="0" err="1"/>
              <a:t>environment</a:t>
            </a:r>
            <a:r>
              <a:rPr lang="de-DE" sz="1500" dirty="0"/>
              <a:t> </a:t>
            </a:r>
            <a:r>
              <a:rPr lang="de-DE" sz="1500" dirty="0" err="1"/>
              <a:t>by</a:t>
            </a:r>
            <a:r>
              <a:rPr lang="de-DE" sz="1500" dirty="0"/>
              <a:t> </a:t>
            </a:r>
            <a:r>
              <a:rPr lang="de-DE" sz="1500" dirty="0" err="1"/>
              <a:t>comparing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DICOM </a:t>
            </a:r>
            <a:r>
              <a:rPr lang="de-DE" sz="1500" dirty="0" err="1"/>
              <a:t>Conformance</a:t>
            </a:r>
            <a:r>
              <a:rPr lang="de-DE" sz="1500" dirty="0"/>
              <a:t>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069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420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725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343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98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325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830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5426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113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/>
              <a:t>After a </a:t>
            </a:r>
            <a:r>
              <a:rPr lang="de-DE" sz="1500" dirty="0" err="1"/>
              <a:t>short</a:t>
            </a:r>
            <a:r>
              <a:rPr lang="de-DE" sz="1500" dirty="0"/>
              <a:t> </a:t>
            </a:r>
            <a:r>
              <a:rPr lang="de-DE" sz="1500" dirty="0" err="1"/>
              <a:t>introduction</a:t>
            </a:r>
            <a:r>
              <a:rPr lang="de-DE" sz="1500" dirty="0"/>
              <a:t> on </a:t>
            </a:r>
            <a:r>
              <a:rPr lang="de-DE" sz="1500" dirty="0" err="1"/>
              <a:t>this</a:t>
            </a:r>
            <a:r>
              <a:rPr lang="de-DE" sz="1500" dirty="0"/>
              <a:t> </a:t>
            </a:r>
            <a:r>
              <a:rPr lang="de-DE" sz="1500" dirty="0" err="1"/>
              <a:t>topic</a:t>
            </a:r>
            <a:r>
              <a:rPr lang="de-DE" sz="1500" dirty="0"/>
              <a:t> </a:t>
            </a:r>
            <a:r>
              <a:rPr lang="de-DE" sz="1500" dirty="0" err="1"/>
              <a:t>we</a:t>
            </a:r>
            <a:r>
              <a:rPr lang="de-DE" sz="1500" dirty="0"/>
              <a:t> will </a:t>
            </a:r>
            <a:r>
              <a:rPr lang="de-DE" sz="1500" dirty="0" err="1"/>
              <a:t>look</a:t>
            </a:r>
            <a:r>
              <a:rPr lang="de-DE" sz="1500" dirty="0"/>
              <a:t> </a:t>
            </a:r>
            <a:r>
              <a:rPr lang="de-DE" sz="1500" dirty="0" err="1"/>
              <a:t>through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diffrent</a:t>
            </a:r>
            <a:r>
              <a:rPr lang="de-DE" sz="1500" dirty="0"/>
              <a:t> </a:t>
            </a:r>
            <a:r>
              <a:rPr lang="de-DE" sz="1500" dirty="0" err="1"/>
              <a:t>steps</a:t>
            </a:r>
            <a:r>
              <a:rPr lang="de-DE" sz="1500" dirty="0"/>
              <a:t> </a:t>
            </a:r>
            <a:r>
              <a:rPr lang="de-DE" sz="1500" dirty="0" err="1"/>
              <a:t>during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deployment</a:t>
            </a:r>
            <a:r>
              <a:rPr lang="de-DE" sz="1500" dirty="0"/>
              <a:t> </a:t>
            </a:r>
            <a:r>
              <a:rPr lang="de-DE" sz="1500" dirty="0" err="1"/>
              <a:t>process</a:t>
            </a:r>
            <a:r>
              <a:rPr lang="de-DE" sz="1500" dirty="0"/>
              <a:t> and </a:t>
            </a:r>
            <a:r>
              <a:rPr lang="de-DE" sz="1500" dirty="0" err="1"/>
              <a:t>take</a:t>
            </a:r>
            <a:r>
              <a:rPr lang="de-DE" sz="1500" dirty="0"/>
              <a:t> a </a:t>
            </a:r>
            <a:r>
              <a:rPr lang="de-DE" sz="1500" dirty="0" err="1"/>
              <a:t>look</a:t>
            </a:r>
            <a:r>
              <a:rPr lang="de-DE" sz="1500" dirty="0"/>
              <a:t> </a:t>
            </a:r>
            <a:r>
              <a:rPr lang="de-DE" sz="1500" dirty="0" err="1"/>
              <a:t>how</a:t>
            </a:r>
            <a:r>
              <a:rPr lang="de-DE" sz="1500" dirty="0"/>
              <a:t> DICOM </a:t>
            </a:r>
            <a:r>
              <a:rPr lang="de-DE" sz="1500" dirty="0" err="1"/>
              <a:t>can</a:t>
            </a:r>
            <a:r>
              <a:rPr lang="de-DE" sz="1500" dirty="0"/>
              <a:t> </a:t>
            </a:r>
            <a:r>
              <a:rPr lang="de-DE" sz="1500" dirty="0" err="1"/>
              <a:t>help</a:t>
            </a:r>
            <a:r>
              <a:rPr lang="de-DE" sz="1500" dirty="0"/>
              <a:t> </a:t>
            </a:r>
            <a:r>
              <a:rPr lang="de-DE" sz="1500" dirty="0" err="1"/>
              <a:t>or</a:t>
            </a:r>
            <a:r>
              <a:rPr lang="de-DE" sz="1500" dirty="0"/>
              <a:t> </a:t>
            </a:r>
            <a:r>
              <a:rPr lang="de-DE" sz="1500" dirty="0" err="1"/>
              <a:t>even</a:t>
            </a:r>
            <a:r>
              <a:rPr lang="de-DE" sz="1500" dirty="0"/>
              <a:t> </a:t>
            </a:r>
            <a:r>
              <a:rPr lang="de-DE" sz="1500" dirty="0" err="1"/>
              <a:t>look</a:t>
            </a:r>
            <a:r>
              <a:rPr lang="de-DE" sz="1500" dirty="0"/>
              <a:t> </a:t>
            </a:r>
            <a:r>
              <a:rPr lang="de-DE" sz="1500" dirty="0" err="1"/>
              <a:t>for</a:t>
            </a:r>
            <a:r>
              <a:rPr lang="de-DE" sz="1500" dirty="0"/>
              <a:t> </a:t>
            </a:r>
            <a:r>
              <a:rPr lang="de-DE" sz="1500" dirty="0" err="1"/>
              <a:t>some</a:t>
            </a:r>
            <a:r>
              <a:rPr lang="de-DE" sz="1500" dirty="0"/>
              <a:t> </a:t>
            </a:r>
            <a:r>
              <a:rPr lang="de-DE" sz="1500" dirty="0" err="1"/>
              <a:t>caveats</a:t>
            </a:r>
            <a:r>
              <a:rPr lang="de-DE" sz="1500" dirty="0"/>
              <a:t>,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keep</a:t>
            </a:r>
            <a:r>
              <a:rPr lang="de-DE" sz="1500" dirty="0"/>
              <a:t> in mind.</a:t>
            </a:r>
          </a:p>
          <a:p>
            <a:endParaRPr lang="de-DE" sz="1500" dirty="0"/>
          </a:p>
          <a:p>
            <a:r>
              <a:rPr lang="de-DE" sz="1500" dirty="0" err="1"/>
              <a:t>Since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DICOM </a:t>
            </a:r>
            <a:r>
              <a:rPr lang="de-DE" sz="1500" dirty="0" err="1"/>
              <a:t>standard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still </a:t>
            </a:r>
            <a:r>
              <a:rPr lang="de-DE" sz="1500" dirty="0" err="1"/>
              <a:t>evolving</a:t>
            </a:r>
            <a:r>
              <a:rPr lang="de-DE" sz="1500" dirty="0"/>
              <a:t>, I </a:t>
            </a:r>
            <a:r>
              <a:rPr lang="de-DE" sz="1500" dirty="0" err="1"/>
              <a:t>would</a:t>
            </a:r>
            <a:r>
              <a:rPr lang="de-DE" sz="1500" dirty="0"/>
              <a:t> like </a:t>
            </a:r>
            <a:r>
              <a:rPr lang="de-DE" sz="1500" dirty="0" err="1"/>
              <a:t>to</a:t>
            </a:r>
            <a:r>
              <a:rPr lang="de-DE" sz="1500" dirty="0"/>
              <a:t> end </a:t>
            </a:r>
            <a:r>
              <a:rPr lang="de-DE" sz="1500" dirty="0" err="1"/>
              <a:t>with</a:t>
            </a:r>
            <a:r>
              <a:rPr lang="de-DE" sz="1500" dirty="0"/>
              <a:t> </a:t>
            </a:r>
            <a:r>
              <a:rPr lang="de-DE" sz="1500" dirty="0" err="1"/>
              <a:t>two</a:t>
            </a:r>
            <a:r>
              <a:rPr lang="de-DE" sz="1500" dirty="0"/>
              <a:t> </a:t>
            </a:r>
            <a:r>
              <a:rPr lang="de-DE" sz="1500" dirty="0" err="1"/>
              <a:t>new</a:t>
            </a:r>
            <a:r>
              <a:rPr lang="de-DE" sz="1500" dirty="0"/>
              <a:t> </a:t>
            </a:r>
            <a:r>
              <a:rPr lang="de-DE" sz="1500" dirty="0" err="1"/>
              <a:t>developments</a:t>
            </a:r>
            <a:r>
              <a:rPr lang="de-DE" sz="1500" dirty="0"/>
              <a:t> </a:t>
            </a:r>
            <a:r>
              <a:rPr lang="de-DE" sz="1500" dirty="0" err="1"/>
              <a:t>currently</a:t>
            </a:r>
            <a:r>
              <a:rPr lang="de-DE" sz="1500" dirty="0"/>
              <a:t> </a:t>
            </a:r>
            <a:r>
              <a:rPr lang="de-DE" sz="1500" dirty="0" err="1"/>
              <a:t>happening</a:t>
            </a:r>
            <a:r>
              <a:rPr lang="de-DE" sz="1500" dirty="0"/>
              <a:t>,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further</a:t>
            </a:r>
            <a:r>
              <a:rPr lang="de-DE" sz="1500" dirty="0"/>
              <a:t> </a:t>
            </a:r>
            <a:r>
              <a:rPr lang="de-DE" sz="1500" dirty="0" err="1"/>
              <a:t>help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process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effective</a:t>
            </a:r>
            <a:r>
              <a:rPr lang="de-DE" sz="1500" dirty="0"/>
              <a:t> </a:t>
            </a:r>
            <a:r>
              <a:rPr lang="de-DE" sz="1500" dirty="0" err="1"/>
              <a:t>deployment</a:t>
            </a:r>
            <a:r>
              <a:rPr lang="de-DE" sz="1500" dirty="0"/>
              <a:t>.</a:t>
            </a:r>
          </a:p>
          <a:p>
            <a:endParaRPr lang="de-DE" sz="1500" dirty="0"/>
          </a:p>
          <a:p>
            <a:endParaRPr lang="de-DE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423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01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Self</a:t>
            </a:r>
            <a:r>
              <a:rPr lang="de-DE" dirty="0"/>
              <a:t> </a:t>
            </a:r>
            <a:r>
              <a:rPr lang="de-DE" dirty="0" err="1"/>
              <a:t>assessment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vendors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, </a:t>
            </a:r>
            <a:r>
              <a:rPr lang="de-DE" dirty="0" err="1"/>
              <a:t>however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wide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an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regulatory</a:t>
            </a:r>
            <a:r>
              <a:rPr lang="de-DE" dirty="0"/>
              <a:t> initiatives,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on </a:t>
            </a:r>
            <a:r>
              <a:rPr lang="de-DE" dirty="0" err="1"/>
              <a:t>conformity</a:t>
            </a:r>
            <a:r>
              <a:rPr lang="de-DE" dirty="0"/>
              <a:t> </a:t>
            </a:r>
            <a:r>
              <a:rPr lang="de-DE" dirty="0" err="1"/>
              <a:t>assessment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. </a:t>
            </a:r>
          </a:p>
          <a:p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having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deta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481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6540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904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39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7218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5019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174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 err="1"/>
              <a:t>Usually</a:t>
            </a:r>
            <a:r>
              <a:rPr lang="de-DE" sz="1500" dirty="0"/>
              <a:t> </a:t>
            </a:r>
            <a:r>
              <a:rPr lang="de-DE" sz="1500" dirty="0" err="1"/>
              <a:t>there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</a:t>
            </a:r>
            <a:r>
              <a:rPr lang="de-DE" sz="1500" dirty="0" err="1"/>
              <a:t>plethora</a:t>
            </a:r>
            <a:r>
              <a:rPr lang="de-DE" sz="1500" dirty="0"/>
              <a:t>  </a:t>
            </a:r>
            <a:r>
              <a:rPr lang="de-DE" sz="1500" dirty="0" err="1"/>
              <a:t>of</a:t>
            </a:r>
            <a:r>
              <a:rPr lang="de-DE" sz="1500" dirty="0"/>
              <a:t> different </a:t>
            </a:r>
            <a:r>
              <a:rPr lang="de-DE" sz="1500" dirty="0" err="1"/>
              <a:t>systems</a:t>
            </a:r>
            <a:r>
              <a:rPr lang="de-DE" sz="1500" dirty="0"/>
              <a:t> in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radiology</a:t>
            </a:r>
            <a:r>
              <a:rPr lang="de-DE" sz="1500" dirty="0"/>
              <a:t> </a:t>
            </a:r>
            <a:r>
              <a:rPr lang="de-DE" sz="1500" dirty="0" err="1"/>
              <a:t>department</a:t>
            </a:r>
            <a:r>
              <a:rPr lang="de-DE" sz="1500" dirty="0"/>
              <a:t>, </a:t>
            </a:r>
            <a:r>
              <a:rPr lang="de-DE" sz="1500" dirty="0" err="1"/>
              <a:t>within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enterprise</a:t>
            </a:r>
            <a:r>
              <a:rPr lang="de-DE" sz="1500" dirty="0"/>
              <a:t>  </a:t>
            </a:r>
            <a:r>
              <a:rPr lang="de-DE" sz="1500" dirty="0" err="1"/>
              <a:t>or</a:t>
            </a:r>
            <a:r>
              <a:rPr lang="de-DE" sz="1500" dirty="0"/>
              <a:t> </a:t>
            </a:r>
            <a:r>
              <a:rPr lang="de-DE" sz="1500" dirty="0" err="1"/>
              <a:t>even</a:t>
            </a:r>
            <a:r>
              <a:rPr lang="de-DE" sz="1500" dirty="0"/>
              <a:t> outside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enterprise</a:t>
            </a:r>
            <a:r>
              <a:rPr lang="de-DE" sz="1500" dirty="0"/>
              <a:t>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exchange</a:t>
            </a:r>
            <a:r>
              <a:rPr lang="de-DE" sz="1500" dirty="0"/>
              <a:t> </a:t>
            </a:r>
            <a:r>
              <a:rPr lang="de-DE" sz="1500" dirty="0" err="1"/>
              <a:t>information</a:t>
            </a:r>
            <a:r>
              <a:rPr lang="de-DE" sz="1500" dirty="0"/>
              <a:t>. These </a:t>
            </a:r>
            <a:r>
              <a:rPr lang="de-DE" sz="1500" dirty="0" err="1"/>
              <a:t>systems</a:t>
            </a:r>
            <a:r>
              <a:rPr lang="de-DE" sz="1500" dirty="0"/>
              <a:t> </a:t>
            </a:r>
            <a:r>
              <a:rPr lang="de-DE" sz="1500" dirty="0" err="1"/>
              <a:t>are</a:t>
            </a:r>
            <a:r>
              <a:rPr lang="de-DE" sz="1500" dirty="0"/>
              <a:t> also </a:t>
            </a:r>
            <a:r>
              <a:rPr lang="de-DE" sz="1500" dirty="0" err="1"/>
              <a:t>provided</a:t>
            </a:r>
            <a:r>
              <a:rPr lang="de-DE" sz="1500" dirty="0"/>
              <a:t> </a:t>
            </a:r>
            <a:r>
              <a:rPr lang="de-DE" sz="1500" dirty="0" err="1"/>
              <a:t>by</a:t>
            </a:r>
            <a:r>
              <a:rPr lang="de-DE" sz="1500" dirty="0"/>
              <a:t> a </a:t>
            </a:r>
            <a:r>
              <a:rPr lang="de-DE" sz="1500" dirty="0" err="1"/>
              <a:t>multiplicity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vendors</a:t>
            </a:r>
            <a:r>
              <a:rPr lang="de-DE" sz="1500" dirty="0"/>
              <a:t>. Take </a:t>
            </a:r>
            <a:r>
              <a:rPr lang="de-DE" sz="1500" dirty="0" err="1"/>
              <a:t>into</a:t>
            </a:r>
            <a:r>
              <a:rPr lang="de-DE" sz="1500" dirty="0"/>
              <a:t> </a:t>
            </a:r>
            <a:r>
              <a:rPr lang="de-DE" sz="1500" dirty="0" err="1"/>
              <a:t>account</a:t>
            </a:r>
            <a:r>
              <a:rPr lang="de-DE" sz="1500" dirty="0"/>
              <a:t> all </a:t>
            </a:r>
            <a:r>
              <a:rPr lang="de-DE" sz="1500" dirty="0" err="1"/>
              <a:t>the</a:t>
            </a:r>
            <a:r>
              <a:rPr lang="de-DE" sz="1500" dirty="0"/>
              <a:t> different </a:t>
            </a:r>
            <a:r>
              <a:rPr lang="de-DE" sz="1500" dirty="0" err="1"/>
              <a:t>imaging</a:t>
            </a:r>
            <a:r>
              <a:rPr lang="de-DE" sz="1500" dirty="0"/>
              <a:t> </a:t>
            </a:r>
            <a:r>
              <a:rPr lang="de-DE" sz="1500" dirty="0" err="1"/>
              <a:t>modalities</a:t>
            </a:r>
            <a:r>
              <a:rPr lang="de-DE" sz="1500" dirty="0"/>
              <a:t>, different </a:t>
            </a:r>
            <a:r>
              <a:rPr lang="de-DE" sz="1500" dirty="0" err="1"/>
              <a:t>information</a:t>
            </a:r>
            <a:r>
              <a:rPr lang="de-DE" sz="1500" dirty="0"/>
              <a:t> </a:t>
            </a:r>
            <a:r>
              <a:rPr lang="de-DE" sz="1500" dirty="0" err="1"/>
              <a:t>systems</a:t>
            </a:r>
            <a:r>
              <a:rPr lang="de-DE" sz="1500" dirty="0"/>
              <a:t>, like RIS, PACS, EMR, </a:t>
            </a:r>
            <a:r>
              <a:rPr lang="de-DE" sz="1500" dirty="0" err="1"/>
              <a:t>or</a:t>
            </a:r>
            <a:r>
              <a:rPr lang="de-DE" sz="1500" dirty="0"/>
              <a:t>  </a:t>
            </a:r>
            <a:r>
              <a:rPr lang="de-DE" sz="1500" dirty="0" err="1"/>
              <a:t>workstations</a:t>
            </a:r>
            <a:r>
              <a:rPr lang="de-DE" sz="1500" dirty="0"/>
              <a:t>, </a:t>
            </a:r>
            <a:r>
              <a:rPr lang="de-DE" sz="1500" dirty="0" err="1"/>
              <a:t>external</a:t>
            </a:r>
            <a:r>
              <a:rPr lang="de-DE" sz="1500" dirty="0"/>
              <a:t> </a:t>
            </a:r>
            <a:r>
              <a:rPr lang="de-DE" sz="1500" dirty="0" err="1"/>
              <a:t>repositories</a:t>
            </a:r>
            <a:r>
              <a:rPr lang="de-DE" sz="1500" dirty="0"/>
              <a:t> and </a:t>
            </a:r>
            <a:r>
              <a:rPr lang="de-DE" sz="1500" dirty="0" err="1"/>
              <a:t>nowadays</a:t>
            </a:r>
            <a:r>
              <a:rPr lang="de-DE" sz="1500" dirty="0"/>
              <a:t> </a:t>
            </a:r>
            <a:r>
              <a:rPr lang="de-DE" sz="1500" dirty="0" err="1"/>
              <a:t>gaining</a:t>
            </a:r>
            <a:r>
              <a:rPr lang="de-DE" sz="1500" dirty="0"/>
              <a:t> </a:t>
            </a:r>
            <a:r>
              <a:rPr lang="de-DE" sz="1500" dirty="0" err="1"/>
              <a:t>more</a:t>
            </a:r>
            <a:r>
              <a:rPr lang="de-DE" sz="1500" dirty="0"/>
              <a:t> and </a:t>
            </a:r>
            <a:r>
              <a:rPr lang="de-DE" sz="1500" dirty="0" err="1"/>
              <a:t>more</a:t>
            </a:r>
            <a:r>
              <a:rPr lang="de-DE" sz="1500" dirty="0"/>
              <a:t> </a:t>
            </a:r>
            <a:r>
              <a:rPr lang="de-DE" sz="1500" dirty="0" err="1"/>
              <a:t>importance</a:t>
            </a:r>
            <a:r>
              <a:rPr lang="de-DE" sz="1500" dirty="0"/>
              <a:t> </a:t>
            </a:r>
            <a:r>
              <a:rPr lang="de-DE" sz="1500" dirty="0" err="1"/>
              <a:t>mobilie</a:t>
            </a:r>
            <a:r>
              <a:rPr lang="de-DE" sz="1500" dirty="0"/>
              <a:t> </a:t>
            </a:r>
            <a:r>
              <a:rPr lang="de-DE" sz="1500" dirty="0" err="1"/>
              <a:t>devices</a:t>
            </a:r>
            <a:r>
              <a:rPr lang="de-DE" sz="1500" dirty="0"/>
              <a:t>.</a:t>
            </a:r>
          </a:p>
          <a:p>
            <a:endParaRPr lang="de-DE" sz="1500" dirty="0"/>
          </a:p>
          <a:p>
            <a:r>
              <a:rPr lang="de-DE" sz="1500" dirty="0" err="1"/>
              <a:t>Now</a:t>
            </a:r>
            <a:r>
              <a:rPr lang="de-DE" sz="1500" dirty="0"/>
              <a:t> </a:t>
            </a:r>
            <a:r>
              <a:rPr lang="de-DE" sz="1500" dirty="0" err="1"/>
              <a:t>imagine</a:t>
            </a:r>
            <a:r>
              <a:rPr lang="de-DE" sz="1500" dirty="0"/>
              <a:t> on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systems</a:t>
            </a:r>
            <a:r>
              <a:rPr lang="de-DE" sz="1500" dirty="0"/>
              <a:t>, </a:t>
            </a:r>
            <a:r>
              <a:rPr lang="de-DE" sz="1500" dirty="0" err="1"/>
              <a:t>e.g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PACS </a:t>
            </a:r>
            <a:r>
              <a:rPr lang="de-DE" sz="1500" dirty="0" err="1"/>
              <a:t>is</a:t>
            </a:r>
            <a:r>
              <a:rPr lang="de-DE" sz="1500" dirty="0"/>
              <a:t> out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service</a:t>
            </a:r>
            <a:r>
              <a:rPr lang="de-DE" sz="1500" dirty="0"/>
              <a:t> and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would</a:t>
            </a:r>
            <a:r>
              <a:rPr lang="de-DE" sz="1500" dirty="0"/>
              <a:t> like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replace</a:t>
            </a:r>
            <a:r>
              <a:rPr lang="de-DE" sz="1500" dirty="0"/>
              <a:t> </a:t>
            </a:r>
            <a:r>
              <a:rPr lang="de-DE" sz="1500" dirty="0" err="1"/>
              <a:t>it</a:t>
            </a:r>
            <a:r>
              <a:rPr lang="de-DE" sz="1500" dirty="0"/>
              <a:t> </a:t>
            </a:r>
            <a:r>
              <a:rPr lang="de-DE" sz="1500" dirty="0" err="1"/>
              <a:t>with</a:t>
            </a:r>
            <a:r>
              <a:rPr lang="de-DE" sz="1500" dirty="0"/>
              <a:t> a </a:t>
            </a:r>
            <a:r>
              <a:rPr lang="de-DE" sz="1500" dirty="0" err="1"/>
              <a:t>new</a:t>
            </a:r>
            <a:r>
              <a:rPr lang="de-DE" sz="1500" dirty="0"/>
              <a:t> </a:t>
            </a:r>
            <a:r>
              <a:rPr lang="de-DE" sz="1500" dirty="0" err="1"/>
              <a:t>one</a:t>
            </a:r>
            <a:r>
              <a:rPr lang="de-DE" sz="1500" dirty="0"/>
              <a:t>.  </a:t>
            </a:r>
            <a:r>
              <a:rPr lang="de-DE" sz="1500" dirty="0" err="1"/>
              <a:t>What</a:t>
            </a:r>
            <a:r>
              <a:rPr lang="de-DE" sz="1500" dirty="0"/>
              <a:t> </a:t>
            </a:r>
            <a:r>
              <a:rPr lang="de-DE" sz="1500" dirty="0" err="1"/>
              <a:t>are</a:t>
            </a:r>
            <a:r>
              <a:rPr lang="de-DE" sz="1500" dirty="0"/>
              <a:t> </a:t>
            </a:r>
            <a:r>
              <a:rPr lang="de-DE" sz="1500" dirty="0" err="1"/>
              <a:t>necessary</a:t>
            </a:r>
            <a:r>
              <a:rPr lang="de-DE" sz="1500" dirty="0"/>
              <a:t> </a:t>
            </a:r>
            <a:r>
              <a:rPr lang="de-DE" sz="1500" dirty="0" err="1"/>
              <a:t>steps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achieve</a:t>
            </a:r>
            <a:r>
              <a:rPr lang="de-DE" sz="1500" dirty="0"/>
              <a:t> a smooth </a:t>
            </a:r>
            <a:r>
              <a:rPr lang="de-DE" sz="1500" dirty="0" err="1"/>
              <a:t>transition</a:t>
            </a:r>
            <a:r>
              <a:rPr lang="de-DE" sz="1500" dirty="0"/>
              <a:t>? </a:t>
            </a:r>
            <a:r>
              <a:rPr lang="de-DE" sz="1500" dirty="0" err="1"/>
              <a:t>Let‘s</a:t>
            </a:r>
            <a:r>
              <a:rPr lang="de-DE" sz="1500" dirty="0"/>
              <a:t> </a:t>
            </a:r>
            <a:r>
              <a:rPr lang="de-DE" sz="1500" dirty="0" err="1"/>
              <a:t>look</a:t>
            </a:r>
            <a:r>
              <a:rPr lang="de-DE" sz="1500" dirty="0"/>
              <a:t> a </a:t>
            </a:r>
            <a:r>
              <a:rPr lang="de-DE" sz="1500" dirty="0" err="1"/>
              <a:t>little</a:t>
            </a:r>
            <a:r>
              <a:rPr lang="de-DE" sz="1500" dirty="0"/>
              <a:t> </a:t>
            </a:r>
            <a:r>
              <a:rPr lang="de-DE" sz="1500" dirty="0" err="1"/>
              <a:t>closer</a:t>
            </a:r>
            <a:r>
              <a:rPr lang="de-DE" sz="1500" dirty="0"/>
              <a:t> </a:t>
            </a:r>
            <a:r>
              <a:rPr lang="de-DE" sz="1500" dirty="0" err="1"/>
              <a:t>into</a:t>
            </a:r>
            <a:r>
              <a:rPr lang="de-DE" sz="1500" dirty="0"/>
              <a:t> </a:t>
            </a:r>
            <a:r>
              <a:rPr lang="de-DE" sz="1500" dirty="0" err="1"/>
              <a:t>this</a:t>
            </a:r>
            <a:endParaRPr lang="de-DE" sz="1500" dirty="0"/>
          </a:p>
          <a:p>
            <a:endParaRPr lang="de-DE" sz="1500" dirty="0"/>
          </a:p>
          <a:p>
            <a:endParaRPr lang="de-DE" sz="1500" dirty="0"/>
          </a:p>
          <a:p>
            <a:endParaRPr lang="de-DE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93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7413" y="792163"/>
            <a:ext cx="5040312" cy="3781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/>
              <a:t>These </a:t>
            </a:r>
            <a:r>
              <a:rPr lang="de-DE" sz="1500" dirty="0" err="1"/>
              <a:t>steps</a:t>
            </a:r>
            <a:r>
              <a:rPr lang="de-DE" sz="1500" dirty="0"/>
              <a:t> </a:t>
            </a:r>
            <a:r>
              <a:rPr lang="de-DE" sz="1500" dirty="0" err="1"/>
              <a:t>include</a:t>
            </a:r>
            <a:endParaRPr lang="de-DE" sz="1500" dirty="0"/>
          </a:p>
          <a:p>
            <a:pPr marL="304095" indent="-304095">
              <a:buFont typeface="Arial" panose="020B0604020202020204" pitchFamily="34" charset="0"/>
              <a:buChar char="•"/>
            </a:pPr>
            <a:r>
              <a:rPr lang="de-DE" sz="1500" dirty="0"/>
              <a:t>The </a:t>
            </a:r>
            <a:r>
              <a:rPr lang="de-DE" sz="1500" dirty="0" err="1"/>
              <a:t>planning</a:t>
            </a:r>
            <a:r>
              <a:rPr lang="de-DE" sz="1500" dirty="0"/>
              <a:t> </a:t>
            </a:r>
            <a:r>
              <a:rPr lang="de-DE" sz="1500" dirty="0" err="1"/>
              <a:t>phase</a:t>
            </a:r>
            <a:r>
              <a:rPr lang="de-DE" sz="1500" dirty="0"/>
              <a:t>, in </a:t>
            </a:r>
            <a:r>
              <a:rPr lang="de-DE" sz="1500" dirty="0" err="1"/>
              <a:t>which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</a:t>
            </a:r>
            <a:r>
              <a:rPr lang="de-DE" sz="1500" dirty="0" err="1"/>
              <a:t>identify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needs</a:t>
            </a:r>
            <a:r>
              <a:rPr lang="de-DE" sz="1500" dirty="0"/>
              <a:t>.</a:t>
            </a:r>
          </a:p>
          <a:p>
            <a:pPr marL="304095" indent="-304095">
              <a:buFont typeface="Arial" panose="020B0604020202020204" pitchFamily="34" charset="0"/>
              <a:buChar char="•"/>
            </a:pPr>
            <a:r>
              <a:rPr lang="de-DE" sz="1500" dirty="0" err="1"/>
              <a:t>When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are</a:t>
            </a:r>
            <a:r>
              <a:rPr lang="de-DE" sz="1500" dirty="0"/>
              <a:t> </a:t>
            </a:r>
            <a:r>
              <a:rPr lang="de-DE" sz="1500" dirty="0" err="1"/>
              <a:t>clear</a:t>
            </a:r>
            <a:r>
              <a:rPr lang="de-DE" sz="1500" dirty="0"/>
              <a:t> on </a:t>
            </a:r>
            <a:r>
              <a:rPr lang="de-DE" sz="1500" dirty="0" err="1"/>
              <a:t>that</a:t>
            </a:r>
            <a:r>
              <a:rPr lang="de-DE" sz="1500" dirty="0"/>
              <a:t>, and </a:t>
            </a:r>
            <a:r>
              <a:rPr lang="de-DE" sz="1500" dirty="0" err="1"/>
              <a:t>it</a:t>
            </a:r>
            <a:r>
              <a:rPr lang="de-DE" sz="1500" dirty="0"/>
              <a:t> </a:t>
            </a:r>
            <a:r>
              <a:rPr lang="de-DE" sz="1500" dirty="0" err="1"/>
              <a:t>get</a:t>
            </a:r>
            <a:r>
              <a:rPr lang="de-DE" sz="1500" dirty="0"/>
              <a:t> </a:t>
            </a:r>
            <a:r>
              <a:rPr lang="de-DE" sz="1500" dirty="0" err="1"/>
              <a:t>closer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actual</a:t>
            </a:r>
            <a:r>
              <a:rPr lang="de-DE" sz="1500" dirty="0"/>
              <a:t> </a:t>
            </a:r>
            <a:r>
              <a:rPr lang="de-DE" sz="1500" dirty="0" err="1"/>
              <a:t>purchase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translate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needs</a:t>
            </a:r>
            <a:r>
              <a:rPr lang="de-DE" sz="1500" dirty="0"/>
              <a:t> </a:t>
            </a:r>
            <a:r>
              <a:rPr lang="de-DE" sz="1500" dirty="0" err="1"/>
              <a:t>into</a:t>
            </a:r>
            <a:r>
              <a:rPr lang="de-DE" sz="1500" dirty="0"/>
              <a:t> </a:t>
            </a:r>
            <a:r>
              <a:rPr lang="de-DE" sz="1500" dirty="0" err="1"/>
              <a:t>actual</a:t>
            </a:r>
            <a:r>
              <a:rPr lang="de-DE" sz="1500" dirty="0"/>
              <a:t> DICOM </a:t>
            </a:r>
            <a:r>
              <a:rPr lang="de-DE" sz="1500" dirty="0" err="1"/>
              <a:t>features</a:t>
            </a:r>
            <a:r>
              <a:rPr lang="de-DE" sz="1500" dirty="0"/>
              <a:t> and </a:t>
            </a:r>
            <a:r>
              <a:rPr lang="de-DE" sz="1500" dirty="0" err="1"/>
              <a:t>compare</a:t>
            </a:r>
            <a:r>
              <a:rPr lang="de-DE" sz="1500" dirty="0"/>
              <a:t> </a:t>
            </a:r>
            <a:r>
              <a:rPr lang="de-DE" sz="1500" dirty="0" err="1"/>
              <a:t>existing</a:t>
            </a:r>
            <a:r>
              <a:rPr lang="de-DE" sz="1500" dirty="0"/>
              <a:t> </a:t>
            </a:r>
            <a:r>
              <a:rPr lang="de-DE" sz="1500" dirty="0" err="1"/>
              <a:t>systems</a:t>
            </a:r>
            <a:r>
              <a:rPr lang="de-DE" sz="1500" dirty="0"/>
              <a:t> </a:t>
            </a:r>
            <a:r>
              <a:rPr lang="de-DE" sz="1500" dirty="0" err="1"/>
              <a:t>with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new</a:t>
            </a:r>
            <a:r>
              <a:rPr lang="de-DE" sz="1500" dirty="0"/>
              <a:t> </a:t>
            </a:r>
            <a:r>
              <a:rPr lang="de-DE" sz="1500" dirty="0" err="1"/>
              <a:t>system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plan on </a:t>
            </a:r>
            <a:r>
              <a:rPr lang="de-DE" sz="1500" dirty="0" err="1"/>
              <a:t>purchasing</a:t>
            </a:r>
            <a:r>
              <a:rPr lang="de-DE" sz="1500" dirty="0"/>
              <a:t>.</a:t>
            </a:r>
          </a:p>
          <a:p>
            <a:pPr marL="304095" indent="-304095">
              <a:buFont typeface="Arial" panose="020B0604020202020204" pitchFamily="34" charset="0"/>
              <a:buChar char="•"/>
            </a:pPr>
            <a:r>
              <a:rPr lang="de-DE" sz="1500" dirty="0" err="1"/>
              <a:t>During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installation</a:t>
            </a:r>
            <a:r>
              <a:rPr lang="de-DE" sz="1500" dirty="0"/>
              <a:t> </a:t>
            </a:r>
            <a:r>
              <a:rPr lang="de-DE" sz="1500" dirty="0" err="1"/>
              <a:t>phase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configure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new</a:t>
            </a:r>
            <a:r>
              <a:rPr lang="de-DE" sz="1500" dirty="0"/>
              <a:t> </a:t>
            </a:r>
            <a:r>
              <a:rPr lang="de-DE" sz="1500" dirty="0" err="1"/>
              <a:t>system</a:t>
            </a:r>
            <a:r>
              <a:rPr lang="de-DE" sz="1500" dirty="0"/>
              <a:t> and </a:t>
            </a:r>
            <a:r>
              <a:rPr lang="de-DE" sz="1500" dirty="0" err="1"/>
              <a:t>sure</a:t>
            </a:r>
            <a:r>
              <a:rPr lang="de-DE" sz="1500" dirty="0"/>
              <a:t> </a:t>
            </a:r>
            <a:r>
              <a:rPr lang="de-DE" sz="1500" dirty="0" err="1"/>
              <a:t>it</a:t>
            </a:r>
            <a:r>
              <a:rPr lang="de-DE" sz="1500" dirty="0"/>
              <a:t> </a:t>
            </a:r>
            <a:r>
              <a:rPr lang="de-DE" sz="1500" dirty="0" err="1"/>
              <a:t>well</a:t>
            </a:r>
            <a:r>
              <a:rPr lang="de-DE" sz="1500" dirty="0"/>
              <a:t> </a:t>
            </a:r>
            <a:r>
              <a:rPr lang="de-DE" sz="1500" dirty="0" err="1"/>
              <a:t>connects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all </a:t>
            </a:r>
            <a:r>
              <a:rPr lang="de-DE" sz="1500" dirty="0" err="1"/>
              <a:t>other</a:t>
            </a:r>
            <a:r>
              <a:rPr lang="de-DE" sz="1500" dirty="0"/>
              <a:t> </a:t>
            </a:r>
            <a:r>
              <a:rPr lang="de-DE" sz="1500" dirty="0" err="1"/>
              <a:t>systems</a:t>
            </a:r>
            <a:r>
              <a:rPr lang="de-DE" sz="1500" dirty="0"/>
              <a:t> in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network</a:t>
            </a:r>
            <a:endParaRPr lang="de-DE" sz="1500" dirty="0"/>
          </a:p>
          <a:p>
            <a:pPr marL="304095" indent="-304095">
              <a:buFont typeface="Arial" panose="020B0604020202020204" pitchFamily="34" charset="0"/>
              <a:buChar char="•"/>
            </a:pPr>
            <a:r>
              <a:rPr lang="de-DE" sz="1500" dirty="0" err="1"/>
              <a:t>When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systems</a:t>
            </a:r>
            <a:r>
              <a:rPr lang="de-DE" sz="1500" dirty="0"/>
              <a:t> </a:t>
            </a:r>
            <a:r>
              <a:rPr lang="de-DE" sz="1500" dirty="0" err="1"/>
              <a:t>are</a:t>
            </a:r>
            <a:r>
              <a:rPr lang="de-DE" sz="1500" dirty="0"/>
              <a:t> </a:t>
            </a:r>
            <a:r>
              <a:rPr lang="de-DE" sz="1500" dirty="0" err="1"/>
              <a:t>running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may</a:t>
            </a:r>
            <a:r>
              <a:rPr lang="de-DE" sz="1500" dirty="0"/>
              <a:t> </a:t>
            </a:r>
            <a:r>
              <a:rPr lang="de-DE" sz="1500" dirty="0" err="1"/>
              <a:t>either</a:t>
            </a:r>
            <a:r>
              <a:rPr lang="de-DE" sz="1500" dirty="0"/>
              <a:t> </a:t>
            </a:r>
            <a:r>
              <a:rPr lang="de-DE" sz="1500" dirty="0" err="1"/>
              <a:t>run</a:t>
            </a:r>
            <a:r>
              <a:rPr lang="de-DE" sz="1500" dirty="0"/>
              <a:t> </a:t>
            </a:r>
            <a:r>
              <a:rPr lang="de-DE" sz="1500" dirty="0" err="1"/>
              <a:t>into</a:t>
            </a:r>
            <a:r>
              <a:rPr lang="de-DE" sz="1500" dirty="0"/>
              <a:t> </a:t>
            </a:r>
            <a:r>
              <a:rPr lang="de-DE" sz="1500" dirty="0" err="1"/>
              <a:t>situation</a:t>
            </a:r>
            <a:r>
              <a:rPr lang="de-DE" sz="1500" dirty="0"/>
              <a:t> </a:t>
            </a:r>
            <a:r>
              <a:rPr lang="de-DE" sz="1500" dirty="0" err="1"/>
              <a:t>when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perform</a:t>
            </a:r>
            <a:r>
              <a:rPr lang="de-DE" sz="1500" dirty="0"/>
              <a:t> </a:t>
            </a:r>
            <a:r>
              <a:rPr lang="de-DE" sz="1500" dirty="0" err="1"/>
              <a:t>maintenance</a:t>
            </a:r>
            <a:r>
              <a:rPr lang="de-DE" sz="1500" dirty="0"/>
              <a:t> on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system</a:t>
            </a:r>
            <a:r>
              <a:rPr lang="de-DE" sz="1500" dirty="0"/>
              <a:t> </a:t>
            </a:r>
            <a:r>
              <a:rPr lang="de-DE" sz="1500" dirty="0" err="1"/>
              <a:t>or</a:t>
            </a:r>
            <a:r>
              <a:rPr lang="de-DE" sz="1500" dirty="0"/>
              <a:t> </a:t>
            </a:r>
            <a:r>
              <a:rPr lang="de-DE" sz="1500" dirty="0" err="1"/>
              <a:t>some</a:t>
            </a:r>
            <a:r>
              <a:rPr lang="de-DE" sz="1500" dirty="0"/>
              <a:t> </a:t>
            </a:r>
            <a:r>
              <a:rPr lang="de-DE" sz="1500" dirty="0" err="1"/>
              <a:t>troubleshooting</a:t>
            </a:r>
            <a:r>
              <a:rPr lang="de-DE" sz="1500" dirty="0"/>
              <a:t> will </a:t>
            </a:r>
            <a:r>
              <a:rPr lang="de-DE" sz="1500" dirty="0" err="1"/>
              <a:t>have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occur</a:t>
            </a:r>
            <a:r>
              <a:rPr lang="de-DE" sz="15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014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989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/>
              <a:t>But </a:t>
            </a:r>
            <a:r>
              <a:rPr lang="de-DE" sz="1500" dirty="0" err="1"/>
              <a:t>before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even</a:t>
            </a:r>
            <a:r>
              <a:rPr lang="de-DE" sz="1500" dirty="0"/>
              <a:t> </a:t>
            </a:r>
            <a:r>
              <a:rPr lang="de-DE" sz="1500" dirty="0" err="1"/>
              <a:t>start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planning</a:t>
            </a:r>
            <a:r>
              <a:rPr lang="de-DE" sz="1500" dirty="0"/>
              <a:t> </a:t>
            </a:r>
            <a:r>
              <a:rPr lang="de-DE" sz="1500" dirty="0" err="1"/>
              <a:t>process</a:t>
            </a:r>
            <a:r>
              <a:rPr lang="de-DE" sz="1500" dirty="0"/>
              <a:t>, </a:t>
            </a:r>
            <a:r>
              <a:rPr lang="de-DE" sz="1500" dirty="0" err="1"/>
              <a:t>there</a:t>
            </a:r>
            <a:r>
              <a:rPr lang="de-DE" sz="1500" dirty="0"/>
              <a:t> </a:t>
            </a:r>
            <a:r>
              <a:rPr lang="de-DE" sz="1500" dirty="0" err="1"/>
              <a:t>are</a:t>
            </a:r>
            <a:r>
              <a:rPr lang="de-DE" sz="1500" dirty="0"/>
              <a:t> </a:t>
            </a:r>
            <a:r>
              <a:rPr lang="de-DE" sz="1500" dirty="0" err="1"/>
              <a:t>some</a:t>
            </a:r>
            <a:r>
              <a:rPr lang="de-DE" sz="1500" dirty="0"/>
              <a:t> </a:t>
            </a:r>
            <a:r>
              <a:rPr lang="de-DE" sz="1500" dirty="0" err="1"/>
              <a:t>things</a:t>
            </a:r>
            <a:r>
              <a:rPr lang="de-DE" sz="1500" dirty="0"/>
              <a:t> </a:t>
            </a:r>
            <a:r>
              <a:rPr lang="de-DE" sz="1500" dirty="0" err="1"/>
              <a:t>you</a:t>
            </a:r>
            <a:r>
              <a:rPr lang="de-DE" sz="1500" dirty="0"/>
              <a:t> </a:t>
            </a:r>
            <a:r>
              <a:rPr lang="de-DE" sz="1500" dirty="0" err="1"/>
              <a:t>should</a:t>
            </a:r>
            <a:r>
              <a:rPr lang="de-DE" sz="1500" dirty="0"/>
              <a:t> </a:t>
            </a:r>
            <a:r>
              <a:rPr lang="de-DE" sz="1500" dirty="0" err="1"/>
              <a:t>always</a:t>
            </a:r>
            <a:r>
              <a:rPr lang="de-DE" sz="1500" dirty="0"/>
              <a:t> </a:t>
            </a:r>
            <a:r>
              <a:rPr lang="de-DE" sz="1500" dirty="0" err="1"/>
              <a:t>keep</a:t>
            </a:r>
            <a:r>
              <a:rPr lang="de-DE" sz="1500" dirty="0"/>
              <a:t> in </a:t>
            </a:r>
            <a:r>
              <a:rPr lang="de-DE" sz="1500" dirty="0" err="1"/>
              <a:t>mind</a:t>
            </a:r>
            <a:r>
              <a:rPr lang="de-DE" sz="1500" dirty="0"/>
              <a:t>:</a:t>
            </a:r>
          </a:p>
          <a:p>
            <a:endParaRPr lang="de-DE" sz="1500" dirty="0"/>
          </a:p>
          <a:p>
            <a:r>
              <a:rPr lang="de-DE" sz="1500" dirty="0" err="1"/>
              <a:t>There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no out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box </a:t>
            </a:r>
            <a:r>
              <a:rPr lang="de-DE" sz="1500" dirty="0" err="1"/>
              <a:t>solution</a:t>
            </a:r>
            <a:r>
              <a:rPr lang="de-DE" sz="1500" dirty="0"/>
              <a:t>,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fits</a:t>
            </a:r>
            <a:r>
              <a:rPr lang="de-DE" sz="1500" dirty="0"/>
              <a:t> </a:t>
            </a:r>
            <a:r>
              <a:rPr lang="de-DE" sz="1500" dirty="0" err="1"/>
              <a:t>for</a:t>
            </a:r>
            <a:r>
              <a:rPr lang="de-DE" sz="1500" dirty="0"/>
              <a:t> all </a:t>
            </a:r>
            <a:r>
              <a:rPr lang="de-DE" sz="1500" dirty="0" err="1"/>
              <a:t>environments</a:t>
            </a:r>
            <a:r>
              <a:rPr lang="de-DE" sz="1500" dirty="0"/>
              <a:t>. So </a:t>
            </a:r>
            <a:r>
              <a:rPr lang="de-DE" sz="1500" dirty="0" err="1"/>
              <a:t>planning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essential.</a:t>
            </a:r>
          </a:p>
          <a:p>
            <a:r>
              <a:rPr lang="de-DE" sz="1500" dirty="0"/>
              <a:t>Standards like DICOM </a:t>
            </a:r>
            <a:r>
              <a:rPr lang="de-DE" sz="1500" dirty="0" err="1"/>
              <a:t>can</a:t>
            </a:r>
            <a:r>
              <a:rPr lang="de-DE" sz="1500" dirty="0"/>
              <a:t> </a:t>
            </a:r>
            <a:r>
              <a:rPr lang="de-DE" sz="1500" dirty="0" err="1"/>
              <a:t>help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facitiltate</a:t>
            </a:r>
            <a:r>
              <a:rPr lang="de-DE" sz="1500" dirty="0"/>
              <a:t> </a:t>
            </a:r>
            <a:r>
              <a:rPr lang="de-DE" sz="1500" dirty="0" err="1"/>
              <a:t>interoperability</a:t>
            </a:r>
            <a:r>
              <a:rPr lang="de-DE" sz="1500" dirty="0"/>
              <a:t>, but </a:t>
            </a:r>
            <a:r>
              <a:rPr lang="de-DE" sz="1500" dirty="0" err="1"/>
              <a:t>it‘s</a:t>
            </a:r>
            <a:r>
              <a:rPr lang="de-DE" sz="1500" dirty="0"/>
              <a:t> not a </a:t>
            </a:r>
            <a:r>
              <a:rPr lang="de-DE" sz="1500" dirty="0" err="1"/>
              <a:t>one</a:t>
            </a:r>
            <a:r>
              <a:rPr lang="de-DE" sz="1500" dirty="0"/>
              <a:t> </a:t>
            </a:r>
            <a:r>
              <a:rPr lang="de-DE" sz="1500" dirty="0" err="1"/>
              <a:t>stop</a:t>
            </a:r>
            <a:r>
              <a:rPr lang="de-DE" sz="1500" dirty="0"/>
              <a:t> </a:t>
            </a:r>
            <a:r>
              <a:rPr lang="de-DE" sz="1500" dirty="0" err="1"/>
              <a:t>shop</a:t>
            </a:r>
            <a:r>
              <a:rPr lang="de-DE" sz="1500" dirty="0"/>
              <a:t>.</a:t>
            </a:r>
          </a:p>
          <a:p>
            <a:r>
              <a:rPr lang="de-DE" sz="1500" dirty="0"/>
              <a:t>Also </a:t>
            </a:r>
            <a:r>
              <a:rPr lang="de-DE" sz="1500" dirty="0" err="1"/>
              <a:t>be</a:t>
            </a:r>
            <a:r>
              <a:rPr lang="de-DE" sz="1500" dirty="0"/>
              <a:t> </a:t>
            </a:r>
            <a:r>
              <a:rPr lang="de-DE" sz="1500" dirty="0" err="1"/>
              <a:t>aware</a:t>
            </a:r>
            <a:r>
              <a:rPr lang="de-DE" sz="1500" dirty="0"/>
              <a:t>,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customer</a:t>
            </a:r>
            <a:r>
              <a:rPr lang="de-DE" sz="1500" dirty="0"/>
              <a:t> </a:t>
            </a:r>
            <a:r>
              <a:rPr lang="de-DE" sz="1500" dirty="0" err="1"/>
              <a:t>owns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deployment</a:t>
            </a:r>
            <a:r>
              <a:rPr lang="de-DE" sz="1500" dirty="0"/>
              <a:t>. </a:t>
            </a:r>
            <a:r>
              <a:rPr lang="de-DE" sz="1500" dirty="0" err="1"/>
              <a:t>It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responsibility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ensure</a:t>
            </a:r>
            <a:r>
              <a:rPr lang="de-DE" sz="1500" dirty="0"/>
              <a:t>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selected</a:t>
            </a:r>
            <a:r>
              <a:rPr lang="de-DE" sz="1500" dirty="0"/>
              <a:t> </a:t>
            </a:r>
            <a:r>
              <a:rPr lang="de-DE" sz="1500" dirty="0" err="1"/>
              <a:t>product</a:t>
            </a:r>
            <a:r>
              <a:rPr lang="de-DE" sz="1500" dirty="0"/>
              <a:t> </a:t>
            </a:r>
            <a:r>
              <a:rPr lang="de-DE" sz="1500" dirty="0" err="1"/>
              <a:t>meets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need</a:t>
            </a:r>
            <a:r>
              <a:rPr lang="de-DE" sz="1500" dirty="0"/>
              <a:t> and </a:t>
            </a:r>
            <a:r>
              <a:rPr lang="de-DE" sz="1500" dirty="0" err="1"/>
              <a:t>matches</a:t>
            </a:r>
            <a:r>
              <a:rPr lang="de-DE" sz="1500" dirty="0"/>
              <a:t> </a:t>
            </a:r>
            <a:r>
              <a:rPr lang="de-DE" sz="1500" dirty="0" err="1"/>
              <a:t>your</a:t>
            </a:r>
            <a:r>
              <a:rPr lang="de-DE" sz="1500" dirty="0"/>
              <a:t> </a:t>
            </a:r>
            <a:r>
              <a:rPr lang="de-DE" sz="1500" dirty="0" err="1"/>
              <a:t>environment</a:t>
            </a:r>
            <a:r>
              <a:rPr lang="de-DE" sz="1500" dirty="0"/>
              <a:t>.</a:t>
            </a:r>
          </a:p>
          <a:p>
            <a:endParaRPr lang="de-DE" sz="1500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19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SO,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yourself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final </a:t>
            </a:r>
            <a:r>
              <a:rPr lang="de-DE" dirty="0" err="1"/>
              <a:t>decision</a:t>
            </a:r>
            <a:r>
              <a:rPr lang="de-DE" dirty="0"/>
              <a:t>.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? </a:t>
            </a:r>
            <a:r>
              <a:rPr lang="de-DE" dirty="0" err="1"/>
              <a:t>What</a:t>
            </a:r>
            <a:r>
              <a:rPr lang="de-DE" dirty="0"/>
              <a:t>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workflows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, </a:t>
            </a:r>
            <a:r>
              <a:rPr lang="de-DE" dirty="0" err="1"/>
              <a:t>e.g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PACS:</a:t>
            </a:r>
          </a:p>
          <a:p>
            <a:pPr marL="182457" indent="-182457">
              <a:buFont typeface="Arial" panose="020B0604020202020204" pitchFamily="34" charset="0"/>
              <a:buChar char="•"/>
            </a:pP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interfacing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inside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hospital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hospital</a:t>
            </a:r>
            <a:r>
              <a:rPr lang="de-DE" dirty="0"/>
              <a:t> </a:t>
            </a:r>
            <a:r>
              <a:rPr lang="de-DE" dirty="0" err="1"/>
              <a:t>participating</a:t>
            </a:r>
            <a:r>
              <a:rPr lang="de-DE" dirty="0"/>
              <a:t> in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institutions</a:t>
            </a:r>
            <a:r>
              <a:rPr lang="de-DE" dirty="0"/>
              <a:t>.</a:t>
            </a:r>
          </a:p>
          <a:p>
            <a:pPr marL="182457" indent="-182457">
              <a:buFont typeface="Arial" panose="020B0604020202020204" pitchFamily="34" charset="0"/>
              <a:buChar char="•"/>
            </a:pPr>
            <a:r>
              <a:rPr lang="de-DE" dirty="0"/>
              <a:t>Do I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on </a:t>
            </a:r>
            <a:r>
              <a:rPr lang="de-DE" dirty="0" err="1"/>
              <a:t>my</a:t>
            </a:r>
            <a:r>
              <a:rPr lang="de-DE" dirty="0"/>
              <a:t> PACS </a:t>
            </a:r>
            <a:r>
              <a:rPr lang="de-DE" dirty="0" err="1"/>
              <a:t>through</a:t>
            </a:r>
            <a:r>
              <a:rPr lang="de-DE" dirty="0"/>
              <a:t> mobile </a:t>
            </a:r>
            <a:r>
              <a:rPr lang="de-DE" dirty="0" err="1"/>
              <a:t>devices</a:t>
            </a:r>
            <a:endParaRPr lang="de-DE" dirty="0"/>
          </a:p>
          <a:p>
            <a:pPr marL="182457" indent="-182457">
              <a:buFont typeface="Arial" panose="020B0604020202020204" pitchFamily="34" charset="0"/>
              <a:buChar char="•"/>
            </a:pPr>
            <a:r>
              <a:rPr lang="de-DE" dirty="0"/>
              <a:t>Do I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für </a:t>
            </a:r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display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like 3d </a:t>
            </a:r>
            <a:r>
              <a:rPr lang="de-DE" dirty="0" err="1"/>
              <a:t>rendering</a:t>
            </a:r>
            <a:r>
              <a:rPr lang="de-DE" dirty="0"/>
              <a:t>,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segmentation</a:t>
            </a:r>
            <a:r>
              <a:rPr lang="de-DE" dirty="0"/>
              <a:t>, CAD Processing </a:t>
            </a:r>
            <a:r>
              <a:rPr lang="de-DE" dirty="0" err="1"/>
              <a:t>results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Are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I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interface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. </a:t>
            </a:r>
          </a:p>
          <a:p>
            <a:endParaRPr lang="de-DE" dirty="0"/>
          </a:p>
          <a:p>
            <a:r>
              <a:rPr lang="de-DE" dirty="0"/>
              <a:t>IHE (</a:t>
            </a:r>
            <a:r>
              <a:rPr lang="de-DE" dirty="0" err="1"/>
              <a:t>Integrating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Healthcare Enterprise)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guidances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133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Integrating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Heathcare</a:t>
            </a:r>
            <a:r>
              <a:rPr lang="de-DE" dirty="0"/>
              <a:t> Enterprise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organisation</a:t>
            </a:r>
            <a:r>
              <a:rPr lang="de-DE" dirty="0"/>
              <a:t> in </a:t>
            </a:r>
            <a:r>
              <a:rPr lang="de-DE" dirty="0" err="1"/>
              <a:t>which</a:t>
            </a:r>
            <a:r>
              <a:rPr lang="de-DE" dirty="0"/>
              <a:t> end </a:t>
            </a:r>
            <a:r>
              <a:rPr lang="de-DE" dirty="0" err="1"/>
              <a:t>users</a:t>
            </a:r>
            <a:r>
              <a:rPr lang="de-DE" dirty="0"/>
              <a:t>, </a:t>
            </a:r>
            <a:r>
              <a:rPr lang="de-DE" dirty="0" err="1"/>
              <a:t>vendor</a:t>
            </a:r>
            <a:r>
              <a:rPr lang="de-DE" dirty="0"/>
              <a:t> </a:t>
            </a:r>
            <a:r>
              <a:rPr lang="de-DE" dirty="0" err="1"/>
              <a:t>representatives</a:t>
            </a:r>
            <a:r>
              <a:rPr lang="de-DE" dirty="0"/>
              <a:t>,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professional </a:t>
            </a:r>
            <a:r>
              <a:rPr lang="de-DE" dirty="0" err="1"/>
              <a:t>societies</a:t>
            </a:r>
            <a:r>
              <a:rPr lang="de-DE" dirty="0"/>
              <a:t> and </a:t>
            </a:r>
            <a:r>
              <a:rPr lang="de-DE" dirty="0" err="1"/>
              <a:t>standardization</a:t>
            </a:r>
            <a:r>
              <a:rPr lang="de-DE" dirty="0"/>
              <a:t> </a:t>
            </a:r>
            <a:r>
              <a:rPr lang="de-DE" dirty="0" err="1"/>
              <a:t>groups</a:t>
            </a:r>
            <a:r>
              <a:rPr lang="de-DE" dirty="0"/>
              <a:t> </a:t>
            </a: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interoperability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and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Integration </a:t>
            </a:r>
            <a:r>
              <a:rPr lang="de-DE" dirty="0" err="1"/>
              <a:t>profiles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Each</a:t>
            </a:r>
            <a:r>
              <a:rPr lang="de-DE" dirty="0"/>
              <a:t> Integration Profile </a:t>
            </a:r>
            <a:r>
              <a:rPr lang="de-DE" dirty="0" err="1"/>
              <a:t>addresses</a:t>
            </a:r>
            <a:r>
              <a:rPr lang="de-DE" dirty="0"/>
              <a:t> a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 IHE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defines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exchange</a:t>
            </a:r>
            <a:r>
              <a:rPr lang="de-DE" dirty="0"/>
              <a:t> in </a:t>
            </a:r>
            <a:r>
              <a:rPr lang="de-DE" dirty="0" err="1"/>
              <a:t>these</a:t>
            </a:r>
            <a:r>
              <a:rPr lang="de-DE" dirty="0"/>
              <a:t> 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 like DICOM, HL7.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known</a:t>
            </a:r>
            <a:r>
              <a:rPr lang="de-DE" dirty="0"/>
              <a:t> </a:t>
            </a:r>
            <a:r>
              <a:rPr lang="de-DE" dirty="0" err="1"/>
              <a:t>integration</a:t>
            </a:r>
            <a:r>
              <a:rPr lang="de-DE" dirty="0"/>
              <a:t> </a:t>
            </a:r>
            <a:r>
              <a:rPr lang="de-DE" dirty="0" err="1"/>
              <a:t>profiles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Scheduled</a:t>
            </a:r>
            <a:r>
              <a:rPr lang="de-DE" dirty="0"/>
              <a:t> Workflow,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addresses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imaging</a:t>
            </a:r>
            <a:r>
              <a:rPr lang="de-DE" dirty="0"/>
              <a:t> </a:t>
            </a:r>
            <a:r>
              <a:rPr lang="de-DE" dirty="0" err="1"/>
              <a:t>workflow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cross</a:t>
            </a:r>
            <a:r>
              <a:rPr lang="de-DE" dirty="0"/>
              <a:t> </a:t>
            </a:r>
            <a:r>
              <a:rPr lang="de-DE" dirty="0" err="1"/>
              <a:t>enterprise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images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defines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workflow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images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external</a:t>
            </a:r>
            <a:r>
              <a:rPr lang="de-DE" dirty="0"/>
              <a:t> </a:t>
            </a:r>
            <a:r>
              <a:rPr lang="de-DE" dirty="0" err="1"/>
              <a:t>providers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helpful</a:t>
            </a:r>
            <a:r>
              <a:rPr lang="de-DE" dirty="0"/>
              <a:t> </a:t>
            </a:r>
            <a:r>
              <a:rPr lang="de-DE" dirty="0" err="1"/>
              <a:t>thing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IHE also </a:t>
            </a:r>
            <a:r>
              <a:rPr lang="de-DE" dirty="0" err="1"/>
              <a:t>offers</a:t>
            </a:r>
            <a:r>
              <a:rPr lang="de-DE" dirty="0"/>
              <a:t> ,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connectahon</a:t>
            </a:r>
            <a:r>
              <a:rPr lang="de-DE" dirty="0"/>
              <a:t>, a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vendors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implementation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integration</a:t>
            </a:r>
            <a:r>
              <a:rPr lang="de-DE" dirty="0"/>
              <a:t> </a:t>
            </a:r>
            <a:r>
              <a:rPr lang="de-DE" dirty="0" err="1"/>
              <a:t>profiles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vendors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808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/>
              <a:t>After </a:t>
            </a:r>
            <a:r>
              <a:rPr lang="de-DE" sz="1500" dirty="0" err="1"/>
              <a:t>this</a:t>
            </a:r>
            <a:r>
              <a:rPr lang="de-DE" sz="1500" dirty="0"/>
              <a:t> quick </a:t>
            </a:r>
            <a:r>
              <a:rPr lang="de-DE" sz="1500" dirty="0" err="1"/>
              <a:t>discourse</a:t>
            </a:r>
            <a:r>
              <a:rPr lang="de-DE" sz="1500" dirty="0"/>
              <a:t> on IHE back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identifying</a:t>
            </a:r>
            <a:r>
              <a:rPr lang="de-DE" sz="1500" dirty="0"/>
              <a:t> </a:t>
            </a:r>
            <a:r>
              <a:rPr lang="de-DE" sz="1500" dirty="0" err="1"/>
              <a:t>what</a:t>
            </a:r>
            <a:r>
              <a:rPr lang="de-DE" sz="1500" dirty="0"/>
              <a:t> </a:t>
            </a:r>
            <a:r>
              <a:rPr lang="de-DE" sz="1500" dirty="0" err="1"/>
              <a:t>features</a:t>
            </a:r>
            <a:r>
              <a:rPr lang="de-DE" sz="1500" dirty="0"/>
              <a:t> </a:t>
            </a:r>
            <a:r>
              <a:rPr lang="de-DE" sz="1500" dirty="0" err="1"/>
              <a:t>our</a:t>
            </a:r>
            <a:r>
              <a:rPr lang="de-DE" sz="1500" dirty="0"/>
              <a:t> </a:t>
            </a:r>
            <a:r>
              <a:rPr lang="de-DE" sz="1500" dirty="0" err="1"/>
              <a:t>new</a:t>
            </a:r>
            <a:r>
              <a:rPr lang="de-DE" sz="1500" dirty="0"/>
              <a:t> </a:t>
            </a:r>
            <a:r>
              <a:rPr lang="de-DE" sz="1500" dirty="0" err="1"/>
              <a:t>system</a:t>
            </a:r>
            <a:r>
              <a:rPr lang="de-DE" sz="1500" dirty="0"/>
              <a:t> </a:t>
            </a:r>
            <a:r>
              <a:rPr lang="de-DE" sz="1500" dirty="0" err="1"/>
              <a:t>needs</a:t>
            </a:r>
            <a:r>
              <a:rPr lang="de-DE" sz="1500" dirty="0"/>
              <a:t> and </a:t>
            </a:r>
            <a:r>
              <a:rPr lang="de-DE" sz="1500" dirty="0" err="1"/>
              <a:t>how</a:t>
            </a:r>
            <a:r>
              <a:rPr lang="de-DE" sz="1500" dirty="0"/>
              <a:t> </a:t>
            </a:r>
            <a:r>
              <a:rPr lang="de-DE" sz="1500" dirty="0" err="1"/>
              <a:t>they</a:t>
            </a:r>
            <a:r>
              <a:rPr lang="de-DE" sz="1500" dirty="0"/>
              <a:t> </a:t>
            </a:r>
            <a:r>
              <a:rPr lang="de-DE" sz="1500" dirty="0" err="1"/>
              <a:t>map</a:t>
            </a:r>
            <a:r>
              <a:rPr lang="de-DE" sz="1500" dirty="0"/>
              <a:t> </a:t>
            </a:r>
            <a:r>
              <a:rPr lang="de-DE" sz="1500" dirty="0" err="1"/>
              <a:t>into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DICOM </a:t>
            </a:r>
            <a:r>
              <a:rPr lang="de-DE" sz="1500" dirty="0" err="1"/>
              <a:t>standard</a:t>
            </a:r>
            <a:r>
              <a:rPr lang="de-DE" sz="1500" dirty="0"/>
              <a:t>.</a:t>
            </a:r>
          </a:p>
          <a:p>
            <a:endParaRPr lang="de-DE" sz="1500" dirty="0"/>
          </a:p>
          <a:p>
            <a:r>
              <a:rPr lang="de-DE" sz="1500" dirty="0" err="1"/>
              <a:t>Some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basic</a:t>
            </a:r>
            <a:r>
              <a:rPr lang="de-DE" sz="1500" dirty="0"/>
              <a:t> DICOM </a:t>
            </a:r>
            <a:r>
              <a:rPr lang="de-DE" sz="1500" dirty="0" err="1"/>
              <a:t>features</a:t>
            </a:r>
            <a:r>
              <a:rPr lang="de-DE" sz="1500" dirty="0"/>
              <a:t> </a:t>
            </a:r>
            <a:r>
              <a:rPr lang="de-DE" sz="1500" dirty="0" err="1"/>
              <a:t>include</a:t>
            </a:r>
            <a:endParaRPr lang="de-DE" sz="1500" dirty="0"/>
          </a:p>
          <a:p>
            <a:pPr marL="182457" indent="-182457">
              <a:buFont typeface="Arial" panose="020B0604020202020204" pitchFamily="34" charset="0"/>
              <a:buChar char="•"/>
            </a:pPr>
            <a:r>
              <a:rPr lang="de-DE" sz="1500" dirty="0" err="1"/>
              <a:t>Sending</a:t>
            </a:r>
            <a:r>
              <a:rPr lang="de-DE" sz="1500" dirty="0"/>
              <a:t> and </a:t>
            </a:r>
            <a:r>
              <a:rPr lang="de-DE" sz="1500" dirty="0" err="1"/>
              <a:t>receiving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imaging</a:t>
            </a:r>
            <a:r>
              <a:rPr lang="de-DE" sz="1500" dirty="0"/>
              <a:t> </a:t>
            </a:r>
            <a:r>
              <a:rPr lang="de-DE" sz="1500" dirty="0" err="1"/>
              <a:t>objects</a:t>
            </a:r>
            <a:r>
              <a:rPr lang="de-DE" sz="1500" dirty="0"/>
              <a:t> (</a:t>
            </a:r>
            <a:r>
              <a:rPr lang="de-DE" sz="1500" dirty="0" err="1"/>
              <a:t>e.g</a:t>
            </a:r>
            <a:r>
              <a:rPr lang="de-DE" sz="1500" dirty="0"/>
              <a:t> </a:t>
            </a:r>
            <a:r>
              <a:rPr lang="de-DE" sz="1500" dirty="0" err="1"/>
              <a:t>as</a:t>
            </a:r>
            <a:r>
              <a:rPr lang="de-DE" sz="1500" dirty="0"/>
              <a:t> </a:t>
            </a:r>
            <a:r>
              <a:rPr lang="de-DE" sz="1500" dirty="0" err="1"/>
              <a:t>it</a:t>
            </a:r>
            <a:r>
              <a:rPr lang="de-DE" sz="1500" dirty="0"/>
              <a:t> </a:t>
            </a:r>
            <a:r>
              <a:rPr lang="de-DE" sz="1500" dirty="0" err="1"/>
              <a:t>occurs</a:t>
            </a:r>
            <a:r>
              <a:rPr lang="de-DE" sz="1500" dirty="0"/>
              <a:t> </a:t>
            </a:r>
            <a:r>
              <a:rPr lang="de-DE" sz="1500" dirty="0" err="1"/>
              <a:t>between</a:t>
            </a:r>
            <a:r>
              <a:rPr lang="de-DE" sz="1500" dirty="0"/>
              <a:t> </a:t>
            </a:r>
            <a:r>
              <a:rPr lang="de-DE" sz="1500" dirty="0" err="1"/>
              <a:t>modalities</a:t>
            </a:r>
            <a:r>
              <a:rPr lang="de-DE" sz="1500" dirty="0"/>
              <a:t>, PACS and/</a:t>
            </a:r>
            <a:r>
              <a:rPr lang="de-DE" sz="1500" dirty="0" err="1"/>
              <a:t>or</a:t>
            </a:r>
            <a:r>
              <a:rPr lang="de-DE" sz="1500" dirty="0"/>
              <a:t> </a:t>
            </a:r>
            <a:r>
              <a:rPr lang="de-DE" sz="1500" dirty="0" err="1"/>
              <a:t>workstations</a:t>
            </a:r>
            <a:r>
              <a:rPr lang="de-DE" sz="1500" dirty="0"/>
              <a:t>)</a:t>
            </a:r>
          </a:p>
          <a:p>
            <a:pPr marL="182457" indent="-182457">
              <a:buFont typeface="Arial" panose="020B0604020202020204" pitchFamily="34" charset="0"/>
              <a:buChar char="•"/>
            </a:pPr>
            <a:r>
              <a:rPr lang="de-DE" sz="1500" dirty="0" err="1"/>
              <a:t>Querying</a:t>
            </a:r>
            <a:r>
              <a:rPr lang="de-DE" sz="1500" dirty="0"/>
              <a:t> and </a:t>
            </a:r>
            <a:r>
              <a:rPr lang="de-DE" sz="1500" dirty="0" err="1"/>
              <a:t>Retrieving</a:t>
            </a:r>
            <a:r>
              <a:rPr lang="de-DE" sz="1500" dirty="0"/>
              <a:t> </a:t>
            </a:r>
            <a:r>
              <a:rPr lang="de-DE" sz="1500" dirty="0" err="1"/>
              <a:t>imaging</a:t>
            </a:r>
            <a:r>
              <a:rPr lang="de-DE" sz="1500" dirty="0"/>
              <a:t> </a:t>
            </a:r>
            <a:r>
              <a:rPr lang="de-DE" sz="1500" dirty="0" err="1"/>
              <a:t>objects</a:t>
            </a:r>
            <a:r>
              <a:rPr lang="de-DE" sz="1500" dirty="0"/>
              <a:t> (</a:t>
            </a:r>
            <a:r>
              <a:rPr lang="de-DE" sz="1500" dirty="0" err="1"/>
              <a:t>e.g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get</a:t>
            </a:r>
            <a:r>
              <a:rPr lang="de-DE" sz="1500" dirty="0"/>
              <a:t> </a:t>
            </a:r>
            <a:r>
              <a:rPr lang="de-DE" sz="1500" dirty="0" err="1"/>
              <a:t>access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prior</a:t>
            </a:r>
            <a:r>
              <a:rPr lang="de-DE" sz="1500" dirty="0"/>
              <a:t> </a:t>
            </a:r>
            <a:r>
              <a:rPr lang="de-DE" sz="1500" dirty="0" err="1"/>
              <a:t>studies</a:t>
            </a:r>
            <a:r>
              <a:rPr lang="de-DE" sz="1500" dirty="0"/>
              <a:t> on a PACS)</a:t>
            </a:r>
          </a:p>
          <a:p>
            <a:pPr marL="182457" indent="-182457">
              <a:buFont typeface="Arial" panose="020B0604020202020204" pitchFamily="34" charset="0"/>
              <a:buChar char="•"/>
            </a:pPr>
            <a:r>
              <a:rPr lang="de-DE" sz="1500" dirty="0"/>
              <a:t>Providing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patient</a:t>
            </a:r>
            <a:r>
              <a:rPr lang="de-DE" sz="1500" dirty="0"/>
              <a:t> and </a:t>
            </a:r>
            <a:r>
              <a:rPr lang="de-DE" sz="1500" dirty="0" err="1"/>
              <a:t>Procedure</a:t>
            </a:r>
            <a:r>
              <a:rPr lang="de-DE" sz="1500" dirty="0"/>
              <a:t> Information in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modality</a:t>
            </a:r>
            <a:r>
              <a:rPr lang="de-DE" sz="1500" dirty="0"/>
              <a:t> </a:t>
            </a:r>
            <a:r>
              <a:rPr lang="de-DE" sz="1500" dirty="0" err="1"/>
              <a:t>worklist</a:t>
            </a:r>
            <a:r>
              <a:rPr lang="de-DE" sz="1500" dirty="0"/>
              <a:t> </a:t>
            </a:r>
            <a:r>
              <a:rPr lang="de-DE" sz="1500" dirty="0" err="1"/>
              <a:t>from</a:t>
            </a:r>
            <a:r>
              <a:rPr lang="de-DE" sz="1500" dirty="0"/>
              <a:t> a RIS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modality</a:t>
            </a:r>
            <a:r>
              <a:rPr lang="de-DE" sz="1500" dirty="0"/>
              <a:t>.</a:t>
            </a:r>
          </a:p>
          <a:p>
            <a:pPr marL="182457" indent="-182457">
              <a:buFont typeface="Arial" panose="020B0604020202020204" pitchFamily="34" charset="0"/>
              <a:buChar char="•"/>
            </a:pPr>
            <a:endParaRPr lang="de-DE" sz="1500" dirty="0"/>
          </a:p>
          <a:p>
            <a:r>
              <a:rPr lang="de-DE" sz="1500" dirty="0" err="1"/>
              <a:t>Some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more</a:t>
            </a:r>
            <a:r>
              <a:rPr lang="de-DE" sz="1500" dirty="0"/>
              <a:t> </a:t>
            </a:r>
            <a:r>
              <a:rPr lang="de-DE" sz="1500" dirty="0" err="1"/>
              <a:t>advanced</a:t>
            </a:r>
            <a:r>
              <a:rPr lang="de-DE" sz="1500" dirty="0"/>
              <a:t> </a:t>
            </a:r>
            <a:r>
              <a:rPr lang="de-DE" sz="1500" dirty="0" err="1"/>
              <a:t>features</a:t>
            </a:r>
            <a:r>
              <a:rPr lang="de-DE" sz="1500" dirty="0"/>
              <a:t> </a:t>
            </a:r>
            <a:r>
              <a:rPr lang="de-DE" sz="1500" dirty="0" err="1"/>
              <a:t>that</a:t>
            </a:r>
            <a:r>
              <a:rPr lang="de-DE" sz="1500" dirty="0"/>
              <a:t> DICOM </a:t>
            </a:r>
            <a:r>
              <a:rPr lang="de-DE" sz="1500" dirty="0" err="1"/>
              <a:t>offers</a:t>
            </a:r>
            <a:r>
              <a:rPr lang="de-DE" sz="1500" dirty="0"/>
              <a:t> </a:t>
            </a:r>
            <a:r>
              <a:rPr lang="de-DE" sz="1500" dirty="0" err="1"/>
              <a:t>include</a:t>
            </a:r>
            <a:endParaRPr lang="de-DE" sz="1500" dirty="0"/>
          </a:p>
          <a:p>
            <a:r>
              <a:rPr lang="de-DE" sz="1500" dirty="0" err="1"/>
              <a:t>Reliable</a:t>
            </a:r>
            <a:r>
              <a:rPr lang="de-DE" sz="1500" dirty="0"/>
              <a:t> </a:t>
            </a:r>
            <a:r>
              <a:rPr lang="de-DE" sz="1500" dirty="0" err="1"/>
              <a:t>storage</a:t>
            </a:r>
            <a:r>
              <a:rPr lang="de-DE" sz="1500" dirty="0"/>
              <a:t>, </a:t>
            </a:r>
            <a:r>
              <a:rPr lang="de-DE" sz="1500" dirty="0" err="1"/>
              <a:t>workflow</a:t>
            </a:r>
            <a:r>
              <a:rPr lang="de-DE" sz="1500" dirty="0"/>
              <a:t> </a:t>
            </a:r>
            <a:r>
              <a:rPr lang="de-DE" sz="1500" dirty="0" err="1"/>
              <a:t>management</a:t>
            </a:r>
            <a:r>
              <a:rPr lang="de-DE" sz="1500" dirty="0"/>
              <a:t> and also </a:t>
            </a:r>
            <a:r>
              <a:rPr lang="de-DE" sz="1500" dirty="0" err="1"/>
              <a:t>exchange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report</a:t>
            </a:r>
            <a:r>
              <a:rPr lang="de-DE" sz="1500" dirty="0"/>
              <a:t> </a:t>
            </a:r>
            <a:r>
              <a:rPr lang="de-DE" sz="1500" dirty="0" err="1"/>
              <a:t>information</a:t>
            </a:r>
            <a:r>
              <a:rPr lang="de-DE" sz="1500" dirty="0"/>
              <a:t>, </a:t>
            </a:r>
            <a:r>
              <a:rPr lang="de-DE" sz="1500" dirty="0" err="1"/>
              <a:t>key</a:t>
            </a:r>
            <a:r>
              <a:rPr lang="de-DE" sz="1500" dirty="0"/>
              <a:t> </a:t>
            </a:r>
            <a:r>
              <a:rPr lang="de-DE" sz="1500" dirty="0" err="1"/>
              <a:t>images</a:t>
            </a:r>
            <a:r>
              <a:rPr lang="de-DE" sz="1500" dirty="0"/>
              <a:t>, </a:t>
            </a:r>
            <a:r>
              <a:rPr lang="de-DE" sz="1500" dirty="0" err="1"/>
              <a:t>image</a:t>
            </a:r>
            <a:r>
              <a:rPr lang="de-DE" sz="1500" dirty="0"/>
              <a:t> </a:t>
            </a:r>
            <a:r>
              <a:rPr lang="de-DE" sz="1500" dirty="0" err="1"/>
              <a:t>manipulations</a:t>
            </a:r>
            <a:r>
              <a:rPr lang="de-DE" sz="1500" dirty="0"/>
              <a:t> </a:t>
            </a:r>
            <a:r>
              <a:rPr lang="de-DE" sz="1500" dirty="0" err="1"/>
              <a:t>or</a:t>
            </a:r>
            <a:r>
              <a:rPr lang="de-DE" sz="1500" dirty="0"/>
              <a:t> </a:t>
            </a:r>
            <a:r>
              <a:rPr lang="de-DE" sz="1500" dirty="0" err="1"/>
              <a:t>scanner</a:t>
            </a:r>
            <a:r>
              <a:rPr lang="de-DE" sz="1500" dirty="0"/>
              <a:t> </a:t>
            </a:r>
            <a:r>
              <a:rPr lang="de-DE" sz="1500" dirty="0" err="1"/>
              <a:t>protocols</a:t>
            </a:r>
            <a:r>
              <a:rPr lang="de-DE" sz="1500" dirty="0"/>
              <a:t>.</a:t>
            </a:r>
          </a:p>
          <a:p>
            <a:endParaRPr lang="de-DE" sz="1500" dirty="0"/>
          </a:p>
          <a:p>
            <a:r>
              <a:rPr lang="de-DE" sz="1500" dirty="0" err="1"/>
              <a:t>Another</a:t>
            </a:r>
            <a:r>
              <a:rPr lang="de-DE" sz="1500" dirty="0"/>
              <a:t> </a:t>
            </a:r>
            <a:r>
              <a:rPr lang="de-DE" sz="1500" dirty="0" err="1"/>
              <a:t>important</a:t>
            </a:r>
            <a:r>
              <a:rPr lang="de-DE" sz="1500" dirty="0"/>
              <a:t> </a:t>
            </a:r>
            <a:r>
              <a:rPr lang="de-DE" sz="1500" dirty="0" err="1"/>
              <a:t>thing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</a:t>
            </a:r>
            <a:r>
              <a:rPr lang="de-DE" sz="1500" dirty="0" err="1"/>
              <a:t>take</a:t>
            </a:r>
            <a:r>
              <a:rPr lang="de-DE" sz="1500" dirty="0"/>
              <a:t> </a:t>
            </a:r>
            <a:r>
              <a:rPr lang="de-DE" sz="1500" dirty="0" err="1"/>
              <a:t>into</a:t>
            </a:r>
            <a:r>
              <a:rPr lang="de-DE" sz="1500" dirty="0"/>
              <a:t> </a:t>
            </a:r>
            <a:r>
              <a:rPr lang="de-DE" sz="1500" dirty="0" err="1"/>
              <a:t>acoount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underlying</a:t>
            </a:r>
            <a:r>
              <a:rPr lang="de-DE" sz="1500" dirty="0"/>
              <a:t> </a:t>
            </a:r>
            <a:r>
              <a:rPr lang="de-DE" sz="1500" dirty="0" err="1"/>
              <a:t>technology</a:t>
            </a:r>
            <a:r>
              <a:rPr lang="de-DE" sz="1500" dirty="0"/>
              <a:t>. </a:t>
            </a:r>
            <a:r>
              <a:rPr lang="de-DE" sz="1500" dirty="0" err="1"/>
              <a:t>When</a:t>
            </a:r>
            <a:r>
              <a:rPr lang="de-DE" sz="1500" dirty="0"/>
              <a:t> </a:t>
            </a:r>
            <a:r>
              <a:rPr lang="de-DE" sz="1500" dirty="0" err="1"/>
              <a:t>supporting</a:t>
            </a:r>
            <a:r>
              <a:rPr lang="de-DE" sz="1500" dirty="0"/>
              <a:t> mobile </a:t>
            </a:r>
            <a:r>
              <a:rPr lang="de-DE" sz="1500" dirty="0" err="1"/>
              <a:t>devices</a:t>
            </a:r>
            <a:r>
              <a:rPr lang="de-DE" sz="1500" dirty="0"/>
              <a:t> Webservices </a:t>
            </a:r>
            <a:r>
              <a:rPr lang="de-DE" sz="1500" dirty="0" err="1"/>
              <a:t>based</a:t>
            </a:r>
            <a:r>
              <a:rPr lang="de-DE" sz="1500" dirty="0"/>
              <a:t> on REST </a:t>
            </a:r>
            <a:r>
              <a:rPr lang="de-DE" sz="1500" dirty="0" err="1"/>
              <a:t>may</a:t>
            </a:r>
            <a:r>
              <a:rPr lang="de-DE" sz="1500" dirty="0"/>
              <a:t> </a:t>
            </a:r>
            <a:r>
              <a:rPr lang="de-DE" sz="1500" dirty="0" err="1"/>
              <a:t>be</a:t>
            </a:r>
            <a:r>
              <a:rPr lang="de-DE" sz="1500" dirty="0"/>
              <a:t> </a:t>
            </a:r>
            <a:r>
              <a:rPr lang="de-DE" sz="1500" dirty="0" err="1"/>
              <a:t>more</a:t>
            </a:r>
            <a:r>
              <a:rPr lang="de-DE" sz="1500" dirty="0"/>
              <a:t> </a:t>
            </a:r>
            <a:r>
              <a:rPr lang="de-DE" sz="1500" dirty="0" err="1"/>
              <a:t>suited</a:t>
            </a:r>
            <a:r>
              <a:rPr lang="de-DE" sz="1500" dirty="0"/>
              <a:t>, </a:t>
            </a:r>
            <a:r>
              <a:rPr lang="de-DE" sz="1500" dirty="0" err="1"/>
              <a:t>where</a:t>
            </a:r>
            <a:r>
              <a:rPr lang="de-DE" sz="1500" dirty="0"/>
              <a:t> </a:t>
            </a:r>
            <a:r>
              <a:rPr lang="de-DE" sz="1500" dirty="0" err="1"/>
              <a:t>as</a:t>
            </a:r>
            <a:r>
              <a:rPr lang="de-DE" sz="1500" dirty="0"/>
              <a:t> </a:t>
            </a:r>
            <a:r>
              <a:rPr lang="de-DE" sz="1500" dirty="0" err="1"/>
              <a:t>for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communication</a:t>
            </a:r>
            <a:r>
              <a:rPr lang="de-DE" sz="1500" dirty="0"/>
              <a:t> </a:t>
            </a:r>
            <a:r>
              <a:rPr lang="de-DE" sz="1500" dirty="0" err="1"/>
              <a:t>with</a:t>
            </a:r>
            <a:r>
              <a:rPr lang="de-DE" sz="1500" dirty="0"/>
              <a:t> </a:t>
            </a:r>
            <a:r>
              <a:rPr lang="de-DE" sz="1500" dirty="0" err="1"/>
              <a:t>legacy</a:t>
            </a:r>
            <a:r>
              <a:rPr lang="de-DE" sz="1500" dirty="0"/>
              <a:t> </a:t>
            </a:r>
            <a:r>
              <a:rPr lang="de-DE" sz="1500" dirty="0" err="1"/>
              <a:t>devices</a:t>
            </a:r>
            <a:r>
              <a:rPr lang="de-DE" sz="1500" dirty="0"/>
              <a:t> </a:t>
            </a:r>
            <a:r>
              <a:rPr lang="de-DE" sz="1500" dirty="0" err="1"/>
              <a:t>most</a:t>
            </a:r>
            <a:r>
              <a:rPr lang="de-DE" sz="1500" dirty="0"/>
              <a:t> </a:t>
            </a:r>
            <a:r>
              <a:rPr lang="de-DE" sz="1500" dirty="0" err="1"/>
              <a:t>probably</a:t>
            </a:r>
            <a:r>
              <a:rPr lang="de-DE" sz="1500" dirty="0"/>
              <a:t> </a:t>
            </a:r>
            <a:r>
              <a:rPr lang="de-DE" sz="1500" dirty="0" err="1"/>
              <a:t>conventional</a:t>
            </a:r>
            <a:r>
              <a:rPr lang="de-DE" sz="1500" dirty="0"/>
              <a:t> DICOM Services </a:t>
            </a:r>
            <a:r>
              <a:rPr lang="de-DE" sz="1500" dirty="0" err="1"/>
              <a:t>based</a:t>
            </a:r>
            <a:r>
              <a:rPr lang="de-DE" sz="1500" dirty="0"/>
              <a:t> on TCP/IP </a:t>
            </a:r>
            <a:r>
              <a:rPr lang="de-DE" sz="1500" dirty="0" err="1"/>
              <a:t>called</a:t>
            </a:r>
            <a:r>
              <a:rPr lang="de-DE" sz="1500" dirty="0"/>
              <a:t> DIMSE will </a:t>
            </a:r>
            <a:r>
              <a:rPr lang="de-DE" sz="1500" dirty="0" err="1"/>
              <a:t>be</a:t>
            </a:r>
            <a:r>
              <a:rPr lang="de-DE" sz="1500" dirty="0"/>
              <a:t> </a:t>
            </a:r>
            <a:r>
              <a:rPr lang="de-DE" sz="1500" dirty="0" err="1"/>
              <a:t>used</a:t>
            </a:r>
            <a:r>
              <a:rPr lang="de-DE" sz="1500" dirty="0"/>
              <a:t>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33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4"/>
            <a:ext cx="8240108" cy="365191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743885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0088C64-F74D-47FB-B2EB-2D48A60069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606265"/>
            <a:ext cx="2688719" cy="5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550D692-556D-4CA0-892E-B2CA0F6A653F}"/>
              </a:ext>
            </a:extLst>
          </p:cNvPr>
          <p:cNvSpPr/>
          <p:nvPr userDrawn="1"/>
        </p:nvSpPr>
        <p:spPr>
          <a:xfrm>
            <a:off x="515568" y="6348673"/>
            <a:ext cx="8112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Copyright DICOM® 2019       www.dicomstandard.org          #DICOMConference2019        #DICOM           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200" dirty="0">
                <a:solidFill>
                  <a:schemeClr val="bg1"/>
                </a:solidFill>
              </a:rPr>
              <a:t>@</a:t>
            </a:r>
            <a:r>
              <a:rPr lang="en-US" sz="1200" dirty="0" err="1">
                <a:solidFill>
                  <a:schemeClr val="bg1"/>
                </a:solidFill>
              </a:rPr>
              <a:t>DICOMstandard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24968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1249679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2" y="1244600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4CEB746-70BB-4DC0-A6DD-A98485C6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606265"/>
            <a:ext cx="2688719" cy="5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DICOM Educational Conference</a:t>
            </a:r>
            <a:b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Bangkok, Thailand</a:t>
            </a:r>
            <a:endParaRPr lang="en-US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October 3-4, 2019</a:t>
            </a:r>
            <a:endParaRPr lang="en-US" dirty="0"/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581192" y="3715807"/>
            <a:ext cx="7989752" cy="15684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Deploying DICOM Effectively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Siemens Healthineers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Antje Schroeder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50" y="5398657"/>
            <a:ext cx="3033486" cy="71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348C-910D-4A6A-B2CF-3DDB541D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39088-5D62-4C41-A8B2-B114ECAC45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devil is in the Detail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5DE540-6256-4EA7-B985-9F910F2BC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02" y="5932201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900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translate</a:t>
            </a:r>
            <a:r>
              <a:rPr lang="de-DE" dirty="0"/>
              <a:t> </a:t>
            </a:r>
            <a:r>
              <a:rPr lang="de-DE" dirty="0" err="1"/>
              <a:t>clincal</a:t>
            </a:r>
            <a:r>
              <a:rPr lang="de-DE" dirty="0"/>
              <a:t> </a:t>
            </a:r>
            <a:r>
              <a:rPr lang="de-DE" dirty="0" err="1"/>
              <a:t>workflow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DICOM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Some</a:t>
            </a:r>
            <a:r>
              <a:rPr lang="de-DE" dirty="0"/>
              <a:t> DICOM Terms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</a:t>
            </a:r>
            <a:r>
              <a:rPr lang="de-DE" dirty="0" err="1"/>
              <a:t>into</a:t>
            </a:r>
            <a:endParaRPr lang="de-DE" dirty="0"/>
          </a:p>
          <a:p>
            <a:pPr lvl="1"/>
            <a:r>
              <a:rPr lang="de-DE" dirty="0"/>
              <a:t>Service </a:t>
            </a:r>
            <a:r>
              <a:rPr lang="de-DE" dirty="0" err="1"/>
              <a:t>Object</a:t>
            </a:r>
            <a:r>
              <a:rPr lang="de-DE" dirty="0"/>
              <a:t> Pair (SOP)</a:t>
            </a:r>
          </a:p>
          <a:p>
            <a:pPr lvl="1"/>
            <a:r>
              <a:rPr lang="de-DE" dirty="0"/>
              <a:t>Information </a:t>
            </a:r>
            <a:r>
              <a:rPr lang="de-DE" dirty="0" err="1"/>
              <a:t>Object</a:t>
            </a:r>
            <a:r>
              <a:rPr lang="de-DE" dirty="0"/>
              <a:t> Definition (IOD)</a:t>
            </a:r>
          </a:p>
          <a:p>
            <a:pPr lvl="1"/>
            <a:r>
              <a:rPr lang="de-DE" dirty="0"/>
              <a:t>Service Class User </a:t>
            </a:r>
            <a:r>
              <a:rPr lang="de-DE" dirty="0" err="1"/>
              <a:t>and</a:t>
            </a:r>
            <a:r>
              <a:rPr lang="de-DE" dirty="0"/>
              <a:t> Service Class Provider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My</a:t>
            </a:r>
            <a:r>
              <a:rPr lang="de-DE" dirty="0"/>
              <a:t> CT </a:t>
            </a:r>
            <a:r>
              <a:rPr lang="de-DE" dirty="0" err="1"/>
              <a:t>scanner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send </a:t>
            </a:r>
            <a:r>
              <a:rPr lang="de-DE" dirty="0" err="1"/>
              <a:t>images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PACS:</a:t>
            </a:r>
            <a:br>
              <a:rPr lang="de-DE" dirty="0"/>
            </a:br>
            <a:r>
              <a:rPr lang="de-DE" dirty="0"/>
              <a:t>The CT </a:t>
            </a:r>
            <a:r>
              <a:rPr lang="de-DE" dirty="0" err="1"/>
              <a:t>scanner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CT Image Storage SOP Class </a:t>
            </a:r>
            <a:r>
              <a:rPr lang="de-DE" dirty="0" err="1"/>
              <a:t>as</a:t>
            </a:r>
            <a:r>
              <a:rPr lang="de-DE" dirty="0"/>
              <a:t> a SCU</a:t>
            </a:r>
          </a:p>
          <a:p>
            <a:pPr lvl="1"/>
            <a:r>
              <a:rPr lang="de-DE" dirty="0" err="1"/>
              <a:t>My</a:t>
            </a:r>
            <a:r>
              <a:rPr lang="de-DE" dirty="0"/>
              <a:t> CT Scanner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capable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worklist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RIS</a:t>
            </a:r>
            <a:br>
              <a:rPr lang="de-DE" dirty="0"/>
            </a:br>
            <a:r>
              <a:rPr lang="de-DE" dirty="0"/>
              <a:t>The CT </a:t>
            </a:r>
            <a:r>
              <a:rPr lang="de-DE" dirty="0" err="1"/>
              <a:t>scanner</a:t>
            </a:r>
            <a:r>
              <a:rPr lang="de-DE" dirty="0"/>
              <a:t>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sz="1500" dirty="0"/>
              <a:t>Modality Worklist Information Model – FIND SOP Class as a SCU </a:t>
            </a:r>
            <a:endParaRPr lang="de-DE" sz="1500" dirty="0"/>
          </a:p>
          <a:p>
            <a:pPr>
              <a:buFont typeface="Symbol" panose="05050102010706020507" pitchFamily="18" charset="2"/>
              <a:buChar char="Þ"/>
            </a:pP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all </a:t>
            </a:r>
            <a:r>
              <a:rPr lang="de-DE" dirty="0" err="1"/>
              <a:t>product‘s</a:t>
            </a:r>
            <a:r>
              <a:rPr lang="de-DE" dirty="0"/>
              <a:t> DICOM </a:t>
            </a:r>
            <a:r>
              <a:rPr lang="de-DE" dirty="0" err="1"/>
              <a:t>Conformance</a:t>
            </a:r>
            <a:r>
              <a:rPr lang="de-DE" dirty="0"/>
              <a:t> Statements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285949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2D680E-D22C-4DA6-A1E1-2EF9DF83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091" y="629027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2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DICOM </a:t>
            </a:r>
            <a:r>
              <a:rPr lang="de-DE" dirty="0" err="1"/>
              <a:t>Conformance</a:t>
            </a:r>
            <a:r>
              <a:rPr lang="de-DE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09" y="2196473"/>
            <a:ext cx="8089842" cy="1398065"/>
          </a:xfrm>
        </p:spPr>
        <p:txBody>
          <a:bodyPr>
            <a:normAutofit/>
          </a:bodyPr>
          <a:lstStyle/>
          <a:p>
            <a:r>
              <a:rPr lang="de-DE" sz="1600" dirty="0" err="1"/>
              <a:t>Document</a:t>
            </a:r>
            <a:r>
              <a:rPr lang="de-DE" sz="1600" dirty="0"/>
              <a:t> </a:t>
            </a:r>
            <a:r>
              <a:rPr lang="de-DE" sz="1600" dirty="0" err="1"/>
              <a:t>describing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DICOM </a:t>
            </a:r>
            <a:r>
              <a:rPr lang="de-DE" sz="1600" dirty="0" err="1"/>
              <a:t>implementation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a </a:t>
            </a:r>
            <a:r>
              <a:rPr lang="de-DE" sz="1600" dirty="0" err="1"/>
              <a:t>specific</a:t>
            </a:r>
            <a:r>
              <a:rPr lang="de-DE" sz="1600" dirty="0"/>
              <a:t> </a:t>
            </a:r>
            <a:r>
              <a:rPr lang="de-DE" sz="1600" dirty="0" err="1"/>
              <a:t>product</a:t>
            </a:r>
            <a:r>
              <a:rPr lang="de-DE" sz="1600" dirty="0"/>
              <a:t> </a:t>
            </a:r>
            <a:r>
              <a:rPr lang="de-DE" sz="1600" dirty="0" err="1"/>
              <a:t>following</a:t>
            </a:r>
            <a:r>
              <a:rPr lang="de-DE" sz="1600" dirty="0"/>
              <a:t> a </a:t>
            </a:r>
            <a:r>
              <a:rPr lang="de-DE" sz="1600" dirty="0" err="1"/>
              <a:t>well</a:t>
            </a:r>
            <a:r>
              <a:rPr lang="de-DE" sz="1600" dirty="0"/>
              <a:t> </a:t>
            </a:r>
            <a:r>
              <a:rPr lang="de-DE" sz="1600" dirty="0" err="1"/>
              <a:t>defined</a:t>
            </a:r>
            <a:r>
              <a:rPr lang="de-DE" sz="1600" dirty="0"/>
              <a:t> </a:t>
            </a:r>
            <a:r>
              <a:rPr lang="de-DE" sz="1600" dirty="0" err="1"/>
              <a:t>standardized</a:t>
            </a:r>
            <a:r>
              <a:rPr lang="de-DE" sz="1600" dirty="0"/>
              <a:t> </a:t>
            </a:r>
            <a:r>
              <a:rPr lang="de-DE" sz="1600" dirty="0" err="1"/>
              <a:t>format</a:t>
            </a:r>
            <a:endParaRPr lang="de-DE" sz="1600" dirty="0"/>
          </a:p>
          <a:p>
            <a:r>
              <a:rPr lang="de-DE" sz="1600" dirty="0"/>
              <a:t>Can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used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compare</a:t>
            </a:r>
            <a:r>
              <a:rPr lang="de-DE" sz="1600" dirty="0"/>
              <a:t> </a:t>
            </a:r>
            <a:r>
              <a:rPr lang="de-DE" sz="1600" dirty="0" err="1"/>
              <a:t>functionality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two</a:t>
            </a:r>
            <a:r>
              <a:rPr lang="de-DE" sz="1600" dirty="0"/>
              <a:t> different </a:t>
            </a:r>
            <a:r>
              <a:rPr lang="de-DE" sz="1600" dirty="0" err="1"/>
              <a:t>products</a:t>
            </a:r>
            <a:r>
              <a:rPr lang="de-DE" sz="1600" dirty="0"/>
              <a:t> </a:t>
            </a:r>
            <a:r>
              <a:rPr lang="de-DE" sz="1600" dirty="0" err="1"/>
              <a:t>based</a:t>
            </a:r>
            <a:r>
              <a:rPr lang="de-DE" sz="1600" dirty="0"/>
              <a:t> on </a:t>
            </a:r>
            <a:r>
              <a:rPr lang="de-DE" sz="1600" dirty="0" err="1"/>
              <a:t>supported</a:t>
            </a:r>
            <a:r>
              <a:rPr lang="de-DE" sz="1600" dirty="0"/>
              <a:t> SOP </a:t>
            </a:r>
            <a:r>
              <a:rPr lang="de-DE" sz="1600" dirty="0" err="1"/>
              <a:t>Classes</a:t>
            </a:r>
            <a:endParaRPr lang="de-DE" sz="16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6738602-9161-4D00-86B9-46639CDE1E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325454"/>
              </p:ext>
            </p:extLst>
          </p:nvPr>
        </p:nvGraphicFramePr>
        <p:xfrm>
          <a:off x="1054158" y="3467482"/>
          <a:ext cx="7115503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966">
                  <a:extLst>
                    <a:ext uri="{9D8B030D-6E8A-4147-A177-3AD203B41FA5}">
                      <a16:colId xmlns:a16="http://schemas.microsoft.com/office/drawing/2014/main" val="3567218491"/>
                    </a:ext>
                  </a:extLst>
                </a:gridCol>
                <a:gridCol w="2391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796">
                  <a:extLst>
                    <a:ext uri="{9D8B030D-6E8A-4147-A177-3AD203B41FA5}">
                      <a16:colId xmlns:a16="http://schemas.microsoft.com/office/drawing/2014/main" val="3202156142"/>
                    </a:ext>
                  </a:extLst>
                </a:gridCol>
                <a:gridCol w="1328401">
                  <a:extLst>
                    <a:ext uri="{9D8B030D-6E8A-4147-A177-3AD203B41FA5}">
                      <a16:colId xmlns:a16="http://schemas.microsoft.com/office/drawing/2014/main" val="453553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SOP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SCP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6085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Transfer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05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CT Image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1.2.840.10008.5.1.4.1.1.2​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9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99662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Workflow Management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153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Modality Worklist Information Model - 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  <a:p>
                      <a:r>
                        <a:rPr lang="de-DE" sz="1400" dirty="0"/>
                        <a:t>1.2.840.10008.5.1.4.31​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486068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97109" y="6096000"/>
            <a:ext cx="8089842" cy="536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 err="1"/>
              <a:t>Provide</a:t>
            </a:r>
            <a:r>
              <a:rPr lang="de-DE" sz="1600" dirty="0"/>
              <a:t> lots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technical</a:t>
            </a:r>
            <a:r>
              <a:rPr lang="de-DE" sz="1600" dirty="0"/>
              <a:t> </a:t>
            </a:r>
            <a:r>
              <a:rPr lang="de-DE" sz="1600" dirty="0" err="1"/>
              <a:t>details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can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used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configuration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trouble</a:t>
            </a:r>
            <a:r>
              <a:rPr lang="de-DE" sz="1600" dirty="0"/>
              <a:t> </a:t>
            </a:r>
            <a:r>
              <a:rPr lang="de-DE" sz="1600" dirty="0" err="1"/>
              <a:t>shooting</a:t>
            </a:r>
            <a:endParaRPr lang="de-DE" sz="1600" dirty="0"/>
          </a:p>
          <a:p>
            <a:endParaRPr lang="de-DE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53669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8FC622BC-01B3-4E02-A46C-4BAB8584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091" y="653091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15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easily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integrated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DCS, </a:t>
            </a:r>
            <a:r>
              <a:rPr lang="de-DE" dirty="0" err="1"/>
              <a:t>pay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specifc</a:t>
            </a:r>
            <a:r>
              <a:rPr lang="de-DE" dirty="0"/>
              <a:t> SOP </a:t>
            </a:r>
            <a:r>
              <a:rPr lang="de-DE" dirty="0" err="1"/>
              <a:t>Classes</a:t>
            </a:r>
            <a:r>
              <a:rPr lang="de-DE" dirty="0"/>
              <a:t>, e.g. </a:t>
            </a:r>
          </a:p>
          <a:p>
            <a:pPr lvl="1"/>
            <a:r>
              <a:rPr lang="de-DE" dirty="0"/>
              <a:t>Storage</a:t>
            </a:r>
          </a:p>
          <a:p>
            <a:pPr lvl="2"/>
            <a:r>
              <a:rPr lang="de-DE" dirty="0"/>
              <a:t>Enhanced </a:t>
            </a:r>
            <a:r>
              <a:rPr lang="de-DE" dirty="0" err="1"/>
              <a:t>multiframe</a:t>
            </a:r>
            <a:r>
              <a:rPr lang="de-DE" dirty="0"/>
              <a:t> </a:t>
            </a:r>
            <a:r>
              <a:rPr lang="de-DE" dirty="0" err="1"/>
              <a:t>objects</a:t>
            </a:r>
            <a:r>
              <a:rPr lang="de-DE" dirty="0"/>
              <a:t> </a:t>
            </a:r>
            <a:r>
              <a:rPr lang="de-DE" dirty="0" err="1"/>
              <a:t>vs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frame</a:t>
            </a:r>
            <a:r>
              <a:rPr lang="de-DE" dirty="0"/>
              <a:t> </a:t>
            </a:r>
            <a:r>
              <a:rPr lang="de-DE" dirty="0" err="1"/>
              <a:t>objects</a:t>
            </a:r>
            <a:endParaRPr lang="de-DE" dirty="0"/>
          </a:p>
          <a:p>
            <a:pPr lvl="2"/>
            <a:r>
              <a:rPr lang="de-DE" dirty="0"/>
              <a:t>Features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visualization</a:t>
            </a:r>
            <a:r>
              <a:rPr lang="de-DE" dirty="0"/>
              <a:t>: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states</a:t>
            </a:r>
            <a:r>
              <a:rPr lang="de-DE" dirty="0"/>
              <a:t>, </a:t>
            </a:r>
            <a:r>
              <a:rPr lang="de-DE" dirty="0" err="1"/>
              <a:t>fusion</a:t>
            </a:r>
            <a:r>
              <a:rPr lang="de-DE" dirty="0"/>
              <a:t> </a:t>
            </a:r>
            <a:r>
              <a:rPr lang="de-DE" dirty="0" err="1"/>
              <a:t>objects</a:t>
            </a:r>
            <a:r>
              <a:rPr lang="de-DE" dirty="0"/>
              <a:t>, </a:t>
            </a:r>
            <a:r>
              <a:rPr lang="de-DE" dirty="0" err="1"/>
              <a:t>segmentation</a:t>
            </a:r>
            <a:r>
              <a:rPr lang="de-DE" dirty="0"/>
              <a:t> </a:t>
            </a:r>
            <a:r>
              <a:rPr lang="de-DE" dirty="0" err="1"/>
              <a:t>objects</a:t>
            </a:r>
            <a:r>
              <a:rPr lang="de-DE" dirty="0"/>
              <a:t>, …</a:t>
            </a:r>
          </a:p>
          <a:p>
            <a:pPr lvl="2"/>
            <a:r>
              <a:rPr lang="de-DE" dirty="0"/>
              <a:t>Structured Reports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measurements</a:t>
            </a:r>
            <a:r>
              <a:rPr lang="de-DE" dirty="0"/>
              <a:t>, CAD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dose </a:t>
            </a:r>
            <a:r>
              <a:rPr lang="de-DE" dirty="0" err="1"/>
              <a:t>information</a:t>
            </a:r>
            <a:r>
              <a:rPr lang="de-DE" dirty="0"/>
              <a:t>, …)</a:t>
            </a:r>
          </a:p>
          <a:p>
            <a:pPr lvl="2"/>
            <a:r>
              <a:rPr lang="de-DE" dirty="0"/>
              <a:t>Key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Selection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usages</a:t>
            </a:r>
            <a:r>
              <a:rPr lang="de-DE" dirty="0"/>
              <a:t> (</a:t>
            </a:r>
            <a:r>
              <a:rPr lang="de-DE" dirty="0" err="1"/>
              <a:t>flagging</a:t>
            </a:r>
            <a:r>
              <a:rPr lang="de-DE" dirty="0"/>
              <a:t> Key Images, </a:t>
            </a:r>
            <a:r>
              <a:rPr lang="de-DE" dirty="0" err="1"/>
              <a:t>as</a:t>
            </a:r>
            <a:r>
              <a:rPr lang="de-DE" dirty="0"/>
              <a:t> a manifest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cross</a:t>
            </a:r>
            <a:r>
              <a:rPr lang="de-DE" dirty="0"/>
              <a:t>-enterprise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)</a:t>
            </a:r>
          </a:p>
          <a:p>
            <a:pPr lvl="2"/>
            <a:r>
              <a:rPr lang="de-DE" dirty="0" err="1"/>
              <a:t>Supported</a:t>
            </a:r>
            <a:r>
              <a:rPr lang="de-DE" dirty="0"/>
              <a:t> Transfer </a:t>
            </a:r>
            <a:r>
              <a:rPr lang="de-DE" dirty="0" err="1"/>
              <a:t>Syntaxes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Is</a:t>
            </a:r>
            <a:r>
              <a:rPr lang="de-DE" dirty="0"/>
              <a:t> Workflow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, e.g.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?</a:t>
            </a:r>
          </a:p>
          <a:p>
            <a:pPr lvl="2"/>
            <a:r>
              <a:rPr lang="de-DE" dirty="0" err="1"/>
              <a:t>Modality</a:t>
            </a:r>
            <a:r>
              <a:rPr lang="de-DE" dirty="0"/>
              <a:t> </a:t>
            </a:r>
            <a:r>
              <a:rPr lang="de-DE" dirty="0" err="1"/>
              <a:t>Performed</a:t>
            </a:r>
            <a:r>
              <a:rPr lang="de-DE" dirty="0"/>
              <a:t> </a:t>
            </a:r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tracking</a:t>
            </a:r>
            <a:r>
              <a:rPr lang="de-DE" dirty="0"/>
              <a:t> </a:t>
            </a:r>
            <a:r>
              <a:rPr lang="de-DE" dirty="0" err="1"/>
              <a:t>acquisition</a:t>
            </a:r>
            <a:r>
              <a:rPr lang="de-DE" dirty="0"/>
              <a:t> </a:t>
            </a:r>
            <a:r>
              <a:rPr lang="de-DE" dirty="0" err="1"/>
              <a:t>workflow</a:t>
            </a:r>
            <a:r>
              <a:rPr lang="de-DE" dirty="0"/>
              <a:t> </a:t>
            </a:r>
          </a:p>
          <a:p>
            <a:pPr lvl="3"/>
            <a:r>
              <a:rPr lang="de-DE" dirty="0"/>
              <a:t>Support </a:t>
            </a:r>
            <a:r>
              <a:rPr lang="de-DE" dirty="0" err="1"/>
              <a:t>for</a:t>
            </a:r>
            <a:r>
              <a:rPr lang="de-DE" dirty="0"/>
              <a:t> additional </a:t>
            </a:r>
            <a:r>
              <a:rPr lang="de-DE" dirty="0" err="1"/>
              <a:t>information</a:t>
            </a:r>
            <a:r>
              <a:rPr lang="de-DE" dirty="0"/>
              <a:t> like dose, material </a:t>
            </a:r>
            <a:r>
              <a:rPr lang="de-DE" dirty="0" err="1"/>
              <a:t>usage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, </a:t>
            </a:r>
            <a:r>
              <a:rPr lang="de-DE" dirty="0" err="1"/>
              <a:t>cancelation</a:t>
            </a:r>
            <a:r>
              <a:rPr lang="de-DE" dirty="0"/>
              <a:t> </a:t>
            </a:r>
            <a:r>
              <a:rPr lang="de-DE" dirty="0" err="1"/>
              <a:t>reasons</a:t>
            </a:r>
            <a:r>
              <a:rPr lang="de-DE" dirty="0"/>
              <a:t>, ….</a:t>
            </a:r>
          </a:p>
          <a:p>
            <a:pPr lvl="2"/>
            <a:r>
              <a:rPr lang="de-DE" dirty="0" err="1"/>
              <a:t>Unifiedf</a:t>
            </a:r>
            <a:r>
              <a:rPr lang="de-DE" dirty="0"/>
              <a:t> </a:t>
            </a:r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worklist</a:t>
            </a:r>
            <a:r>
              <a:rPr lang="de-DE" dirty="0"/>
              <a:t> </a:t>
            </a:r>
            <a:r>
              <a:rPr lang="de-DE" dirty="0" err="1"/>
              <a:t>management</a:t>
            </a:r>
            <a:endParaRPr lang="de-DE" dirty="0"/>
          </a:p>
          <a:p>
            <a:pPr lvl="2"/>
            <a:r>
              <a:rPr lang="de-DE" dirty="0"/>
              <a:t>Storage </a:t>
            </a:r>
            <a:r>
              <a:rPr lang="de-DE" dirty="0" err="1"/>
              <a:t>Commitment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reliable</a:t>
            </a:r>
            <a:r>
              <a:rPr lang="de-DE" dirty="0"/>
              <a:t> </a:t>
            </a:r>
            <a:r>
              <a:rPr lang="de-DE" dirty="0" err="1"/>
              <a:t>storage</a:t>
            </a:r>
            <a:endParaRPr lang="de-DE" dirty="0"/>
          </a:p>
          <a:p>
            <a:pPr marL="324000" lvl="1" indent="0">
              <a:buNone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285949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2CEA6ED-F6D6-4C9E-9933-4B445206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091" y="629027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348C-910D-4A6A-B2CF-3DDB541D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Installation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39088-5D62-4C41-A8B2-B114ECAC45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we make it work</a:t>
            </a:r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2FE580EB-83CE-408A-8764-3794D4538857}"/>
              </a:ext>
            </a:extLst>
          </p:cNvPr>
          <p:cNvSpPr txBox="1">
            <a:spLocks/>
          </p:cNvSpPr>
          <p:nvPr/>
        </p:nvSpPr>
        <p:spPr>
          <a:xfrm>
            <a:off x="7704841" y="632911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E1DFD5-F705-4A5C-9AF8-0AD5F15A4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81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Configuration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dirty="0"/>
          </a:p>
          <a:p>
            <a:r>
              <a:rPr lang="de-DE" dirty="0"/>
              <a:t>General </a:t>
            </a:r>
            <a:r>
              <a:rPr lang="de-DE" dirty="0" err="1"/>
              <a:t>Configuration</a:t>
            </a:r>
            <a:r>
              <a:rPr lang="de-DE" dirty="0"/>
              <a:t> </a:t>
            </a:r>
            <a:r>
              <a:rPr lang="de-DE" dirty="0" err="1"/>
              <a:t>parameters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Host </a:t>
            </a:r>
            <a:r>
              <a:rPr lang="de-DE" dirty="0" err="1"/>
              <a:t>name</a:t>
            </a:r>
            <a:r>
              <a:rPr lang="de-DE" dirty="0"/>
              <a:t>,  AE title, Port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remote </a:t>
            </a:r>
            <a:r>
              <a:rPr lang="de-DE" dirty="0" err="1"/>
              <a:t>systems</a:t>
            </a:r>
            <a:endParaRPr lang="de-DE" dirty="0"/>
          </a:p>
          <a:p>
            <a:pPr lvl="1"/>
            <a:r>
              <a:rPr lang="de-DE" dirty="0"/>
              <a:t>Web Service end </a:t>
            </a:r>
            <a:r>
              <a:rPr lang="de-DE" dirty="0" err="1"/>
              <a:t>points</a:t>
            </a:r>
            <a:endParaRPr lang="de-DE" dirty="0"/>
          </a:p>
          <a:p>
            <a:r>
              <a:rPr lang="de-DE" dirty="0"/>
              <a:t>Service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parameters</a:t>
            </a:r>
            <a:endParaRPr lang="de-DE" dirty="0"/>
          </a:p>
          <a:p>
            <a:pPr lvl="1"/>
            <a:r>
              <a:rPr lang="de-DE" dirty="0"/>
              <a:t>Extended </a:t>
            </a:r>
            <a:r>
              <a:rPr lang="de-DE" dirty="0" err="1"/>
              <a:t>negotiation</a:t>
            </a:r>
            <a:r>
              <a:rPr lang="de-DE" dirty="0"/>
              <a:t> </a:t>
            </a:r>
            <a:r>
              <a:rPr lang="de-DE" dirty="0" err="1"/>
              <a:t>parameters</a:t>
            </a:r>
            <a:endParaRPr lang="de-DE" dirty="0"/>
          </a:p>
          <a:p>
            <a:pPr lvl="1"/>
            <a:r>
              <a:rPr lang="de-DE" dirty="0"/>
              <a:t>Transfer </a:t>
            </a:r>
            <a:r>
              <a:rPr lang="de-DE" dirty="0" err="1"/>
              <a:t>syntaxes</a:t>
            </a:r>
            <a:endParaRPr lang="de-DE" dirty="0"/>
          </a:p>
          <a:p>
            <a:r>
              <a:rPr lang="de-DE" dirty="0"/>
              <a:t>System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Configuration</a:t>
            </a:r>
            <a:r>
              <a:rPr lang="de-DE" dirty="0"/>
              <a:t> </a:t>
            </a:r>
            <a:r>
              <a:rPr lang="de-DE" dirty="0" err="1"/>
              <a:t>parameters</a:t>
            </a:r>
            <a:endParaRPr lang="de-DE" dirty="0"/>
          </a:p>
          <a:p>
            <a:pPr lvl="1"/>
            <a:r>
              <a:rPr lang="de-DE" dirty="0" err="1"/>
              <a:t>Supported</a:t>
            </a:r>
            <a:r>
              <a:rPr lang="de-DE" dirty="0"/>
              <a:t>  Services</a:t>
            </a:r>
          </a:p>
          <a:p>
            <a:pPr lvl="1"/>
            <a:r>
              <a:rPr lang="de-DE" dirty="0"/>
              <a:t>Code Sets</a:t>
            </a:r>
          </a:p>
          <a:p>
            <a:pPr lvl="1"/>
            <a:r>
              <a:rPr lang="de-DE" dirty="0" err="1"/>
              <a:t>Acquisition</a:t>
            </a:r>
            <a:r>
              <a:rPr lang="de-DE" dirty="0"/>
              <a:t> </a:t>
            </a:r>
            <a:r>
              <a:rPr lang="de-DE" dirty="0" err="1"/>
              <a:t>Protocols</a:t>
            </a:r>
            <a:endParaRPr lang="de-DE" dirty="0"/>
          </a:p>
          <a:p>
            <a:pPr>
              <a:buFont typeface="Symbol" panose="05050102010706020507" pitchFamily="18" charset="2"/>
              <a:buChar char="Þ"/>
            </a:pPr>
            <a:r>
              <a:rPr lang="de-DE" dirty="0" err="1"/>
              <a:t>Refer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DICOM </a:t>
            </a:r>
            <a:r>
              <a:rPr lang="de-DE" dirty="0" err="1"/>
              <a:t>Conformance</a:t>
            </a:r>
            <a:r>
              <a:rPr lang="de-DE" dirty="0"/>
              <a:t> Statement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details</a:t>
            </a:r>
            <a:r>
              <a:rPr lang="de-DE" dirty="0"/>
              <a:t>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285949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732E554-2F8E-41B3-9A86-8EABA86B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091" y="629027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5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348C-910D-4A6A-B2CF-3DDB541D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39088-5D62-4C41-A8B2-B114ECAC45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D14922-2C17-463A-A483-FC0CC54735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81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Ensuring</a:t>
            </a:r>
            <a:r>
              <a:rPr lang="de-DE" dirty="0"/>
              <a:t> Interoperability </a:t>
            </a:r>
            <a:r>
              <a:rPr lang="de-DE" dirty="0" err="1"/>
              <a:t>when</a:t>
            </a:r>
            <a:r>
              <a:rPr lang="de-D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err="1"/>
              <a:t>Adding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DICOM </a:t>
            </a:r>
            <a:r>
              <a:rPr lang="de-DE" dirty="0" err="1"/>
              <a:t>devices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configuration</a:t>
            </a:r>
            <a:endParaRPr lang="de-DE" dirty="0"/>
          </a:p>
          <a:p>
            <a:r>
              <a:rPr lang="de-DE" dirty="0" err="1"/>
              <a:t>Upgrading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newer</a:t>
            </a:r>
            <a:r>
              <a:rPr lang="de-DE" dirty="0"/>
              <a:t> </a:t>
            </a:r>
            <a:r>
              <a:rPr lang="de-DE" dirty="0" err="1"/>
              <a:t>version</a:t>
            </a:r>
            <a:endParaRPr lang="de-DE" dirty="0"/>
          </a:p>
          <a:p>
            <a:r>
              <a:rPr lang="de-DE" dirty="0" err="1"/>
              <a:t>Adding</a:t>
            </a:r>
            <a:r>
              <a:rPr lang="de-DE" dirty="0"/>
              <a:t> additional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set</a:t>
            </a:r>
            <a:endParaRPr lang="de-DE" dirty="0"/>
          </a:p>
          <a:p>
            <a:r>
              <a:rPr lang="de-DE" dirty="0" err="1"/>
              <a:t>Enabling</a:t>
            </a:r>
            <a:r>
              <a:rPr lang="de-DE" dirty="0"/>
              <a:t> additional </a:t>
            </a:r>
            <a:r>
              <a:rPr lang="de-DE" dirty="0" err="1"/>
              <a:t>licensable</a:t>
            </a:r>
            <a:r>
              <a:rPr lang="de-DE" dirty="0"/>
              <a:t> </a:t>
            </a:r>
            <a:r>
              <a:rPr lang="de-DE" dirty="0" err="1"/>
              <a:t>features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285949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B216AE6-F40C-4C4F-9E60-2486082D9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091" y="629027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60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348C-910D-4A6A-B2CF-3DDB541D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39088-5D62-4C41-A8B2-B114ECAC45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78EAD7-1505-4AF8-82AC-22C4A52CF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58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do, </a:t>
            </a:r>
            <a:r>
              <a:rPr lang="de-DE" dirty="0" err="1"/>
              <a:t>when</a:t>
            </a:r>
            <a:r>
              <a:rPr lang="de-DE" dirty="0"/>
              <a:t> DICOM Communication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working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network</a:t>
            </a:r>
            <a:r>
              <a:rPr lang="de-DE" dirty="0"/>
              <a:t> </a:t>
            </a:r>
            <a:r>
              <a:rPr lang="de-DE" dirty="0" err="1"/>
              <a:t>connectivity</a:t>
            </a:r>
            <a:r>
              <a:rPr lang="de-DE" dirty="0"/>
              <a:t> (ping, DICOM </a:t>
            </a:r>
            <a:r>
              <a:rPr lang="de-DE" dirty="0" err="1"/>
              <a:t>Verification</a:t>
            </a:r>
            <a:r>
              <a:rPr lang="de-DE" dirty="0"/>
              <a:t> </a:t>
            </a:r>
            <a:r>
              <a:rPr lang="de-DE" dirty="0" err="1"/>
              <a:t>Requests</a:t>
            </a:r>
            <a:r>
              <a:rPr lang="de-DE" dirty="0"/>
              <a:t>)</a:t>
            </a:r>
          </a:p>
          <a:p>
            <a:r>
              <a:rPr lang="de-DE" dirty="0"/>
              <a:t>Check DCS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incompatibilities</a:t>
            </a:r>
            <a:r>
              <a:rPr lang="de-DE" dirty="0"/>
              <a:t>, </a:t>
            </a:r>
            <a:r>
              <a:rPr lang="de-DE" dirty="0" err="1"/>
              <a:t>status</a:t>
            </a:r>
            <a:r>
              <a:rPr lang="de-DE" dirty="0"/>
              <a:t> </a:t>
            </a:r>
            <a:r>
              <a:rPr lang="de-DE" dirty="0" err="1"/>
              <a:t>codes</a:t>
            </a:r>
            <a:r>
              <a:rPr lang="de-DE" dirty="0"/>
              <a:t>, …</a:t>
            </a:r>
          </a:p>
          <a:p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publicly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for</a:t>
            </a:r>
            <a:endParaRPr lang="de-DE" dirty="0"/>
          </a:p>
          <a:p>
            <a:pPr lvl="1"/>
            <a:r>
              <a:rPr lang="de-DE" dirty="0" err="1"/>
              <a:t>Capturing</a:t>
            </a:r>
            <a:r>
              <a:rPr lang="de-DE" dirty="0"/>
              <a:t> </a:t>
            </a:r>
            <a:r>
              <a:rPr lang="de-DE" dirty="0" err="1"/>
              <a:t>network</a:t>
            </a:r>
            <a:r>
              <a:rPr lang="de-DE" dirty="0"/>
              <a:t> </a:t>
            </a:r>
            <a:r>
              <a:rPr lang="de-DE" dirty="0" err="1"/>
              <a:t>traffic</a:t>
            </a:r>
            <a:endParaRPr lang="de-DE" dirty="0"/>
          </a:p>
          <a:p>
            <a:pPr lvl="1"/>
            <a:r>
              <a:rPr lang="de-DE" dirty="0"/>
              <a:t>Review DICOM Header </a:t>
            </a:r>
            <a:r>
              <a:rPr lang="de-DE" dirty="0" err="1"/>
              <a:t>content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DICOM </a:t>
            </a:r>
            <a:r>
              <a:rPr lang="de-DE" dirty="0" err="1"/>
              <a:t>Object</a:t>
            </a:r>
            <a:r>
              <a:rPr lang="de-DE" dirty="0"/>
              <a:t> </a:t>
            </a:r>
            <a:r>
              <a:rPr lang="de-DE" dirty="0" err="1"/>
              <a:t>validation</a:t>
            </a:r>
            <a:endParaRPr lang="de-DE" dirty="0"/>
          </a:p>
          <a:p>
            <a:pPr lvl="1"/>
            <a:r>
              <a:rPr lang="de-DE" dirty="0"/>
              <a:t>Simulators </a:t>
            </a:r>
            <a:r>
              <a:rPr lang="de-DE" dirty="0" err="1"/>
              <a:t>provided</a:t>
            </a:r>
            <a:r>
              <a:rPr lang="de-DE" dirty="0"/>
              <a:t> in </a:t>
            </a:r>
            <a:r>
              <a:rPr lang="de-DE" dirty="0" err="1"/>
              <a:t>validation</a:t>
            </a:r>
            <a:r>
              <a:rPr lang="de-DE" dirty="0"/>
              <a:t> </a:t>
            </a:r>
            <a:r>
              <a:rPr lang="de-DE" dirty="0" err="1"/>
              <a:t>toolkits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285949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D745AFE-228C-46E7-A99D-4227CDB5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091" y="629027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7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E7E3-7300-470B-8561-CBB611B8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F62F-7A45-46A6-87D3-2A77EEF3A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Introduction</a:t>
            </a:r>
          </a:p>
          <a:p>
            <a:r>
              <a:rPr lang="en-US" dirty="0"/>
              <a:t>Steps of effectively deploying DICOM based systems </a:t>
            </a:r>
          </a:p>
          <a:p>
            <a:r>
              <a:rPr lang="en-US" dirty="0"/>
              <a:t>New developments in DICOM to support effective deployment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285949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7DD88C1-2734-4153-B540-E230A857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8091" y="629027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54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 </a:t>
            </a:r>
            <a:r>
              <a:rPr lang="de-DE" dirty="0" err="1"/>
              <a:t>Developments</a:t>
            </a:r>
            <a:r>
              <a:rPr lang="de-DE" dirty="0"/>
              <a:t> in DICOM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Deployment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285949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3233E1C-7F2F-424A-B4F6-8D659946440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48091" y="629027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44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Conformity</a:t>
            </a:r>
            <a:r>
              <a:rPr lang="de-DE" dirty="0"/>
              <a:t> </a:t>
            </a:r>
            <a:r>
              <a:rPr lang="de-DE" dirty="0" err="1"/>
              <a:t>Assement</a:t>
            </a:r>
            <a:r>
              <a:rPr lang="de-DE" dirty="0"/>
              <a:t>	 (Supplement 207)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135" y="2445718"/>
            <a:ext cx="7989752" cy="3490626"/>
          </a:xfrm>
        </p:spPr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current</a:t>
            </a:r>
            <a:r>
              <a:rPr lang="de-DE" dirty="0"/>
              <a:t> DICOM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contains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conformance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 but no </a:t>
            </a:r>
            <a:r>
              <a:rPr lang="de-DE" dirty="0" err="1"/>
              <a:t>information</a:t>
            </a:r>
            <a:r>
              <a:rPr lang="de-DE" dirty="0"/>
              <a:t>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assess</a:t>
            </a:r>
            <a:r>
              <a:rPr lang="de-DE" dirty="0"/>
              <a:t> </a:t>
            </a:r>
            <a:r>
              <a:rPr lang="de-DE" dirty="0" err="1"/>
              <a:t>conformance</a:t>
            </a:r>
            <a:endParaRPr lang="de-DE" dirty="0"/>
          </a:p>
          <a:p>
            <a:pPr lvl="1"/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conformance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assesed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vendors</a:t>
            </a:r>
            <a:r>
              <a:rPr lang="de-DE" dirty="0"/>
              <a:t> </a:t>
            </a:r>
            <a:r>
              <a:rPr lang="de-DE" dirty="0" err="1"/>
              <a:t>themselves</a:t>
            </a:r>
            <a:endParaRPr lang="de-DE" dirty="0"/>
          </a:p>
          <a:p>
            <a:r>
              <a:rPr lang="de-DE" dirty="0" err="1"/>
              <a:t>Regulatory</a:t>
            </a:r>
            <a:r>
              <a:rPr lang="de-DE" dirty="0"/>
              <a:t> Initiatives </a:t>
            </a:r>
            <a:r>
              <a:rPr lang="de-DE" dirty="0" err="1"/>
              <a:t>throughout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on </a:t>
            </a:r>
            <a:r>
              <a:rPr lang="de-DE" dirty="0" err="1"/>
              <a:t>conformity</a:t>
            </a:r>
            <a:r>
              <a:rPr lang="de-DE" dirty="0"/>
              <a:t> </a:t>
            </a:r>
            <a:r>
              <a:rPr lang="de-DE" dirty="0" err="1"/>
              <a:t>assesment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.</a:t>
            </a:r>
          </a:p>
          <a:p>
            <a:r>
              <a:rPr lang="de-DE" dirty="0" err="1"/>
              <a:t>Extend</a:t>
            </a:r>
            <a:r>
              <a:rPr lang="de-DE" dirty="0"/>
              <a:t> DICOM </a:t>
            </a: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additional </a:t>
            </a:r>
            <a:r>
              <a:rPr lang="de-DE" dirty="0" err="1"/>
              <a:t>conformance</a:t>
            </a:r>
            <a:r>
              <a:rPr lang="de-DE" dirty="0"/>
              <a:t> </a:t>
            </a:r>
            <a:r>
              <a:rPr lang="de-DE" dirty="0" err="1"/>
              <a:t>clauses</a:t>
            </a:r>
            <a:endParaRPr lang="de-DE" dirty="0"/>
          </a:p>
          <a:p>
            <a:pPr lvl="1"/>
            <a:r>
              <a:rPr lang="en-US" dirty="0"/>
              <a:t>test scenario’s, test cases, and guidance on conformance assessment reporting.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/>
              <a:t>Provide one framework, that  vendors can comply to</a:t>
            </a:r>
            <a:endParaRPr lang="de-DE" dirty="0"/>
          </a:p>
          <a:p>
            <a:pPr lvl="1"/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2E2E70-129B-4787-9336-04BA1F2F1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2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Impact on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deployments</a:t>
            </a:r>
            <a:r>
              <a:rPr lang="de-DE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63" y="2373145"/>
            <a:ext cx="7989752" cy="34906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Supplement 207 will provide</a:t>
            </a:r>
          </a:p>
          <a:p>
            <a:r>
              <a:rPr lang="en-US" dirty="0"/>
              <a:t>A standardized verification framework, that will lead to better verified products</a:t>
            </a:r>
          </a:p>
          <a:p>
            <a:pPr lvl="1"/>
            <a:r>
              <a:rPr lang="en-US"/>
              <a:t>Products released </a:t>
            </a:r>
            <a:r>
              <a:rPr lang="en-US" dirty="0"/>
              <a:t>will be conforming to their DICOM Conformance Statement </a:t>
            </a:r>
          </a:p>
          <a:p>
            <a:r>
              <a:rPr lang="en-US" dirty="0"/>
              <a:t>A proper way of documenting evidence of the validation activities for DICOM feature.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err="1"/>
              <a:t>Facilitiate</a:t>
            </a:r>
            <a:r>
              <a:rPr lang="en-US" dirty="0"/>
              <a:t> better integration of products into clinical environments though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/>
              <a:t>better assessment of compatibility of DICOM implementations</a:t>
            </a:r>
          </a:p>
          <a:p>
            <a:pPr lvl="1">
              <a:buFont typeface="Symbol" panose="05050102010706020507" pitchFamily="18" charset="2"/>
              <a:buChar char="Þ"/>
            </a:pPr>
            <a:endParaRPr lang="en-US" dirty="0"/>
          </a:p>
          <a:p>
            <a:pPr>
              <a:buFont typeface="Symbol" panose="05050102010706020507" pitchFamily="18" charset="2"/>
              <a:buChar char="Þ"/>
            </a:pPr>
            <a:endParaRPr lang="en-US" dirty="0"/>
          </a:p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1583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4785BA-CA2D-4A52-BE24-12E821127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95" y="6321261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607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Revisions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DICOM </a:t>
            </a:r>
            <a:r>
              <a:rPr lang="de-DE" dirty="0" err="1"/>
              <a:t>Conformance</a:t>
            </a:r>
            <a:r>
              <a:rPr lang="de-DE" dirty="0"/>
              <a:t> Statement Template (Supplement 209)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Current</a:t>
            </a:r>
            <a:r>
              <a:rPr lang="de-DE" dirty="0"/>
              <a:t> DICOM </a:t>
            </a:r>
            <a:r>
              <a:rPr lang="de-DE" dirty="0" err="1"/>
              <a:t>Conformance</a:t>
            </a:r>
            <a:r>
              <a:rPr lang="de-DE" dirty="0"/>
              <a:t> Statements </a:t>
            </a:r>
          </a:p>
          <a:p>
            <a:pPr lvl="1"/>
            <a:r>
              <a:rPr lang="de-DE" dirty="0" err="1"/>
              <a:t>tend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incomplete</a:t>
            </a:r>
            <a:r>
              <a:rPr lang="de-DE" dirty="0"/>
              <a:t>, </a:t>
            </a:r>
          </a:p>
          <a:p>
            <a:pPr lvl="1"/>
            <a:r>
              <a:rPr lang="de-DE" dirty="0" err="1"/>
              <a:t>vary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vendors</a:t>
            </a:r>
            <a:r>
              <a:rPr lang="de-DE" dirty="0"/>
              <a:t>,</a:t>
            </a:r>
          </a:p>
          <a:p>
            <a:pPr lvl="1"/>
            <a:r>
              <a:rPr lang="de-DE" dirty="0"/>
              <a:t>lack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 lvl="1"/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require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background</a:t>
            </a:r>
            <a:r>
              <a:rPr lang="de-DE" dirty="0"/>
              <a:t> </a:t>
            </a:r>
            <a:r>
              <a:rPr lang="de-DE" dirty="0" err="1"/>
              <a:t>knowledge</a:t>
            </a:r>
            <a:endParaRPr lang="de-DE" dirty="0"/>
          </a:p>
          <a:p>
            <a:r>
              <a:rPr lang="de-DE" dirty="0"/>
              <a:t>New </a:t>
            </a:r>
            <a:r>
              <a:rPr lang="de-DE" dirty="0" err="1"/>
              <a:t>work</a:t>
            </a:r>
            <a:r>
              <a:rPr lang="de-DE" dirty="0"/>
              <a:t> item </a:t>
            </a:r>
            <a:r>
              <a:rPr lang="de-DE" dirty="0" err="1"/>
              <a:t>to</a:t>
            </a:r>
            <a:r>
              <a:rPr lang="de-DE" dirty="0"/>
              <a:t> i</a:t>
            </a:r>
            <a:r>
              <a:rPr lang="en-US" dirty="0" err="1"/>
              <a:t>mprove</a:t>
            </a:r>
            <a:r>
              <a:rPr lang="en-US" dirty="0"/>
              <a:t> content and structure of DCS to </a:t>
            </a:r>
          </a:p>
          <a:p>
            <a:pPr lvl="1"/>
            <a:r>
              <a:rPr lang="en-US" dirty="0"/>
              <a:t>Better meet needs of all user groups (clinical, sales, service, engineering…)</a:t>
            </a:r>
          </a:p>
          <a:p>
            <a:pPr lvl="1"/>
            <a:r>
              <a:rPr lang="en-US" dirty="0"/>
              <a:t>Better facilitate comparability of different product’s DICOM functionality</a:t>
            </a:r>
          </a:p>
          <a:p>
            <a:pPr lvl="1"/>
            <a:r>
              <a:rPr lang="en-US" dirty="0"/>
              <a:t>Avoid ambiguities/inconsistencies between different vendor documentation </a:t>
            </a:r>
          </a:p>
          <a:p>
            <a:r>
              <a:rPr lang="de-DE" dirty="0"/>
              <a:t>A </a:t>
            </a:r>
            <a:r>
              <a:rPr lang="de-DE" dirty="0" err="1"/>
              <a:t>survey</a:t>
            </a:r>
            <a:r>
              <a:rPr lang="de-DE" dirty="0"/>
              <a:t> was </a:t>
            </a:r>
            <a:r>
              <a:rPr lang="de-DE" dirty="0" err="1"/>
              <a:t>performed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pain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improvement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BF253F-8B4D-4E1D-B856-6B843853D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791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Areas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improvement</a:t>
            </a:r>
            <a:r>
              <a:rPr lang="de-D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Less repetitive information</a:t>
            </a:r>
          </a:p>
          <a:p>
            <a:r>
              <a:rPr lang="en-US" dirty="0"/>
              <a:t>More concise representation of information (e.g. in tables)</a:t>
            </a:r>
          </a:p>
          <a:p>
            <a:r>
              <a:rPr lang="en-US" dirty="0"/>
              <a:t>Improve documentation of networking services</a:t>
            </a:r>
          </a:p>
          <a:p>
            <a:r>
              <a:rPr lang="en-US" dirty="0"/>
              <a:t>More consistent documentation of IODs created</a:t>
            </a:r>
          </a:p>
          <a:p>
            <a:r>
              <a:rPr lang="en-US" dirty="0"/>
              <a:t>Better documentation of private attributes, SOP Classes</a:t>
            </a:r>
          </a:p>
          <a:p>
            <a:r>
              <a:rPr lang="en-US" dirty="0"/>
              <a:t>Provide documentation of display capabilities</a:t>
            </a:r>
          </a:p>
          <a:p>
            <a:r>
              <a:rPr lang="en-US" dirty="0"/>
              <a:t>Information that belongs together should be in one place</a:t>
            </a:r>
          </a:p>
          <a:p>
            <a:r>
              <a:rPr lang="en-US" dirty="0"/>
              <a:t>More information in overview</a:t>
            </a:r>
          </a:p>
          <a:p>
            <a:r>
              <a:rPr lang="en-US" dirty="0"/>
              <a:t>Provide template in addition to normative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15831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4DFA48-F5DF-4A29-A6C3-6237FE4E7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95" y="6321261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34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New </a:t>
            </a:r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827" y="2238513"/>
            <a:ext cx="7774532" cy="363079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Overview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Table of Contents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Introduction/Disclaimer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Product Description 		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Service and Interoperability 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DICOM Configuration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Network Communication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Security</a:t>
            </a:r>
          </a:p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9009B-FBEE-459D-99CF-D5F8964068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83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Impact on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deployment</a:t>
            </a:r>
            <a:r>
              <a:rPr lang="de-D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457200"/>
            <a:endParaRPr lang="en-US" sz="800" dirty="0"/>
          </a:p>
          <a:p>
            <a:pPr marL="418950" indent="-457200"/>
            <a:r>
              <a:rPr lang="en-US" sz="2000" dirty="0"/>
              <a:t>More easily find information relevant for different user groups  </a:t>
            </a:r>
          </a:p>
          <a:p>
            <a:pPr marL="418950" indent="-457200"/>
            <a:r>
              <a:rPr lang="en-US" sz="2000" dirty="0"/>
              <a:t>Better facilitate comparability of different product’s DICOM functionality </a:t>
            </a:r>
          </a:p>
          <a:p>
            <a:pPr marL="418950" indent="-457200"/>
            <a:r>
              <a:rPr lang="en-US" sz="2000" dirty="0"/>
              <a:t>Avoid ambiguities/inconsistencies between different vendor documentation</a:t>
            </a:r>
          </a:p>
          <a:p>
            <a:pPr marL="418950" indent="-457200"/>
            <a:r>
              <a:rPr lang="en-US" sz="2000" dirty="0"/>
              <a:t>Address topics currently not addressed (e.g. display features)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644D12-9744-44CF-9A9E-3201880C9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68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Presenter’s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73146"/>
            <a:ext cx="7989752" cy="3630795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Antje Schroeder	</a:t>
            </a:r>
          </a:p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aschroeder@siemens-healthineers.com	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Siemens Healthineers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Hartmannstr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16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91056 Erlangen </a:t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+49 9131 84 7944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Thanks for your attention 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28" y="3174005"/>
            <a:ext cx="3309258" cy="7777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2A5203-D5B9-41E3-BBC2-D7D459142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92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Deploying a New System - Where to start 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86" y="2468928"/>
            <a:ext cx="6447155" cy="3632200"/>
          </a:xfrm>
        </p:spPr>
      </p:pic>
      <p:grpSp>
        <p:nvGrpSpPr>
          <p:cNvPr id="22" name="Group 21"/>
          <p:cNvGrpSpPr/>
          <p:nvPr/>
        </p:nvGrpSpPr>
        <p:grpSpPr>
          <a:xfrm>
            <a:off x="1828800" y="3059047"/>
            <a:ext cx="5229937" cy="2686659"/>
            <a:chOff x="1828800" y="3059047"/>
            <a:chExt cx="5229937" cy="2686659"/>
          </a:xfrm>
        </p:grpSpPr>
        <p:sp>
          <p:nvSpPr>
            <p:cNvPr id="9" name="TextBox 8"/>
            <p:cNvSpPr txBox="1"/>
            <p:nvPr/>
          </p:nvSpPr>
          <p:spPr>
            <a:xfrm>
              <a:off x="3067273" y="3059047"/>
              <a:ext cx="453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CT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16432" y="3059047"/>
              <a:ext cx="4683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MR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67273" y="4088951"/>
              <a:ext cx="4539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RIS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8867" y="3059047"/>
              <a:ext cx="5148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PET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023" y="4995513"/>
              <a:ext cx="6864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Ultra-</a:t>
              </a:r>
              <a:br>
                <a:rPr lang="de-DE" sz="1600" dirty="0"/>
              </a:br>
              <a:r>
                <a:rPr lang="de-DE" sz="1600" dirty="0" err="1"/>
                <a:t>sound</a:t>
              </a:r>
              <a:endParaRPr lang="de-DE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01095" y="3076511"/>
              <a:ext cx="6894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X-Ray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86288" y="4100362"/>
              <a:ext cx="838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schemeClr val="bg2">
                      <a:lumMod val="75000"/>
                    </a:schemeClr>
                  </a:solidFill>
                </a:rPr>
                <a:t>PACS 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26844" y="4914709"/>
              <a:ext cx="8382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Work-</a:t>
              </a:r>
            </a:p>
            <a:p>
              <a:endParaRPr lang="de-DE" sz="1600" dirty="0"/>
            </a:p>
            <a:p>
              <a:r>
                <a:rPr lang="de-DE" sz="1600" dirty="0"/>
                <a:t>Station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34343" y="4092523"/>
              <a:ext cx="5597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EHR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39952" y="5037819"/>
              <a:ext cx="10127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Dose </a:t>
              </a:r>
            </a:p>
            <a:p>
              <a:r>
                <a:rPr lang="de-DE" sz="1600" dirty="0"/>
                <a:t>Reporting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28800" y="3990737"/>
              <a:ext cx="8340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/>
                <a:t>Mobile </a:t>
              </a:r>
            </a:p>
            <a:p>
              <a:r>
                <a:rPr lang="de-DE" sz="1600" dirty="0"/>
                <a:t>Devices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2665" y="4008202"/>
              <a:ext cx="110607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err="1"/>
                <a:t>External</a:t>
              </a:r>
              <a:r>
                <a:rPr lang="de-DE" sz="1600" dirty="0"/>
                <a:t> </a:t>
              </a:r>
            </a:p>
            <a:p>
              <a:r>
                <a:rPr lang="de-DE" sz="1600" dirty="0"/>
                <a:t>Repository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76123" y="5037819"/>
              <a:ext cx="6591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/>
                <a:t>Regi</a:t>
              </a:r>
              <a:r>
                <a:rPr lang="de-DE" dirty="0"/>
                <a:t>-</a:t>
              </a:r>
              <a:br>
                <a:rPr lang="de-DE" dirty="0"/>
              </a:br>
              <a:r>
                <a:rPr lang="de-DE" dirty="0" err="1"/>
                <a:t>stry</a:t>
              </a:r>
              <a:endParaRPr lang="de-DE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965920" y="5007041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Prin</a:t>
            </a:r>
            <a:r>
              <a:rPr lang="de-DE" dirty="0"/>
              <a:t>-</a:t>
            </a:r>
            <a:br>
              <a:rPr lang="de-DE" dirty="0"/>
            </a:br>
            <a:r>
              <a:rPr lang="de-DE" dirty="0" err="1"/>
              <a:t>ter</a:t>
            </a:r>
            <a:endParaRPr lang="de-DE" dirty="0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6124B5A-9929-4310-AF9D-5938E574A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1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effectively</a:t>
            </a:r>
            <a:r>
              <a:rPr lang="de-DE" dirty="0"/>
              <a:t> </a:t>
            </a:r>
            <a:r>
              <a:rPr lang="de-DE" dirty="0" err="1"/>
              <a:t>deploying</a:t>
            </a:r>
            <a:r>
              <a:rPr lang="de-DE" dirty="0"/>
              <a:t> DICOM Systems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err="1"/>
              <a:t>Planning</a:t>
            </a:r>
            <a:endParaRPr lang="de-DE" dirty="0"/>
          </a:p>
          <a:p>
            <a:r>
              <a:rPr lang="de-DE" dirty="0" err="1"/>
              <a:t>Purchasing</a:t>
            </a:r>
            <a:endParaRPr lang="de-DE" dirty="0"/>
          </a:p>
          <a:p>
            <a:r>
              <a:rPr lang="de-DE" dirty="0"/>
              <a:t>Installation </a:t>
            </a:r>
          </a:p>
          <a:p>
            <a:r>
              <a:rPr lang="de-DE" dirty="0"/>
              <a:t>Maintenance</a:t>
            </a:r>
          </a:p>
          <a:p>
            <a:r>
              <a:rPr lang="de-DE" dirty="0"/>
              <a:t>Troubleshooting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24D3D3-37FA-45D6-A28C-A59517996C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348C-910D-4A6A-B2CF-3DDB541D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39088-5D62-4C41-A8B2-B114ECAC45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 how to figure out what you need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A23AB6-81C4-42BD-B207-CCBE77F43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4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start 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53132"/>
            <a:ext cx="7989752" cy="36307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Remember</a:t>
            </a:r>
            <a:endParaRPr lang="de-DE" dirty="0"/>
          </a:p>
          <a:p>
            <a:pPr lvl="1"/>
            <a:r>
              <a:rPr lang="de-DE" dirty="0"/>
              <a:t>Not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fits</a:t>
            </a:r>
            <a:r>
              <a:rPr lang="de-DE" dirty="0"/>
              <a:t> all </a:t>
            </a:r>
            <a:r>
              <a:rPr lang="de-DE" dirty="0" err="1"/>
              <a:t>environments</a:t>
            </a:r>
            <a:endParaRPr lang="de-DE" dirty="0"/>
          </a:p>
          <a:p>
            <a:pPr lvl="1"/>
            <a:r>
              <a:rPr lang="de-DE" dirty="0"/>
              <a:t>Standards like DICOM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integration</a:t>
            </a:r>
            <a:r>
              <a:rPr lang="de-DE" dirty="0"/>
              <a:t> but </a:t>
            </a:r>
            <a:r>
              <a:rPr lang="de-DE" dirty="0" err="1"/>
              <a:t>are</a:t>
            </a:r>
            <a:r>
              <a:rPr lang="de-DE" dirty="0"/>
              <a:t> not a „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stop</a:t>
            </a:r>
            <a:r>
              <a:rPr lang="de-DE" dirty="0"/>
              <a:t> </a:t>
            </a:r>
            <a:r>
              <a:rPr lang="de-DE" dirty="0" err="1"/>
              <a:t>shop</a:t>
            </a:r>
            <a:r>
              <a:rPr lang="de-DE" dirty="0"/>
              <a:t>“</a:t>
            </a:r>
          </a:p>
          <a:p>
            <a:pPr lvl="1"/>
            <a:r>
              <a:rPr lang="de-DE" dirty="0"/>
              <a:t>The </a:t>
            </a:r>
            <a:r>
              <a:rPr lang="de-DE" dirty="0" err="1"/>
              <a:t>customers</a:t>
            </a:r>
            <a:r>
              <a:rPr lang="de-DE" dirty="0"/>
              <a:t> </a:t>
            </a:r>
            <a:r>
              <a:rPr lang="de-DE" dirty="0" err="1"/>
              <a:t>owns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deployment</a:t>
            </a:r>
            <a:endParaRPr lang="de-DE" dirty="0"/>
          </a:p>
          <a:p>
            <a:pPr marL="324000" lvl="1" indent="0">
              <a:buNone/>
            </a:pPr>
            <a:endParaRPr lang="de-DE" dirty="0"/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280CED-0C49-4561-A4F4-DEA9A3B75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7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Therefore</a:t>
            </a:r>
            <a:r>
              <a:rPr lang="de-DE" dirty="0"/>
              <a:t> 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53132"/>
            <a:ext cx="7989752" cy="3922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	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 </a:t>
            </a:r>
            <a:r>
              <a:rPr lang="de-DE" dirty="0" err="1"/>
              <a:t>workflows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to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supported</a:t>
            </a:r>
            <a:r>
              <a:rPr lang="de-DE" dirty="0"/>
              <a:t>, e.g. </a:t>
            </a:r>
            <a:r>
              <a:rPr lang="de-DE" dirty="0" err="1"/>
              <a:t>for</a:t>
            </a:r>
            <a:r>
              <a:rPr lang="de-DE" dirty="0"/>
              <a:t> a PACS:</a:t>
            </a:r>
          </a:p>
          <a:p>
            <a:pPr lvl="1"/>
            <a:r>
              <a:rPr lang="de-DE" dirty="0"/>
              <a:t>Information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inside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department</a:t>
            </a:r>
            <a:r>
              <a:rPr lang="de-DE" dirty="0"/>
              <a:t>,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departments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</a:t>
            </a:r>
            <a:r>
              <a:rPr lang="de-DE" dirty="0" err="1"/>
              <a:t>enterprises</a:t>
            </a:r>
            <a:endParaRPr lang="de-DE" dirty="0"/>
          </a:p>
          <a:p>
            <a:pPr lvl="1"/>
            <a:r>
              <a:rPr lang="de-DE" dirty="0"/>
              <a:t>Access Information </a:t>
            </a:r>
            <a:r>
              <a:rPr lang="de-DE" dirty="0" err="1"/>
              <a:t>through</a:t>
            </a:r>
            <a:r>
              <a:rPr lang="de-DE" dirty="0"/>
              <a:t> mobile </a:t>
            </a:r>
            <a:r>
              <a:rPr lang="de-DE" dirty="0" err="1"/>
              <a:t>devices</a:t>
            </a:r>
            <a:endParaRPr lang="de-DE" dirty="0"/>
          </a:p>
          <a:p>
            <a:pPr lvl="1"/>
            <a:r>
              <a:rPr lang="de-DE" dirty="0"/>
              <a:t> Support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display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(3D </a:t>
            </a:r>
            <a:r>
              <a:rPr lang="de-DE" dirty="0" err="1"/>
              <a:t>visualization</a:t>
            </a:r>
            <a:r>
              <a:rPr lang="de-DE" dirty="0"/>
              <a:t>, </a:t>
            </a:r>
            <a:r>
              <a:rPr lang="de-DE" dirty="0" err="1"/>
              <a:t>segmentation</a:t>
            </a:r>
            <a:r>
              <a:rPr lang="de-DE" dirty="0"/>
              <a:t>, CAD, ….)</a:t>
            </a:r>
          </a:p>
          <a:p>
            <a:r>
              <a:rPr lang="de-DE" dirty="0" err="1"/>
              <a:t>What</a:t>
            </a:r>
            <a:r>
              <a:rPr lang="de-DE" dirty="0"/>
              <a:t>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supported</a:t>
            </a:r>
            <a:r>
              <a:rPr lang="de-DE" dirty="0"/>
              <a:t>?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?</a:t>
            </a:r>
          </a:p>
          <a:p>
            <a:pPr lvl="1"/>
            <a:endParaRPr lang="de-DE" sz="800" dirty="0"/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IHE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guidance</a:t>
            </a:r>
            <a:endParaRPr lang="de-DE" dirty="0"/>
          </a:p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5B8285-6579-4293-A0B1-CAB22D863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2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IHE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?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IHE </a:t>
            </a:r>
            <a:r>
              <a:rPr lang="de-DE" dirty="0" err="1"/>
              <a:t>defines</a:t>
            </a:r>
            <a:r>
              <a:rPr lang="de-DE" dirty="0"/>
              <a:t> </a:t>
            </a:r>
            <a:r>
              <a:rPr lang="de-DE" dirty="0" err="1"/>
              <a:t>profiles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interoperability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in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clinical</a:t>
            </a:r>
            <a:r>
              <a:rPr lang="de-DE" dirty="0"/>
              <a:t> </a:t>
            </a:r>
            <a:r>
              <a:rPr lang="de-DE" dirty="0" err="1"/>
              <a:t>scenarios</a:t>
            </a:r>
            <a:endParaRPr lang="de-DE" dirty="0"/>
          </a:p>
          <a:p>
            <a:pPr lvl="1"/>
            <a:r>
              <a:rPr lang="de-DE" dirty="0"/>
              <a:t>Implementation </a:t>
            </a:r>
            <a:r>
              <a:rPr lang="de-DE" dirty="0" err="1"/>
              <a:t>guides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define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underlying</a:t>
            </a:r>
            <a:r>
              <a:rPr lang="de-DE" dirty="0"/>
              <a:t> </a:t>
            </a:r>
            <a:r>
              <a:rPr lang="de-DE" dirty="0" err="1"/>
              <a:t>standards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scenarios</a:t>
            </a:r>
            <a:r>
              <a:rPr lang="de-DE" dirty="0"/>
              <a:t>.</a:t>
            </a:r>
          </a:p>
          <a:p>
            <a:pPr lvl="1"/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Scheduled</a:t>
            </a:r>
            <a:r>
              <a:rPr lang="de-DE" dirty="0"/>
              <a:t> Workflow, Cross-Enterprise </a:t>
            </a:r>
            <a:r>
              <a:rPr lang="de-DE" dirty="0" err="1"/>
              <a:t>Document</a:t>
            </a:r>
            <a:r>
              <a:rPr lang="de-DE" dirty="0"/>
              <a:t> Sharing, Radiation </a:t>
            </a:r>
            <a:r>
              <a:rPr lang="de-DE" dirty="0" err="1"/>
              <a:t>Exposure</a:t>
            </a:r>
            <a:r>
              <a:rPr lang="de-DE" dirty="0"/>
              <a:t> Management, …</a:t>
            </a:r>
          </a:p>
          <a:p>
            <a:r>
              <a:rPr lang="de-DE" dirty="0"/>
              <a:t>IHE </a:t>
            </a:r>
            <a:r>
              <a:rPr lang="de-DE" dirty="0" err="1"/>
              <a:t>provides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opportunity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profiles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vendor</a:t>
            </a:r>
            <a:r>
              <a:rPr lang="de-DE" dirty="0"/>
              <a:t> implementations at </a:t>
            </a:r>
            <a:r>
              <a:rPr lang="de-DE" dirty="0" err="1"/>
              <a:t>the</a:t>
            </a:r>
            <a:r>
              <a:rPr lang="de-DE" dirty="0"/>
              <a:t> so-</a:t>
            </a:r>
            <a:r>
              <a:rPr lang="de-DE" dirty="0" err="1"/>
              <a:t>called</a:t>
            </a:r>
            <a:r>
              <a:rPr lang="de-DE" dirty="0"/>
              <a:t> </a:t>
            </a:r>
            <a:r>
              <a:rPr lang="de-DE" dirty="0" err="1"/>
              <a:t>Connectathon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2E7DEE-5328-4955-A03D-508931DA5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45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Identify</a:t>
            </a:r>
            <a:r>
              <a:rPr lang="de-DE" dirty="0"/>
              <a:t> DICOM Features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underlying</a:t>
            </a:r>
            <a:r>
              <a:rPr lang="de-DE" dirty="0"/>
              <a:t> Technology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989917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Basic DICOM </a:t>
            </a:r>
            <a:r>
              <a:rPr lang="de-DE" dirty="0" err="1"/>
              <a:t>features</a:t>
            </a:r>
            <a:endParaRPr lang="de-DE" dirty="0"/>
          </a:p>
          <a:p>
            <a:pPr lvl="1"/>
            <a:r>
              <a:rPr lang="de-DE" dirty="0"/>
              <a:t>Send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receive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imaging</a:t>
            </a:r>
            <a:r>
              <a:rPr lang="de-DE" dirty="0"/>
              <a:t> </a:t>
            </a:r>
            <a:r>
              <a:rPr lang="de-DE" dirty="0" err="1"/>
              <a:t>objects</a:t>
            </a:r>
            <a:r>
              <a:rPr lang="de-DE" dirty="0"/>
              <a:t> (e.g.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Modalities</a:t>
            </a:r>
            <a:r>
              <a:rPr lang="de-DE" dirty="0"/>
              <a:t>, PACSs </a:t>
            </a:r>
            <a:r>
              <a:rPr lang="de-DE" dirty="0" err="1"/>
              <a:t>and</a:t>
            </a:r>
            <a:r>
              <a:rPr lang="de-DE" dirty="0"/>
              <a:t> Workstations)</a:t>
            </a:r>
          </a:p>
          <a:p>
            <a:pPr lvl="1"/>
            <a:r>
              <a:rPr lang="de-DE" dirty="0"/>
              <a:t>Query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retrieve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imaging</a:t>
            </a:r>
            <a:r>
              <a:rPr lang="de-DE" dirty="0"/>
              <a:t> </a:t>
            </a:r>
            <a:r>
              <a:rPr lang="de-DE" dirty="0" err="1"/>
              <a:t>objects</a:t>
            </a:r>
            <a:r>
              <a:rPr lang="de-DE" dirty="0"/>
              <a:t> (e.g. </a:t>
            </a:r>
            <a:r>
              <a:rPr lang="de-DE" dirty="0" err="1"/>
              <a:t>between</a:t>
            </a:r>
            <a:r>
              <a:rPr lang="de-DE" dirty="0"/>
              <a:t> PACS </a:t>
            </a:r>
            <a:r>
              <a:rPr lang="de-DE" dirty="0" err="1"/>
              <a:t>and</a:t>
            </a:r>
            <a:r>
              <a:rPr lang="de-DE" dirty="0"/>
              <a:t> Workstations)</a:t>
            </a:r>
          </a:p>
          <a:p>
            <a:pPr lvl="1"/>
            <a:r>
              <a:rPr lang="de-DE" dirty="0" err="1"/>
              <a:t>Provide</a:t>
            </a:r>
            <a:r>
              <a:rPr lang="de-DE" dirty="0"/>
              <a:t> Patient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Procedure</a:t>
            </a:r>
            <a:r>
              <a:rPr lang="de-DE" dirty="0"/>
              <a:t>  Information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Modality</a:t>
            </a:r>
            <a:r>
              <a:rPr lang="de-DE" dirty="0"/>
              <a:t> </a:t>
            </a:r>
            <a:r>
              <a:rPr lang="de-DE" dirty="0" err="1"/>
              <a:t>Worklists</a:t>
            </a:r>
            <a:r>
              <a:rPr lang="de-DE" dirty="0"/>
              <a:t> (</a:t>
            </a:r>
            <a:r>
              <a:rPr lang="de-DE" dirty="0" err="1"/>
              <a:t>e.g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RIS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Modalities</a:t>
            </a:r>
            <a:r>
              <a:rPr lang="de-DE" dirty="0"/>
              <a:t>)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advanced</a:t>
            </a:r>
            <a:r>
              <a:rPr lang="de-DE" dirty="0"/>
              <a:t> DICOM </a:t>
            </a:r>
            <a:r>
              <a:rPr lang="de-DE" dirty="0" err="1"/>
              <a:t>features</a:t>
            </a:r>
            <a:endParaRPr lang="de-DE" dirty="0"/>
          </a:p>
          <a:p>
            <a:pPr lvl="1"/>
            <a:r>
              <a:rPr lang="de-DE" dirty="0" err="1"/>
              <a:t>Reliable</a:t>
            </a:r>
            <a:r>
              <a:rPr lang="de-DE" dirty="0"/>
              <a:t> Storage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images</a:t>
            </a:r>
            <a:endParaRPr lang="de-DE" dirty="0"/>
          </a:p>
          <a:p>
            <a:pPr lvl="1"/>
            <a:r>
              <a:rPr lang="de-DE" dirty="0"/>
              <a:t>Workflow Management</a:t>
            </a:r>
          </a:p>
          <a:p>
            <a:pPr lvl="1"/>
            <a:r>
              <a:rPr lang="de-DE" dirty="0"/>
              <a:t>Exchange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,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images</a:t>
            </a:r>
            <a:r>
              <a:rPr lang="de-DE" dirty="0"/>
              <a:t>, </a:t>
            </a:r>
            <a:r>
              <a:rPr lang="de-DE" dirty="0" err="1"/>
              <a:t>image</a:t>
            </a:r>
            <a:r>
              <a:rPr lang="de-DE" dirty="0"/>
              <a:t> </a:t>
            </a:r>
            <a:r>
              <a:rPr lang="de-DE" dirty="0" err="1"/>
              <a:t>manipulations</a:t>
            </a:r>
            <a:r>
              <a:rPr lang="de-DE" dirty="0"/>
              <a:t>, </a:t>
            </a:r>
            <a:r>
              <a:rPr lang="de-DE" dirty="0" err="1"/>
              <a:t>scanner</a:t>
            </a:r>
            <a:r>
              <a:rPr lang="de-DE" dirty="0"/>
              <a:t> </a:t>
            </a:r>
            <a:r>
              <a:rPr lang="de-DE" dirty="0" err="1"/>
              <a:t>protocols</a:t>
            </a:r>
            <a:r>
              <a:rPr lang="de-DE" dirty="0"/>
              <a:t>, …</a:t>
            </a:r>
          </a:p>
          <a:p>
            <a:r>
              <a:rPr lang="de-DE" dirty="0" err="1"/>
              <a:t>Underlying</a:t>
            </a:r>
            <a:r>
              <a:rPr lang="de-DE" dirty="0"/>
              <a:t> Technology</a:t>
            </a:r>
          </a:p>
          <a:p>
            <a:pPr lvl="1"/>
            <a:r>
              <a:rPr lang="de-DE" dirty="0" err="1"/>
              <a:t>Conventional</a:t>
            </a:r>
            <a:r>
              <a:rPr lang="de-DE" dirty="0"/>
              <a:t> DICOM Services </a:t>
            </a:r>
            <a:r>
              <a:rPr lang="de-DE" dirty="0" err="1"/>
              <a:t>based</a:t>
            </a:r>
            <a:r>
              <a:rPr lang="de-DE" dirty="0"/>
              <a:t> on TCP/IP</a:t>
            </a:r>
          </a:p>
          <a:p>
            <a:pPr lvl="1"/>
            <a:r>
              <a:rPr lang="de-DE" dirty="0"/>
              <a:t>Web Services </a:t>
            </a:r>
            <a:r>
              <a:rPr lang="de-DE" dirty="0" err="1"/>
              <a:t>using</a:t>
            </a:r>
            <a:r>
              <a:rPr lang="de-DE" dirty="0"/>
              <a:t> 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00476" y="6329116"/>
            <a:ext cx="77046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574B67-7A1E-4FA3-A3AB-1CBA4ACC24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1" y="6334546"/>
            <a:ext cx="7517019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792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2345</Words>
  <Application>Microsoft Office PowerPoint</Application>
  <PresentationFormat>On-screen Show (4:3)</PresentationFormat>
  <Paragraphs>341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Gill Sans MT</vt:lpstr>
      <vt:lpstr>Symbol</vt:lpstr>
      <vt:lpstr>Wingdings 2</vt:lpstr>
      <vt:lpstr>Dividend</vt:lpstr>
      <vt:lpstr>DICOM Educational Conference Bangkok, Thailand</vt:lpstr>
      <vt:lpstr>Agenda</vt:lpstr>
      <vt:lpstr>Deploying a New System - Where to start ?</vt:lpstr>
      <vt:lpstr>Steps for effectively deploying DICOM Systems </vt:lpstr>
      <vt:lpstr>Planning</vt:lpstr>
      <vt:lpstr>Before you even start … </vt:lpstr>
      <vt:lpstr>Therefore … </vt:lpstr>
      <vt:lpstr>How IHE can help?  </vt:lpstr>
      <vt:lpstr>Identify DICOM Features and underlying Technology </vt:lpstr>
      <vt:lpstr>Purchasing</vt:lpstr>
      <vt:lpstr>How to translate clincal workflow into DICOM</vt:lpstr>
      <vt:lpstr>What is the DICOM Conformance Statement</vt:lpstr>
      <vt:lpstr>Could the new system easily be integrated into my environment </vt:lpstr>
      <vt:lpstr>Installation</vt:lpstr>
      <vt:lpstr>Configuration of systems </vt:lpstr>
      <vt:lpstr>Maintenance</vt:lpstr>
      <vt:lpstr>Ensuring Interoperability when </vt:lpstr>
      <vt:lpstr>Troubleshooting</vt:lpstr>
      <vt:lpstr>What to do, when DICOM Communication is not working</vt:lpstr>
      <vt:lpstr>New Developments in DICOM to help effective Deployment</vt:lpstr>
      <vt:lpstr>Conformity Assement  (Supplement 207) </vt:lpstr>
      <vt:lpstr>Impact on effective deployments </vt:lpstr>
      <vt:lpstr>Revisions to the DICOM Conformance Statement Template (Supplement 209)</vt:lpstr>
      <vt:lpstr>Areas of improvement </vt:lpstr>
      <vt:lpstr>New Structure</vt:lpstr>
      <vt:lpstr>Impact on effective deployment </vt:lpstr>
      <vt:lpstr>Presenter’s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Schroeder, Antje (SHS CS DS SCM ICC)</cp:lastModifiedBy>
  <cp:revision>102</cp:revision>
  <cp:lastPrinted>2018-09-20T13:21:20Z</cp:lastPrinted>
  <dcterms:created xsi:type="dcterms:W3CDTF">2018-06-26T03:42:10Z</dcterms:created>
  <dcterms:modified xsi:type="dcterms:W3CDTF">2019-10-02T04:01:24Z</dcterms:modified>
</cp:coreProperties>
</file>