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0" r:id="rId4"/>
  </p:sldMasterIdLst>
  <p:notesMasterIdLst>
    <p:notesMasterId r:id="rId28"/>
  </p:notesMasterIdLst>
  <p:sldIdLst>
    <p:sldId id="256" r:id="rId5"/>
    <p:sldId id="258" r:id="rId6"/>
    <p:sldId id="263" r:id="rId7"/>
    <p:sldId id="264" r:id="rId8"/>
    <p:sldId id="265" r:id="rId9"/>
    <p:sldId id="282" r:id="rId10"/>
    <p:sldId id="283" r:id="rId11"/>
    <p:sldId id="266" r:id="rId12"/>
    <p:sldId id="268" r:id="rId13"/>
    <p:sldId id="269" r:id="rId14"/>
    <p:sldId id="270" r:id="rId15"/>
    <p:sldId id="267" r:id="rId16"/>
    <p:sldId id="271" r:id="rId17"/>
    <p:sldId id="272" r:id="rId18"/>
    <p:sldId id="273" r:id="rId19"/>
    <p:sldId id="284" r:id="rId20"/>
    <p:sldId id="274" r:id="rId21"/>
    <p:sldId id="275" r:id="rId22"/>
    <p:sldId id="276" r:id="rId23"/>
    <p:sldId id="277" r:id="rId24"/>
    <p:sldId id="278" r:id="rId25"/>
    <p:sldId id="279" r:id="rId26"/>
    <p:sldId id="26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05313-0079-46BA-9E51-F323736A32FC}" v="820" dt="2019-10-01T20:54:58.753"/>
    <p1510:client id="{738D6675-619C-48D9-A9E4-8104F42B02C3}" v="29" dt="2019-10-01T23:30:29.9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66426" autoAdjust="0"/>
  </p:normalViewPr>
  <p:slideViewPr>
    <p:cSldViewPr snapToGrid="0">
      <p:cViewPr varScale="1">
        <p:scale>
          <a:sx n="86" d="100"/>
          <a:sy n="86" d="100"/>
        </p:scale>
        <p:origin x="155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er, Elliot" userId="6071c8e3-2045-4088-8521-b0e6782919b0" providerId="ADAL" clId="{738D6675-619C-48D9-A9E4-8104F42B02C3}"/>
    <pc:docChg chg="delSld modSld">
      <pc:chgData name="Silver, Elliot" userId="6071c8e3-2045-4088-8521-b0e6782919b0" providerId="ADAL" clId="{738D6675-619C-48D9-A9E4-8104F42B02C3}" dt="2019-10-01T23:30:39.928" v="32" actId="20577"/>
      <pc:docMkLst>
        <pc:docMk/>
      </pc:docMkLst>
      <pc:sldChg chg="modSp">
        <pc:chgData name="Silver, Elliot" userId="6071c8e3-2045-4088-8521-b0e6782919b0" providerId="ADAL" clId="{738D6675-619C-48D9-A9E4-8104F42B02C3}" dt="2019-10-01T23:28:23.278" v="1" actId="6549"/>
        <pc:sldMkLst>
          <pc:docMk/>
          <pc:sldMk cId="3042801683" sldId="263"/>
        </pc:sldMkLst>
        <pc:spChg chg="mod">
          <ac:chgData name="Silver, Elliot" userId="6071c8e3-2045-4088-8521-b0e6782919b0" providerId="ADAL" clId="{738D6675-619C-48D9-A9E4-8104F42B02C3}" dt="2019-10-01T23:28:23.278" v="1" actId="6549"/>
          <ac:spMkLst>
            <pc:docMk/>
            <pc:sldMk cId="3042801683" sldId="263"/>
            <ac:spMk id="3" creationId="{76D73D0A-14B8-4C01-905D-73A43C71E9E2}"/>
          </ac:spMkLst>
        </pc:spChg>
      </pc:sldChg>
      <pc:sldChg chg="modSp modAnim">
        <pc:chgData name="Silver, Elliot" userId="6071c8e3-2045-4088-8521-b0e6782919b0" providerId="ADAL" clId="{738D6675-619C-48D9-A9E4-8104F42B02C3}" dt="2019-10-01T23:29:18.283" v="3" actId="6549"/>
        <pc:sldMkLst>
          <pc:docMk/>
          <pc:sldMk cId="3828119726" sldId="269"/>
        </pc:sldMkLst>
        <pc:spChg chg="mod">
          <ac:chgData name="Silver, Elliot" userId="6071c8e3-2045-4088-8521-b0e6782919b0" providerId="ADAL" clId="{738D6675-619C-48D9-A9E4-8104F42B02C3}" dt="2019-10-01T23:29:18.283" v="3" actId="6549"/>
          <ac:spMkLst>
            <pc:docMk/>
            <pc:sldMk cId="3828119726" sldId="269"/>
            <ac:spMk id="3" creationId="{199C0857-0D6B-4588-BFA4-0B787462ABFC}"/>
          </ac:spMkLst>
        </pc:spChg>
      </pc:sldChg>
      <pc:sldChg chg="modNotesTx">
        <pc:chgData name="Silver, Elliot" userId="6071c8e3-2045-4088-8521-b0e6782919b0" providerId="ADAL" clId="{738D6675-619C-48D9-A9E4-8104F42B02C3}" dt="2019-10-01T23:30:39.928" v="32" actId="20577"/>
        <pc:sldMkLst>
          <pc:docMk/>
          <pc:sldMk cId="459766656" sldId="274"/>
        </pc:sldMkLst>
      </pc:sldChg>
      <pc:sldChg chg="del">
        <pc:chgData name="Silver, Elliot" userId="6071c8e3-2045-4088-8521-b0e6782919b0" providerId="ADAL" clId="{738D6675-619C-48D9-A9E4-8104F42B02C3}" dt="2019-10-01T23:28:49.344" v="2" actId="47"/>
        <pc:sldMkLst>
          <pc:docMk/>
          <pc:sldMk cId="1999749752" sldId="281"/>
        </pc:sldMkLst>
      </pc:sldChg>
      <pc:sldChg chg="modSp">
        <pc:chgData name="Silver, Elliot" userId="6071c8e3-2045-4088-8521-b0e6782919b0" providerId="ADAL" clId="{738D6675-619C-48D9-A9E4-8104F42B02C3}" dt="2019-10-01T23:30:29.904" v="31" actId="20577"/>
        <pc:sldMkLst>
          <pc:docMk/>
          <pc:sldMk cId="2766392383" sldId="284"/>
        </pc:sldMkLst>
        <pc:spChg chg="mod">
          <ac:chgData name="Silver, Elliot" userId="6071c8e3-2045-4088-8521-b0e6782919b0" providerId="ADAL" clId="{738D6675-619C-48D9-A9E4-8104F42B02C3}" dt="2019-10-01T23:30:29.904" v="31" actId="20577"/>
          <ac:spMkLst>
            <pc:docMk/>
            <pc:sldMk cId="2766392383" sldId="284"/>
            <ac:spMk id="4" creationId="{AC6158E8-4226-45BD-A16B-A527B40DBB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47E28-C941-4276-9EAF-0853162F5EE1}" type="datetimeFigureOut">
              <a:rPr lang="en-US" smtClean="0"/>
              <a:t>10/1/2019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FF5BA8-4C89-4EFA-A315-B6DF9621566D}" type="slidenum">
              <a:rPr lang="en-US" smtClean="0"/>
              <a:t>‹#›</a:t>
            </a:fld>
            <a:endParaRPr lang="en-US"/>
          </a:p>
        </p:txBody>
      </p:sp>
    </p:spTree>
    <p:extLst>
      <p:ext uri="{BB962C8B-B14F-4D97-AF65-F5344CB8AC3E}">
        <p14:creationId xmlns:p14="http://schemas.microsoft.com/office/powerpoint/2010/main" val="2857023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F5BA8-4C89-4EFA-A315-B6DF9621566D}" type="slidenum">
              <a:rPr lang="en-US" smtClean="0"/>
              <a:t>1</a:t>
            </a:fld>
            <a:endParaRPr lang="en-US"/>
          </a:p>
        </p:txBody>
      </p:sp>
    </p:spTree>
    <p:extLst>
      <p:ext uri="{BB962C8B-B14F-4D97-AF65-F5344CB8AC3E}">
        <p14:creationId xmlns:p14="http://schemas.microsoft.com/office/powerpoint/2010/main" val="362006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take the base URL information in the endpoint resource, combine it with the Study, series and instance UIDs, and perform a WADO-RS retrieve</a:t>
            </a:r>
          </a:p>
          <a:p>
            <a:endParaRPr lang="en-US" dirty="0"/>
          </a:p>
        </p:txBody>
      </p:sp>
      <p:sp>
        <p:nvSpPr>
          <p:cNvPr id="4" name="Slide Number Placeholder 3"/>
          <p:cNvSpPr>
            <a:spLocks noGrp="1"/>
          </p:cNvSpPr>
          <p:nvPr>
            <p:ph type="sldNum" sz="quarter" idx="5"/>
          </p:nvPr>
        </p:nvSpPr>
        <p:spPr/>
        <p:txBody>
          <a:bodyPr/>
          <a:lstStyle/>
          <a:p>
            <a:fld id="{08FF5BA8-4C89-4EFA-A315-B6DF9621566D}" type="slidenum">
              <a:rPr lang="en-US" smtClean="0"/>
              <a:t>14</a:t>
            </a:fld>
            <a:endParaRPr lang="en-US"/>
          </a:p>
        </p:txBody>
      </p:sp>
    </p:spTree>
    <p:extLst>
      <p:ext uri="{BB962C8B-B14F-4D97-AF65-F5344CB8AC3E}">
        <p14:creationId xmlns:p14="http://schemas.microsoft.com/office/powerpoint/2010/main" val="2876884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 far we’ve been focusing on FHIR and basic data exchange. Now I want to talk about the user experience, and the SMART initiative.</a:t>
            </a:r>
          </a:p>
          <a:p>
            <a:endParaRPr lang="en-US" sz="1200" dirty="0"/>
          </a:p>
          <a:p>
            <a:r>
              <a:rPr lang="en-US" sz="1200" dirty="0"/>
              <a:t>SMART defines a interface plug-in model,</a:t>
            </a:r>
            <a:r>
              <a:rPr lang="en-US" sz="1200" baseline="0" dirty="0"/>
              <a:t> so that a</a:t>
            </a:r>
            <a:r>
              <a:rPr lang="en-US" sz="1200" dirty="0"/>
              <a:t> clinical interface can be written once, and can run in multiple environments.</a:t>
            </a:r>
          </a:p>
          <a:p>
            <a:endParaRPr lang="en-US" sz="1200" dirty="0"/>
          </a:p>
          <a:p>
            <a:r>
              <a:rPr lang="en-US" sz="1200" dirty="0"/>
              <a:t>Here, we see one of Boston Children’s Hospital’s apps running in a frame inside an EMR product.</a:t>
            </a:r>
          </a:p>
          <a:p>
            <a:endParaRPr lang="en-US" sz="1200" dirty="0"/>
          </a:p>
          <a:p>
            <a:r>
              <a:rPr lang="en-US" sz="1200" dirty="0"/>
              <a:t>The EMR supplies the patient information at the top, and the list of available apps down the side. The user has selected the “Pediatric growth chart” app, which is displayed in the central white area. Using the patient context provided by the EMR, the app can query a FHIR server for the growth measurements (which are Observation resources), and then draw them in the provided frame.</a:t>
            </a:r>
          </a:p>
          <a:p>
            <a:endParaRPr lang="en-US" sz="1200" dirty="0"/>
          </a:p>
          <a:p>
            <a:r>
              <a:rPr lang="en-US" sz="1200" dirty="0"/>
              <a:t>This same growth chart app, without code change, should be able to run in any EMR vendor’s product. Since the</a:t>
            </a:r>
            <a:r>
              <a:rPr lang="en-US" sz="1200" baseline="0" dirty="0"/>
              <a:t> clinical information is </a:t>
            </a:r>
            <a:r>
              <a:rPr lang="en-US" sz="1200" dirty="0"/>
              <a:t>communicated via FHIR, applications</a:t>
            </a:r>
            <a:r>
              <a:rPr lang="en-US" sz="1200" baseline="0" dirty="0"/>
              <a:t> can be granted write as well as read access</a:t>
            </a:r>
            <a:r>
              <a:rPr lang="en-US" sz="1200" dirty="0"/>
              <a:t>.</a:t>
            </a:r>
          </a:p>
          <a:p>
            <a:endParaRPr lang="en-US" sz="1200" dirty="0"/>
          </a:p>
          <a:p>
            <a:r>
              <a:rPr lang="en-US" sz="1200" dirty="0"/>
              <a:t>This opens up all kinds of opportunities. </a:t>
            </a:r>
          </a:p>
          <a:p>
            <a:endParaRPr lang="en-US" sz="1200" dirty="0"/>
          </a:p>
          <a:p>
            <a:r>
              <a:rPr lang="en-US" sz="1200" dirty="0"/>
              <a:t>I’ve heard “EMR vendors don’t do departmental apps well” or “it’s too costly to customize for my site or my department.” </a:t>
            </a:r>
          </a:p>
          <a:p>
            <a:endParaRPr lang="en-US" sz="1200" dirty="0"/>
          </a:p>
          <a:p>
            <a:r>
              <a:rPr lang="en-US" sz="1200" dirty="0"/>
              <a:t>Don’t like your vendor’s offering? Go shopping for the best-of-breed interface for your department’s needs (or just your needs). </a:t>
            </a:r>
          </a:p>
          <a:p>
            <a:endParaRPr lang="en-US" sz="1200" dirty="0"/>
          </a:p>
          <a:p>
            <a:r>
              <a:rPr lang="en-US" sz="1200" dirty="0"/>
              <a:t>New vendors will pop up providing interfaces for some subspecialty that no-one knew existed, let alone had different needs. And if they write it once, it will work across multiple platforms.</a:t>
            </a:r>
          </a:p>
          <a:p>
            <a:endParaRPr lang="en-US" sz="1200" dirty="0"/>
          </a:p>
          <a:p>
            <a:r>
              <a:rPr lang="en-US" sz="1200" dirty="0"/>
              <a:t>EMR vendors will be able to focus on their core competencies without being accused of underserving certain classes of users. </a:t>
            </a:r>
          </a:p>
          <a:p>
            <a:endParaRPr lang="en-US" sz="1200" dirty="0"/>
          </a:p>
          <a:p>
            <a:r>
              <a:rPr lang="en-US" sz="1200" dirty="0"/>
              <a:t>I see imaging or reporting applications plugging into the EMRs as first class citizens, more than just launch-in-context. </a:t>
            </a:r>
          </a:p>
          <a:p>
            <a:endParaRPr lang="en-US" sz="1200" dirty="0"/>
          </a:p>
          <a:p>
            <a:r>
              <a:rPr lang="en-US" sz="1200" dirty="0"/>
              <a:t>Or consider if your imaging workstation were able to host SMART-on-FHIR imaging apps – maybe your 3-d printing segmentation app, an imaging-specific relevant patient history, or a study-specific literature search. You select a third-party app from the SMART app store, and suddenly, it’s right there, part of your imaging environment.</a:t>
            </a:r>
          </a:p>
          <a:p>
            <a:endParaRPr lang="en-US" sz="1200" dirty="0"/>
          </a:p>
          <a:p>
            <a:r>
              <a:rPr lang="en-US" sz="1200" dirty="0"/>
              <a:t>We’ve been dealing with the deconstruction of PACS for several years now. Is this the deconstruction of the EMR? Consider:</a:t>
            </a:r>
          </a:p>
          <a:p>
            <a:pPr marL="174708" indent="-174708">
              <a:buFont typeface="Arial" panose="020B0604020202020204" pitchFamily="34" charset="0"/>
              <a:buChar char="•"/>
            </a:pPr>
            <a:r>
              <a:rPr lang="en-US" sz="1200" dirty="0"/>
              <a:t>Start with a FHIR storage layer from one vendor</a:t>
            </a:r>
          </a:p>
          <a:p>
            <a:pPr marL="174708" indent="-174708">
              <a:buFont typeface="Arial" panose="020B0604020202020204" pitchFamily="34" charset="0"/>
              <a:buChar char="•"/>
            </a:pPr>
            <a:r>
              <a:rPr lang="en-US" sz="1200" dirty="0"/>
              <a:t>Add a workflow engine from another vendor, to watch resources and orchestrate behavior. Maybe add two.</a:t>
            </a:r>
          </a:p>
          <a:p>
            <a:pPr marL="174708" indent="-174708">
              <a:buFont typeface="Arial" panose="020B0604020202020204" pitchFamily="34" charset="0"/>
              <a:buChar char="•"/>
            </a:pPr>
            <a:r>
              <a:rPr lang="en-US" sz="1200" dirty="0"/>
              <a:t>And finally add your favorite, best-of-breed UI applications from a smattering of vendors, large and small.</a:t>
            </a:r>
          </a:p>
          <a:p>
            <a:r>
              <a:rPr lang="en-US" sz="1200" dirty="0"/>
              <a:t>The combination of FHIR and SMART may be leading to the vendor-neutral EMR.</a:t>
            </a:r>
          </a:p>
          <a:p>
            <a:endParaRPr lang="en-US" sz="1200" dirty="0"/>
          </a:p>
          <a:p>
            <a:endParaRPr lang="en-US" dirty="0"/>
          </a:p>
        </p:txBody>
      </p:sp>
      <p:sp>
        <p:nvSpPr>
          <p:cNvPr id="4" name="Slide Number Placeholder 3"/>
          <p:cNvSpPr>
            <a:spLocks noGrp="1"/>
          </p:cNvSpPr>
          <p:nvPr>
            <p:ph type="sldNum" sz="quarter" idx="5"/>
          </p:nvPr>
        </p:nvSpPr>
        <p:spPr/>
        <p:txBody>
          <a:bodyPr/>
          <a:lstStyle/>
          <a:p>
            <a:fld id="{08FF5BA8-4C89-4EFA-A315-B6DF9621566D}" type="slidenum">
              <a:rPr lang="en-US" smtClean="0"/>
              <a:t>17</a:t>
            </a:fld>
            <a:endParaRPr lang="en-US"/>
          </a:p>
        </p:txBody>
      </p:sp>
    </p:spTree>
    <p:extLst>
      <p:ext uri="{BB962C8B-B14F-4D97-AF65-F5344CB8AC3E}">
        <p14:creationId xmlns:p14="http://schemas.microsoft.com/office/powerpoint/2010/main" val="3022702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 far we’ve been focusing on FHIR and basic data exchange. Now I want to talk about the user experience, and the SMART initiative.</a:t>
            </a:r>
          </a:p>
          <a:p>
            <a:endParaRPr lang="en-US" sz="1200" dirty="0"/>
          </a:p>
          <a:p>
            <a:r>
              <a:rPr lang="en-US" sz="1200" dirty="0"/>
              <a:t>SMART defines a interface plug-in model,</a:t>
            </a:r>
            <a:r>
              <a:rPr lang="en-US" sz="1200" baseline="0" dirty="0"/>
              <a:t> so that a</a:t>
            </a:r>
            <a:r>
              <a:rPr lang="en-US" sz="1200" dirty="0"/>
              <a:t> clinical interface can be written once, and can run in multiple environments.</a:t>
            </a:r>
          </a:p>
          <a:p>
            <a:endParaRPr lang="en-US" sz="1200" dirty="0"/>
          </a:p>
          <a:p>
            <a:r>
              <a:rPr lang="en-US" sz="1200" dirty="0"/>
              <a:t>Here, we see one of Boston Children’s Hospital’s apps running in a frame inside an EMR product.</a:t>
            </a:r>
          </a:p>
          <a:p>
            <a:endParaRPr lang="en-US" sz="1200" dirty="0"/>
          </a:p>
          <a:p>
            <a:r>
              <a:rPr lang="en-US" sz="1200" dirty="0"/>
              <a:t>The EMR supplies the patient information at the top, and the list of available apps down the side. The user has selected the “Pediatric growth chart” app, which is displayed in the central white area. Using the patient context provided by the EMR, the app can query a FHIR server for the growth measurements (which are Observation resources), and then draw them in the provided frame.</a:t>
            </a:r>
          </a:p>
          <a:p>
            <a:endParaRPr lang="en-US" sz="1200" dirty="0"/>
          </a:p>
          <a:p>
            <a:r>
              <a:rPr lang="en-US" sz="1200" dirty="0"/>
              <a:t>This same growth chart app, without code change, should be able to run in any EMR vendor’s product. Since the</a:t>
            </a:r>
            <a:r>
              <a:rPr lang="en-US" sz="1200" baseline="0" dirty="0"/>
              <a:t> clinical information is </a:t>
            </a:r>
            <a:r>
              <a:rPr lang="en-US" sz="1200" dirty="0"/>
              <a:t>communicated via FHIR, applications</a:t>
            </a:r>
            <a:r>
              <a:rPr lang="en-US" sz="1200" baseline="0" dirty="0"/>
              <a:t> can be granted write as well as read access</a:t>
            </a:r>
            <a:r>
              <a:rPr lang="en-US" sz="1200" dirty="0"/>
              <a:t>.</a:t>
            </a:r>
          </a:p>
          <a:p>
            <a:endParaRPr lang="en-US" sz="1200" dirty="0"/>
          </a:p>
          <a:p>
            <a:r>
              <a:rPr lang="en-US" sz="1200" dirty="0"/>
              <a:t>This opens up all kinds of opportunities. </a:t>
            </a:r>
          </a:p>
          <a:p>
            <a:endParaRPr lang="en-US" sz="1200" dirty="0"/>
          </a:p>
          <a:p>
            <a:r>
              <a:rPr lang="en-US" sz="1200" dirty="0"/>
              <a:t>I’ve heard “EMR vendors don’t do departmental apps well” or “it’s too costly to customize for my site or my department.” </a:t>
            </a:r>
          </a:p>
          <a:p>
            <a:endParaRPr lang="en-US" sz="1200" dirty="0"/>
          </a:p>
          <a:p>
            <a:r>
              <a:rPr lang="en-US" sz="1200" dirty="0"/>
              <a:t>Don’t like your vendor’s offering? Go shopping for the best-of-breed interface for your department’s needs (or just your needs). </a:t>
            </a:r>
          </a:p>
          <a:p>
            <a:endParaRPr lang="en-US" sz="1200" dirty="0"/>
          </a:p>
          <a:p>
            <a:r>
              <a:rPr lang="en-US" sz="1200" dirty="0"/>
              <a:t>New vendors will pop up providing interfaces for some subspecialty that no-one knew existed, let alone had different needs. And if they write it once, it will work across multiple platforms.</a:t>
            </a:r>
          </a:p>
          <a:p>
            <a:endParaRPr lang="en-US" sz="1200" dirty="0"/>
          </a:p>
          <a:p>
            <a:r>
              <a:rPr lang="en-US" sz="1200" dirty="0"/>
              <a:t>EMR vendors will be able to focus on their core competencies without being accused of underserving certain classes of users. </a:t>
            </a:r>
          </a:p>
          <a:p>
            <a:endParaRPr lang="en-US" sz="1200" dirty="0"/>
          </a:p>
          <a:p>
            <a:r>
              <a:rPr lang="en-US" sz="1200" dirty="0"/>
              <a:t>I see imaging or reporting applications plugging into the EMRs as first class citizens, more than just launch-in-context. </a:t>
            </a:r>
          </a:p>
          <a:p>
            <a:endParaRPr lang="en-US" sz="1200" dirty="0"/>
          </a:p>
          <a:p>
            <a:r>
              <a:rPr lang="en-US" sz="1200" dirty="0"/>
              <a:t>Or consider if your imaging workstation were able to host SMART-on-FHIR imaging apps – maybe your 3-d printing segmentation app, an imaging-specific relevant patient history, or a study-specific literature search. You select an third-party app from the SMART app store, and suddenly, it’s right there, part of your imaging environment.</a:t>
            </a:r>
          </a:p>
          <a:p>
            <a:endParaRPr lang="en-US" sz="1200" dirty="0"/>
          </a:p>
          <a:p>
            <a:r>
              <a:rPr lang="en-US" sz="1200" dirty="0"/>
              <a:t>We’ve been dealing with the deconstruction of PACS for several years now. Is this the deconstruction of the EMR? Consider:</a:t>
            </a:r>
          </a:p>
          <a:p>
            <a:pPr marL="174708" indent="-174708">
              <a:buFont typeface="Arial" panose="020B0604020202020204" pitchFamily="34" charset="0"/>
              <a:buChar char="•"/>
            </a:pPr>
            <a:r>
              <a:rPr lang="en-US" sz="1200" dirty="0"/>
              <a:t>Start with a FHIR storage layer from one vendor</a:t>
            </a:r>
          </a:p>
          <a:p>
            <a:pPr marL="174708" indent="-174708">
              <a:buFont typeface="Arial" panose="020B0604020202020204" pitchFamily="34" charset="0"/>
              <a:buChar char="•"/>
            </a:pPr>
            <a:r>
              <a:rPr lang="en-US" sz="1200" dirty="0"/>
              <a:t>Add a workflow engine from another vendor, to watch resources and orchestrate behavior. Maybe add two.</a:t>
            </a:r>
          </a:p>
          <a:p>
            <a:pPr marL="174708" indent="-174708">
              <a:buFont typeface="Arial" panose="020B0604020202020204" pitchFamily="34" charset="0"/>
              <a:buChar char="•"/>
            </a:pPr>
            <a:r>
              <a:rPr lang="en-US" sz="1200" dirty="0"/>
              <a:t>And finally add your favorite, best-of-breed UI applications from a smattering of vendors, large and small.</a:t>
            </a:r>
          </a:p>
          <a:p>
            <a:r>
              <a:rPr lang="en-US" sz="1200" dirty="0"/>
              <a:t>The combination of FHIR and SMART may be leading to the vendor-neutral EMR.</a:t>
            </a:r>
          </a:p>
          <a:p>
            <a:endParaRPr lang="en-US" sz="1200" dirty="0"/>
          </a:p>
          <a:p>
            <a:endParaRPr lang="en-US" dirty="0"/>
          </a:p>
        </p:txBody>
      </p:sp>
      <p:sp>
        <p:nvSpPr>
          <p:cNvPr id="4" name="Slide Number Placeholder 3"/>
          <p:cNvSpPr>
            <a:spLocks noGrp="1"/>
          </p:cNvSpPr>
          <p:nvPr>
            <p:ph type="sldNum" sz="quarter" idx="5"/>
          </p:nvPr>
        </p:nvSpPr>
        <p:spPr/>
        <p:txBody>
          <a:bodyPr/>
          <a:lstStyle/>
          <a:p>
            <a:fld id="{08FF5BA8-4C89-4EFA-A315-B6DF9621566D}" type="slidenum">
              <a:rPr lang="en-US" smtClean="0"/>
              <a:t>18</a:t>
            </a:fld>
            <a:endParaRPr lang="en-US"/>
          </a:p>
        </p:txBody>
      </p:sp>
    </p:spTree>
    <p:extLst>
      <p:ext uri="{BB962C8B-B14F-4D97-AF65-F5344CB8AC3E}">
        <p14:creationId xmlns:p14="http://schemas.microsoft.com/office/powerpoint/2010/main" val="2887662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that I’ve made you a believer in the power of FHIR, I want to insert a word of caution.</a:t>
            </a:r>
          </a:p>
          <a:p>
            <a:endParaRPr lang="en-US" baseline="0" dirty="0"/>
          </a:p>
          <a:p>
            <a:r>
              <a:rPr lang="en-US" baseline="0" dirty="0"/>
              <a:t>This is a graph that has been used by Graham Grieve, HL7’s FHIR director. </a:t>
            </a:r>
          </a:p>
          <a:p>
            <a:endParaRPr lang="en-US" baseline="0" dirty="0"/>
          </a:p>
          <a:p>
            <a:r>
              <a:rPr lang="en-US" baseline="0" dirty="0"/>
              <a:t>FHIR won’t solve all our interoperability problems. It </a:t>
            </a:r>
            <a:r>
              <a:rPr lang="en-US" i="1" baseline="0" dirty="0"/>
              <a:t>will </a:t>
            </a:r>
            <a:r>
              <a:rPr lang="en-US" baseline="0" dirty="0"/>
              <a:t>address many of the pain points of previous efforts. However, it will uncover new pain points that we’re going to have to work through. </a:t>
            </a:r>
          </a:p>
          <a:p>
            <a:endParaRPr lang="en-US" baseline="0" dirty="0"/>
          </a:p>
          <a:p>
            <a:r>
              <a:rPr lang="en-US" baseline="0" dirty="0"/>
              <a:t>We’re approaching the peak. Soon we’ll start to get feedback from actual implementations and reality will set in, and people will talk about how over-hyped FHIR is.</a:t>
            </a:r>
          </a:p>
          <a:p>
            <a:endParaRPr lang="en-US" baseline="0" dirty="0"/>
          </a:p>
          <a:p>
            <a:r>
              <a:rPr lang="en-US" baseline="0" dirty="0"/>
              <a:t>We’ll get a better idea of what FHIR is, and isn’t, good at; and what patterns do, and don’t, work. Then we’ll settle into something better than where we were without FHIR.</a:t>
            </a:r>
          </a:p>
          <a:p>
            <a:endParaRPr lang="en-US" dirty="0"/>
          </a:p>
          <a:p>
            <a:r>
              <a:rPr lang="en-US" dirty="0"/>
              <a:t>And, remember, no matter how easy FHIR makes data excha</a:t>
            </a:r>
            <a:r>
              <a:rPr lang="en-US" baseline="0" dirty="0"/>
              <a:t>nge</a:t>
            </a:r>
            <a:r>
              <a:rPr lang="en-US" dirty="0"/>
              <a:t>,</a:t>
            </a:r>
            <a:r>
              <a:rPr lang="en-US" baseline="0" dirty="0"/>
              <a:t> nothing is going to solve interoperability if the involved parties just don’t want to share.</a:t>
            </a:r>
          </a:p>
          <a:p>
            <a:endParaRPr lang="en-US" dirty="0"/>
          </a:p>
        </p:txBody>
      </p:sp>
      <p:sp>
        <p:nvSpPr>
          <p:cNvPr id="4" name="Slide Number Placeholder 3"/>
          <p:cNvSpPr>
            <a:spLocks noGrp="1"/>
          </p:cNvSpPr>
          <p:nvPr>
            <p:ph type="sldNum" sz="quarter" idx="5"/>
          </p:nvPr>
        </p:nvSpPr>
        <p:spPr/>
        <p:txBody>
          <a:bodyPr/>
          <a:lstStyle/>
          <a:p>
            <a:fld id="{08FF5BA8-4C89-4EFA-A315-B6DF9621566D}" type="slidenum">
              <a:rPr lang="en-US" smtClean="0"/>
              <a:t>21</a:t>
            </a:fld>
            <a:endParaRPr lang="en-US"/>
          </a:p>
        </p:txBody>
      </p:sp>
    </p:spTree>
    <p:extLst>
      <p:ext uri="{BB962C8B-B14F-4D97-AF65-F5344CB8AC3E}">
        <p14:creationId xmlns:p14="http://schemas.microsoft.com/office/powerpoint/2010/main" val="3312467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I want you</a:t>
            </a:r>
            <a:r>
              <a:rPr lang="en-US" baseline="0" dirty="0"/>
              <a:t> to take away from this?</a:t>
            </a:r>
          </a:p>
          <a:p>
            <a:endParaRPr lang="en-US" baseline="0" dirty="0"/>
          </a:p>
          <a:p>
            <a:r>
              <a:rPr lang="en-US" dirty="0"/>
              <a:t>You now know the broad</a:t>
            </a:r>
            <a:r>
              <a:rPr lang="en-US" baseline="0" dirty="0"/>
              <a:t> brushstrokes of FHIR. And can respond without embarrassing yourself when your CIO asks about the FURRY standard. You know that it has potential, but you should exhibit some healthy skepticism too.</a:t>
            </a:r>
          </a:p>
          <a:p>
            <a:pPr marL="232943" indent="-232943">
              <a:buAutoNum type="arabicPeriod"/>
            </a:pPr>
            <a:endParaRPr lang="en-US" baseline="0" dirty="0"/>
          </a:p>
          <a:p>
            <a:r>
              <a:rPr lang="en-US" baseline="0" dirty="0"/>
              <a:t>You also know that DICOM and HL7 are working together to bring imaging information to the widest set of users, and that FHIR and </a:t>
            </a:r>
            <a:r>
              <a:rPr lang="en-US" baseline="0" dirty="0" err="1"/>
              <a:t>DICOMweb</a:t>
            </a:r>
            <a:r>
              <a:rPr lang="en-US" baseline="0" dirty="0"/>
              <a:t> work hand-in-hand, each with specific strengths.</a:t>
            </a:r>
          </a:p>
          <a:p>
            <a:endParaRPr lang="en-US" baseline="0" dirty="0"/>
          </a:p>
          <a:p>
            <a:r>
              <a:rPr lang="en-US" baseline="0" dirty="0"/>
              <a:t>I want to you think about how FHIR can change about how we all work. </a:t>
            </a:r>
          </a:p>
          <a:p>
            <a:pPr marL="174708" indent="-174708">
              <a:buFont typeface="Arial" panose="020B0604020202020204" pitchFamily="34" charset="0"/>
              <a:buChar char="•"/>
            </a:pPr>
            <a:r>
              <a:rPr lang="en-US" baseline="0" dirty="0"/>
              <a:t>What does better support for mobile clients; bed-side devices; or patient- or provider-portals mean? </a:t>
            </a:r>
          </a:p>
          <a:p>
            <a:pPr marL="174708" indent="-174708">
              <a:buFont typeface="Arial" panose="020B0604020202020204" pitchFamily="34" charset="0"/>
              <a:buChar char="•"/>
            </a:pPr>
            <a:r>
              <a:rPr lang="en-US" baseline="0" dirty="0"/>
              <a:t>What does access to any part of the patient record, instantly, change in terms of context for decision making, or for analytics? </a:t>
            </a:r>
          </a:p>
          <a:p>
            <a:pPr marL="174708" indent="-174708">
              <a:buFont typeface="Arial" panose="020B0604020202020204" pitchFamily="34" charset="0"/>
              <a:buChar char="•"/>
            </a:pPr>
            <a:r>
              <a:rPr lang="en-US" baseline="0" dirty="0"/>
              <a:t>What does improved interoperability mean when treating a referred patient or someone requiring treatment while on vacation? </a:t>
            </a:r>
          </a:p>
          <a:p>
            <a:pPr marL="174708" indent="-174708">
              <a:buFont typeface="Arial" panose="020B0604020202020204" pitchFamily="34" charset="0"/>
              <a:buChar char="•"/>
            </a:pPr>
            <a:r>
              <a:rPr lang="en-US" baseline="0" dirty="0"/>
              <a:t>And what do opportunities for specialized interfaces do for your clinicians’ productivity or quality?</a:t>
            </a:r>
          </a:p>
          <a:p>
            <a:endParaRPr lang="en-US" dirty="0"/>
          </a:p>
          <a:p>
            <a:r>
              <a:rPr lang="en-US" dirty="0"/>
              <a:t>As</a:t>
            </a:r>
            <a:r>
              <a:rPr lang="en-US" baseline="0" dirty="0"/>
              <a:t> you consider all of that, I hope you’ve found this worthwhile, and I thank you for your time and attention.</a:t>
            </a:r>
          </a:p>
          <a:p>
            <a:endParaRPr lang="en-US" dirty="0"/>
          </a:p>
        </p:txBody>
      </p:sp>
      <p:sp>
        <p:nvSpPr>
          <p:cNvPr id="4" name="Slide Number Placeholder 3"/>
          <p:cNvSpPr>
            <a:spLocks noGrp="1"/>
          </p:cNvSpPr>
          <p:nvPr>
            <p:ph type="sldNum" sz="quarter" idx="5"/>
          </p:nvPr>
        </p:nvSpPr>
        <p:spPr/>
        <p:txBody>
          <a:bodyPr/>
          <a:lstStyle/>
          <a:p>
            <a:fld id="{08FF5BA8-4C89-4EFA-A315-B6DF9621566D}" type="slidenum">
              <a:rPr lang="en-US" smtClean="0"/>
              <a:t>22</a:t>
            </a:fld>
            <a:endParaRPr lang="en-US"/>
          </a:p>
        </p:txBody>
      </p:sp>
    </p:spTree>
    <p:extLst>
      <p:ext uri="{BB962C8B-B14F-4D97-AF65-F5344CB8AC3E}">
        <p14:creationId xmlns:p14="http://schemas.microsoft.com/office/powerpoint/2010/main" val="44620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what is HL7 FHIR?</a:t>
            </a:r>
          </a:p>
          <a:p>
            <a:endParaRPr lang="en-US" baseline="0" dirty="0"/>
          </a:p>
          <a:p>
            <a:r>
              <a:rPr lang="en-US" baseline="0" dirty="0"/>
              <a:t>FHIR came out of an effort by HL7 to answer the question “what would healthcare exchange look like, if we started from scratch using modern approaches?” </a:t>
            </a:r>
          </a:p>
          <a:p>
            <a:endParaRPr lang="en-US" baseline="0" dirty="0"/>
          </a:p>
          <a:p>
            <a:r>
              <a:rPr lang="en-US" baseline="0" dirty="0"/>
              <a:t>They looked at their earlier standards.</a:t>
            </a:r>
          </a:p>
          <a:p>
            <a:endParaRPr lang="en-US" baseline="0" dirty="0"/>
          </a:p>
          <a:p>
            <a:r>
              <a:rPr lang="en-US" baseline="0" dirty="0"/>
              <a:t>HL7 V2 is firmly rooted in its time. </a:t>
            </a:r>
          </a:p>
          <a:p>
            <a:pPr marL="174708" indent="-174708">
              <a:buFont typeface="Arial" panose="020B0604020202020204" pitchFamily="34" charset="0"/>
              <a:buChar char="•"/>
            </a:pPr>
            <a:r>
              <a:rPr lang="en-US" baseline="0" dirty="0"/>
              <a:t>Designed with minimal security for static networks: small number of well-known, always present, trusted systems</a:t>
            </a:r>
          </a:p>
          <a:p>
            <a:pPr marL="174708" indent="-174708">
              <a:buFont typeface="Arial" panose="020B0604020202020204" pitchFamily="34" charset="0"/>
              <a:buChar char="•"/>
            </a:pPr>
            <a:r>
              <a:rPr lang="en-US" baseline="0" dirty="0"/>
              <a:t>New systems only came online as part of a major purchase, so the fact it took some cost and effort to get it to talk to everything else, well, that’s expected of a complex procurement. </a:t>
            </a:r>
          </a:p>
          <a:p>
            <a:endParaRPr lang="en-US" baseline="0" dirty="0"/>
          </a:p>
          <a:p>
            <a:r>
              <a:rPr lang="en-US" baseline="0" dirty="0"/>
              <a:t>HL7 V3 is a more modern approach, but it has a steep learning curve.</a:t>
            </a:r>
          </a:p>
          <a:p>
            <a:pPr marL="174708" indent="-174708">
              <a:buFont typeface="Arial" panose="020B0604020202020204" pitchFamily="34" charset="0"/>
              <a:buChar char="•"/>
            </a:pPr>
            <a:r>
              <a:rPr lang="en-US" baseline="0" dirty="0"/>
              <a:t>Too abstract, required local implementation guides. Those implementation guides result in incompatible local dialects. </a:t>
            </a:r>
          </a:p>
          <a:p>
            <a:pPr marL="174708" indent="-174708">
              <a:buFont typeface="Arial" panose="020B0604020202020204" pitchFamily="34" charset="0"/>
              <a:buChar char="•"/>
            </a:pPr>
            <a:r>
              <a:rPr lang="en-US" baseline="0" dirty="0"/>
              <a:t>To develop implementation guides and promote their use, essentially requires the resources and leverage of a government agency.</a:t>
            </a:r>
          </a:p>
          <a:p>
            <a:endParaRPr lang="en-US" baseline="0" dirty="0"/>
          </a:p>
          <a:p>
            <a:r>
              <a:rPr lang="en-US" baseline="0" dirty="0"/>
              <a:t>Clinical Data Architecture documents are more widely adopted than rest of V3.</a:t>
            </a:r>
          </a:p>
          <a:p>
            <a:pPr marL="174708" indent="-174708">
              <a:buFont typeface="Arial" panose="020B0604020202020204" pitchFamily="34" charset="0"/>
              <a:buChar char="•"/>
            </a:pPr>
            <a:r>
              <a:rPr lang="en-US" baseline="0" dirty="0"/>
              <a:t>still lots of inconsistency </a:t>
            </a:r>
          </a:p>
          <a:p>
            <a:endParaRPr lang="en-US" baseline="0" dirty="0"/>
          </a:p>
          <a:p>
            <a:r>
              <a:rPr lang="en-US" baseline="0" dirty="0"/>
              <a:t>Starting fresh, HL7 wanted to address the requirements of today’s healthcare environment. </a:t>
            </a:r>
          </a:p>
          <a:p>
            <a:pPr marL="174708" indent="-174708">
              <a:buFont typeface="Arial" panose="020B0604020202020204" pitchFamily="34" charset="0"/>
              <a:buChar char="•"/>
            </a:pPr>
            <a:r>
              <a:rPr lang="en-US" baseline="0" dirty="0"/>
              <a:t>A standard to enable more interoperability and information sharing between organizations</a:t>
            </a:r>
          </a:p>
          <a:p>
            <a:pPr marL="174708" indent="-174708">
              <a:buFont typeface="Arial" panose="020B0604020202020204" pitchFamily="34" charset="0"/>
              <a:buChar char="•"/>
            </a:pPr>
            <a:r>
              <a:rPr lang="en-US" baseline="0" dirty="0"/>
              <a:t>A standard ready for the needs of mobile and web clients, and for cloud computing</a:t>
            </a:r>
          </a:p>
          <a:p>
            <a:pPr marL="174708" indent="-174708">
              <a:buFont typeface="Arial" panose="020B0604020202020204" pitchFamily="34" charset="0"/>
              <a:buChar char="•"/>
            </a:pPr>
            <a:r>
              <a:rPr lang="en-US" baseline="0" dirty="0"/>
              <a:t>And, because mobile clients join and leave the network all the time, and because we expect to be connecting to many other organizations, the standard needs to enable quick and simple integrations.</a:t>
            </a:r>
          </a:p>
          <a:p>
            <a:endParaRPr lang="en-US" baseline="0" dirty="0"/>
          </a:p>
          <a:p>
            <a:endParaRPr lang="en-US" dirty="0"/>
          </a:p>
        </p:txBody>
      </p:sp>
      <p:sp>
        <p:nvSpPr>
          <p:cNvPr id="4" name="Slide Number Placeholder 3"/>
          <p:cNvSpPr>
            <a:spLocks noGrp="1"/>
          </p:cNvSpPr>
          <p:nvPr>
            <p:ph type="sldNum" sz="quarter" idx="5"/>
          </p:nvPr>
        </p:nvSpPr>
        <p:spPr/>
        <p:txBody>
          <a:bodyPr/>
          <a:lstStyle/>
          <a:p>
            <a:fld id="{08FF5BA8-4C89-4EFA-A315-B6DF9621566D}" type="slidenum">
              <a:rPr lang="en-US" smtClean="0"/>
              <a:t>3</a:t>
            </a:fld>
            <a:endParaRPr lang="en-US"/>
          </a:p>
        </p:txBody>
      </p:sp>
    </p:spTree>
    <p:extLst>
      <p:ext uri="{BB962C8B-B14F-4D97-AF65-F5344CB8AC3E}">
        <p14:creationId xmlns:p14="http://schemas.microsoft.com/office/powerpoint/2010/main" val="554067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FHIR stands</a:t>
            </a:r>
            <a:r>
              <a:rPr lang="en-US" baseline="0" dirty="0"/>
              <a:t> for </a:t>
            </a:r>
            <a:r>
              <a:rPr lang="en-US" dirty="0"/>
              <a:t>Fast</a:t>
            </a:r>
            <a:r>
              <a:rPr lang="en-US" baseline="0" dirty="0"/>
              <a:t> Healthcare Interoperable Resources.</a:t>
            </a:r>
          </a:p>
          <a:p>
            <a:endParaRPr lang="en-US" baseline="0" dirty="0"/>
          </a:p>
          <a:p>
            <a:r>
              <a:rPr lang="en-US" dirty="0"/>
              <a:t>Fast</a:t>
            </a:r>
          </a:p>
          <a:p>
            <a:pPr marL="174708" indent="-174708">
              <a:buFont typeface="Arial" panose="020B0604020202020204" pitchFamily="34" charset="0"/>
              <a:buChar char="•"/>
            </a:pPr>
            <a:r>
              <a:rPr lang="en-US" baseline="0" dirty="0"/>
              <a:t>F</a:t>
            </a:r>
            <a:r>
              <a:rPr lang="en-US" dirty="0"/>
              <a:t>ocus</a:t>
            </a:r>
            <a:r>
              <a:rPr lang="en-US" baseline="0" dirty="0"/>
              <a:t> on design and implementation efficiency. </a:t>
            </a:r>
          </a:p>
          <a:p>
            <a:pPr marL="174708" indent="-174708" defTabSz="931774">
              <a:buFont typeface="Arial" panose="020B0604020202020204" pitchFamily="34" charset="0"/>
              <a:buChar char="•"/>
            </a:pPr>
            <a:r>
              <a:rPr lang="en-US" baseline="0" dirty="0"/>
              <a:t>The healthcare information content is exchanged with minimal overhead.</a:t>
            </a:r>
          </a:p>
          <a:p>
            <a:pPr marL="174708" indent="-174708">
              <a:buFont typeface="Arial" panose="020B0604020202020204" pitchFamily="34" charset="0"/>
              <a:buChar char="•"/>
            </a:pPr>
            <a:r>
              <a:rPr lang="en-US" baseline="0" dirty="0"/>
              <a:t>As we’ve seen at the hackathon this week, developers can get started and productive quickly, using tools they are already familiar with. </a:t>
            </a:r>
          </a:p>
          <a:p>
            <a:r>
              <a:rPr lang="en-US" baseline="0" dirty="0"/>
              <a:t>  </a:t>
            </a:r>
          </a:p>
          <a:p>
            <a:r>
              <a:rPr lang="en-US" baseline="0" dirty="0"/>
              <a:t>Healthcare</a:t>
            </a:r>
          </a:p>
          <a:p>
            <a:pPr marL="174708" indent="-174708">
              <a:buFont typeface="Arial" panose="020B0604020202020204" pitchFamily="34" charset="0"/>
              <a:buChar char="•"/>
            </a:pPr>
            <a:r>
              <a:rPr lang="en-US" baseline="0" dirty="0"/>
              <a:t>FHIR addresses healthcare information exchange, and that’s HL7’s core competency</a:t>
            </a:r>
          </a:p>
          <a:p>
            <a:pPr marL="174708" indent="-174708">
              <a:buFont typeface="Arial" panose="020B0604020202020204" pitchFamily="34" charset="0"/>
              <a:buChar char="•"/>
            </a:pPr>
            <a:r>
              <a:rPr lang="en-US" baseline="0" dirty="0"/>
              <a:t>FHIR recognizes that there are other standards out there and doesn’t try to cover all information domains within a hospital. </a:t>
            </a:r>
          </a:p>
          <a:p>
            <a:pPr marL="174708" indent="-174708">
              <a:buFont typeface="Arial" panose="020B0604020202020204" pitchFamily="34" charset="0"/>
              <a:buChar char="•"/>
            </a:pPr>
            <a:r>
              <a:rPr lang="en-US" baseline="0" dirty="0"/>
              <a:t>There exist good solutions to problems like web security, so we don’t need to invent a custom approach, instead FHIR leverages existing standards.</a:t>
            </a:r>
          </a:p>
          <a:p>
            <a:pPr marL="174708" indent="-174708">
              <a:buFont typeface="Arial" panose="020B0604020202020204" pitchFamily="34" charset="0"/>
              <a:buChar char="•"/>
            </a:pPr>
            <a:endParaRPr lang="en-US" baseline="0" dirty="0"/>
          </a:p>
          <a:p>
            <a:r>
              <a:rPr lang="en-US" baseline="0" dirty="0"/>
              <a:t>Interoperable </a:t>
            </a:r>
          </a:p>
          <a:p>
            <a:pPr marL="174708" indent="-174708">
              <a:buFont typeface="Arial" panose="020B0604020202020204" pitchFamily="34" charset="0"/>
              <a:buChar char="•"/>
            </a:pPr>
            <a:r>
              <a:rPr lang="en-US" baseline="0" dirty="0"/>
              <a:t>Systems should just work together with the minimum of manual configuration and maximum of understanding.</a:t>
            </a:r>
          </a:p>
          <a:p>
            <a:endParaRPr lang="en-US" baseline="0" dirty="0"/>
          </a:p>
          <a:p>
            <a:r>
              <a:rPr lang="en-US" baseline="0" dirty="0"/>
              <a:t>And Resources</a:t>
            </a:r>
          </a:p>
          <a:p>
            <a:pPr marL="174708" indent="-174708">
              <a:buFont typeface="Arial" panose="020B0604020202020204" pitchFamily="34" charset="0"/>
              <a:buChar char="•"/>
            </a:pPr>
            <a:r>
              <a:rPr lang="en-US" baseline="0" dirty="0"/>
              <a:t>The resource is the basic unit of transaction.</a:t>
            </a:r>
          </a:p>
          <a:p>
            <a:pPr marL="174708" indent="-174708">
              <a:buFont typeface="Arial" panose="020B0604020202020204" pitchFamily="34" charset="0"/>
              <a:buChar char="•"/>
            </a:pPr>
            <a:r>
              <a:rPr lang="en-US" baseline="0" dirty="0"/>
              <a:t>It is a discrete, self-contained bundle of information. </a:t>
            </a:r>
          </a:p>
          <a:p>
            <a:pPr marL="174708" indent="-174708">
              <a:buFont typeface="Arial" panose="020B0604020202020204" pitchFamily="34" charset="0"/>
              <a:buChar char="•"/>
            </a:pPr>
            <a:r>
              <a:rPr lang="en-US" baseline="0" dirty="0"/>
              <a:t>In FHIR, all information is in resources that are accessed or updated.</a:t>
            </a:r>
          </a:p>
          <a:p>
            <a:pPr marL="174708" indent="-174708">
              <a:buFont typeface="Arial" panose="020B0604020202020204" pitchFamily="34" charset="0"/>
              <a:buChar char="•"/>
            </a:pPr>
            <a:r>
              <a:rPr lang="en-US" baseline="0" dirty="0"/>
              <a:t>The closest equivalent to resources in HL7 v2 is the segment.</a:t>
            </a:r>
          </a:p>
          <a:p>
            <a:pPr marL="174708" indent="-174708">
              <a:buFont typeface="Arial" panose="020B0604020202020204" pitchFamily="34" charset="0"/>
              <a:buChar char="•"/>
            </a:pPr>
            <a:r>
              <a:rPr lang="en-US" baseline="0" dirty="0"/>
              <a:t>Here we see a partial Patient resource expressed as XML– with an MRN, first and last names, gender, date of birth, and so on</a:t>
            </a:r>
          </a:p>
          <a:p>
            <a:pPr marL="174708" indent="-174708">
              <a:buFont typeface="Arial" panose="020B0604020202020204" pitchFamily="34" charset="0"/>
              <a:buChar char="•"/>
            </a:pPr>
            <a:r>
              <a:rPr lang="en-US" baseline="0" dirty="0"/>
              <a:t>There are FHIR resources defined for Patients, Providers, Medications, Procedures, reports, Appointments, Clinical impressions, etc.</a:t>
            </a:r>
          </a:p>
          <a:p>
            <a:endParaRPr lang="en-US" baseline="0" dirty="0"/>
          </a:p>
          <a:p>
            <a:endParaRPr lang="en-US" dirty="0"/>
          </a:p>
        </p:txBody>
      </p:sp>
      <p:sp>
        <p:nvSpPr>
          <p:cNvPr id="4" name="Slide Number Placeholder 3"/>
          <p:cNvSpPr>
            <a:spLocks noGrp="1"/>
          </p:cNvSpPr>
          <p:nvPr>
            <p:ph type="sldNum" sz="quarter" idx="5"/>
          </p:nvPr>
        </p:nvSpPr>
        <p:spPr/>
        <p:txBody>
          <a:bodyPr/>
          <a:lstStyle/>
          <a:p>
            <a:fld id="{08FF5BA8-4C89-4EFA-A315-B6DF9621566D}" type="slidenum">
              <a:rPr lang="en-US" smtClean="0"/>
              <a:t>4</a:t>
            </a:fld>
            <a:endParaRPr lang="en-US"/>
          </a:p>
        </p:txBody>
      </p:sp>
    </p:spTree>
    <p:extLst>
      <p:ext uri="{BB962C8B-B14F-4D97-AF65-F5344CB8AC3E}">
        <p14:creationId xmlns:p14="http://schemas.microsoft.com/office/powerpoint/2010/main" val="3519560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F5BA8-4C89-4EFA-A315-B6DF9621566D}" type="slidenum">
              <a:rPr lang="en-US" smtClean="0"/>
              <a:t>5</a:t>
            </a:fld>
            <a:endParaRPr lang="en-US"/>
          </a:p>
        </p:txBody>
      </p:sp>
    </p:spTree>
    <p:extLst>
      <p:ext uri="{BB962C8B-B14F-4D97-AF65-F5344CB8AC3E}">
        <p14:creationId xmlns:p14="http://schemas.microsoft.com/office/powerpoint/2010/main" val="2744668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F5BA8-4C89-4EFA-A315-B6DF9621566D}" type="slidenum">
              <a:rPr lang="en-US" smtClean="0"/>
              <a:t>6</a:t>
            </a:fld>
            <a:endParaRPr lang="en-US"/>
          </a:p>
        </p:txBody>
      </p:sp>
    </p:spTree>
    <p:extLst>
      <p:ext uri="{BB962C8B-B14F-4D97-AF65-F5344CB8AC3E}">
        <p14:creationId xmlns:p14="http://schemas.microsoft.com/office/powerpoint/2010/main" val="2759431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F5BA8-4C89-4EFA-A315-B6DF9621566D}" type="slidenum">
              <a:rPr lang="en-US" smtClean="0"/>
              <a:t>7</a:t>
            </a:fld>
            <a:endParaRPr lang="en-US"/>
          </a:p>
        </p:txBody>
      </p:sp>
    </p:spTree>
    <p:extLst>
      <p:ext uri="{BB962C8B-B14F-4D97-AF65-F5344CB8AC3E}">
        <p14:creationId xmlns:p14="http://schemas.microsoft.com/office/powerpoint/2010/main" val="2647007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After many years of incubation, parts of FHIR are finally a standard.  </a:t>
            </a:r>
          </a:p>
          <a:p>
            <a:pPr defTabSz="931774"/>
            <a:endParaRPr lang="en-US" dirty="0"/>
          </a:p>
          <a:p>
            <a:pPr defTabSz="931774"/>
            <a:r>
              <a:rPr lang="en-US" dirty="0"/>
              <a:t>We’ve had several draft releases, labelled </a:t>
            </a:r>
            <a:r>
              <a:rPr lang="en-US" baseline="0" dirty="0"/>
              <a:t>“for trial use”. </a:t>
            </a:r>
          </a:p>
          <a:p>
            <a:endParaRPr lang="en-US" baseline="0" dirty="0"/>
          </a:p>
          <a:p>
            <a:r>
              <a:rPr lang="en-US" baseline="0" dirty="0"/>
              <a:t>Release 4  was published at the start of 2019. Release 4 made some parts of FHIR standardized and locked down things like the XML and JSON representation, and  some key resources</a:t>
            </a:r>
          </a:p>
          <a:p>
            <a:endParaRPr lang="en-US" baseline="0" dirty="0"/>
          </a:p>
          <a:p>
            <a:r>
              <a:rPr lang="en-US" baseline="0" dirty="0"/>
              <a:t>Now, we’re working towards Release 5 which is expected to start balloting in spring of 2020, and expected publication in early 2021. From here on in, each release </a:t>
            </a:r>
            <a:r>
              <a:rPr lang="en-US" baseline="0" dirty="0" err="1"/>
              <a:t>stardardizes</a:t>
            </a:r>
            <a:r>
              <a:rPr lang="en-US" baseline="0" dirty="0"/>
              <a:t> additional content, and will likely introduce new draft content.</a:t>
            </a:r>
          </a:p>
          <a:p>
            <a:endParaRPr lang="en-US" baseline="0" dirty="0"/>
          </a:p>
          <a:p>
            <a:r>
              <a:rPr lang="en-US" baseline="0" dirty="0"/>
              <a:t>What does “for trial use” mean to you? Be prepared for a more-challenging-than-usual upgrade process, and higher chances of compatibility issues between products based on different releases.</a:t>
            </a:r>
          </a:p>
          <a:p>
            <a:endParaRPr lang="en-US" baseline="0" dirty="0"/>
          </a:p>
          <a:p>
            <a:r>
              <a:rPr lang="en-US" baseline="0" dirty="0"/>
              <a:t>With so much of FHIR still in draft, am I suggesting that you stay away? No. Government bodies and other organizations worldwide are recommending or requiring FHIR, and the still </a:t>
            </a:r>
            <a:r>
              <a:rPr lang="en-US" baseline="0" dirty="0" err="1"/>
              <a:t>shakey</a:t>
            </a:r>
            <a:r>
              <a:rPr lang="en-US" baseline="0" dirty="0"/>
              <a:t> parts are in many ways better than earlier efforts, so…. There is no need to stay away from FHIR, or not put FHIR into production use—especially since, it is out there and is being used now—I’m just saying that early adopters should expect some bumps in the road.</a:t>
            </a:r>
          </a:p>
          <a:p>
            <a:endParaRPr lang="en-US" dirty="0"/>
          </a:p>
        </p:txBody>
      </p:sp>
      <p:sp>
        <p:nvSpPr>
          <p:cNvPr id="4" name="Slide Number Placeholder 3"/>
          <p:cNvSpPr>
            <a:spLocks noGrp="1"/>
          </p:cNvSpPr>
          <p:nvPr>
            <p:ph type="sldNum" sz="quarter" idx="5"/>
          </p:nvPr>
        </p:nvSpPr>
        <p:spPr/>
        <p:txBody>
          <a:bodyPr/>
          <a:lstStyle/>
          <a:p>
            <a:fld id="{08FF5BA8-4C89-4EFA-A315-B6DF9621566D}" type="slidenum">
              <a:rPr lang="en-US" smtClean="0"/>
              <a:t>8</a:t>
            </a:fld>
            <a:endParaRPr lang="en-US"/>
          </a:p>
        </p:txBody>
      </p:sp>
    </p:spTree>
    <p:extLst>
      <p:ext uri="{BB962C8B-B14F-4D97-AF65-F5344CB8AC3E}">
        <p14:creationId xmlns:p14="http://schemas.microsoft.com/office/powerpoint/2010/main" val="852151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of the resources</a:t>
            </a:r>
            <a:r>
              <a:rPr lang="en-US" baseline="0" dirty="0"/>
              <a:t> that you’ll run into when using FHIR for Imaging?</a:t>
            </a:r>
          </a:p>
          <a:p>
            <a:pPr marL="174708" indent="-174708">
              <a:buFont typeface="Arial" panose="020B0604020202020204" pitchFamily="34" charset="0"/>
              <a:buChar char="•"/>
            </a:pPr>
            <a:r>
              <a:rPr lang="en-US" dirty="0" err="1"/>
              <a:t>Imaging</a:t>
            </a:r>
            <a:r>
              <a:rPr lang="en-US" baseline="0" dirty="0" err="1"/>
              <a:t>Study</a:t>
            </a:r>
            <a:r>
              <a:rPr lang="en-US" baseline="0" dirty="0"/>
              <a:t> represents study, series, and instance-level information, that is about equivalent to what you’d get back in a C-FIND result. </a:t>
            </a:r>
          </a:p>
          <a:p>
            <a:endParaRPr lang="en-US" baseline="0" dirty="0"/>
          </a:p>
          <a:p>
            <a:r>
              <a:rPr lang="en-US" baseline="0" dirty="0"/>
              <a:t>There are additional resources too that you’re likely to run into: Procedure, Observation, </a:t>
            </a:r>
            <a:r>
              <a:rPr lang="en-US" baseline="0" dirty="0" err="1"/>
              <a:t>DiagnosticReport</a:t>
            </a:r>
            <a:r>
              <a:rPr lang="en-US" baseline="0" dirty="0"/>
              <a:t>, and more.</a:t>
            </a:r>
          </a:p>
          <a:p>
            <a:endParaRPr lang="en-US" dirty="0"/>
          </a:p>
        </p:txBody>
      </p:sp>
      <p:sp>
        <p:nvSpPr>
          <p:cNvPr id="4" name="Slide Number Placeholder 3"/>
          <p:cNvSpPr>
            <a:spLocks noGrp="1"/>
          </p:cNvSpPr>
          <p:nvPr>
            <p:ph type="sldNum" sz="quarter" idx="5"/>
          </p:nvPr>
        </p:nvSpPr>
        <p:spPr/>
        <p:txBody>
          <a:bodyPr/>
          <a:lstStyle/>
          <a:p>
            <a:fld id="{08FF5BA8-4C89-4EFA-A315-B6DF9621566D}" type="slidenum">
              <a:rPr lang="en-US" smtClean="0"/>
              <a:t>11</a:t>
            </a:fld>
            <a:endParaRPr lang="en-US"/>
          </a:p>
        </p:txBody>
      </p:sp>
    </p:spTree>
    <p:extLst>
      <p:ext uri="{BB962C8B-B14F-4D97-AF65-F5344CB8AC3E}">
        <p14:creationId xmlns:p14="http://schemas.microsoft.com/office/powerpoint/2010/main" val="953312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Rather than going</a:t>
            </a:r>
            <a:r>
              <a:rPr lang="en-US" baseline="0" dirty="0"/>
              <a:t> to go into the details of the various resources, I want to talk briefly about the approach the HL7 imaging workgroup took designing </a:t>
            </a:r>
            <a:r>
              <a:rPr lang="en-US" baseline="0" dirty="0" err="1"/>
              <a:t>ImagingStudy</a:t>
            </a:r>
            <a:r>
              <a:rPr lang="en-US" baseline="0" dirty="0"/>
              <a:t>.</a:t>
            </a:r>
          </a:p>
          <a:p>
            <a:endParaRPr lang="en-US" baseline="0" dirty="0"/>
          </a:p>
          <a:p>
            <a:r>
              <a:rPr lang="en-US" baseline="0" dirty="0"/>
              <a:t>First, there was no intention to replace DICOM with FHIR. DICOM will continue to be the standard of choice for medical imaging. FHIR is the emerging choice for information-centric parts of the medical record.</a:t>
            </a:r>
          </a:p>
          <a:p>
            <a:endParaRPr lang="en-US" baseline="0" dirty="0"/>
          </a:p>
          <a:p>
            <a:r>
              <a:rPr lang="en-US" baseline="0" dirty="0"/>
              <a:t>What we tried to do was make available a reasonable amount of information to systems that don’t knowing DICOM networking or the DICOM information model. We tried to anticipate what an EMR or workflow analytics product might find useful. But we also tried to limit information duplication, and said beyond this point, use DICOM QIDO-RS or WADO-RS.</a:t>
            </a:r>
          </a:p>
          <a:p>
            <a:endParaRPr lang="en-US" baseline="0" dirty="0"/>
          </a:p>
          <a:p>
            <a:r>
              <a:rPr lang="en-US" baseline="0" dirty="0"/>
              <a:t>Nothing we did should change that DICOM images will continue to be stored on a PACS or VNA –although the archive may gain a FHIR interface.</a:t>
            </a:r>
          </a:p>
          <a:p>
            <a:endParaRPr lang="en-US" baseline="0" dirty="0"/>
          </a:p>
          <a:p>
            <a:r>
              <a:rPr lang="en-US" baseline="0" dirty="0"/>
              <a:t>The information in FHIR imaging resources should make so-called “basic” image display easy for non-imaging-centric applications, and enable new workflow and analytics applications. And for FHIR-based applications with more advanced imaging needs, the imaging resources contain the information needed to switch over to </a:t>
            </a:r>
            <a:r>
              <a:rPr lang="en-US" baseline="0" dirty="0" err="1"/>
              <a:t>DICOMweb</a:t>
            </a:r>
            <a:r>
              <a:rPr lang="en-US" baseline="0" dirty="0"/>
              <a:t>.</a:t>
            </a:r>
          </a:p>
          <a:p>
            <a:endParaRPr lang="en-US" baseline="0" dirty="0"/>
          </a:p>
          <a:p>
            <a:r>
              <a:rPr lang="en-US" baseline="0" dirty="0"/>
              <a:t>Again, we don’t see this as either-or FHIR or DICOM. We intend the two to complement each other.</a:t>
            </a:r>
          </a:p>
          <a:p>
            <a:endParaRPr lang="en-US" dirty="0"/>
          </a:p>
        </p:txBody>
      </p:sp>
      <p:sp>
        <p:nvSpPr>
          <p:cNvPr id="4" name="Slide Number Placeholder 3"/>
          <p:cNvSpPr>
            <a:spLocks noGrp="1"/>
          </p:cNvSpPr>
          <p:nvPr>
            <p:ph type="sldNum" sz="quarter" idx="5"/>
          </p:nvPr>
        </p:nvSpPr>
        <p:spPr/>
        <p:txBody>
          <a:bodyPr/>
          <a:lstStyle/>
          <a:p>
            <a:fld id="{08FF5BA8-4C89-4EFA-A315-B6DF9621566D}" type="slidenum">
              <a:rPr lang="en-US" smtClean="0"/>
              <a:t>12</a:t>
            </a:fld>
            <a:endParaRPr lang="en-US"/>
          </a:p>
        </p:txBody>
      </p:sp>
    </p:spTree>
    <p:extLst>
      <p:ext uri="{BB962C8B-B14F-4D97-AF65-F5344CB8AC3E}">
        <p14:creationId xmlns:p14="http://schemas.microsoft.com/office/powerpoint/2010/main" val="3722002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57210" y="3085765"/>
            <a:ext cx="8134844" cy="3648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81192" y="1275080"/>
            <a:ext cx="7989752" cy="1066800"/>
          </a:xfrm>
          <a:effectLst/>
        </p:spPr>
        <p:txBody>
          <a:bodyPr anchor="t" anchorCtr="0">
            <a:normAutofit/>
          </a:bodyPr>
          <a:lstStyle>
            <a:lvl1pPr>
              <a:defRPr sz="3600" cap="none" baseline="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2" y="2341880"/>
            <a:ext cx="7989752" cy="743885"/>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581192" y="5997364"/>
            <a:ext cx="7343799" cy="365125"/>
          </a:xfrm>
        </p:spPr>
        <p:txBody>
          <a:bodyPr/>
          <a:lstStyle>
            <a:lvl1pPr>
              <a:defRPr b="1">
                <a:solidFill>
                  <a:schemeClr val="accent2">
                    <a:lumMod val="60000"/>
                    <a:lumOff val="40000"/>
                  </a:schemeClr>
                </a:solidFill>
                <a:latin typeface="Calibri" panose="020F0502020204030204" pitchFamily="34" charset="0"/>
                <a:cs typeface="Calibri" panose="020F0502020204030204" pitchFamily="34" charset="0"/>
              </a:defRPr>
            </a:lvl1pPr>
          </a:lstStyle>
          <a:p>
            <a:r>
              <a:rPr lang="en-US" dirty="0"/>
              <a:t>Copyright DICOM® 2019       www.dicomstandard.org          #DICOMConference2019         #DICOM           @</a:t>
            </a:r>
            <a:r>
              <a:rPr lang="en-US" dirty="0" err="1"/>
              <a:t>DICOMToday</a:t>
            </a:r>
            <a:endParaRPr lang="en-US" dirty="0"/>
          </a:p>
        </p:txBody>
      </p:sp>
      <p:sp>
        <p:nvSpPr>
          <p:cNvPr id="6" name="Slide Number Placeholder 5"/>
          <p:cNvSpPr>
            <a:spLocks noGrp="1"/>
          </p:cNvSpPr>
          <p:nvPr>
            <p:ph type="sldNum" sz="quarter" idx="12"/>
          </p:nvPr>
        </p:nvSpPr>
        <p:spPr>
          <a:xfrm>
            <a:off x="8026400" y="5997364"/>
            <a:ext cx="56039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561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93701" y="1612504"/>
            <a:ext cx="8044142" cy="9245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t" anchorCtr="0"/>
          <a:lstStyle>
            <a:lvl1pPr>
              <a:defRPr cap="none" baseline="0"/>
            </a:lvl1pPr>
          </a:lstStyle>
          <a:p>
            <a:r>
              <a:rPr lang="en-US" dirty="0"/>
              <a:t>Click to edit Master title style</a:t>
            </a:r>
          </a:p>
        </p:txBody>
      </p:sp>
      <p:sp>
        <p:nvSpPr>
          <p:cNvPr id="3" name="Content Placeholder 2"/>
          <p:cNvSpPr>
            <a:spLocks noGrp="1"/>
          </p:cNvSpPr>
          <p:nvPr>
            <p:ph idx="1"/>
          </p:nvPr>
        </p:nvSpPr>
        <p:spPr>
          <a:xfrm>
            <a:off x="448091" y="2629749"/>
            <a:ext cx="8073609" cy="3326387"/>
          </a:xfr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20896" y="6049131"/>
            <a:ext cx="7734299" cy="360799"/>
          </a:xfrm>
        </p:spPr>
        <p:txBody>
          <a:bodyPr/>
          <a:lstStyle>
            <a:lvl1pPr>
              <a:defRPr/>
            </a:lvl1pPr>
          </a:lstStyle>
          <a:p>
            <a:r>
              <a:rPr lang="en-US" dirty="0"/>
              <a:t>Copyright DICOM® 2019       www.dicomstandard.org          #DICOMConference2019        #DICOM                    @</a:t>
            </a:r>
            <a:r>
              <a:rPr lang="en-US" dirty="0" err="1"/>
              <a:t>DICOMtoday</a:t>
            </a:r>
            <a:r>
              <a:rPr lang="en-US" dirty="0"/>
              <a:t>  </a:t>
            </a:r>
          </a:p>
        </p:txBody>
      </p:sp>
      <p:sp>
        <p:nvSpPr>
          <p:cNvPr id="6" name="Slide Number Placeholder 5"/>
          <p:cNvSpPr>
            <a:spLocks noGrp="1"/>
          </p:cNvSpPr>
          <p:nvPr>
            <p:ph type="sldNum" sz="quarter" idx="12"/>
          </p:nvPr>
        </p:nvSpPr>
        <p:spPr>
          <a:xfrm>
            <a:off x="8128000" y="5956136"/>
            <a:ext cx="393700" cy="43046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149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81193" y="3036573"/>
            <a:ext cx="7989751" cy="1420979"/>
          </a:xfrm>
        </p:spPr>
        <p:txBody>
          <a:bodyPr anchor="t" anchorCtr="0">
            <a:normAutofit/>
          </a:bodyPr>
          <a:lstStyle>
            <a:lvl1pPr algn="l">
              <a:defRPr sz="3600" b="0" cap="none"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581192" y="5951810"/>
            <a:ext cx="7455426" cy="360799"/>
          </a:xfrm>
        </p:spPr>
        <p:txBody>
          <a:bodyPr/>
          <a:lstStyle>
            <a:lvl1pPr>
              <a:defRPr>
                <a:solidFill>
                  <a:schemeClr val="accent2">
                    <a:lumMod val="60000"/>
                    <a:lumOff val="40000"/>
                  </a:schemeClr>
                </a:solidFill>
              </a:defRPr>
            </a:lvl1pPr>
          </a:lstStyle>
          <a:p>
            <a:r>
              <a:rPr lang="en-US" dirty="0"/>
              <a:t>Copyright DICOM® 2019       www.dicomstandard.org          #DICOMConference2019        #DICOM           @</a:t>
            </a:r>
            <a:r>
              <a:rPr lang="en-US" dirty="0" err="1"/>
              <a:t>DICOMtoday</a:t>
            </a:r>
            <a:r>
              <a:rPr lang="en-US" dirty="0"/>
              <a:t>   </a:t>
            </a:r>
          </a:p>
        </p:txBody>
      </p:sp>
      <p:sp>
        <p:nvSpPr>
          <p:cNvPr id="6" name="Slide Number Placeholder 5"/>
          <p:cNvSpPr>
            <a:spLocks noGrp="1"/>
          </p:cNvSpPr>
          <p:nvPr>
            <p:ph type="sldNum" sz="quarter" idx="12"/>
          </p:nvPr>
        </p:nvSpPr>
        <p:spPr>
          <a:xfrm>
            <a:off x="8157028" y="5956136"/>
            <a:ext cx="413915" cy="360799"/>
          </a:xfrm>
        </p:spPr>
        <p:txBody>
          <a:bodyPr/>
          <a:lstStyle>
            <a:lvl1pPr>
              <a:defRPr>
                <a:solidFill>
                  <a:schemeClr val="accent2">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392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1" y="1569523"/>
            <a:ext cx="8122853" cy="934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8090" y="1536701"/>
            <a:ext cx="8122853" cy="1000364"/>
          </a:xfrm>
        </p:spPr>
        <p:txBody>
          <a:bodyPr anchor="t" anchorCtr="0"/>
          <a:lstStyle>
            <a:lvl1pPr>
              <a:defRPr cap="none" baseline="0"/>
            </a:lvl1pPr>
          </a:lstStyle>
          <a:p>
            <a:r>
              <a:rPr lang="en-US" dirty="0"/>
              <a:t>Click to edit Master title style</a:t>
            </a:r>
          </a:p>
        </p:txBody>
      </p:sp>
      <p:sp>
        <p:nvSpPr>
          <p:cNvPr id="3" name="Content Placeholder 2"/>
          <p:cNvSpPr>
            <a:spLocks noGrp="1"/>
          </p:cNvSpPr>
          <p:nvPr>
            <p:ph sz="half" idx="1"/>
          </p:nvPr>
        </p:nvSpPr>
        <p:spPr>
          <a:xfrm>
            <a:off x="448092" y="2743200"/>
            <a:ext cx="4032628" cy="3242224"/>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282" y="2743200"/>
            <a:ext cx="3907662" cy="3242224"/>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581192" y="6018246"/>
            <a:ext cx="7219284" cy="455339"/>
          </a:xfrm>
        </p:spPr>
        <p:txBody>
          <a:bodyPr/>
          <a:lstStyle>
            <a:lvl1pPr>
              <a:defRPr/>
            </a:lvl1pPr>
          </a:lstStyle>
          <a:p>
            <a:r>
              <a:rPr lang="en-US" dirty="0"/>
              <a:t>Copyright DICOM® 2019       www.dicomstandard.org        #DICOMConference2019       #DICOM      @</a:t>
            </a:r>
            <a:r>
              <a:rPr lang="en-US" dirty="0" err="1"/>
              <a:t>DICOMtoday</a:t>
            </a:r>
            <a:r>
              <a:rPr lang="en-US" dirty="0"/>
              <a:t>  </a:t>
            </a:r>
          </a:p>
        </p:txBody>
      </p:sp>
      <p:sp>
        <p:nvSpPr>
          <p:cNvPr id="7" name="Slide Number Placeholder 6"/>
          <p:cNvSpPr>
            <a:spLocks noGrp="1"/>
          </p:cNvSpPr>
          <p:nvPr>
            <p:ph type="sldNum" sz="quarter" idx="12"/>
          </p:nvPr>
        </p:nvSpPr>
        <p:spPr>
          <a:xfrm>
            <a:off x="7800476" y="5956136"/>
            <a:ext cx="770468" cy="51744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529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52647" y="1312649"/>
            <a:ext cx="8212382" cy="9398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2646" y="1298789"/>
            <a:ext cx="8114231" cy="929214"/>
          </a:xfrm>
        </p:spPr>
        <p:txBody>
          <a:bodyPr/>
          <a:lstStyle>
            <a:lvl1pPr>
              <a:defRPr cap="none" baseline="0"/>
            </a:lvl1pPr>
          </a:lstStyle>
          <a:p>
            <a:r>
              <a:rPr lang="en-US" dirty="0"/>
              <a:t>Click to edit Master title style</a:t>
            </a:r>
          </a:p>
        </p:txBody>
      </p:sp>
      <p:sp>
        <p:nvSpPr>
          <p:cNvPr id="3" name="Text Placeholder 2"/>
          <p:cNvSpPr>
            <a:spLocks noGrp="1"/>
          </p:cNvSpPr>
          <p:nvPr>
            <p:ph type="body" idx="1"/>
          </p:nvPr>
        </p:nvSpPr>
        <p:spPr>
          <a:xfrm>
            <a:off x="482960" y="2228003"/>
            <a:ext cx="4089039"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82961" y="2926051"/>
            <a:ext cx="408903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3379" y="2228003"/>
            <a:ext cx="3937973"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83691" y="2992364"/>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581192" y="5951810"/>
            <a:ext cx="7604864" cy="460211"/>
          </a:xfrm>
        </p:spPr>
        <p:txBody>
          <a:bodyPr/>
          <a:lstStyle>
            <a:lvl1pPr>
              <a:defRPr/>
            </a:lvl1pPr>
          </a:lstStyle>
          <a:p>
            <a:r>
              <a:rPr lang="en-US" dirty="0"/>
              <a:t>Copyright DICOM® 2019       www.dicomstandard.org        #DICOMConference2019       #DICOM                  @</a:t>
            </a:r>
            <a:r>
              <a:rPr lang="en-US" dirty="0" err="1"/>
              <a:t>DICOMtoday</a:t>
            </a:r>
            <a:r>
              <a:rPr lang="en-US" dirty="0"/>
              <a:t>  </a:t>
            </a:r>
          </a:p>
        </p:txBody>
      </p:sp>
      <p:sp>
        <p:nvSpPr>
          <p:cNvPr id="9" name="Slide Number Placeholder 8"/>
          <p:cNvSpPr>
            <a:spLocks noGrp="1"/>
          </p:cNvSpPr>
          <p:nvPr>
            <p:ph type="sldNum" sz="quarter" idx="12"/>
          </p:nvPr>
        </p:nvSpPr>
        <p:spPr>
          <a:xfrm>
            <a:off x="8186056" y="5956136"/>
            <a:ext cx="384888" cy="45588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690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63332" y="1244600"/>
            <a:ext cx="8238707" cy="944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1961" y="1188098"/>
            <a:ext cx="7989752" cy="944880"/>
          </a:xfrm>
        </p:spPr>
        <p:txBody>
          <a:bodyPr anchor="t" anchorCtr="0"/>
          <a:lstStyle>
            <a:lvl1pPr>
              <a:defRPr cap="none" baseline="0"/>
            </a:lvl1pPr>
          </a:lstStyle>
          <a:p>
            <a:r>
              <a:rPr lang="en-US" dirty="0"/>
              <a:t>Click to edit Master title style</a:t>
            </a:r>
          </a:p>
        </p:txBody>
      </p:sp>
      <p:sp>
        <p:nvSpPr>
          <p:cNvPr id="4" name="Footer Placeholder 3"/>
          <p:cNvSpPr>
            <a:spLocks noGrp="1"/>
          </p:cNvSpPr>
          <p:nvPr>
            <p:ph type="ftr" sz="quarter" idx="11"/>
          </p:nvPr>
        </p:nvSpPr>
        <p:spPr>
          <a:xfrm>
            <a:off x="573056" y="6138698"/>
            <a:ext cx="7467858" cy="365125"/>
          </a:xfrm>
        </p:spPr>
        <p:txBody>
          <a:bodyPr/>
          <a:lstStyle>
            <a:lvl1pPr>
              <a:defRPr/>
            </a:lvl1pPr>
          </a:lstStyle>
          <a:p>
            <a:r>
              <a:rPr lang="en-US" dirty="0"/>
              <a:t>Copyright DICOM® 2019       www.dicomstandard.org        #DICOMConference2019       #DICOM              @</a:t>
            </a:r>
            <a:r>
              <a:rPr lang="en-US" dirty="0" err="1"/>
              <a:t>DICOMtoday</a:t>
            </a:r>
            <a:r>
              <a:rPr lang="en-US" dirty="0"/>
              <a:t>   </a:t>
            </a:r>
          </a:p>
        </p:txBody>
      </p:sp>
      <p:sp>
        <p:nvSpPr>
          <p:cNvPr id="5" name="Slide Number Placeholder 4"/>
          <p:cNvSpPr>
            <a:spLocks noGrp="1"/>
          </p:cNvSpPr>
          <p:nvPr>
            <p:ph type="sldNum" sz="quarter" idx="12"/>
          </p:nvPr>
        </p:nvSpPr>
        <p:spPr>
          <a:xfrm>
            <a:off x="8040914" y="6114948"/>
            <a:ext cx="49361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675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81192" y="5981791"/>
            <a:ext cx="7517778" cy="360799"/>
          </a:xfrm>
        </p:spPr>
        <p:txBody>
          <a:bodyPr/>
          <a:lstStyle>
            <a:lvl1pPr>
              <a:defRPr/>
            </a:lvl1pPr>
          </a:lstStyle>
          <a:p>
            <a:r>
              <a:rPr lang="en-US" dirty="0"/>
              <a:t>Copyright DICOM® 2019       www.dicomstandard.org        #DICOMConference2019       #DICOM            @</a:t>
            </a:r>
            <a:r>
              <a:rPr lang="en-US" dirty="0" err="1"/>
              <a:t>DICOMtoday</a:t>
            </a:r>
            <a:r>
              <a:rPr lang="en-US" dirty="0"/>
              <a:t>   </a:t>
            </a:r>
          </a:p>
        </p:txBody>
      </p:sp>
      <p:sp>
        <p:nvSpPr>
          <p:cNvPr id="4" name="Slide Number Placeholder 3"/>
          <p:cNvSpPr>
            <a:spLocks noGrp="1"/>
          </p:cNvSpPr>
          <p:nvPr>
            <p:ph type="sldNum" sz="quarter" idx="12"/>
          </p:nvPr>
        </p:nvSpPr>
        <p:spPr>
          <a:xfrm>
            <a:off x="8098970" y="5956136"/>
            <a:ext cx="471973" cy="3607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133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81352" y="5262296"/>
            <a:ext cx="3536625" cy="689514"/>
          </a:xfrm>
        </p:spPr>
        <p:txBody>
          <a:bodyPr anchor="ctr"/>
          <a:lstStyle>
            <a:lvl1pPr algn="l">
              <a:defRPr sz="2000" b="0" cap="none" baseline="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6399" y="1716027"/>
            <a:ext cx="8240400" cy="3089973"/>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a:xfrm>
            <a:off x="581192" y="5951810"/>
            <a:ext cx="7575835" cy="460539"/>
          </a:xfrm>
        </p:spPr>
        <p:txBody>
          <a:bodyPr/>
          <a:lstStyle>
            <a:lvl1pPr>
              <a:defRPr>
                <a:solidFill>
                  <a:schemeClr val="accent2">
                    <a:lumMod val="60000"/>
                    <a:lumOff val="40000"/>
                  </a:schemeClr>
                </a:solidFill>
              </a:defRPr>
            </a:lvl1pPr>
          </a:lstStyle>
          <a:p>
            <a:r>
              <a:rPr lang="en-US" dirty="0"/>
              <a:t>Copyright DICOM® 2019       www.dicomstandard.org        #DICOMConference2019       #DICOM             @</a:t>
            </a:r>
            <a:r>
              <a:rPr lang="en-US" dirty="0" err="1"/>
              <a:t>DICOMtoday</a:t>
            </a:r>
            <a:r>
              <a:rPr lang="en-US" dirty="0"/>
              <a:t>  </a:t>
            </a:r>
          </a:p>
        </p:txBody>
      </p:sp>
      <p:sp>
        <p:nvSpPr>
          <p:cNvPr id="7" name="Slide Number Placeholder 6"/>
          <p:cNvSpPr>
            <a:spLocks noGrp="1"/>
          </p:cNvSpPr>
          <p:nvPr>
            <p:ph type="sldNum" sz="quarter" idx="12"/>
          </p:nvPr>
        </p:nvSpPr>
        <p:spPr>
          <a:xfrm>
            <a:off x="8157028" y="5956136"/>
            <a:ext cx="413915" cy="460539"/>
          </a:xfrm>
        </p:spPr>
        <p:txBody>
          <a:bodyPr/>
          <a:lstStyle>
            <a:lvl1pPr>
              <a:defRPr>
                <a:solidFill>
                  <a:schemeClr val="accent2">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623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193" y="4693389"/>
            <a:ext cx="8084751" cy="566738"/>
          </a:xfrm>
        </p:spPr>
        <p:txBody>
          <a:bodyPr anchor="b">
            <a:normAutofit/>
          </a:bodyPr>
          <a:lstStyle>
            <a:lvl1pPr algn="l">
              <a:defRPr sz="2400" b="0" cap="none" baseline="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86193" y="1727200"/>
            <a:ext cx="8238706" cy="286885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86193" y="5260126"/>
            <a:ext cx="8084751"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a:xfrm>
            <a:off x="486193" y="5951810"/>
            <a:ext cx="7525693" cy="594345"/>
          </a:xfrm>
        </p:spPr>
        <p:txBody>
          <a:bodyPr/>
          <a:lstStyle>
            <a:lvl1pPr>
              <a:defRPr/>
            </a:lvl1pPr>
          </a:lstStyle>
          <a:p>
            <a:r>
              <a:rPr lang="en-US" dirty="0"/>
              <a:t>Copyright DICOM® 2019       www.dicomstandard.org        #DICOMConference2019       #DICOM             @</a:t>
            </a:r>
            <a:r>
              <a:rPr lang="en-US" dirty="0" err="1"/>
              <a:t>DICOMtoday</a:t>
            </a:r>
            <a:r>
              <a:rPr lang="en-US" dirty="0"/>
              <a:t>   </a:t>
            </a:r>
          </a:p>
        </p:txBody>
      </p:sp>
      <p:sp>
        <p:nvSpPr>
          <p:cNvPr id="7" name="Slide Number Placeholder 6"/>
          <p:cNvSpPr>
            <a:spLocks noGrp="1"/>
          </p:cNvSpPr>
          <p:nvPr>
            <p:ph type="sldNum" sz="quarter" idx="12"/>
          </p:nvPr>
        </p:nvSpPr>
        <p:spPr>
          <a:xfrm>
            <a:off x="8157028" y="5956136"/>
            <a:ext cx="413915" cy="59434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347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8091" y="1705189"/>
            <a:ext cx="7989752" cy="831875"/>
          </a:xfrm>
          <a:prstGeom prst="rect">
            <a:avLst/>
          </a:prstGeom>
        </p:spPr>
        <p:txBody>
          <a:bodyPr vert="horz" lIns="91440" tIns="45720" rIns="91440" bIns="45720" rtlCol="0" anchor="b">
            <a:normAutofit/>
          </a:bodyPr>
          <a:lstStyle/>
          <a:p>
            <a:r>
              <a:rPr lang="en-US" dirty="0"/>
              <a:t>Master title style</a:t>
            </a:r>
          </a:p>
        </p:txBody>
      </p:sp>
      <p:sp>
        <p:nvSpPr>
          <p:cNvPr id="3" name="Text Placeholder 2"/>
          <p:cNvSpPr>
            <a:spLocks noGrp="1"/>
          </p:cNvSpPr>
          <p:nvPr>
            <p:ph type="body" idx="1"/>
          </p:nvPr>
        </p:nvSpPr>
        <p:spPr>
          <a:xfrm>
            <a:off x="448091" y="2685203"/>
            <a:ext cx="7989752" cy="2991697"/>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922457" y="5956136"/>
            <a:ext cx="770469" cy="360799"/>
          </a:xfrm>
          <a:prstGeom prst="rect">
            <a:avLst/>
          </a:prstGeom>
        </p:spPr>
        <p:txBody>
          <a:bodyPr vert="horz" lIns="91440" tIns="45720" rIns="91440" bIns="45720" rtlCol="0" anchor="ctr"/>
          <a:lstStyle>
            <a:lvl1pPr algn="r">
              <a:defRPr sz="900">
                <a:solidFill>
                  <a:schemeClr val="accent2"/>
                </a:solidFill>
              </a:defRPr>
            </a:lvl1pPr>
          </a:lstStyle>
          <a:p>
            <a:fld id="{F9E92C5D-939B-4900-BCE5-3A86A7002CA7}" type="datetime1">
              <a:rPr lang="en-US" smtClean="0"/>
              <a:t>10/1/2019</a:t>
            </a:fld>
            <a:endParaRPr lang="en-US" dirty="0"/>
          </a:p>
        </p:txBody>
      </p:sp>
      <p:sp>
        <p:nvSpPr>
          <p:cNvPr id="5" name="Footer Placeholder 4"/>
          <p:cNvSpPr>
            <a:spLocks noGrp="1"/>
          </p:cNvSpPr>
          <p:nvPr>
            <p:ph type="ftr" sz="quarter" idx="3"/>
          </p:nvPr>
        </p:nvSpPr>
        <p:spPr>
          <a:xfrm>
            <a:off x="581192" y="5951810"/>
            <a:ext cx="6341265" cy="360799"/>
          </a:xfrm>
          <a:prstGeom prst="rect">
            <a:avLst/>
          </a:prstGeom>
        </p:spPr>
        <p:txBody>
          <a:bodyPr vert="horz" lIns="91440" tIns="45720" rIns="91440" bIns="45720" rtlCol="0" anchor="ctr"/>
          <a:lstStyle>
            <a:lvl1pPr algn="l">
              <a:defRPr sz="900" cap="all">
                <a:solidFill>
                  <a:schemeClr val="accent2"/>
                </a:solidFill>
              </a:defRPr>
            </a:lvl1pPr>
          </a:lstStyle>
          <a:p>
            <a:r>
              <a:rPr lang="en-US" dirty="0">
                <a:latin typeface="Arial" panose="020B0604020202020204" pitchFamily="34" charset="0"/>
                <a:cs typeface="Arial" panose="020B0604020202020204" pitchFamily="34" charset="0"/>
              </a:rPr>
              <a:t>Copyright</a:t>
            </a:r>
            <a:r>
              <a:rPr lang="en-US" dirty="0"/>
              <a:t> DICOM® 2019                   www.dicomstandard.org    #DICOM       @</a:t>
            </a:r>
            <a:r>
              <a:rPr lang="en-US" dirty="0" err="1"/>
              <a:t>DICOMToday</a:t>
            </a:r>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3" name="Picture 4"/>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504596" y="714426"/>
            <a:ext cx="2788504" cy="79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303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hl7.org/fhir/" TargetMode="External"/><Relationship Id="rId2" Type="http://schemas.openxmlformats.org/officeDocument/2006/relationships/hyperlink" Target="mailto:elliot.silver@changehealthcare.com" TargetMode="Externa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hyperlink" Target="http://diciomstandard.org/current/output/html/part18.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A248-A6ED-40FF-8B5D-11F02EC424CB}"/>
              </a:ext>
            </a:extLst>
          </p:cNvPr>
          <p:cNvSpPr>
            <a:spLocks noGrp="1"/>
          </p:cNvSpPr>
          <p:nvPr>
            <p:ph type="ctrTitle"/>
          </p:nvPr>
        </p:nvSpPr>
        <p:spPr/>
        <p:txBody>
          <a:bodyPr>
            <a:normAutofit/>
          </a:bodyPr>
          <a:lstStyle/>
          <a:p>
            <a:r>
              <a:rPr lang="en-US" sz="2800" cap="none" dirty="0">
                <a:cs typeface="Arial" panose="020B0604020202020204" pitchFamily="34" charset="0"/>
              </a:rPr>
              <a:t>DICOM Educational Conference</a:t>
            </a:r>
            <a:br>
              <a:rPr lang="en-US" sz="2800" cap="none" dirty="0">
                <a:cs typeface="Arial" panose="020B0604020202020204" pitchFamily="34" charset="0"/>
              </a:rPr>
            </a:br>
            <a:r>
              <a:rPr lang="en-US" sz="2800" dirty="0">
                <a:cs typeface="Arial" panose="020B0604020202020204" pitchFamily="34" charset="0"/>
              </a:rPr>
              <a:t>Bangkok, Thailand</a:t>
            </a:r>
            <a:endParaRPr lang="en-US" sz="2800" cap="none" dirty="0"/>
          </a:p>
        </p:txBody>
      </p:sp>
      <p:sp>
        <p:nvSpPr>
          <p:cNvPr id="3" name="Subtitle 2">
            <a:extLst>
              <a:ext uri="{FF2B5EF4-FFF2-40B4-BE49-F238E27FC236}">
                <a16:creationId xmlns:a16="http://schemas.microsoft.com/office/drawing/2014/main" id="{F03105D7-0FA0-4E79-9DEA-B986CE03872B}"/>
              </a:ext>
            </a:extLst>
          </p:cNvPr>
          <p:cNvSpPr>
            <a:spLocks noGrp="1"/>
          </p:cNvSpPr>
          <p:nvPr>
            <p:ph type="subTitle" idx="1"/>
          </p:nvPr>
        </p:nvSpPr>
        <p:spPr>
          <a:ln>
            <a:solidFill>
              <a:schemeClr val="bg1"/>
            </a:solidFill>
          </a:ln>
        </p:spPr>
        <p:txBody>
          <a:bodyPr>
            <a:normAutofit/>
          </a:bodyPr>
          <a:lstStyle/>
          <a:p>
            <a:r>
              <a:rPr lang="en-US" sz="1400" dirty="0">
                <a:latin typeface="Arial" panose="020B0604020202020204" pitchFamily="34" charset="0"/>
                <a:cs typeface="Arial" panose="020B0604020202020204" pitchFamily="34" charset="0"/>
              </a:rPr>
              <a:t>3-4 October 2019</a:t>
            </a:r>
            <a:endParaRPr lang="en-US" sz="1400" dirty="0"/>
          </a:p>
        </p:txBody>
      </p:sp>
      <p:sp>
        <p:nvSpPr>
          <p:cNvPr id="5" name="Subtitle 7">
            <a:extLst>
              <a:ext uri="{FF2B5EF4-FFF2-40B4-BE49-F238E27FC236}">
                <a16:creationId xmlns:a16="http://schemas.microsoft.com/office/drawing/2014/main" id="{59664AAA-B8A0-4C00-9701-1D33EC511A00}"/>
              </a:ext>
            </a:extLst>
          </p:cNvPr>
          <p:cNvSpPr txBox="1">
            <a:spLocks/>
          </p:cNvSpPr>
          <p:nvPr/>
        </p:nvSpPr>
        <p:spPr>
          <a:xfrm>
            <a:off x="581192" y="3715807"/>
            <a:ext cx="7891296" cy="263286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r"/>
            <a:r>
              <a:rPr lang="en-US" sz="2400" b="1" dirty="0" err="1">
                <a:latin typeface="Arial" panose="020B0604020202020204" pitchFamily="34" charset="0"/>
                <a:cs typeface="Arial" panose="020B0604020202020204" pitchFamily="34" charset="0"/>
              </a:rPr>
              <a:t>Dicomweb</a:t>
            </a:r>
            <a:r>
              <a:rPr lang="en-US" sz="2400" b="1" dirty="0">
                <a:latin typeface="Arial" panose="020B0604020202020204" pitchFamily="34" charset="0"/>
                <a:cs typeface="Arial" panose="020B0604020202020204" pitchFamily="34" charset="0"/>
              </a:rPr>
              <a:t>™ and FHIR®</a:t>
            </a:r>
          </a:p>
          <a:p>
            <a:pPr algn="r"/>
            <a:endParaRPr lang="en-US" sz="1400" dirty="0">
              <a:latin typeface="Arial" panose="020B0604020202020204" pitchFamily="34" charset="0"/>
              <a:cs typeface="Arial" panose="020B0604020202020204" pitchFamily="34" charset="0"/>
            </a:endParaRPr>
          </a:p>
          <a:p>
            <a:pPr algn="r"/>
            <a:r>
              <a:rPr lang="en-US" sz="1400" dirty="0">
                <a:latin typeface="Arial" panose="020B0604020202020204" pitchFamily="34" charset="0"/>
                <a:cs typeface="Arial" panose="020B0604020202020204" pitchFamily="34" charset="0"/>
              </a:rPr>
              <a:t>Change Healthcare</a:t>
            </a:r>
          </a:p>
          <a:p>
            <a:pPr algn="r"/>
            <a:r>
              <a:rPr lang="en-US" sz="1400" dirty="0">
                <a:latin typeface="Arial" panose="020B0604020202020204" pitchFamily="34" charset="0"/>
                <a:cs typeface="Arial" panose="020B0604020202020204" pitchFamily="34" charset="0"/>
              </a:rPr>
              <a:t>Elliot Silver, M.SC.</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Past Co-Chair of HL7 Imaging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Integration &amp; DICOM WG-20</a:t>
            </a:r>
          </a:p>
        </p:txBody>
      </p:sp>
      <p:sp>
        <p:nvSpPr>
          <p:cNvPr id="4" name="Rectangle 3">
            <a:extLst>
              <a:ext uri="{FF2B5EF4-FFF2-40B4-BE49-F238E27FC236}">
                <a16:creationId xmlns:a16="http://schemas.microsoft.com/office/drawing/2014/main" id="{4C0A8B8A-F706-46B6-B1B6-F150036B2773}"/>
              </a:ext>
            </a:extLst>
          </p:cNvPr>
          <p:cNvSpPr/>
          <p:nvPr/>
        </p:nvSpPr>
        <p:spPr>
          <a:xfrm>
            <a:off x="515568" y="6348673"/>
            <a:ext cx="8112864" cy="307777"/>
          </a:xfrm>
          <a:prstGeom prst="rect">
            <a:avLst/>
          </a:prstGeom>
        </p:spPr>
        <p:txBody>
          <a:bodyPr wrap="square">
            <a:spAutoFit/>
          </a:bodyPr>
          <a:lstStyle/>
          <a:p>
            <a:r>
              <a:rPr lang="en-US" sz="1050" dirty="0">
                <a:solidFill>
                  <a:schemeClr val="bg1"/>
                </a:solidFill>
              </a:rPr>
              <a:t>Copyright DICOM® 2019       www.dicomstandard.org          #DICOMConference2019        #DICOM           </a:t>
            </a:r>
            <a:r>
              <a:rPr lang="en-US" sz="1400" dirty="0">
                <a:solidFill>
                  <a:schemeClr val="bg1"/>
                </a:solidFill>
              </a:rPr>
              <a:t>  </a:t>
            </a:r>
            <a:r>
              <a:rPr lang="en-US" sz="1200" dirty="0">
                <a:solidFill>
                  <a:schemeClr val="bg1"/>
                </a:solidFill>
              </a:rPr>
              <a:t>@</a:t>
            </a:r>
            <a:r>
              <a:rPr lang="en-US" sz="1200" dirty="0" err="1">
                <a:solidFill>
                  <a:schemeClr val="bg1"/>
                </a:solidFill>
              </a:rPr>
              <a:t>DICOMstandard</a:t>
            </a:r>
            <a:r>
              <a:rPr lang="en-US" sz="1050" dirty="0">
                <a:solidFill>
                  <a:schemeClr val="bg1"/>
                </a:solidFill>
              </a:rPr>
              <a:t> </a:t>
            </a:r>
          </a:p>
        </p:txBody>
      </p:sp>
      <p:pic>
        <p:nvPicPr>
          <p:cNvPr id="8" name="Picture 7" descr="A picture containing object&#10;&#10;Description automatically generated">
            <a:extLst>
              <a:ext uri="{FF2B5EF4-FFF2-40B4-BE49-F238E27FC236}">
                <a16:creationId xmlns:a16="http://schemas.microsoft.com/office/drawing/2014/main" id="{D66CDA56-7AB4-46D0-962C-315FEC46B6B2}"/>
              </a:ext>
            </a:extLst>
          </p:cNvPr>
          <p:cNvPicPr>
            <a:picLocks noChangeAspect="1"/>
          </p:cNvPicPr>
          <p:nvPr/>
        </p:nvPicPr>
        <p:blipFill>
          <a:blip r:embed="rId3"/>
          <a:stretch>
            <a:fillRect/>
          </a:stretch>
        </p:blipFill>
        <p:spPr>
          <a:xfrm>
            <a:off x="939895" y="4768978"/>
            <a:ext cx="2385080" cy="730799"/>
          </a:xfrm>
          <a:prstGeom prst="rect">
            <a:avLst/>
          </a:prstGeom>
          <a:solidFill>
            <a:schemeClr val="bg1"/>
          </a:solidFill>
          <a:ln w="228600">
            <a:solidFill>
              <a:schemeClr val="bg1"/>
            </a:solidFill>
            <a:miter lim="800000"/>
          </a:ln>
        </p:spPr>
      </p:pic>
    </p:spTree>
    <p:extLst>
      <p:ext uri="{BB962C8B-B14F-4D97-AF65-F5344CB8AC3E}">
        <p14:creationId xmlns:p14="http://schemas.microsoft.com/office/powerpoint/2010/main" val="307993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19CC-B1A7-4FAD-B09F-742E2E839715}"/>
              </a:ext>
            </a:extLst>
          </p:cNvPr>
          <p:cNvSpPr>
            <a:spLocks noGrp="1"/>
          </p:cNvSpPr>
          <p:nvPr>
            <p:ph type="title"/>
          </p:nvPr>
        </p:nvSpPr>
        <p:spPr/>
        <p:txBody>
          <a:bodyPr/>
          <a:lstStyle/>
          <a:p>
            <a:r>
              <a:rPr lang="en-US" dirty="0"/>
              <a:t>Using FHIR</a:t>
            </a:r>
          </a:p>
        </p:txBody>
      </p:sp>
      <p:sp>
        <p:nvSpPr>
          <p:cNvPr id="3" name="Content Placeholder 2">
            <a:extLst>
              <a:ext uri="{FF2B5EF4-FFF2-40B4-BE49-F238E27FC236}">
                <a16:creationId xmlns:a16="http://schemas.microsoft.com/office/drawing/2014/main" id="{199C0857-0D6B-4588-BFA4-0B787462ABFC}"/>
              </a:ext>
            </a:extLst>
          </p:cNvPr>
          <p:cNvSpPr>
            <a:spLocks noGrp="1"/>
          </p:cNvSpPr>
          <p:nvPr>
            <p:ph idx="1"/>
          </p:nvPr>
        </p:nvSpPr>
        <p:spPr/>
        <p:txBody>
          <a:bodyPr/>
          <a:lstStyle/>
          <a:p>
            <a:r>
              <a:rPr lang="en-US" dirty="0"/>
              <a:t>http://</a:t>
            </a:r>
            <a:r>
              <a:rPr lang="en-US" i="1" dirty="0"/>
              <a:t>server</a:t>
            </a:r>
            <a:r>
              <a:rPr lang="en-US" dirty="0"/>
              <a:t>/Patient?family=Menace&amp;given=Dennis&amp;_revinclude=ImagingStudy.patient</a:t>
            </a:r>
          </a:p>
          <a:p>
            <a:pPr lvl="1"/>
            <a:r>
              <a:rPr lang="en-US" dirty="0"/>
              <a:t>Return all patients with given name Dennis, family name Menace, and any </a:t>
            </a:r>
            <a:r>
              <a:rPr lang="en-US" dirty="0" err="1"/>
              <a:t>ImagingStudy</a:t>
            </a:r>
            <a:r>
              <a:rPr lang="en-US" dirty="0"/>
              <a:t> resources referring to those patients</a:t>
            </a:r>
          </a:p>
          <a:p>
            <a:r>
              <a:rPr lang="en-US" dirty="0"/>
              <a:t>http://</a:t>
            </a:r>
            <a:r>
              <a:rPr lang="en-US" i="1" dirty="0"/>
              <a:t>server</a:t>
            </a:r>
            <a:r>
              <a:rPr lang="en-US" dirty="0"/>
              <a:t>/ImagingStudy?patient=998015&amp;modality=CT&amp;started=gt2008</a:t>
            </a:r>
          </a:p>
          <a:p>
            <a:pPr lvl="1"/>
            <a:r>
              <a:rPr lang="en-US" dirty="0"/>
              <a:t>Return all </a:t>
            </a:r>
            <a:r>
              <a:rPr lang="en-US" dirty="0" err="1"/>
              <a:t>ImagingStudy</a:t>
            </a:r>
            <a:r>
              <a:rPr lang="en-US" dirty="0"/>
              <a:t> for a specific patient of CT modality started in 2008 or later</a:t>
            </a:r>
          </a:p>
        </p:txBody>
      </p:sp>
      <p:sp>
        <p:nvSpPr>
          <p:cNvPr id="4" name="Footer Placeholder 3">
            <a:extLst>
              <a:ext uri="{FF2B5EF4-FFF2-40B4-BE49-F238E27FC236}">
                <a16:creationId xmlns:a16="http://schemas.microsoft.com/office/drawing/2014/main" id="{7DBF6B79-0162-4AAE-ABE9-241BDC295DE1}"/>
              </a:ext>
            </a:extLst>
          </p:cNvPr>
          <p:cNvSpPr>
            <a:spLocks noGrp="1"/>
          </p:cNvSpPr>
          <p:nvPr>
            <p:ph type="ftr" sz="quarter" idx="11"/>
          </p:nvPr>
        </p:nvSpPr>
        <p:spPr/>
        <p:txBody>
          <a:bodyPr/>
          <a:lstStyle/>
          <a:p>
            <a:r>
              <a:rPr lang="en-US" dirty="0"/>
              <a:t>Copyright DICOM® 2019       www.dicomstandard.org          #DICOMConference2019        #DICOM                    @DICOMSTANDARD</a:t>
            </a:r>
          </a:p>
        </p:txBody>
      </p:sp>
      <p:sp>
        <p:nvSpPr>
          <p:cNvPr id="5" name="Slide Number Placeholder 4">
            <a:extLst>
              <a:ext uri="{FF2B5EF4-FFF2-40B4-BE49-F238E27FC236}">
                <a16:creationId xmlns:a16="http://schemas.microsoft.com/office/drawing/2014/main" id="{93B8E85C-F778-40EC-A62C-DCF9AF760865}"/>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82811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8AEE-C028-44F1-BFC4-89746A0E9FC8}"/>
              </a:ext>
            </a:extLst>
          </p:cNvPr>
          <p:cNvSpPr>
            <a:spLocks noGrp="1"/>
          </p:cNvSpPr>
          <p:nvPr>
            <p:ph type="title"/>
          </p:nvPr>
        </p:nvSpPr>
        <p:spPr/>
        <p:txBody>
          <a:bodyPr/>
          <a:lstStyle/>
          <a:p>
            <a:r>
              <a:rPr lang="en-US" dirty="0"/>
              <a:t>Imaging-related Resources</a:t>
            </a:r>
          </a:p>
        </p:txBody>
      </p:sp>
      <p:graphicFrame>
        <p:nvGraphicFramePr>
          <p:cNvPr id="7" name="Table 7">
            <a:extLst>
              <a:ext uri="{FF2B5EF4-FFF2-40B4-BE49-F238E27FC236}">
                <a16:creationId xmlns:a16="http://schemas.microsoft.com/office/drawing/2014/main" id="{10116518-0CDD-4BAB-B6D0-39DAECA250B0}"/>
              </a:ext>
            </a:extLst>
          </p:cNvPr>
          <p:cNvGraphicFramePr>
            <a:graphicFrameLocks noGrp="1"/>
          </p:cNvGraphicFramePr>
          <p:nvPr>
            <p:ph idx="1"/>
            <p:extLst>
              <p:ext uri="{D42A27DB-BD31-4B8C-83A1-F6EECF244321}">
                <p14:modId xmlns:p14="http://schemas.microsoft.com/office/powerpoint/2010/main" val="1281656306"/>
              </p:ext>
            </p:extLst>
          </p:nvPr>
        </p:nvGraphicFramePr>
        <p:xfrm>
          <a:off x="447675" y="2630488"/>
          <a:ext cx="8074024" cy="3484880"/>
        </p:xfrm>
        <a:graphic>
          <a:graphicData uri="http://schemas.openxmlformats.org/drawingml/2006/table">
            <a:tbl>
              <a:tblPr firstRow="1" bandRow="1">
                <a:tableStyleId>{5C22544A-7EE6-4342-B048-85BDC9FD1C3A}</a:tableStyleId>
              </a:tblPr>
              <a:tblGrid>
                <a:gridCol w="1622665">
                  <a:extLst>
                    <a:ext uri="{9D8B030D-6E8A-4147-A177-3AD203B41FA5}">
                      <a16:colId xmlns:a16="http://schemas.microsoft.com/office/drawing/2014/main" val="3609550824"/>
                    </a:ext>
                  </a:extLst>
                </a:gridCol>
                <a:gridCol w="6451359">
                  <a:extLst>
                    <a:ext uri="{9D8B030D-6E8A-4147-A177-3AD203B41FA5}">
                      <a16:colId xmlns:a16="http://schemas.microsoft.com/office/drawing/2014/main" val="566039431"/>
                    </a:ext>
                  </a:extLst>
                </a:gridCol>
              </a:tblGrid>
              <a:tr h="370840">
                <a:tc>
                  <a:txBody>
                    <a:bodyPr/>
                    <a:lstStyle/>
                    <a:p>
                      <a:r>
                        <a:rPr lang="en-US" sz="1400" dirty="0"/>
                        <a:t>Resource</a:t>
                      </a:r>
                      <a:endParaRPr lang="en-CA" sz="1400" dirty="0"/>
                    </a:p>
                  </a:txBody>
                  <a:tcPr/>
                </a:tc>
                <a:tc>
                  <a:txBody>
                    <a:bodyPr/>
                    <a:lstStyle/>
                    <a:p>
                      <a:r>
                        <a:rPr lang="en-US" sz="1400" dirty="0"/>
                        <a:t>Description</a:t>
                      </a:r>
                      <a:endParaRPr lang="en-CA" sz="1400" dirty="0"/>
                    </a:p>
                  </a:txBody>
                  <a:tcPr/>
                </a:tc>
                <a:extLst>
                  <a:ext uri="{0D108BD9-81ED-4DB2-BD59-A6C34878D82A}">
                    <a16:rowId xmlns:a16="http://schemas.microsoft.com/office/drawing/2014/main" val="1860823839"/>
                  </a:ext>
                </a:extLst>
              </a:tr>
              <a:tr h="370840">
                <a:tc>
                  <a:txBody>
                    <a:bodyPr/>
                    <a:lstStyle/>
                    <a:p>
                      <a:r>
                        <a:rPr lang="en-US" sz="1400" b="1" dirty="0"/>
                        <a:t>ImagingStudy</a:t>
                      </a:r>
                      <a:endParaRPr lang="en-CA" sz="1400" b="1" dirty="0"/>
                    </a:p>
                  </a:txBody>
                  <a:tcPr/>
                </a:tc>
                <a:tc>
                  <a:txBody>
                    <a:bodyPr/>
                    <a:lstStyle/>
                    <a:p>
                      <a:r>
                        <a:rPr lang="en-US" sz="1400" b="1" dirty="0"/>
                        <a:t>Main DICOM </a:t>
                      </a:r>
                      <a:r>
                        <a:rPr lang="en-US" sz="1400" b="1" baseline="0" dirty="0"/>
                        <a:t>Study/Series/Instance information; DICOMweb endpoints</a:t>
                      </a:r>
                      <a:endParaRPr lang="en-CA" sz="1400" b="1" dirty="0"/>
                    </a:p>
                  </a:txBody>
                  <a:tcPr/>
                </a:tc>
                <a:extLst>
                  <a:ext uri="{0D108BD9-81ED-4DB2-BD59-A6C34878D82A}">
                    <a16:rowId xmlns:a16="http://schemas.microsoft.com/office/drawing/2014/main" val="3048902594"/>
                  </a:ext>
                </a:extLst>
              </a:tr>
              <a:tr h="370840">
                <a:tc>
                  <a:txBody>
                    <a:bodyPr/>
                    <a:lstStyle/>
                    <a:p>
                      <a:r>
                        <a:rPr lang="en-US" sz="1400" dirty="0"/>
                        <a:t>Media</a:t>
                      </a:r>
                      <a:endParaRPr lang="en-CA" sz="1400" dirty="0"/>
                    </a:p>
                  </a:txBody>
                  <a:tcPr/>
                </a:tc>
                <a:tc>
                  <a:txBody>
                    <a:bodyPr/>
                    <a:lstStyle/>
                    <a:p>
                      <a:r>
                        <a:rPr lang="en-US" sz="1400" dirty="0"/>
                        <a:t>Non-DICOM</a:t>
                      </a:r>
                      <a:r>
                        <a:rPr lang="en-US" sz="1400" baseline="0" dirty="0"/>
                        <a:t> clinical image/audio/video; </a:t>
                      </a:r>
                      <a:r>
                        <a:rPr lang="en-US" sz="1400" baseline="0" dirty="0" err="1"/>
                        <a:t>DICOMweb</a:t>
                      </a:r>
                      <a:r>
                        <a:rPr lang="en-US" sz="1400" baseline="0" dirty="0"/>
                        <a:t> renderings </a:t>
                      </a:r>
                      <a:br>
                        <a:rPr lang="en-US" sz="1400" baseline="0" dirty="0"/>
                      </a:br>
                      <a:r>
                        <a:rPr lang="en-US" sz="1400" baseline="0" dirty="0"/>
                        <a:t>(merged with DocumentReference in release 5)</a:t>
                      </a:r>
                    </a:p>
                  </a:txBody>
                  <a:tcPr/>
                </a:tc>
                <a:extLst>
                  <a:ext uri="{0D108BD9-81ED-4DB2-BD59-A6C34878D82A}">
                    <a16:rowId xmlns:a16="http://schemas.microsoft.com/office/drawing/2014/main" val="2854278962"/>
                  </a:ext>
                </a:extLst>
              </a:tr>
              <a:tr h="370840">
                <a:tc>
                  <a:txBody>
                    <a:bodyPr/>
                    <a:lstStyle/>
                    <a:p>
                      <a:r>
                        <a:rPr lang="en-US" sz="1400" dirty="0"/>
                        <a:t>Procedure</a:t>
                      </a:r>
                    </a:p>
                  </a:txBody>
                  <a:tcPr/>
                </a:tc>
                <a:tc>
                  <a:txBody>
                    <a:bodyPr/>
                    <a:lstStyle/>
                    <a:p>
                      <a:r>
                        <a:rPr lang="en-US" sz="1400" dirty="0"/>
                        <a:t>Planned</a:t>
                      </a:r>
                      <a:r>
                        <a:rPr lang="en-US" sz="1400" baseline="0" dirty="0"/>
                        <a:t> or performed procedure details</a:t>
                      </a:r>
                      <a:endParaRPr lang="en-CA" sz="1400" dirty="0"/>
                    </a:p>
                  </a:txBody>
                  <a:tcPr/>
                </a:tc>
                <a:extLst>
                  <a:ext uri="{0D108BD9-81ED-4DB2-BD59-A6C34878D82A}">
                    <a16:rowId xmlns:a16="http://schemas.microsoft.com/office/drawing/2014/main" val="4088774746"/>
                  </a:ext>
                </a:extLst>
              </a:tr>
              <a:tr h="370840">
                <a:tc>
                  <a:txBody>
                    <a:bodyPr/>
                    <a:lstStyle/>
                    <a:p>
                      <a:r>
                        <a:rPr lang="en-CA" sz="1400" dirty="0"/>
                        <a:t>ServiceRequest</a:t>
                      </a:r>
                    </a:p>
                  </a:txBody>
                  <a:tcPr/>
                </a:tc>
                <a:tc>
                  <a:txBody>
                    <a:bodyPr/>
                    <a:lstStyle/>
                    <a:p>
                      <a:r>
                        <a:rPr lang="en-US" sz="1400" dirty="0"/>
                        <a:t>Planned or actual order</a:t>
                      </a:r>
                    </a:p>
                  </a:txBody>
                  <a:tcPr/>
                </a:tc>
                <a:extLst>
                  <a:ext uri="{0D108BD9-81ED-4DB2-BD59-A6C34878D82A}">
                    <a16:rowId xmlns:a16="http://schemas.microsoft.com/office/drawing/2014/main" val="1908696022"/>
                  </a:ext>
                </a:extLst>
              </a:tr>
              <a:tr h="370840">
                <a:tc>
                  <a:txBody>
                    <a:bodyPr/>
                    <a:lstStyle/>
                    <a:p>
                      <a:r>
                        <a:rPr lang="en-US" sz="1400" dirty="0"/>
                        <a:t>Observation</a:t>
                      </a:r>
                      <a:endParaRPr lang="en-CA" sz="1400" dirty="0"/>
                    </a:p>
                  </a:txBody>
                  <a:tcPr/>
                </a:tc>
                <a:tc>
                  <a:txBody>
                    <a:bodyPr/>
                    <a:lstStyle/>
                    <a:p>
                      <a:r>
                        <a:rPr lang="en-US" sz="1400" dirty="0"/>
                        <a:t>Measurements, simple</a:t>
                      </a:r>
                      <a:r>
                        <a:rPr lang="en-US" sz="1400" baseline="0" dirty="0"/>
                        <a:t> assertions</a:t>
                      </a:r>
                      <a:endParaRPr lang="en-US" sz="1400" dirty="0"/>
                    </a:p>
                  </a:txBody>
                  <a:tcPr/>
                </a:tc>
                <a:extLst>
                  <a:ext uri="{0D108BD9-81ED-4DB2-BD59-A6C34878D82A}">
                    <a16:rowId xmlns:a16="http://schemas.microsoft.com/office/drawing/2014/main" val="3051877262"/>
                  </a:ext>
                </a:extLst>
              </a:tr>
              <a:tr h="370840">
                <a:tc>
                  <a:txBody>
                    <a:bodyPr/>
                    <a:lstStyle/>
                    <a:p>
                      <a:r>
                        <a:rPr lang="en-US" sz="1400" dirty="0"/>
                        <a:t>DiagnosticReport</a:t>
                      </a:r>
                      <a:endParaRPr lang="en-CA" sz="1400" dirty="0"/>
                    </a:p>
                  </a:txBody>
                  <a:tcPr/>
                </a:tc>
                <a:tc>
                  <a:txBody>
                    <a:bodyPr/>
                    <a:lstStyle/>
                    <a:p>
                      <a:r>
                        <a:rPr lang="en-US" sz="1400" dirty="0"/>
                        <a:t>Coded and textual findings and interpretation</a:t>
                      </a:r>
                    </a:p>
                  </a:txBody>
                  <a:tcPr/>
                </a:tc>
                <a:extLst>
                  <a:ext uri="{0D108BD9-81ED-4DB2-BD59-A6C34878D82A}">
                    <a16:rowId xmlns:a16="http://schemas.microsoft.com/office/drawing/2014/main" val="37169375"/>
                  </a:ext>
                </a:extLst>
              </a:tr>
              <a:tr h="370840">
                <a:tc>
                  <a:txBody>
                    <a:bodyPr/>
                    <a:lstStyle/>
                    <a:p>
                      <a:r>
                        <a:rPr lang="en-US" sz="1400" dirty="0"/>
                        <a:t>Communication</a:t>
                      </a:r>
                      <a:endParaRPr lang="en-CA" sz="1400" dirty="0"/>
                    </a:p>
                  </a:txBody>
                  <a:tcPr/>
                </a:tc>
                <a:tc>
                  <a:txBody>
                    <a:bodyPr/>
                    <a:lstStyle/>
                    <a:p>
                      <a:r>
                        <a:rPr lang="en-US" sz="1400" dirty="0"/>
                        <a:t>Information</a:t>
                      </a:r>
                      <a:r>
                        <a:rPr lang="en-US" sz="1400" baseline="0" dirty="0"/>
                        <a:t> exchange, e.g. critical results notification</a:t>
                      </a:r>
                      <a:endParaRPr lang="en-US" sz="1400" dirty="0"/>
                    </a:p>
                  </a:txBody>
                  <a:tcPr/>
                </a:tc>
                <a:extLst>
                  <a:ext uri="{0D108BD9-81ED-4DB2-BD59-A6C34878D82A}">
                    <a16:rowId xmlns:a16="http://schemas.microsoft.com/office/drawing/2014/main" val="4246027670"/>
                  </a:ext>
                </a:extLst>
              </a:tr>
              <a:tr h="370840">
                <a:tc>
                  <a:txBody>
                    <a:bodyPr/>
                    <a:lstStyle/>
                    <a:p>
                      <a:r>
                        <a:rPr lang="en-US" sz="1400" b="0" dirty="0"/>
                        <a:t>Endpoint</a:t>
                      </a:r>
                      <a:endParaRPr lang="en-CA" sz="1400" b="0" dirty="0"/>
                    </a:p>
                  </a:txBody>
                  <a:tcPr/>
                </a:tc>
                <a:tc>
                  <a:txBody>
                    <a:bodyPr/>
                    <a:lstStyle/>
                    <a:p>
                      <a:r>
                        <a:rPr lang="en-CA" sz="1400" b="0" dirty="0"/>
                        <a:t>Network endpoint, e.g., </a:t>
                      </a:r>
                      <a:r>
                        <a:rPr lang="en-CA" sz="1400" b="0" dirty="0" err="1"/>
                        <a:t>DICOMweb</a:t>
                      </a:r>
                      <a:r>
                        <a:rPr lang="en-CA" sz="1400" b="0" dirty="0"/>
                        <a:t> server</a:t>
                      </a:r>
                    </a:p>
                  </a:txBody>
                  <a:tcPr/>
                </a:tc>
                <a:extLst>
                  <a:ext uri="{0D108BD9-81ED-4DB2-BD59-A6C34878D82A}">
                    <a16:rowId xmlns:a16="http://schemas.microsoft.com/office/drawing/2014/main" val="527022578"/>
                  </a:ext>
                </a:extLst>
              </a:tr>
            </a:tbl>
          </a:graphicData>
        </a:graphic>
      </p:graphicFrame>
      <p:sp>
        <p:nvSpPr>
          <p:cNvPr id="4" name="Footer Placeholder 3">
            <a:extLst>
              <a:ext uri="{FF2B5EF4-FFF2-40B4-BE49-F238E27FC236}">
                <a16:creationId xmlns:a16="http://schemas.microsoft.com/office/drawing/2014/main" id="{FA794C67-3694-4126-B167-87E80F4C3CDD}"/>
              </a:ext>
            </a:extLst>
          </p:cNvPr>
          <p:cNvSpPr>
            <a:spLocks noGrp="1"/>
          </p:cNvSpPr>
          <p:nvPr>
            <p:ph type="ftr" sz="quarter" idx="11"/>
          </p:nvPr>
        </p:nvSpPr>
        <p:spPr/>
        <p:txBody>
          <a:bodyPr/>
          <a:lstStyle/>
          <a:p>
            <a:r>
              <a:rPr lang="en-US" dirty="0"/>
              <a:t>Copyright DICOM® 2019       www.dicomstandard.org          #DICOMConference2019        #DICOM                    @DICOMSTANDARD</a:t>
            </a:r>
          </a:p>
        </p:txBody>
      </p:sp>
      <p:sp>
        <p:nvSpPr>
          <p:cNvPr id="5" name="Slide Number Placeholder 4">
            <a:extLst>
              <a:ext uri="{FF2B5EF4-FFF2-40B4-BE49-F238E27FC236}">
                <a16:creationId xmlns:a16="http://schemas.microsoft.com/office/drawing/2014/main" id="{FA3FCAC4-FBC2-4B43-9DFA-78D1825F08FD}"/>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277334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01CB-8922-4EDB-9DB3-D54F0DFA45E0}"/>
              </a:ext>
            </a:extLst>
          </p:cNvPr>
          <p:cNvSpPr>
            <a:spLocks noGrp="1"/>
          </p:cNvSpPr>
          <p:nvPr>
            <p:ph type="title"/>
          </p:nvPr>
        </p:nvSpPr>
        <p:spPr/>
        <p:txBody>
          <a:bodyPr/>
          <a:lstStyle/>
          <a:p>
            <a:r>
              <a:rPr lang="en-US" dirty="0"/>
              <a:t>FHIR </a:t>
            </a:r>
            <a:r>
              <a:rPr lang="en-US" dirty="0" err="1"/>
              <a:t>ImagingStudy</a:t>
            </a:r>
            <a:r>
              <a:rPr lang="en-US" dirty="0"/>
              <a:t> Design</a:t>
            </a:r>
          </a:p>
        </p:txBody>
      </p:sp>
      <p:sp>
        <p:nvSpPr>
          <p:cNvPr id="3" name="Content Placeholder 2">
            <a:extLst>
              <a:ext uri="{FF2B5EF4-FFF2-40B4-BE49-F238E27FC236}">
                <a16:creationId xmlns:a16="http://schemas.microsoft.com/office/drawing/2014/main" id="{BC348150-A84D-4493-827B-26F7F450B39A}"/>
              </a:ext>
            </a:extLst>
          </p:cNvPr>
          <p:cNvSpPr>
            <a:spLocks noGrp="1"/>
          </p:cNvSpPr>
          <p:nvPr>
            <p:ph sz="half" idx="1"/>
          </p:nvPr>
        </p:nvSpPr>
        <p:spPr/>
        <p:txBody>
          <a:bodyPr>
            <a:normAutofit/>
          </a:bodyPr>
          <a:lstStyle/>
          <a:p>
            <a:r>
              <a:rPr lang="en-US" dirty="0"/>
              <a:t>Goals:</a:t>
            </a:r>
          </a:p>
          <a:p>
            <a:pPr lvl="1"/>
            <a:r>
              <a:rPr lang="en-US" dirty="0"/>
              <a:t>DICOM for imaging</a:t>
            </a:r>
            <a:endParaRPr lang="en-CA" dirty="0"/>
          </a:p>
          <a:p>
            <a:pPr lvl="1"/>
            <a:r>
              <a:rPr lang="en-CA" dirty="0"/>
              <a:t>FHIR for the non-imaging medical record</a:t>
            </a:r>
          </a:p>
          <a:p>
            <a:pPr lvl="1"/>
            <a:r>
              <a:rPr lang="en-US" dirty="0"/>
              <a:t>Clear division of responsibilities/minimize overlap</a:t>
            </a:r>
          </a:p>
          <a:p>
            <a:pPr lvl="1"/>
            <a:r>
              <a:rPr lang="en-US" dirty="0"/>
              <a:t>Enable use of imaging information by non-DICOM systems</a:t>
            </a:r>
          </a:p>
          <a:p>
            <a:pPr lvl="1"/>
            <a:r>
              <a:rPr lang="en-US" dirty="0"/>
              <a:t>Encourage web access (</a:t>
            </a:r>
            <a:r>
              <a:rPr lang="en-US" dirty="0" err="1"/>
              <a:t>DICOMweb</a:t>
            </a:r>
            <a:r>
              <a:rPr lang="en-US" dirty="0"/>
              <a:t>)</a:t>
            </a:r>
            <a:endParaRPr lang="en-CA" dirty="0"/>
          </a:p>
        </p:txBody>
      </p:sp>
      <p:sp>
        <p:nvSpPr>
          <p:cNvPr id="4" name="Content Placeholder 3">
            <a:extLst>
              <a:ext uri="{FF2B5EF4-FFF2-40B4-BE49-F238E27FC236}">
                <a16:creationId xmlns:a16="http://schemas.microsoft.com/office/drawing/2014/main" id="{50C4B077-4D7C-486E-932A-20E91443B34E}"/>
              </a:ext>
            </a:extLst>
          </p:cNvPr>
          <p:cNvSpPr>
            <a:spLocks noGrp="1"/>
          </p:cNvSpPr>
          <p:nvPr>
            <p:ph sz="half" idx="2"/>
          </p:nvPr>
        </p:nvSpPr>
        <p:spPr/>
        <p:txBody>
          <a:bodyPr>
            <a:normAutofit/>
          </a:bodyPr>
          <a:lstStyle/>
          <a:p>
            <a:r>
              <a:rPr lang="en-US" dirty="0"/>
              <a:t>Assumptions:</a:t>
            </a:r>
          </a:p>
          <a:p>
            <a:pPr lvl="1"/>
            <a:r>
              <a:rPr lang="en-US" dirty="0"/>
              <a:t>Images reside on a DICOM archive</a:t>
            </a:r>
          </a:p>
          <a:p>
            <a:pPr lvl="1"/>
            <a:r>
              <a:rPr lang="en-US" dirty="0"/>
              <a:t>Images accessed through WADO-RS or WADO-URI</a:t>
            </a:r>
          </a:p>
          <a:p>
            <a:r>
              <a:rPr lang="en-US" dirty="0"/>
              <a:t>Key use cases: </a:t>
            </a:r>
          </a:p>
          <a:p>
            <a:pPr lvl="1"/>
            <a:r>
              <a:rPr lang="en-US" dirty="0"/>
              <a:t>“Simple” image display</a:t>
            </a:r>
          </a:p>
          <a:p>
            <a:pPr lvl="1"/>
            <a:r>
              <a:rPr lang="en-US" dirty="0"/>
              <a:t>Analytics and summary information</a:t>
            </a:r>
          </a:p>
          <a:p>
            <a:pPr lvl="1"/>
            <a:r>
              <a:rPr lang="en-US" dirty="0"/>
              <a:t>Enable advanced uses (QIDO-RS)</a:t>
            </a:r>
          </a:p>
        </p:txBody>
      </p:sp>
      <p:sp>
        <p:nvSpPr>
          <p:cNvPr id="5" name="Footer Placeholder 4">
            <a:extLst>
              <a:ext uri="{FF2B5EF4-FFF2-40B4-BE49-F238E27FC236}">
                <a16:creationId xmlns:a16="http://schemas.microsoft.com/office/drawing/2014/main" id="{E7C4EC8D-F63C-4838-AEBE-6B3B1C950330}"/>
              </a:ext>
            </a:extLst>
          </p:cNvPr>
          <p:cNvSpPr>
            <a:spLocks noGrp="1"/>
          </p:cNvSpPr>
          <p:nvPr>
            <p:ph type="ftr" sz="quarter" idx="11"/>
          </p:nvPr>
        </p:nvSpPr>
        <p:spPr/>
        <p:txBody>
          <a:bodyPr/>
          <a:lstStyle/>
          <a:p>
            <a:r>
              <a:rPr lang="en-US" dirty="0"/>
              <a:t>Copyright DICOM® 2019       www.dicomstandard.org        #DICOMConference2019       #DICOM      @DICOMSTANDARD  </a:t>
            </a:r>
          </a:p>
        </p:txBody>
      </p:sp>
      <p:sp>
        <p:nvSpPr>
          <p:cNvPr id="6" name="Slide Number Placeholder 5">
            <a:extLst>
              <a:ext uri="{FF2B5EF4-FFF2-40B4-BE49-F238E27FC236}">
                <a16:creationId xmlns:a16="http://schemas.microsoft.com/office/drawing/2014/main" id="{15DF5950-EC4C-4C46-97BC-42BD6874423C}"/>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635534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9083-A761-4892-BDC7-D117D3D9E605}"/>
              </a:ext>
            </a:extLst>
          </p:cNvPr>
          <p:cNvSpPr>
            <a:spLocks noGrp="1"/>
          </p:cNvSpPr>
          <p:nvPr>
            <p:ph type="title"/>
          </p:nvPr>
        </p:nvSpPr>
        <p:spPr/>
        <p:txBody>
          <a:bodyPr/>
          <a:lstStyle/>
          <a:p>
            <a:r>
              <a:rPr lang="en-US" dirty="0"/>
              <a:t>FHIR </a:t>
            </a:r>
            <a:r>
              <a:rPr lang="en-US" dirty="0" err="1"/>
              <a:t>ImagingStudy</a:t>
            </a:r>
            <a:r>
              <a:rPr lang="en-US" dirty="0"/>
              <a:t> Structure</a:t>
            </a:r>
          </a:p>
        </p:txBody>
      </p:sp>
      <p:sp>
        <p:nvSpPr>
          <p:cNvPr id="4" name="Footer Placeholder 3">
            <a:extLst>
              <a:ext uri="{FF2B5EF4-FFF2-40B4-BE49-F238E27FC236}">
                <a16:creationId xmlns:a16="http://schemas.microsoft.com/office/drawing/2014/main" id="{4AA03364-F5A8-4892-9B90-717BB573A82C}"/>
              </a:ext>
            </a:extLst>
          </p:cNvPr>
          <p:cNvSpPr>
            <a:spLocks noGrp="1"/>
          </p:cNvSpPr>
          <p:nvPr>
            <p:ph type="ftr" sz="quarter" idx="11"/>
          </p:nvPr>
        </p:nvSpPr>
        <p:spPr/>
        <p:txBody>
          <a:bodyPr/>
          <a:lstStyle/>
          <a:p>
            <a:r>
              <a:rPr lang="en-US" dirty="0"/>
              <a:t>Copyright DICOM® 2019       www.dicomstandard.org          #DICOMConference2019        #DICOM                    @DICOMSTANDARD</a:t>
            </a:r>
          </a:p>
        </p:txBody>
      </p:sp>
      <p:sp>
        <p:nvSpPr>
          <p:cNvPr id="5" name="Slide Number Placeholder 4">
            <a:extLst>
              <a:ext uri="{FF2B5EF4-FFF2-40B4-BE49-F238E27FC236}">
                <a16:creationId xmlns:a16="http://schemas.microsoft.com/office/drawing/2014/main" id="{B876FB08-A987-46B4-A0E8-3BE0BD03DAC0}"/>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6" name="Content Placeholder 6">
            <a:extLst>
              <a:ext uri="{FF2B5EF4-FFF2-40B4-BE49-F238E27FC236}">
                <a16:creationId xmlns:a16="http://schemas.microsoft.com/office/drawing/2014/main" id="{A2AA425B-6BDF-48F1-8567-1DF863A046BD}"/>
              </a:ext>
            </a:extLst>
          </p:cNvPr>
          <p:cNvPicPr>
            <a:picLocks noGrp="1" noChangeAspect="1"/>
          </p:cNvPicPr>
          <p:nvPr>
            <p:ph idx="1"/>
          </p:nvPr>
        </p:nvPicPr>
        <p:blipFill>
          <a:blip r:embed="rId2"/>
          <a:stretch>
            <a:fillRect/>
          </a:stretch>
        </p:blipFill>
        <p:spPr>
          <a:xfrm>
            <a:off x="447675" y="2832780"/>
            <a:ext cx="8074025" cy="2921227"/>
          </a:xfrm>
          <a:prstGeom prst="rect">
            <a:avLst/>
          </a:prstGeom>
        </p:spPr>
      </p:pic>
    </p:spTree>
    <p:extLst>
      <p:ext uri="{BB962C8B-B14F-4D97-AF65-F5344CB8AC3E}">
        <p14:creationId xmlns:p14="http://schemas.microsoft.com/office/powerpoint/2010/main" val="9479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9083-A761-4892-BDC7-D117D3D9E605}"/>
              </a:ext>
            </a:extLst>
          </p:cNvPr>
          <p:cNvSpPr>
            <a:spLocks noGrp="1"/>
          </p:cNvSpPr>
          <p:nvPr>
            <p:ph type="title"/>
          </p:nvPr>
        </p:nvSpPr>
        <p:spPr/>
        <p:txBody>
          <a:bodyPr/>
          <a:lstStyle/>
          <a:p>
            <a:r>
              <a:rPr lang="en-US" dirty="0"/>
              <a:t>FHIR </a:t>
            </a:r>
            <a:r>
              <a:rPr lang="en-US" dirty="0" err="1"/>
              <a:t>ImagingStudy</a:t>
            </a:r>
            <a:r>
              <a:rPr lang="en-US" dirty="0"/>
              <a:t> Structure</a:t>
            </a:r>
          </a:p>
        </p:txBody>
      </p:sp>
      <p:sp>
        <p:nvSpPr>
          <p:cNvPr id="7" name="Content Placeholder 6">
            <a:extLst>
              <a:ext uri="{FF2B5EF4-FFF2-40B4-BE49-F238E27FC236}">
                <a16:creationId xmlns:a16="http://schemas.microsoft.com/office/drawing/2014/main" id="{D7443DEA-11AA-4F9C-9DDA-AB11C3CF1DA6}"/>
              </a:ext>
            </a:extLst>
          </p:cNvPr>
          <p:cNvSpPr>
            <a:spLocks noGrp="1"/>
          </p:cNvSpPr>
          <p:nvPr>
            <p:ph idx="1"/>
          </p:nvPr>
        </p:nvSpPr>
        <p:spPr>
          <a:xfrm>
            <a:off x="317463" y="2893758"/>
            <a:ext cx="8073609" cy="3326387"/>
          </a:xfrm>
        </p:spPr>
        <p:txBody>
          <a:bodyPr/>
          <a:lstStyle/>
          <a:p>
            <a:endParaRPr lang="en-US"/>
          </a:p>
        </p:txBody>
      </p:sp>
      <p:pic>
        <p:nvPicPr>
          <p:cNvPr id="8" name="Picture 7">
            <a:extLst>
              <a:ext uri="{FF2B5EF4-FFF2-40B4-BE49-F238E27FC236}">
                <a16:creationId xmlns:a16="http://schemas.microsoft.com/office/drawing/2014/main" id="{C91B2E54-263A-4D51-BF08-7C221771F96A}"/>
              </a:ext>
            </a:extLst>
          </p:cNvPr>
          <p:cNvPicPr>
            <a:picLocks noChangeAspect="1"/>
          </p:cNvPicPr>
          <p:nvPr/>
        </p:nvPicPr>
        <p:blipFill>
          <a:blip r:embed="rId3"/>
          <a:stretch>
            <a:fillRect/>
          </a:stretch>
        </p:blipFill>
        <p:spPr>
          <a:xfrm>
            <a:off x="326404" y="2537064"/>
            <a:ext cx="3447048" cy="3938559"/>
          </a:xfrm>
          <a:prstGeom prst="rect">
            <a:avLst/>
          </a:prstGeom>
        </p:spPr>
      </p:pic>
      <p:pic>
        <p:nvPicPr>
          <p:cNvPr id="9" name="Picture 8">
            <a:extLst>
              <a:ext uri="{FF2B5EF4-FFF2-40B4-BE49-F238E27FC236}">
                <a16:creationId xmlns:a16="http://schemas.microsoft.com/office/drawing/2014/main" id="{F5D66C0C-0C19-435F-9A2C-3BE04B67C39C}"/>
              </a:ext>
            </a:extLst>
          </p:cNvPr>
          <p:cNvPicPr>
            <a:picLocks noChangeAspect="1"/>
          </p:cNvPicPr>
          <p:nvPr/>
        </p:nvPicPr>
        <p:blipFill>
          <a:blip r:embed="rId4"/>
          <a:stretch>
            <a:fillRect/>
          </a:stretch>
        </p:blipFill>
        <p:spPr>
          <a:xfrm>
            <a:off x="3753458" y="2558084"/>
            <a:ext cx="2807018" cy="2206943"/>
          </a:xfrm>
          <a:prstGeom prst="rect">
            <a:avLst/>
          </a:prstGeom>
        </p:spPr>
      </p:pic>
      <p:pic>
        <p:nvPicPr>
          <p:cNvPr id="10" name="Picture 9">
            <a:extLst>
              <a:ext uri="{FF2B5EF4-FFF2-40B4-BE49-F238E27FC236}">
                <a16:creationId xmlns:a16="http://schemas.microsoft.com/office/drawing/2014/main" id="{F368807B-8196-493D-B039-10A684CBF307}"/>
              </a:ext>
            </a:extLst>
          </p:cNvPr>
          <p:cNvPicPr>
            <a:picLocks noChangeAspect="1"/>
          </p:cNvPicPr>
          <p:nvPr/>
        </p:nvPicPr>
        <p:blipFill>
          <a:blip r:embed="rId5"/>
          <a:stretch>
            <a:fillRect/>
          </a:stretch>
        </p:blipFill>
        <p:spPr>
          <a:xfrm>
            <a:off x="4689389" y="5091726"/>
            <a:ext cx="3588258" cy="1023366"/>
          </a:xfrm>
          <a:prstGeom prst="rect">
            <a:avLst/>
          </a:prstGeom>
        </p:spPr>
      </p:pic>
      <p:pic>
        <p:nvPicPr>
          <p:cNvPr id="11" name="Picture 10">
            <a:extLst>
              <a:ext uri="{FF2B5EF4-FFF2-40B4-BE49-F238E27FC236}">
                <a16:creationId xmlns:a16="http://schemas.microsoft.com/office/drawing/2014/main" id="{3F2A815D-0458-453C-B4AC-D9FA0C939082}"/>
              </a:ext>
            </a:extLst>
          </p:cNvPr>
          <p:cNvPicPr>
            <a:picLocks noChangeAspect="1"/>
          </p:cNvPicPr>
          <p:nvPr/>
        </p:nvPicPr>
        <p:blipFill>
          <a:blip r:embed="rId6"/>
          <a:stretch>
            <a:fillRect/>
          </a:stretch>
        </p:blipFill>
        <p:spPr>
          <a:xfrm>
            <a:off x="6618296" y="2602538"/>
            <a:ext cx="1923669" cy="1075182"/>
          </a:xfrm>
          <a:prstGeom prst="rect">
            <a:avLst/>
          </a:prstGeom>
        </p:spPr>
      </p:pic>
      <p:sp>
        <p:nvSpPr>
          <p:cNvPr id="12" name="Rectangle 11">
            <a:extLst>
              <a:ext uri="{FF2B5EF4-FFF2-40B4-BE49-F238E27FC236}">
                <a16:creationId xmlns:a16="http://schemas.microsoft.com/office/drawing/2014/main" id="{4D79D442-94F3-42F5-9462-F4B7F1AE944B}"/>
              </a:ext>
            </a:extLst>
          </p:cNvPr>
          <p:cNvSpPr/>
          <p:nvPr/>
        </p:nvSpPr>
        <p:spPr>
          <a:xfrm>
            <a:off x="340779" y="2873431"/>
            <a:ext cx="3353466" cy="315311"/>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9E926A-5689-45A4-90D6-790AC9F2194C}"/>
              </a:ext>
            </a:extLst>
          </p:cNvPr>
          <p:cNvSpPr/>
          <p:nvPr/>
        </p:nvSpPr>
        <p:spPr>
          <a:xfrm>
            <a:off x="6579395" y="2873432"/>
            <a:ext cx="1984461" cy="315311"/>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F2454A8-9EE0-42A9-9287-4D8974BD3879}"/>
              </a:ext>
            </a:extLst>
          </p:cNvPr>
          <p:cNvSpPr/>
          <p:nvPr/>
        </p:nvSpPr>
        <p:spPr>
          <a:xfrm>
            <a:off x="3784853" y="2881084"/>
            <a:ext cx="2685015" cy="315311"/>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EB5DA0A-B15E-483F-9E31-C002B225BA4A}"/>
              </a:ext>
            </a:extLst>
          </p:cNvPr>
          <p:cNvSpPr/>
          <p:nvPr/>
        </p:nvSpPr>
        <p:spPr>
          <a:xfrm>
            <a:off x="340778" y="4404868"/>
            <a:ext cx="3353465" cy="39184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215ECDC-5929-4104-84D0-97487EA2C544}"/>
              </a:ext>
            </a:extLst>
          </p:cNvPr>
          <p:cNvSpPr/>
          <p:nvPr/>
        </p:nvSpPr>
        <p:spPr>
          <a:xfrm>
            <a:off x="3796206" y="3693009"/>
            <a:ext cx="2685015" cy="39184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4B1672C-DC66-4BE8-87F5-3B46A862F9F0}"/>
              </a:ext>
            </a:extLst>
          </p:cNvPr>
          <p:cNvSpPr/>
          <p:nvPr/>
        </p:nvSpPr>
        <p:spPr>
          <a:xfrm>
            <a:off x="6571878" y="3180602"/>
            <a:ext cx="1984462" cy="315311"/>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6D6E150-AEBE-4C2B-BBB5-273CA7D59FE1}"/>
              </a:ext>
            </a:extLst>
          </p:cNvPr>
          <p:cNvSpPr/>
          <p:nvPr/>
        </p:nvSpPr>
        <p:spPr>
          <a:xfrm>
            <a:off x="3796207" y="3188742"/>
            <a:ext cx="2673661" cy="315311"/>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4265359-0E9E-435C-808F-BCD1E61122F8}"/>
              </a:ext>
            </a:extLst>
          </p:cNvPr>
          <p:cNvSpPr/>
          <p:nvPr/>
        </p:nvSpPr>
        <p:spPr>
          <a:xfrm>
            <a:off x="340779" y="3173477"/>
            <a:ext cx="3353466" cy="315311"/>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C0EED73-99D2-42D4-99DA-D6DAA6B2913E}"/>
              </a:ext>
            </a:extLst>
          </p:cNvPr>
          <p:cNvSpPr/>
          <p:nvPr/>
        </p:nvSpPr>
        <p:spPr>
          <a:xfrm>
            <a:off x="340779" y="3336214"/>
            <a:ext cx="3353466" cy="315311"/>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E06F4D1-FE21-4E12-BA4A-C16D30A74512}"/>
              </a:ext>
            </a:extLst>
          </p:cNvPr>
          <p:cNvSpPr/>
          <p:nvPr/>
        </p:nvSpPr>
        <p:spPr>
          <a:xfrm>
            <a:off x="3799863" y="4386539"/>
            <a:ext cx="2681357" cy="315311"/>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0D8DCCA-647B-4C27-9A1F-4B844D2356B0}"/>
              </a:ext>
            </a:extLst>
          </p:cNvPr>
          <p:cNvSpPr/>
          <p:nvPr/>
        </p:nvSpPr>
        <p:spPr>
          <a:xfrm>
            <a:off x="344763" y="3645644"/>
            <a:ext cx="3349479" cy="315311"/>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19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par>
                          <p:cTn id="49" fill="hold">
                            <p:stCondLst>
                              <p:cond delay="0"/>
                            </p:stCondLst>
                            <p:childTnLst>
                              <p:par>
                                <p:cTn id="50" presetID="1" presetClass="exit" presetSubtype="0" fill="hold" grpId="1" nodeType="afterEffect">
                                  <p:stCondLst>
                                    <p:cond delay="0"/>
                                  </p:stCondLst>
                                  <p:childTnLst>
                                    <p:set>
                                      <p:cBhvr>
                                        <p:cTn id="51" dur="1" fill="hold">
                                          <p:stCondLst>
                                            <p:cond delay="0"/>
                                          </p:stCondLst>
                                        </p:cTn>
                                        <p:tgtEl>
                                          <p:spTgt spid="22"/>
                                        </p:tgtEl>
                                        <p:attrNameLst>
                                          <p:attrName>style.visibility</p:attrName>
                                        </p:attrNameLst>
                                      </p:cBhvr>
                                      <p:to>
                                        <p:strVal val="hidden"/>
                                      </p:to>
                                    </p:set>
                                  </p:childTnLst>
                                </p:cTn>
                              </p:par>
                            </p:childTnLst>
                          </p:cTn>
                        </p:par>
                        <p:par>
                          <p:cTn id="52" fill="hold">
                            <p:stCondLst>
                              <p:cond delay="0"/>
                            </p:stCondLst>
                            <p:childTnLst>
                              <p:par>
                                <p:cTn id="53" presetID="1" presetClass="exit" presetSubtype="0" fill="hold" grpId="1" nodeType="afterEffect">
                                  <p:stCondLst>
                                    <p:cond delay="0"/>
                                  </p:stCondLst>
                                  <p:childTnLst>
                                    <p:set>
                                      <p:cBhvr>
                                        <p:cTn id="5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6" grpId="0"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F42FC-AFC2-46E1-AEDE-33879D78A360}"/>
              </a:ext>
            </a:extLst>
          </p:cNvPr>
          <p:cNvSpPr>
            <a:spLocks noGrp="1"/>
          </p:cNvSpPr>
          <p:nvPr>
            <p:ph type="title"/>
          </p:nvPr>
        </p:nvSpPr>
        <p:spPr/>
        <p:txBody>
          <a:bodyPr/>
          <a:lstStyle/>
          <a:p>
            <a:r>
              <a:rPr lang="en-US" dirty="0"/>
              <a:t>Endpoint Resource</a:t>
            </a:r>
          </a:p>
        </p:txBody>
      </p:sp>
      <p:sp>
        <p:nvSpPr>
          <p:cNvPr id="3" name="Footer Placeholder 2">
            <a:extLst>
              <a:ext uri="{FF2B5EF4-FFF2-40B4-BE49-F238E27FC236}">
                <a16:creationId xmlns:a16="http://schemas.microsoft.com/office/drawing/2014/main" id="{AF5BFCFB-1425-4014-BA53-16CEBF4706BF}"/>
              </a:ext>
            </a:extLst>
          </p:cNvPr>
          <p:cNvSpPr>
            <a:spLocks noGrp="1"/>
          </p:cNvSpPr>
          <p:nvPr>
            <p:ph type="ftr" sz="quarter" idx="11"/>
          </p:nvPr>
        </p:nvSpPr>
        <p:spPr/>
        <p:txBody>
          <a:bodyPr/>
          <a:lstStyle/>
          <a:p>
            <a:r>
              <a:rPr lang="en-US" dirty="0"/>
              <a:t>Copyright DICOM® 2019       www.dicomstandard.org        #DICOMConference2019       #DICOM              @DICOMSTANDARD   </a:t>
            </a:r>
          </a:p>
        </p:txBody>
      </p:sp>
      <p:sp>
        <p:nvSpPr>
          <p:cNvPr id="4" name="Slide Number Placeholder 3">
            <a:extLst>
              <a:ext uri="{FF2B5EF4-FFF2-40B4-BE49-F238E27FC236}">
                <a16:creationId xmlns:a16="http://schemas.microsoft.com/office/drawing/2014/main" id="{4505E00C-A6C4-4EE4-9775-634821CF7293}"/>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5" name="Content Placeholder 3">
            <a:extLst>
              <a:ext uri="{FF2B5EF4-FFF2-40B4-BE49-F238E27FC236}">
                <a16:creationId xmlns:a16="http://schemas.microsoft.com/office/drawing/2014/main" id="{3DEF8364-A61E-47C7-A345-095F3CBDE2FE}"/>
              </a:ext>
            </a:extLst>
          </p:cNvPr>
          <p:cNvPicPr>
            <a:picLocks noChangeAspect="1"/>
          </p:cNvPicPr>
          <p:nvPr/>
        </p:nvPicPr>
        <p:blipFill>
          <a:blip r:embed="rId2"/>
          <a:stretch>
            <a:fillRect/>
          </a:stretch>
        </p:blipFill>
        <p:spPr>
          <a:xfrm>
            <a:off x="619123" y="2348906"/>
            <a:ext cx="3952875" cy="2895600"/>
          </a:xfrm>
          <a:prstGeom prst="rect">
            <a:avLst/>
          </a:prstGeom>
        </p:spPr>
      </p:pic>
      <p:sp>
        <p:nvSpPr>
          <p:cNvPr id="6" name="Callout: Bent Line 5">
            <a:extLst>
              <a:ext uri="{FF2B5EF4-FFF2-40B4-BE49-F238E27FC236}">
                <a16:creationId xmlns:a16="http://schemas.microsoft.com/office/drawing/2014/main" id="{5D9721A4-FF54-4C1A-B3FD-EA1AB4246EF8}"/>
              </a:ext>
            </a:extLst>
          </p:cNvPr>
          <p:cNvSpPr/>
          <p:nvPr/>
        </p:nvSpPr>
        <p:spPr>
          <a:xfrm>
            <a:off x="5720644" y="2353614"/>
            <a:ext cx="2846231" cy="1223493"/>
          </a:xfrm>
          <a:prstGeom prst="borderCallout2">
            <a:avLst>
              <a:gd name="adj1" fmla="val 18750"/>
              <a:gd name="adj2" fmla="val -8333"/>
              <a:gd name="adj3" fmla="val 18750"/>
              <a:gd name="adj4" fmla="val -16667"/>
              <a:gd name="adj5" fmla="val 70456"/>
              <a:gd name="adj6" fmla="val -550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Imaging Types:</a:t>
            </a:r>
          </a:p>
          <a:p>
            <a:pPr marL="285750" indent="-285750">
              <a:buFont typeface="Arial" panose="020B0604020202020204" pitchFamily="34" charset="0"/>
              <a:buChar char="•"/>
            </a:pPr>
            <a:r>
              <a:rPr lang="en-US" dirty="0"/>
              <a:t>dicom-</a:t>
            </a:r>
            <a:r>
              <a:rPr lang="en-US" dirty="0" err="1"/>
              <a:t>wado</a:t>
            </a:r>
            <a:r>
              <a:rPr lang="en-US" dirty="0"/>
              <a:t>-</a:t>
            </a:r>
            <a:r>
              <a:rPr lang="en-US" dirty="0" err="1"/>
              <a:t>uri</a:t>
            </a:r>
            <a:endParaRPr lang="en-US" dirty="0"/>
          </a:p>
          <a:p>
            <a:pPr marL="285750" indent="-285750">
              <a:buFont typeface="Arial" panose="020B0604020202020204" pitchFamily="34" charset="0"/>
              <a:buChar char="•"/>
            </a:pPr>
            <a:r>
              <a:rPr lang="en-US" dirty="0"/>
              <a:t>dicom-</a:t>
            </a:r>
            <a:r>
              <a:rPr lang="en-US" dirty="0" err="1"/>
              <a:t>wado</a:t>
            </a:r>
            <a:r>
              <a:rPr lang="en-US" dirty="0"/>
              <a:t>-</a:t>
            </a:r>
            <a:r>
              <a:rPr lang="en-US" dirty="0" err="1"/>
              <a:t>rs</a:t>
            </a:r>
            <a:endParaRPr lang="en-US" dirty="0"/>
          </a:p>
          <a:p>
            <a:pPr marL="285750" indent="-285750">
              <a:buFont typeface="Arial" panose="020B0604020202020204" pitchFamily="34" charset="0"/>
              <a:buChar char="•"/>
            </a:pPr>
            <a:r>
              <a:rPr lang="en-US" dirty="0"/>
              <a:t>dicom-</a:t>
            </a:r>
            <a:r>
              <a:rPr lang="en-US" dirty="0" err="1"/>
              <a:t>qido</a:t>
            </a:r>
            <a:r>
              <a:rPr lang="en-US" dirty="0"/>
              <a:t>-</a:t>
            </a:r>
            <a:r>
              <a:rPr lang="en-US" dirty="0" err="1"/>
              <a:t>rs</a:t>
            </a:r>
            <a:endParaRPr lang="en-US" dirty="0"/>
          </a:p>
        </p:txBody>
      </p:sp>
      <p:sp>
        <p:nvSpPr>
          <p:cNvPr id="7" name="Rectangle 6">
            <a:extLst>
              <a:ext uri="{FF2B5EF4-FFF2-40B4-BE49-F238E27FC236}">
                <a16:creationId xmlns:a16="http://schemas.microsoft.com/office/drawing/2014/main" id="{9D2EC1C4-C1C2-483B-A302-DF68D469757D}"/>
              </a:ext>
            </a:extLst>
          </p:cNvPr>
          <p:cNvSpPr/>
          <p:nvPr/>
        </p:nvSpPr>
        <p:spPr>
          <a:xfrm>
            <a:off x="577123" y="4531414"/>
            <a:ext cx="3994875" cy="39184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E42670-CEEA-4596-B19C-718E4D4F4DB1}"/>
              </a:ext>
            </a:extLst>
          </p:cNvPr>
          <p:cNvSpPr/>
          <p:nvPr/>
        </p:nvSpPr>
        <p:spPr>
          <a:xfrm>
            <a:off x="577123" y="5240342"/>
            <a:ext cx="7989751" cy="646331"/>
          </a:xfrm>
          <a:prstGeom prst="rect">
            <a:avLst/>
          </a:prstGeom>
        </p:spPr>
        <p:txBody>
          <a:bodyPr wrap="square">
            <a:spAutoFit/>
          </a:bodyPr>
          <a:lstStyle/>
          <a:p>
            <a:r>
              <a:rPr lang="en-US" dirty="0"/>
              <a:t>Based on the type, the base URL can be combined with the UIDs to form a request for retrieval</a:t>
            </a:r>
            <a:endParaRPr lang="en-CA" dirty="0"/>
          </a:p>
        </p:txBody>
      </p:sp>
      <p:sp>
        <p:nvSpPr>
          <p:cNvPr id="9" name="Rectangle 8">
            <a:extLst>
              <a:ext uri="{FF2B5EF4-FFF2-40B4-BE49-F238E27FC236}">
                <a16:creationId xmlns:a16="http://schemas.microsoft.com/office/drawing/2014/main" id="{AB1EB90A-870C-4748-B59A-3BD03CEC5023}"/>
              </a:ext>
            </a:extLst>
          </p:cNvPr>
          <p:cNvSpPr/>
          <p:nvPr/>
        </p:nvSpPr>
        <p:spPr>
          <a:xfrm>
            <a:off x="411499" y="5844230"/>
            <a:ext cx="8454559" cy="338554"/>
          </a:xfrm>
          <a:prstGeom prst="rect">
            <a:avLst/>
          </a:prstGeom>
        </p:spPr>
        <p:txBody>
          <a:bodyPr wrap="none">
            <a:spAutoFit/>
          </a:bodyPr>
          <a:lstStyle/>
          <a:p>
            <a:r>
              <a:rPr lang="en-US" altLang="en-US" sz="1600" b="1" dirty="0">
                <a:solidFill>
                  <a:schemeClr val="tx2"/>
                </a:solidFill>
                <a:latin typeface="Courier New" pitchFamily="49" charset="0"/>
                <a:cs typeface="Courier New" pitchFamily="49" charset="0"/>
              </a:rPr>
              <a:t>http://server.org/wadors/studies/1.2.3/series/4.5.6/instances/7.8.9</a:t>
            </a:r>
            <a:endParaRPr lang="en-CA" sz="1600" b="1" dirty="0">
              <a:solidFill>
                <a:schemeClr val="tx2"/>
              </a:solidFill>
            </a:endParaRPr>
          </a:p>
        </p:txBody>
      </p:sp>
      <p:sp>
        <p:nvSpPr>
          <p:cNvPr id="10" name="Rectangle 9">
            <a:extLst>
              <a:ext uri="{FF2B5EF4-FFF2-40B4-BE49-F238E27FC236}">
                <a16:creationId xmlns:a16="http://schemas.microsoft.com/office/drawing/2014/main" id="{BEB63E70-86A8-41F1-AE3D-20752F0C4A4E}"/>
              </a:ext>
            </a:extLst>
          </p:cNvPr>
          <p:cNvSpPr/>
          <p:nvPr/>
        </p:nvSpPr>
        <p:spPr>
          <a:xfrm>
            <a:off x="411500" y="5773630"/>
            <a:ext cx="3117312" cy="39184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E035D3-DB3B-4BAD-87FF-A712D0576690}"/>
              </a:ext>
            </a:extLst>
          </p:cNvPr>
          <p:cNvSpPr/>
          <p:nvPr/>
        </p:nvSpPr>
        <p:spPr>
          <a:xfrm>
            <a:off x="4360542" y="5773630"/>
            <a:ext cx="958433" cy="39184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7527C37-484D-4B28-A4AF-9150EECB3385}"/>
              </a:ext>
            </a:extLst>
          </p:cNvPr>
          <p:cNvSpPr/>
          <p:nvPr/>
        </p:nvSpPr>
        <p:spPr>
          <a:xfrm>
            <a:off x="5958736" y="5761350"/>
            <a:ext cx="1009945" cy="39184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06B9C6-52D8-4A31-95A6-C016A2643E93}"/>
              </a:ext>
            </a:extLst>
          </p:cNvPr>
          <p:cNvSpPr/>
          <p:nvPr/>
        </p:nvSpPr>
        <p:spPr>
          <a:xfrm>
            <a:off x="7856113" y="5779807"/>
            <a:ext cx="1009945" cy="39184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45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p:bldP spid="9" grpId="0"/>
      <p:bldP spid="10" grpId="0" animBg="1"/>
      <p:bldP spid="10" grpId="1" animBg="1"/>
      <p:bldP spid="11" grpId="0" animBg="1"/>
      <p:bldP spid="11" grpId="1" animBg="1"/>
      <p:bldP spid="12" grpId="0" animBg="1"/>
      <p:bldP spid="12" grpId="1" animBg="1"/>
      <p:bldP spid="13" grpId="0" animBg="1"/>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909D1-CAEF-4C48-99E3-A29AA82A2739}"/>
              </a:ext>
            </a:extLst>
          </p:cNvPr>
          <p:cNvSpPr>
            <a:spLocks noGrp="1"/>
          </p:cNvSpPr>
          <p:nvPr>
            <p:ph type="title"/>
          </p:nvPr>
        </p:nvSpPr>
        <p:spPr/>
        <p:txBody>
          <a:bodyPr/>
          <a:lstStyle/>
          <a:p>
            <a:r>
              <a:rPr lang="en-CA" dirty="0"/>
              <a:t>Potential </a:t>
            </a:r>
            <a:r>
              <a:rPr lang="en-CA" dirty="0" err="1"/>
              <a:t>DICOMweb</a:t>
            </a:r>
            <a:r>
              <a:rPr lang="en-CA" dirty="0"/>
              <a:t> and FHIR Workflow</a:t>
            </a:r>
            <a:endParaRPr lang="en-US" dirty="0"/>
          </a:p>
        </p:txBody>
      </p:sp>
      <p:sp>
        <p:nvSpPr>
          <p:cNvPr id="3" name="Content Placeholder 2">
            <a:extLst>
              <a:ext uri="{FF2B5EF4-FFF2-40B4-BE49-F238E27FC236}">
                <a16:creationId xmlns:a16="http://schemas.microsoft.com/office/drawing/2014/main" id="{B501FF8D-7B3F-4940-8637-5C2755ACFE04}"/>
              </a:ext>
            </a:extLst>
          </p:cNvPr>
          <p:cNvSpPr>
            <a:spLocks noGrp="1"/>
          </p:cNvSpPr>
          <p:nvPr>
            <p:ph sz="half" idx="1"/>
          </p:nvPr>
        </p:nvSpPr>
        <p:spPr/>
        <p:txBody>
          <a:bodyPr>
            <a:normAutofit/>
          </a:bodyPr>
          <a:lstStyle/>
          <a:p>
            <a:r>
              <a:rPr lang="en-CA" dirty="0"/>
              <a:t>User application queries FHIR server for patients matching criteria; server responds with matching patients.</a:t>
            </a:r>
          </a:p>
          <a:p>
            <a:r>
              <a:rPr lang="en-CA" dirty="0"/>
              <a:t>User Application queries FHIR server for </a:t>
            </a:r>
            <a:r>
              <a:rPr lang="en-CA" dirty="0" err="1"/>
              <a:t>ImagingResources</a:t>
            </a:r>
            <a:r>
              <a:rPr lang="en-CA" dirty="0"/>
              <a:t> belonging to selected patients; server responds.</a:t>
            </a:r>
          </a:p>
          <a:p>
            <a:r>
              <a:rPr lang="en-CA" dirty="0"/>
              <a:t>User Application retrieves relevant Endpoint resources from FHIR server.</a:t>
            </a:r>
          </a:p>
        </p:txBody>
      </p:sp>
      <p:sp>
        <p:nvSpPr>
          <p:cNvPr id="4" name="Content Placeholder 3">
            <a:extLst>
              <a:ext uri="{FF2B5EF4-FFF2-40B4-BE49-F238E27FC236}">
                <a16:creationId xmlns:a16="http://schemas.microsoft.com/office/drawing/2014/main" id="{AC6158E8-4226-45BD-A16B-A527B40DBB7A}"/>
              </a:ext>
            </a:extLst>
          </p:cNvPr>
          <p:cNvSpPr>
            <a:spLocks noGrp="1"/>
          </p:cNvSpPr>
          <p:nvPr>
            <p:ph sz="half" idx="2"/>
          </p:nvPr>
        </p:nvSpPr>
        <p:spPr/>
        <p:txBody>
          <a:bodyPr>
            <a:normAutofit/>
          </a:bodyPr>
          <a:lstStyle/>
          <a:p>
            <a:r>
              <a:rPr lang="en-CA" dirty="0"/>
              <a:t>User Application retrieves imaging from </a:t>
            </a:r>
            <a:r>
              <a:rPr lang="en-CA" dirty="0" err="1"/>
              <a:t>DICOMweb</a:t>
            </a:r>
            <a:r>
              <a:rPr lang="en-CA" dirty="0"/>
              <a:t> Server.</a:t>
            </a:r>
          </a:p>
          <a:p>
            <a:endParaRPr lang="en-CA" dirty="0"/>
          </a:p>
          <a:p>
            <a:r>
              <a:rPr lang="en-CA" dirty="0"/>
              <a:t>Application may issue additional queries to FHIR server for related resources: </a:t>
            </a:r>
            <a:r>
              <a:rPr lang="en-CA" dirty="0" err="1"/>
              <a:t>DiagnosticReport</a:t>
            </a:r>
            <a:r>
              <a:rPr lang="en-CA" dirty="0"/>
              <a:t>, Procedure, ServiceRequest, Observation; etc.</a:t>
            </a:r>
            <a:endParaRPr lang="en-US" dirty="0"/>
          </a:p>
          <a:p>
            <a:endParaRPr lang="en-US" dirty="0"/>
          </a:p>
        </p:txBody>
      </p:sp>
      <p:sp>
        <p:nvSpPr>
          <p:cNvPr id="5" name="Footer Placeholder 4">
            <a:extLst>
              <a:ext uri="{FF2B5EF4-FFF2-40B4-BE49-F238E27FC236}">
                <a16:creationId xmlns:a16="http://schemas.microsoft.com/office/drawing/2014/main" id="{CE032E11-A573-4BBE-93C9-A47DB5276A70}"/>
              </a:ext>
            </a:extLst>
          </p:cNvPr>
          <p:cNvSpPr>
            <a:spLocks noGrp="1"/>
          </p:cNvSpPr>
          <p:nvPr>
            <p:ph type="ftr" sz="quarter" idx="11"/>
          </p:nvPr>
        </p:nvSpPr>
        <p:spPr/>
        <p:txBody>
          <a:bodyPr/>
          <a:lstStyle/>
          <a:p>
            <a:r>
              <a:rPr lang="en-US"/>
              <a:t>Copyright DICOM® 2019       www.dicomstandard.org        #DICOMConference2019       #DICOM      @DICOMtoday  </a:t>
            </a:r>
            <a:endParaRPr lang="en-US" dirty="0"/>
          </a:p>
        </p:txBody>
      </p:sp>
      <p:sp>
        <p:nvSpPr>
          <p:cNvPr id="6" name="Slide Number Placeholder 5">
            <a:extLst>
              <a:ext uri="{FF2B5EF4-FFF2-40B4-BE49-F238E27FC236}">
                <a16:creationId xmlns:a16="http://schemas.microsoft.com/office/drawing/2014/main" id="{DC8BC379-BC55-487D-88E2-716BD650953B}"/>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7663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7ABB-25B6-4D0B-840C-1EDF05BB22BB}"/>
              </a:ext>
            </a:extLst>
          </p:cNvPr>
          <p:cNvSpPr>
            <a:spLocks noGrp="1"/>
          </p:cNvSpPr>
          <p:nvPr>
            <p:ph type="title"/>
          </p:nvPr>
        </p:nvSpPr>
        <p:spPr/>
        <p:txBody>
          <a:bodyPr/>
          <a:lstStyle/>
          <a:p>
            <a:r>
              <a:rPr lang="en-US" dirty="0"/>
              <a:t>SMART-on-FHIR</a:t>
            </a:r>
          </a:p>
        </p:txBody>
      </p:sp>
      <p:sp>
        <p:nvSpPr>
          <p:cNvPr id="3" name="Content Placeholder 2">
            <a:extLst>
              <a:ext uri="{FF2B5EF4-FFF2-40B4-BE49-F238E27FC236}">
                <a16:creationId xmlns:a16="http://schemas.microsoft.com/office/drawing/2014/main" id="{49866DA5-51F0-4875-A15E-03581E1EA6FF}"/>
              </a:ext>
            </a:extLst>
          </p:cNvPr>
          <p:cNvSpPr>
            <a:spLocks noGrp="1"/>
          </p:cNvSpPr>
          <p:nvPr>
            <p:ph sz="half" idx="1"/>
          </p:nvPr>
        </p:nvSpPr>
        <p:spPr/>
        <p:txBody>
          <a:bodyPr>
            <a:normAutofit lnSpcReduction="10000"/>
          </a:bodyPr>
          <a:lstStyle/>
          <a:p>
            <a:r>
              <a:rPr lang="en-US" dirty="0"/>
              <a:t>FHIR standardizes (EMR) data access</a:t>
            </a:r>
          </a:p>
          <a:p>
            <a:r>
              <a:rPr lang="en-US" dirty="0"/>
              <a:t>SMART-on-FHIR adds:</a:t>
            </a:r>
          </a:p>
          <a:p>
            <a:pPr lvl="1"/>
            <a:r>
              <a:rPr lang="en-US" dirty="0"/>
              <a:t>UI plug-in model</a:t>
            </a:r>
          </a:p>
          <a:p>
            <a:pPr lvl="1"/>
            <a:r>
              <a:rPr lang="en-US" dirty="0"/>
              <a:t>Authentication and launch context</a:t>
            </a:r>
          </a:p>
          <a:p>
            <a:r>
              <a:rPr lang="en-US" dirty="0"/>
              <a:t>Enables:</a:t>
            </a:r>
          </a:p>
          <a:p>
            <a:pPr lvl="1"/>
            <a:r>
              <a:rPr lang="en-US" dirty="0"/>
              <a:t>App stores</a:t>
            </a:r>
          </a:p>
          <a:p>
            <a:pPr lvl="1"/>
            <a:r>
              <a:rPr lang="en-US" dirty="0"/>
              <a:t>Best of breed</a:t>
            </a:r>
          </a:p>
          <a:p>
            <a:pPr lvl="1"/>
            <a:r>
              <a:rPr lang="en-US" dirty="0"/>
              <a:t>Narrow market solutions (e.g. specialist, departmental)</a:t>
            </a:r>
          </a:p>
        </p:txBody>
      </p:sp>
      <p:sp>
        <p:nvSpPr>
          <p:cNvPr id="5" name="Footer Placeholder 4">
            <a:extLst>
              <a:ext uri="{FF2B5EF4-FFF2-40B4-BE49-F238E27FC236}">
                <a16:creationId xmlns:a16="http://schemas.microsoft.com/office/drawing/2014/main" id="{D9C0F0E2-5993-439D-AEBF-61FBA5CC456B}"/>
              </a:ext>
            </a:extLst>
          </p:cNvPr>
          <p:cNvSpPr>
            <a:spLocks noGrp="1"/>
          </p:cNvSpPr>
          <p:nvPr>
            <p:ph type="ftr" sz="quarter" idx="11"/>
          </p:nvPr>
        </p:nvSpPr>
        <p:spPr/>
        <p:txBody>
          <a:bodyPr/>
          <a:lstStyle/>
          <a:p>
            <a:r>
              <a:rPr lang="en-US" dirty="0"/>
              <a:t>Copyright DICOM® 2019       www.dicomstandard.org        #DICOMConference2019       #DICOM      @DICOMSTANDARD  </a:t>
            </a:r>
          </a:p>
        </p:txBody>
      </p:sp>
      <p:sp>
        <p:nvSpPr>
          <p:cNvPr id="6" name="Slide Number Placeholder 5">
            <a:extLst>
              <a:ext uri="{FF2B5EF4-FFF2-40B4-BE49-F238E27FC236}">
                <a16:creationId xmlns:a16="http://schemas.microsoft.com/office/drawing/2014/main" id="{512A62F2-BFB5-4AA1-A0E8-66FC610A6FB7}"/>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7" name="Picture 2" descr="Primary screenshot">
            <a:extLst>
              <a:ext uri="{FF2B5EF4-FFF2-40B4-BE49-F238E27FC236}">
                <a16:creationId xmlns:a16="http://schemas.microsoft.com/office/drawing/2014/main" id="{E9914AC2-CF48-46B6-91B8-0632979CC9C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64075" y="2759629"/>
            <a:ext cx="3906838" cy="293012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92669BC-B194-45BC-B463-154EC949CB19}"/>
              </a:ext>
            </a:extLst>
          </p:cNvPr>
          <p:cNvSpPr txBox="1"/>
          <p:nvPr/>
        </p:nvSpPr>
        <p:spPr>
          <a:xfrm>
            <a:off x="4684713" y="5730414"/>
            <a:ext cx="3886200" cy="430887"/>
          </a:xfrm>
          <a:prstGeom prst="rect">
            <a:avLst/>
          </a:prstGeom>
          <a:noFill/>
        </p:spPr>
        <p:txBody>
          <a:bodyPr wrap="square" rtlCol="0">
            <a:spAutoFit/>
          </a:bodyPr>
          <a:lstStyle/>
          <a:p>
            <a:r>
              <a:rPr lang="en-US" sz="1100" dirty="0"/>
              <a:t>Intermountain Healthcare “Bilirubin Chart” App. Image credit: SMARTHealthIT.org</a:t>
            </a:r>
            <a:endParaRPr lang="en-CA" sz="1100" dirty="0"/>
          </a:p>
        </p:txBody>
      </p:sp>
    </p:spTree>
    <p:extLst>
      <p:ext uri="{BB962C8B-B14F-4D97-AF65-F5344CB8AC3E}">
        <p14:creationId xmlns:p14="http://schemas.microsoft.com/office/powerpoint/2010/main" val="459766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F2E2-240E-4973-805C-4A1293B37005}"/>
              </a:ext>
            </a:extLst>
          </p:cNvPr>
          <p:cNvSpPr>
            <a:spLocks noGrp="1"/>
          </p:cNvSpPr>
          <p:nvPr>
            <p:ph type="title"/>
          </p:nvPr>
        </p:nvSpPr>
        <p:spPr/>
        <p:txBody>
          <a:bodyPr/>
          <a:lstStyle/>
          <a:p>
            <a:r>
              <a:rPr lang="en-US" dirty="0"/>
              <a:t>SMART-on-FHIR</a:t>
            </a:r>
          </a:p>
        </p:txBody>
      </p:sp>
      <p:sp>
        <p:nvSpPr>
          <p:cNvPr id="4" name="Footer Placeholder 3">
            <a:extLst>
              <a:ext uri="{FF2B5EF4-FFF2-40B4-BE49-F238E27FC236}">
                <a16:creationId xmlns:a16="http://schemas.microsoft.com/office/drawing/2014/main" id="{756E63C7-6AE9-459B-AF28-6C92E94A3D60}"/>
              </a:ext>
            </a:extLst>
          </p:cNvPr>
          <p:cNvSpPr>
            <a:spLocks noGrp="1"/>
          </p:cNvSpPr>
          <p:nvPr>
            <p:ph type="ftr" sz="quarter" idx="11"/>
          </p:nvPr>
        </p:nvSpPr>
        <p:spPr/>
        <p:txBody>
          <a:bodyPr/>
          <a:lstStyle/>
          <a:p>
            <a:r>
              <a:rPr lang="en-US" dirty="0"/>
              <a:t>Copyright DICOM® 2019       www.dicomstandard.org          #DICOMConference2019        #DICOM                    @DICOMSTANDARD  </a:t>
            </a:r>
          </a:p>
        </p:txBody>
      </p:sp>
      <p:sp>
        <p:nvSpPr>
          <p:cNvPr id="5" name="Slide Number Placeholder 4">
            <a:extLst>
              <a:ext uri="{FF2B5EF4-FFF2-40B4-BE49-F238E27FC236}">
                <a16:creationId xmlns:a16="http://schemas.microsoft.com/office/drawing/2014/main" id="{7EB1BD2D-113D-474B-9993-BA35EBA05614}"/>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6" name="Picture 2" descr="Pediatric Growth Screen 1">
            <a:extLst>
              <a:ext uri="{FF2B5EF4-FFF2-40B4-BE49-F238E27FC236}">
                <a16:creationId xmlns:a16="http://schemas.microsoft.com/office/drawing/2014/main" id="{3619746B-0E5D-4504-A83F-8C16FA3FE93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1533" y="2630488"/>
            <a:ext cx="5029200" cy="32375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5471CD25-35C5-4D00-A1D5-DF38DB5A3D92}"/>
              </a:ext>
            </a:extLst>
          </p:cNvPr>
          <p:cNvSpPr txBox="1"/>
          <p:nvPr/>
        </p:nvSpPr>
        <p:spPr>
          <a:xfrm>
            <a:off x="444055" y="5897966"/>
            <a:ext cx="7993788" cy="261610"/>
          </a:xfrm>
          <a:prstGeom prst="rect">
            <a:avLst/>
          </a:prstGeom>
          <a:noFill/>
        </p:spPr>
        <p:txBody>
          <a:bodyPr wrap="square" rtlCol="0">
            <a:spAutoFit/>
          </a:bodyPr>
          <a:lstStyle>
            <a:defPPr>
              <a:defRPr lang="en-US"/>
            </a:defPPr>
            <a:lvl1pPr algn="r">
              <a:defRPr sz="1100"/>
            </a:lvl1pPr>
          </a:lstStyle>
          <a:p>
            <a:pPr algn="ctr"/>
            <a:r>
              <a:rPr lang="en-US" dirty="0"/>
              <a:t>Boston Children’s Hospital “Pediatric Growth Chart” App. Image credit: Cerner</a:t>
            </a:r>
            <a:endParaRPr lang="en-CA" dirty="0"/>
          </a:p>
        </p:txBody>
      </p:sp>
    </p:spTree>
    <p:extLst>
      <p:ext uri="{BB962C8B-B14F-4D97-AF65-F5344CB8AC3E}">
        <p14:creationId xmlns:p14="http://schemas.microsoft.com/office/powerpoint/2010/main" val="461991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BAF1D-7ABF-43E6-95B6-E9BEA74396E9}"/>
              </a:ext>
            </a:extLst>
          </p:cNvPr>
          <p:cNvSpPr>
            <a:spLocks noGrp="1"/>
          </p:cNvSpPr>
          <p:nvPr>
            <p:ph type="title"/>
          </p:nvPr>
        </p:nvSpPr>
        <p:spPr/>
        <p:txBody>
          <a:bodyPr/>
          <a:lstStyle/>
          <a:p>
            <a:r>
              <a:rPr lang="en-US" dirty="0"/>
              <a:t>FHIRcast</a:t>
            </a:r>
          </a:p>
        </p:txBody>
      </p:sp>
      <p:sp>
        <p:nvSpPr>
          <p:cNvPr id="3" name="Content Placeholder 2">
            <a:extLst>
              <a:ext uri="{FF2B5EF4-FFF2-40B4-BE49-F238E27FC236}">
                <a16:creationId xmlns:a16="http://schemas.microsoft.com/office/drawing/2014/main" id="{C36B7DE5-EC21-4BDE-BA4D-4915BA5DADF2}"/>
              </a:ext>
            </a:extLst>
          </p:cNvPr>
          <p:cNvSpPr>
            <a:spLocks noGrp="1"/>
          </p:cNvSpPr>
          <p:nvPr>
            <p:ph sz="half" idx="1"/>
          </p:nvPr>
        </p:nvSpPr>
        <p:spPr/>
        <p:txBody>
          <a:bodyPr>
            <a:normAutofit lnSpcReduction="10000"/>
          </a:bodyPr>
          <a:lstStyle/>
          <a:p>
            <a:r>
              <a:rPr lang="en-US" dirty="0"/>
              <a:t>Simplified, web-aware context switching</a:t>
            </a:r>
          </a:p>
          <a:p>
            <a:r>
              <a:rPr lang="en-US" dirty="0"/>
              <a:t>Reduces need for per application pair integration APIs.</a:t>
            </a:r>
          </a:p>
          <a:p>
            <a:r>
              <a:rPr lang="en-US" dirty="0"/>
              <a:t>Applications use FHIR subscriptions to receive notification of context switch</a:t>
            </a:r>
          </a:p>
          <a:p>
            <a:r>
              <a:rPr lang="en-US" dirty="0"/>
              <a:t>Open context events list</a:t>
            </a:r>
          </a:p>
          <a:p>
            <a:pPr lvl="1"/>
            <a:r>
              <a:rPr lang="en-US" dirty="0"/>
              <a:t>Basic context events defined, including switch-imaging-study</a:t>
            </a:r>
          </a:p>
        </p:txBody>
      </p:sp>
      <p:graphicFrame>
        <p:nvGraphicFramePr>
          <p:cNvPr id="7" name="Table 7">
            <a:extLst>
              <a:ext uri="{FF2B5EF4-FFF2-40B4-BE49-F238E27FC236}">
                <a16:creationId xmlns:a16="http://schemas.microsoft.com/office/drawing/2014/main" id="{7F575369-DAB0-4359-800D-D813237C0AF9}"/>
              </a:ext>
            </a:extLst>
          </p:cNvPr>
          <p:cNvGraphicFramePr>
            <a:graphicFrameLocks noGrp="1"/>
          </p:cNvGraphicFramePr>
          <p:nvPr>
            <p:ph sz="half" idx="2"/>
            <p:extLst>
              <p:ext uri="{D42A27DB-BD31-4B8C-83A1-F6EECF244321}">
                <p14:modId xmlns:p14="http://schemas.microsoft.com/office/powerpoint/2010/main" val="481867865"/>
              </p:ext>
            </p:extLst>
          </p:nvPr>
        </p:nvGraphicFramePr>
        <p:xfrm>
          <a:off x="4664075" y="2743200"/>
          <a:ext cx="3906838" cy="2199640"/>
        </p:xfrm>
        <a:graphic>
          <a:graphicData uri="http://schemas.openxmlformats.org/drawingml/2006/table">
            <a:tbl>
              <a:tblPr firstRow="1" bandRow="1">
                <a:tableStyleId>{5C22544A-7EE6-4342-B048-85BDC9FD1C3A}</a:tableStyleId>
              </a:tblPr>
              <a:tblGrid>
                <a:gridCol w="1953419">
                  <a:extLst>
                    <a:ext uri="{9D8B030D-6E8A-4147-A177-3AD203B41FA5}">
                      <a16:colId xmlns:a16="http://schemas.microsoft.com/office/drawing/2014/main" val="3098632992"/>
                    </a:ext>
                  </a:extLst>
                </a:gridCol>
                <a:gridCol w="1953419">
                  <a:extLst>
                    <a:ext uri="{9D8B030D-6E8A-4147-A177-3AD203B41FA5}">
                      <a16:colId xmlns:a16="http://schemas.microsoft.com/office/drawing/2014/main" val="3610400786"/>
                    </a:ext>
                  </a:extLst>
                </a:gridCol>
              </a:tblGrid>
              <a:tr h="370840">
                <a:tc gridSpan="2">
                  <a:txBody>
                    <a:bodyPr/>
                    <a:lstStyle/>
                    <a:p>
                      <a:r>
                        <a:rPr lang="en-US" dirty="0"/>
                        <a:t>Improvements on alternatives:</a:t>
                      </a:r>
                    </a:p>
                  </a:txBody>
                  <a:tcPr/>
                </a:tc>
                <a:tc hMerge="1">
                  <a:txBody>
                    <a:bodyPr/>
                    <a:lstStyle/>
                    <a:p>
                      <a:endParaRPr lang="en-US" dirty="0"/>
                    </a:p>
                  </a:txBody>
                  <a:tcPr/>
                </a:tc>
                <a:extLst>
                  <a:ext uri="{0D108BD9-81ED-4DB2-BD59-A6C34878D82A}">
                    <a16:rowId xmlns:a16="http://schemas.microsoft.com/office/drawing/2014/main" val="2370193181"/>
                  </a:ext>
                </a:extLst>
              </a:tr>
              <a:tr h="370840">
                <a:tc>
                  <a:txBody>
                    <a:bodyPr/>
                    <a:lstStyle/>
                    <a:p>
                      <a:r>
                        <a:rPr lang="en-US" dirty="0"/>
                        <a:t>SMART-on-FHIR</a:t>
                      </a:r>
                    </a:p>
                  </a:txBody>
                  <a:tcPr/>
                </a:tc>
                <a:tc>
                  <a:txBody>
                    <a:bodyPr/>
                    <a:lstStyle/>
                    <a:p>
                      <a:r>
                        <a:rPr lang="en-US" dirty="0"/>
                        <a:t>Only supports launch, not follow context </a:t>
                      </a:r>
                    </a:p>
                  </a:txBody>
                  <a:tcPr/>
                </a:tc>
                <a:extLst>
                  <a:ext uri="{0D108BD9-81ED-4DB2-BD59-A6C34878D82A}">
                    <a16:rowId xmlns:a16="http://schemas.microsoft.com/office/drawing/2014/main" val="1827008726"/>
                  </a:ext>
                </a:extLst>
              </a:tr>
              <a:tr h="370840">
                <a:tc>
                  <a:txBody>
                    <a:bodyPr/>
                    <a:lstStyle/>
                    <a:p>
                      <a:r>
                        <a:rPr lang="en-US" dirty="0"/>
                        <a:t>HL7 </a:t>
                      </a:r>
                      <a:r>
                        <a:rPr lang="en-US" dirty="0" err="1"/>
                        <a:t>CCOW</a:t>
                      </a:r>
                      <a:endParaRPr lang="en-US" dirty="0"/>
                    </a:p>
                  </a:txBody>
                  <a:tcPr/>
                </a:tc>
                <a:tc>
                  <a:txBody>
                    <a:bodyPr/>
                    <a:lstStyle/>
                    <a:p>
                      <a:r>
                        <a:rPr lang="en-US" dirty="0"/>
                        <a:t>Requires separate Context Manager; two-phase commit</a:t>
                      </a:r>
                    </a:p>
                  </a:txBody>
                  <a:tcPr/>
                </a:tc>
                <a:extLst>
                  <a:ext uri="{0D108BD9-81ED-4DB2-BD59-A6C34878D82A}">
                    <a16:rowId xmlns:a16="http://schemas.microsoft.com/office/drawing/2014/main" val="349091859"/>
                  </a:ext>
                </a:extLst>
              </a:tr>
            </a:tbl>
          </a:graphicData>
        </a:graphic>
      </p:graphicFrame>
      <p:sp>
        <p:nvSpPr>
          <p:cNvPr id="5" name="Footer Placeholder 4">
            <a:extLst>
              <a:ext uri="{FF2B5EF4-FFF2-40B4-BE49-F238E27FC236}">
                <a16:creationId xmlns:a16="http://schemas.microsoft.com/office/drawing/2014/main" id="{A92C7C0F-37B9-4CF8-A9C8-C522431C4957}"/>
              </a:ext>
            </a:extLst>
          </p:cNvPr>
          <p:cNvSpPr>
            <a:spLocks noGrp="1"/>
          </p:cNvSpPr>
          <p:nvPr>
            <p:ph type="ftr" sz="quarter" idx="11"/>
          </p:nvPr>
        </p:nvSpPr>
        <p:spPr/>
        <p:txBody>
          <a:bodyPr/>
          <a:lstStyle/>
          <a:p>
            <a:r>
              <a:rPr lang="en-US" dirty="0"/>
              <a:t>Copyright DICOM® 2019       www.dicomstandard.org        #DICOMConference2019       #DICOM      @DICOMSTANDARD  </a:t>
            </a:r>
          </a:p>
        </p:txBody>
      </p:sp>
      <p:sp>
        <p:nvSpPr>
          <p:cNvPr id="6" name="Slide Number Placeholder 5">
            <a:extLst>
              <a:ext uri="{FF2B5EF4-FFF2-40B4-BE49-F238E27FC236}">
                <a16:creationId xmlns:a16="http://schemas.microsoft.com/office/drawing/2014/main" id="{C449BD42-BCC9-45D1-ABBB-04B30C957A5E}"/>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826392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50FDA-59F1-42E7-A4F9-5ECEA0293FCE}"/>
              </a:ext>
            </a:extLst>
          </p:cNvPr>
          <p:cNvSpPr>
            <a:spLocks noGrp="1"/>
          </p:cNvSpPr>
          <p:nvPr>
            <p:ph type="title"/>
          </p:nvPr>
        </p:nvSpPr>
        <p:spPr/>
        <p:txBody>
          <a:bodyPr/>
          <a:lstStyle/>
          <a:p>
            <a:r>
              <a:rPr lang="en-US" dirty="0"/>
              <a:t>Formalities</a:t>
            </a:r>
          </a:p>
        </p:txBody>
      </p:sp>
      <p:sp>
        <p:nvSpPr>
          <p:cNvPr id="4" name="Content Placeholder 3">
            <a:extLst>
              <a:ext uri="{FF2B5EF4-FFF2-40B4-BE49-F238E27FC236}">
                <a16:creationId xmlns:a16="http://schemas.microsoft.com/office/drawing/2014/main" id="{3F83BE7A-4B25-403F-A7B3-95959A3FF800}"/>
              </a:ext>
            </a:extLst>
          </p:cNvPr>
          <p:cNvSpPr>
            <a:spLocks noGrp="1"/>
          </p:cNvSpPr>
          <p:nvPr>
            <p:ph idx="1"/>
          </p:nvPr>
        </p:nvSpPr>
        <p:spPr/>
        <p:txBody>
          <a:bodyPr/>
          <a:lstStyle/>
          <a:p>
            <a:r>
              <a:rPr lang="en-US" dirty="0"/>
              <a:t>DICOM® is a registered trademark of NEMA; </a:t>
            </a:r>
            <a:r>
              <a:rPr lang="en-US" dirty="0" err="1"/>
              <a:t>DICOMweb</a:t>
            </a:r>
            <a:r>
              <a:rPr lang="en-US" dirty="0"/>
              <a:t>™ is a trademark of NEMA.</a:t>
            </a:r>
          </a:p>
          <a:p>
            <a:r>
              <a:rPr lang="en-US" dirty="0"/>
              <a:t>FHIR® and the FLAME DESIGN are registered trademarks of HL7 and used with the permission of HL7.</a:t>
            </a:r>
          </a:p>
        </p:txBody>
      </p:sp>
      <p:sp>
        <p:nvSpPr>
          <p:cNvPr id="7" name="Footer Placeholder 6"/>
          <p:cNvSpPr>
            <a:spLocks noGrp="1"/>
          </p:cNvSpPr>
          <p:nvPr>
            <p:ph type="ftr" sz="quarter" idx="11"/>
          </p:nvPr>
        </p:nvSpPr>
        <p:spPr/>
        <p:txBody>
          <a:bodyPr/>
          <a:lstStyle/>
          <a:p>
            <a:r>
              <a:rPr lang="en-US" dirty="0"/>
              <a:t>Copyright DICOM® 2019       www.dicomstandard.org          #DICOMConference2019        #DICOM         @</a:t>
            </a:r>
            <a:r>
              <a:rPr lang="en-US" dirty="0" err="1"/>
              <a:t>DICOMstandard</a:t>
            </a:r>
            <a:r>
              <a:rPr lang="en-US" dirty="0"/>
              <a:t> </a:t>
            </a:r>
          </a:p>
        </p:txBody>
      </p:sp>
      <p:sp>
        <p:nvSpPr>
          <p:cNvPr id="8" name="Slide Number Placeholder 7"/>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751872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0DD9-C677-4326-9339-1AB06A8F1E61}"/>
              </a:ext>
            </a:extLst>
          </p:cNvPr>
          <p:cNvSpPr>
            <a:spLocks noGrp="1"/>
          </p:cNvSpPr>
          <p:nvPr>
            <p:ph type="title"/>
          </p:nvPr>
        </p:nvSpPr>
        <p:spPr/>
        <p:txBody>
          <a:bodyPr/>
          <a:lstStyle/>
          <a:p>
            <a:r>
              <a:rPr lang="en-US" dirty="0"/>
              <a:t>Evolution of HL7 Standards vs. DICOM</a:t>
            </a:r>
          </a:p>
        </p:txBody>
      </p:sp>
      <p:graphicFrame>
        <p:nvGraphicFramePr>
          <p:cNvPr id="6" name="Table 6">
            <a:extLst>
              <a:ext uri="{FF2B5EF4-FFF2-40B4-BE49-F238E27FC236}">
                <a16:creationId xmlns:a16="http://schemas.microsoft.com/office/drawing/2014/main" id="{8F4B33DC-3AEC-47EC-8F55-39B85058C0B5}"/>
              </a:ext>
            </a:extLst>
          </p:cNvPr>
          <p:cNvGraphicFramePr>
            <a:graphicFrameLocks noGrp="1"/>
          </p:cNvGraphicFramePr>
          <p:nvPr>
            <p:ph idx="1"/>
            <p:extLst>
              <p:ext uri="{D42A27DB-BD31-4B8C-83A1-F6EECF244321}">
                <p14:modId xmlns:p14="http://schemas.microsoft.com/office/powerpoint/2010/main" val="1541825494"/>
              </p:ext>
            </p:extLst>
          </p:nvPr>
        </p:nvGraphicFramePr>
        <p:xfrm>
          <a:off x="447675" y="2630488"/>
          <a:ext cx="8074024" cy="3408680"/>
        </p:xfrm>
        <a:graphic>
          <a:graphicData uri="http://schemas.openxmlformats.org/drawingml/2006/table">
            <a:tbl>
              <a:tblPr firstRow="1" bandRow="1">
                <a:tableStyleId>{5C22544A-7EE6-4342-B048-85BDC9FD1C3A}</a:tableStyleId>
              </a:tblPr>
              <a:tblGrid>
                <a:gridCol w="4037239">
                  <a:extLst>
                    <a:ext uri="{9D8B030D-6E8A-4147-A177-3AD203B41FA5}">
                      <a16:colId xmlns:a16="http://schemas.microsoft.com/office/drawing/2014/main" val="255991420"/>
                    </a:ext>
                  </a:extLst>
                </a:gridCol>
                <a:gridCol w="4036785">
                  <a:extLst>
                    <a:ext uri="{9D8B030D-6E8A-4147-A177-3AD203B41FA5}">
                      <a16:colId xmlns:a16="http://schemas.microsoft.com/office/drawing/2014/main" val="4269306180"/>
                    </a:ext>
                  </a:extLst>
                </a:gridCol>
              </a:tblGrid>
              <a:tr h="370840">
                <a:tc>
                  <a:txBody>
                    <a:bodyPr/>
                    <a:lstStyle/>
                    <a:p>
                      <a:r>
                        <a:rPr lang="en-US" sz="1400" dirty="0"/>
                        <a:t>HL7 FHIR</a:t>
                      </a:r>
                    </a:p>
                  </a:txBody>
                  <a:tcPr/>
                </a:tc>
                <a:tc>
                  <a:txBody>
                    <a:bodyPr/>
                    <a:lstStyle/>
                    <a:p>
                      <a:r>
                        <a:rPr lang="en-US" sz="1400" dirty="0" err="1"/>
                        <a:t>DICOMweb</a:t>
                      </a:r>
                      <a:endParaRPr lang="en-US" sz="1400" dirty="0"/>
                    </a:p>
                  </a:txBody>
                  <a:tcPr/>
                </a:tc>
                <a:extLst>
                  <a:ext uri="{0D108BD9-81ED-4DB2-BD59-A6C34878D82A}">
                    <a16:rowId xmlns:a16="http://schemas.microsoft.com/office/drawing/2014/main" val="1018651988"/>
                  </a:ext>
                </a:extLst>
              </a:tr>
              <a:tr h="370840">
                <a:tc>
                  <a:txBody>
                    <a:bodyPr/>
                    <a:lstStyle/>
                    <a:p>
                      <a:r>
                        <a:rPr lang="en-US" sz="1400" dirty="0"/>
                        <a:t>HL7 V2, V3 does not address evolving environment</a:t>
                      </a:r>
                    </a:p>
                  </a:txBody>
                  <a:tcPr/>
                </a:tc>
                <a:tc>
                  <a:txBody>
                    <a:bodyPr/>
                    <a:lstStyle/>
                    <a:p>
                      <a:r>
                        <a:rPr lang="en-US" sz="1400" dirty="0"/>
                        <a:t>Traditional DICOM networking (DIMSE) does not address evolving environment</a:t>
                      </a:r>
                    </a:p>
                  </a:txBody>
                  <a:tcPr/>
                </a:tc>
                <a:extLst>
                  <a:ext uri="{0D108BD9-81ED-4DB2-BD59-A6C34878D82A}">
                    <a16:rowId xmlns:a16="http://schemas.microsoft.com/office/drawing/2014/main" val="3189775113"/>
                  </a:ext>
                </a:extLst>
              </a:tr>
              <a:tr h="370840">
                <a:tc>
                  <a:txBody>
                    <a:bodyPr/>
                    <a:lstStyle/>
                    <a:p>
                      <a:r>
                        <a:rPr lang="en-US" sz="1400" dirty="0"/>
                        <a:t>Add new REST-based capabilities</a:t>
                      </a:r>
                    </a:p>
                  </a:txBody>
                  <a:tcPr/>
                </a:tc>
                <a:tc>
                  <a:txBody>
                    <a:bodyPr/>
                    <a:lstStyle/>
                    <a:p>
                      <a:r>
                        <a:rPr lang="en-US" sz="1400" dirty="0"/>
                        <a:t>Add new REST-based capabilities</a:t>
                      </a:r>
                    </a:p>
                  </a:txBody>
                  <a:tcPr/>
                </a:tc>
                <a:extLst>
                  <a:ext uri="{0D108BD9-81ED-4DB2-BD59-A6C34878D82A}">
                    <a16:rowId xmlns:a16="http://schemas.microsoft.com/office/drawing/2014/main" val="70568057"/>
                  </a:ext>
                </a:extLst>
              </a:tr>
              <a:tr h="370840">
                <a:tc>
                  <a:txBody>
                    <a:bodyPr/>
                    <a:lstStyle/>
                    <a:p>
                      <a:r>
                        <a:rPr lang="en-US" sz="1400" b="1" dirty="0"/>
                        <a:t>New modern data model</a:t>
                      </a:r>
                    </a:p>
                  </a:txBody>
                  <a:tcPr/>
                </a:tc>
                <a:tc>
                  <a:txBody>
                    <a:bodyPr/>
                    <a:lstStyle/>
                    <a:p>
                      <a:r>
                        <a:rPr lang="en-US" sz="1400" b="1" dirty="0"/>
                        <a:t>Maintain existing data model</a:t>
                      </a:r>
                    </a:p>
                  </a:txBody>
                  <a:tcPr/>
                </a:tc>
                <a:extLst>
                  <a:ext uri="{0D108BD9-81ED-4DB2-BD59-A6C34878D82A}">
                    <a16:rowId xmlns:a16="http://schemas.microsoft.com/office/drawing/2014/main" val="1757567865"/>
                  </a:ext>
                </a:extLst>
              </a:tr>
              <a:tr h="370840">
                <a:tc>
                  <a:txBody>
                    <a:bodyPr/>
                    <a:lstStyle/>
                    <a:p>
                      <a:r>
                        <a:rPr lang="en-US" sz="1400" dirty="0"/>
                        <a:t>Potential information loss of on round-tripping between standards</a:t>
                      </a:r>
                    </a:p>
                  </a:txBody>
                  <a:tcPr/>
                </a:tc>
                <a:tc>
                  <a:txBody>
                    <a:bodyPr/>
                    <a:lstStyle/>
                    <a:p>
                      <a:r>
                        <a:rPr lang="en-US" sz="1400" dirty="0"/>
                        <a:t>Full fidelity on round-tripping</a:t>
                      </a:r>
                    </a:p>
                  </a:txBody>
                  <a:tcPr/>
                </a:tc>
                <a:extLst>
                  <a:ext uri="{0D108BD9-81ED-4DB2-BD59-A6C34878D82A}">
                    <a16:rowId xmlns:a16="http://schemas.microsoft.com/office/drawing/2014/main" val="3818518782"/>
                  </a:ext>
                </a:extLst>
              </a:tr>
              <a:tr h="370840">
                <a:tc>
                  <a:txBody>
                    <a:bodyPr/>
                    <a:lstStyle/>
                    <a:p>
                      <a:r>
                        <a:rPr lang="en-US" sz="1400" dirty="0"/>
                        <a:t>Questionable access to historical data</a:t>
                      </a:r>
                    </a:p>
                  </a:txBody>
                  <a:tcPr/>
                </a:tc>
                <a:tc>
                  <a:txBody>
                    <a:bodyPr/>
                    <a:lstStyle/>
                    <a:p>
                      <a:r>
                        <a:rPr lang="en-US" sz="1400" dirty="0"/>
                        <a:t>Full access to historical data</a:t>
                      </a:r>
                    </a:p>
                  </a:txBody>
                  <a:tcPr/>
                </a:tc>
                <a:extLst>
                  <a:ext uri="{0D108BD9-81ED-4DB2-BD59-A6C34878D82A}">
                    <a16:rowId xmlns:a16="http://schemas.microsoft.com/office/drawing/2014/main" val="2588226148"/>
                  </a:ext>
                </a:extLst>
              </a:tr>
              <a:tr h="370840">
                <a:tc>
                  <a:txBody>
                    <a:bodyPr/>
                    <a:lstStyle/>
                    <a:p>
                      <a:r>
                        <a:rPr lang="en-US" sz="1400" dirty="0"/>
                        <a:t>Complex to add FHIR interfaces to existing systems</a:t>
                      </a:r>
                    </a:p>
                  </a:txBody>
                  <a:tcPr/>
                </a:tc>
                <a:tc>
                  <a:txBody>
                    <a:bodyPr/>
                    <a:lstStyle/>
                    <a:p>
                      <a:r>
                        <a:rPr lang="en-US" sz="1400" dirty="0"/>
                        <a:t>Simpler to add DICOMweb interfaces to existing systems</a:t>
                      </a:r>
                    </a:p>
                  </a:txBody>
                  <a:tcPr/>
                </a:tc>
                <a:extLst>
                  <a:ext uri="{0D108BD9-81ED-4DB2-BD59-A6C34878D82A}">
                    <a16:rowId xmlns:a16="http://schemas.microsoft.com/office/drawing/2014/main" val="921128403"/>
                  </a:ext>
                </a:extLst>
              </a:tr>
              <a:tr h="370840">
                <a:tc>
                  <a:txBody>
                    <a:bodyPr/>
                    <a:lstStyle/>
                    <a:p>
                      <a:r>
                        <a:rPr lang="en-US" sz="1400" dirty="0"/>
                        <a:t>Revolution</a:t>
                      </a:r>
                    </a:p>
                  </a:txBody>
                  <a:tcPr/>
                </a:tc>
                <a:tc>
                  <a:txBody>
                    <a:bodyPr/>
                    <a:lstStyle/>
                    <a:p>
                      <a:r>
                        <a:rPr lang="en-US" sz="1400" dirty="0"/>
                        <a:t>Evolution</a:t>
                      </a:r>
                    </a:p>
                  </a:txBody>
                  <a:tcPr/>
                </a:tc>
                <a:extLst>
                  <a:ext uri="{0D108BD9-81ED-4DB2-BD59-A6C34878D82A}">
                    <a16:rowId xmlns:a16="http://schemas.microsoft.com/office/drawing/2014/main" val="3484451119"/>
                  </a:ext>
                </a:extLst>
              </a:tr>
            </a:tbl>
          </a:graphicData>
        </a:graphic>
      </p:graphicFrame>
      <p:sp>
        <p:nvSpPr>
          <p:cNvPr id="4" name="Footer Placeholder 3">
            <a:extLst>
              <a:ext uri="{FF2B5EF4-FFF2-40B4-BE49-F238E27FC236}">
                <a16:creationId xmlns:a16="http://schemas.microsoft.com/office/drawing/2014/main" id="{152E85BA-2924-4C74-A6B6-9C04DB30E600}"/>
              </a:ext>
            </a:extLst>
          </p:cNvPr>
          <p:cNvSpPr>
            <a:spLocks noGrp="1"/>
          </p:cNvSpPr>
          <p:nvPr>
            <p:ph type="ftr" sz="quarter" idx="11"/>
          </p:nvPr>
        </p:nvSpPr>
        <p:spPr/>
        <p:txBody>
          <a:bodyPr/>
          <a:lstStyle/>
          <a:p>
            <a:r>
              <a:rPr lang="en-US" dirty="0"/>
              <a:t>Copyright DICOM® 2019       www.dicomstandard.org          #DICOMConference2019        #DICOM                    @DICOMSTANDARD  </a:t>
            </a:r>
          </a:p>
        </p:txBody>
      </p:sp>
      <p:sp>
        <p:nvSpPr>
          <p:cNvPr id="5" name="Slide Number Placeholder 4">
            <a:extLst>
              <a:ext uri="{FF2B5EF4-FFF2-40B4-BE49-F238E27FC236}">
                <a16:creationId xmlns:a16="http://schemas.microsoft.com/office/drawing/2014/main" id="{0AD33CEA-FCD9-4D77-A077-F85848AC27DE}"/>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377763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9499-D051-4084-BC50-ACA3372E795E}"/>
              </a:ext>
            </a:extLst>
          </p:cNvPr>
          <p:cNvSpPr>
            <a:spLocks noGrp="1"/>
          </p:cNvSpPr>
          <p:nvPr>
            <p:ph type="title"/>
          </p:nvPr>
        </p:nvSpPr>
        <p:spPr/>
        <p:txBody>
          <a:bodyPr/>
          <a:lstStyle/>
          <a:p>
            <a:r>
              <a:rPr lang="en-CA" dirty="0"/>
              <a:t>Great Expectations</a:t>
            </a:r>
            <a:endParaRPr lang="en-US" dirty="0"/>
          </a:p>
        </p:txBody>
      </p:sp>
      <p:sp>
        <p:nvSpPr>
          <p:cNvPr id="4" name="Footer Placeholder 3">
            <a:extLst>
              <a:ext uri="{FF2B5EF4-FFF2-40B4-BE49-F238E27FC236}">
                <a16:creationId xmlns:a16="http://schemas.microsoft.com/office/drawing/2014/main" id="{BB3B0CA6-696C-429D-943B-5EE5D060AA37}"/>
              </a:ext>
            </a:extLst>
          </p:cNvPr>
          <p:cNvSpPr>
            <a:spLocks noGrp="1"/>
          </p:cNvSpPr>
          <p:nvPr>
            <p:ph type="ftr" sz="quarter" idx="11"/>
          </p:nvPr>
        </p:nvSpPr>
        <p:spPr/>
        <p:txBody>
          <a:bodyPr/>
          <a:lstStyle/>
          <a:p>
            <a:r>
              <a:rPr lang="en-US" dirty="0"/>
              <a:t>Copyright DICOM® 2019       www.dicomstandard.org          #DICOMConference2019        #DICOM                    @DICOMSTANDARD</a:t>
            </a:r>
          </a:p>
        </p:txBody>
      </p:sp>
      <p:sp>
        <p:nvSpPr>
          <p:cNvPr id="5" name="Slide Number Placeholder 4">
            <a:extLst>
              <a:ext uri="{FF2B5EF4-FFF2-40B4-BE49-F238E27FC236}">
                <a16:creationId xmlns:a16="http://schemas.microsoft.com/office/drawing/2014/main" id="{FEE402E1-BAC4-4EAD-A069-F94D227A48B5}"/>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7" name="Picture 2" descr="https://upload.wikimedia.org/wikipedia/commons/thumb/9/94/Gartner_Hype_Cycle.svg/559px-Gartner_Hype_Cycle.svg.png">
            <a:extLst>
              <a:ext uri="{FF2B5EF4-FFF2-40B4-BE49-F238E27FC236}">
                <a16:creationId xmlns:a16="http://schemas.microsoft.com/office/drawing/2014/main" id="{B4EEFB7C-BA5B-4D64-9918-F8A7F999843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2046953" y="2697420"/>
            <a:ext cx="4792028" cy="3111818"/>
          </a:xfrm>
          <a:prstGeom prst="rect">
            <a:avLst/>
          </a:prstGeom>
        </p:spPr>
      </p:pic>
      <p:pic>
        <p:nvPicPr>
          <p:cNvPr id="8" name="Picture 2" descr="Image result for fhir flame">
            <a:extLst>
              <a:ext uri="{FF2B5EF4-FFF2-40B4-BE49-F238E27FC236}">
                <a16:creationId xmlns:a16="http://schemas.microsoft.com/office/drawing/2014/main" id="{928DDD82-7A7F-43EF-9B40-89EE525977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756" y="2869101"/>
            <a:ext cx="385728" cy="3857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37A8073-8760-443F-BFA2-B466FC41901D}"/>
              </a:ext>
            </a:extLst>
          </p:cNvPr>
          <p:cNvSpPr txBox="1"/>
          <p:nvPr/>
        </p:nvSpPr>
        <p:spPr>
          <a:xfrm>
            <a:off x="448091" y="5903807"/>
            <a:ext cx="7989752" cy="261610"/>
          </a:xfrm>
          <a:prstGeom prst="rect">
            <a:avLst/>
          </a:prstGeom>
          <a:noFill/>
        </p:spPr>
        <p:txBody>
          <a:bodyPr wrap="square" rtlCol="0">
            <a:spAutoFit/>
          </a:bodyPr>
          <a:lstStyle>
            <a:defPPr>
              <a:defRPr lang="en-US"/>
            </a:defPPr>
            <a:lvl1pPr algn="r">
              <a:defRPr sz="1100"/>
            </a:lvl1pPr>
          </a:lstStyle>
          <a:p>
            <a:pPr algn="ctr"/>
            <a:r>
              <a:rPr lang="en-US" dirty="0"/>
              <a:t>Gartner Hype Cycle. Image credit: Wikipedia</a:t>
            </a:r>
            <a:endParaRPr lang="en-CA" dirty="0"/>
          </a:p>
        </p:txBody>
      </p:sp>
    </p:spTree>
    <p:extLst>
      <p:ext uri="{BB962C8B-B14F-4D97-AF65-F5344CB8AC3E}">
        <p14:creationId xmlns:p14="http://schemas.microsoft.com/office/powerpoint/2010/main" val="246092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959DF-0312-4FD6-B437-A91A8AE526D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25F7EBE-4A12-4E2A-8CBA-3F5972F20399}"/>
              </a:ext>
            </a:extLst>
          </p:cNvPr>
          <p:cNvSpPr>
            <a:spLocks noGrp="1"/>
          </p:cNvSpPr>
          <p:nvPr>
            <p:ph sz="half" idx="1"/>
          </p:nvPr>
        </p:nvSpPr>
        <p:spPr/>
        <p:txBody>
          <a:bodyPr>
            <a:normAutofit lnSpcReduction="10000"/>
          </a:bodyPr>
          <a:lstStyle/>
          <a:p>
            <a:r>
              <a:rPr lang="en-US" dirty="0"/>
              <a:t>FHIR is the new standard from HL7</a:t>
            </a:r>
          </a:p>
          <a:p>
            <a:r>
              <a:rPr lang="en-US" dirty="0"/>
              <a:t>DICOM and HL7 are working together</a:t>
            </a:r>
          </a:p>
          <a:p>
            <a:pPr lvl="1"/>
            <a:r>
              <a:rPr lang="en-US" dirty="0"/>
              <a:t>Bringing imaging information to the widest audience</a:t>
            </a:r>
          </a:p>
          <a:p>
            <a:pPr lvl="1"/>
            <a:r>
              <a:rPr lang="en-US" dirty="0"/>
              <a:t>Respecting each other’s strengths</a:t>
            </a:r>
          </a:p>
          <a:p>
            <a:pPr lvl="1"/>
            <a:r>
              <a:rPr lang="en-US" dirty="0"/>
              <a:t>DICOM used for imaging-centric activities</a:t>
            </a:r>
          </a:p>
          <a:p>
            <a:pPr lvl="1"/>
            <a:r>
              <a:rPr lang="en-US" dirty="0"/>
              <a:t>FHIR used for information-centric activities</a:t>
            </a:r>
          </a:p>
        </p:txBody>
      </p:sp>
      <p:sp>
        <p:nvSpPr>
          <p:cNvPr id="4" name="Content Placeholder 3">
            <a:extLst>
              <a:ext uri="{FF2B5EF4-FFF2-40B4-BE49-F238E27FC236}">
                <a16:creationId xmlns:a16="http://schemas.microsoft.com/office/drawing/2014/main" id="{C6371DD7-7C9D-4969-81F3-D2BC7C39BC62}"/>
              </a:ext>
            </a:extLst>
          </p:cNvPr>
          <p:cNvSpPr>
            <a:spLocks noGrp="1"/>
          </p:cNvSpPr>
          <p:nvPr>
            <p:ph sz="half" idx="2"/>
          </p:nvPr>
        </p:nvSpPr>
        <p:spPr/>
        <p:txBody>
          <a:bodyPr>
            <a:normAutofit lnSpcReduction="10000"/>
          </a:bodyPr>
          <a:lstStyle/>
          <a:p>
            <a:r>
              <a:rPr lang="en-US" dirty="0"/>
              <a:t>FHIR enables new capabilities</a:t>
            </a:r>
          </a:p>
          <a:p>
            <a:pPr lvl="1"/>
            <a:r>
              <a:rPr lang="en-US" dirty="0"/>
              <a:t>Greater range of devices</a:t>
            </a:r>
          </a:p>
          <a:p>
            <a:pPr lvl="1"/>
            <a:r>
              <a:rPr lang="en-US" dirty="0"/>
              <a:t>Query model</a:t>
            </a:r>
          </a:p>
          <a:p>
            <a:pPr lvl="1"/>
            <a:r>
              <a:rPr lang="en-US" dirty="0"/>
              <a:t>Greater interoperability</a:t>
            </a:r>
          </a:p>
          <a:p>
            <a:pPr lvl="1"/>
            <a:r>
              <a:rPr lang="en-US" dirty="0"/>
              <a:t>SMART-on-FHIR</a:t>
            </a:r>
          </a:p>
          <a:p>
            <a:pPr lvl="1"/>
            <a:r>
              <a:rPr lang="en-US" dirty="0"/>
              <a:t>CDS Hooks</a:t>
            </a:r>
          </a:p>
          <a:p>
            <a:pPr lvl="1"/>
            <a:r>
              <a:rPr lang="en-US" dirty="0" err="1"/>
              <a:t>FHIRCast</a:t>
            </a:r>
            <a:endParaRPr lang="en-CA" dirty="0"/>
          </a:p>
        </p:txBody>
      </p:sp>
      <p:sp>
        <p:nvSpPr>
          <p:cNvPr id="5" name="Footer Placeholder 4">
            <a:extLst>
              <a:ext uri="{FF2B5EF4-FFF2-40B4-BE49-F238E27FC236}">
                <a16:creationId xmlns:a16="http://schemas.microsoft.com/office/drawing/2014/main" id="{9D256ECA-2DEA-40B3-ADCC-909E774B9934}"/>
              </a:ext>
            </a:extLst>
          </p:cNvPr>
          <p:cNvSpPr>
            <a:spLocks noGrp="1"/>
          </p:cNvSpPr>
          <p:nvPr>
            <p:ph type="ftr" sz="quarter" idx="11"/>
          </p:nvPr>
        </p:nvSpPr>
        <p:spPr/>
        <p:txBody>
          <a:bodyPr/>
          <a:lstStyle/>
          <a:p>
            <a:r>
              <a:rPr lang="en-US" dirty="0"/>
              <a:t>Copyright DICOM® 2019       www.dicomstandard.org        #DICOMConference2019       #DICOM      @DICOMSTANDARD</a:t>
            </a:r>
          </a:p>
        </p:txBody>
      </p:sp>
      <p:sp>
        <p:nvSpPr>
          <p:cNvPr id="6" name="Slide Number Placeholder 5">
            <a:extLst>
              <a:ext uri="{FF2B5EF4-FFF2-40B4-BE49-F238E27FC236}">
                <a16:creationId xmlns:a16="http://schemas.microsoft.com/office/drawing/2014/main" id="{1BBFACA8-DFF0-4DFC-9FE0-6A487740A297}"/>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844522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Questions?</a:t>
            </a:r>
            <a:endParaRPr lang="en-US" dirty="0"/>
          </a:p>
        </p:txBody>
      </p:sp>
      <p:sp>
        <p:nvSpPr>
          <p:cNvPr id="3" name="Content Placeholder 2"/>
          <p:cNvSpPr>
            <a:spLocks noGrp="1"/>
          </p:cNvSpPr>
          <p:nvPr>
            <p:ph sz="half" idx="1"/>
          </p:nvPr>
        </p:nvSpPr>
        <p:spPr/>
        <p:txBody>
          <a:bodyPr>
            <a:normAutofit/>
          </a:bodyPr>
          <a:lstStyle/>
          <a:p>
            <a:r>
              <a:rPr lang="en-US" dirty="0"/>
              <a:t>Contact Information</a:t>
            </a:r>
          </a:p>
          <a:p>
            <a:pPr lvl="1"/>
            <a:r>
              <a:rPr lang="en-US" dirty="0"/>
              <a:t>Elliot Silver, M.Sc.</a:t>
            </a:r>
            <a:br>
              <a:rPr lang="en-US" dirty="0"/>
            </a:br>
            <a:r>
              <a:rPr lang="en-US" dirty="0"/>
              <a:t>Vancouver, Canada</a:t>
            </a:r>
          </a:p>
          <a:p>
            <a:pPr lvl="1"/>
            <a:r>
              <a:rPr lang="en-US" dirty="0">
                <a:hlinkClick r:id="rId2"/>
              </a:rPr>
              <a:t>elliot.silver@changehealthcare.com</a:t>
            </a:r>
            <a:endParaRPr lang="en-US" dirty="0"/>
          </a:p>
          <a:p>
            <a:pPr lvl="1"/>
            <a:r>
              <a:rPr lang="en-US" dirty="0"/>
              <a:t>      @</a:t>
            </a:r>
            <a:r>
              <a:rPr lang="en-US" dirty="0" err="1"/>
              <a:t>elliot_silver</a:t>
            </a:r>
            <a:endParaRPr lang="en-US" dirty="0"/>
          </a:p>
        </p:txBody>
      </p:sp>
      <p:sp>
        <p:nvSpPr>
          <p:cNvPr id="6" name="Content Placeholder 5">
            <a:extLst>
              <a:ext uri="{FF2B5EF4-FFF2-40B4-BE49-F238E27FC236}">
                <a16:creationId xmlns:a16="http://schemas.microsoft.com/office/drawing/2014/main" id="{DF60B7E2-166C-42E5-9E14-E4ED515912F2}"/>
              </a:ext>
            </a:extLst>
          </p:cNvPr>
          <p:cNvSpPr>
            <a:spLocks noGrp="1"/>
          </p:cNvSpPr>
          <p:nvPr>
            <p:ph sz="half" idx="2"/>
          </p:nvPr>
        </p:nvSpPr>
        <p:spPr/>
        <p:txBody>
          <a:bodyPr/>
          <a:lstStyle/>
          <a:p>
            <a:r>
              <a:rPr lang="en-CA" dirty="0"/>
              <a:t>Resources</a:t>
            </a:r>
          </a:p>
          <a:p>
            <a:pPr lvl="1"/>
            <a:r>
              <a:rPr lang="en-US" dirty="0"/>
              <a:t>HL7® FHIR®</a:t>
            </a:r>
            <a:br>
              <a:rPr lang="en-US" dirty="0"/>
            </a:br>
            <a:r>
              <a:rPr lang="en-US" dirty="0">
                <a:hlinkClick r:id="rId3"/>
              </a:rPr>
              <a:t>http://hl7.org/fhir/</a:t>
            </a:r>
            <a:r>
              <a:rPr lang="en-US" dirty="0"/>
              <a:t>  </a:t>
            </a:r>
          </a:p>
          <a:p>
            <a:pPr lvl="1"/>
            <a:r>
              <a:rPr lang="en-US" dirty="0" err="1"/>
              <a:t>DICOMweb</a:t>
            </a:r>
            <a:r>
              <a:rPr lang="en-US" dirty="0"/>
              <a:t>™ Standard</a:t>
            </a:r>
            <a:br>
              <a:rPr lang="en-US" dirty="0"/>
            </a:br>
            <a:r>
              <a:rPr lang="en-US" dirty="0">
                <a:hlinkClick r:id="rId4"/>
              </a:rPr>
              <a:t>http://diciomstandard.org/current/output/html/part18.html</a:t>
            </a:r>
            <a:r>
              <a:rPr lang="en-US" dirty="0"/>
              <a:t>  </a:t>
            </a:r>
          </a:p>
        </p:txBody>
      </p:sp>
      <p:sp>
        <p:nvSpPr>
          <p:cNvPr id="4" name="Footer Placeholder 3"/>
          <p:cNvSpPr>
            <a:spLocks noGrp="1"/>
          </p:cNvSpPr>
          <p:nvPr>
            <p:ph type="ftr" sz="quarter" idx="11"/>
          </p:nvPr>
        </p:nvSpPr>
        <p:spPr>
          <a:xfrm>
            <a:off x="581192" y="6018246"/>
            <a:ext cx="7465528" cy="455339"/>
          </a:xfrm>
        </p:spPr>
        <p:txBody>
          <a:bodyPr/>
          <a:lstStyle/>
          <a:p>
            <a:r>
              <a:rPr lang="en-US" dirty="0"/>
              <a:t>Copyright DICOM® 2019       www.dicomstandard.org          #DICOMConference2019        #DICOM             @</a:t>
            </a:r>
            <a:r>
              <a:rPr lang="en-US" dirty="0" err="1"/>
              <a:t>DICOMstandard</a:t>
            </a:r>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7" name="Picture 6">
            <a:extLst>
              <a:ext uri="{FF2B5EF4-FFF2-40B4-BE49-F238E27FC236}">
                <a16:creationId xmlns:a16="http://schemas.microsoft.com/office/drawing/2014/main" id="{E009CC25-37A9-4B7E-AE3B-F158FE2E1F1C}"/>
              </a:ext>
            </a:extLst>
          </p:cNvPr>
          <p:cNvPicPr>
            <a:picLocks noChangeAspect="1"/>
          </p:cNvPicPr>
          <p:nvPr/>
        </p:nvPicPr>
        <p:blipFill>
          <a:blip r:embed="rId5"/>
          <a:stretch>
            <a:fillRect/>
          </a:stretch>
        </p:blipFill>
        <p:spPr>
          <a:xfrm>
            <a:off x="1147251" y="4125255"/>
            <a:ext cx="304800" cy="304800"/>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1BD93506-CEAE-4A95-A870-4A1029480345}"/>
              </a:ext>
            </a:extLst>
          </p:cNvPr>
          <p:cNvPicPr>
            <a:picLocks noChangeAspect="1"/>
          </p:cNvPicPr>
          <p:nvPr/>
        </p:nvPicPr>
        <p:blipFill>
          <a:blip r:embed="rId6"/>
          <a:stretch>
            <a:fillRect/>
          </a:stretch>
        </p:blipFill>
        <p:spPr>
          <a:xfrm>
            <a:off x="1147251" y="5161053"/>
            <a:ext cx="2124829" cy="651057"/>
          </a:xfrm>
          <a:prstGeom prst="rect">
            <a:avLst/>
          </a:prstGeom>
        </p:spPr>
      </p:pic>
    </p:spTree>
    <p:extLst>
      <p:ext uri="{BB962C8B-B14F-4D97-AF65-F5344CB8AC3E}">
        <p14:creationId xmlns:p14="http://schemas.microsoft.com/office/powerpoint/2010/main" val="195162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7914-69E8-4A38-BB52-F9ABDB1DC47B}"/>
              </a:ext>
            </a:extLst>
          </p:cNvPr>
          <p:cNvSpPr>
            <a:spLocks noGrp="1"/>
          </p:cNvSpPr>
          <p:nvPr>
            <p:ph type="title"/>
          </p:nvPr>
        </p:nvSpPr>
        <p:spPr/>
        <p:txBody>
          <a:bodyPr/>
          <a:lstStyle/>
          <a:p>
            <a:r>
              <a:rPr lang="en-US" dirty="0"/>
              <a:t>What is the HL7 FHIR Standard?</a:t>
            </a:r>
          </a:p>
        </p:txBody>
      </p:sp>
      <p:sp>
        <p:nvSpPr>
          <p:cNvPr id="3" name="Content Placeholder 2">
            <a:extLst>
              <a:ext uri="{FF2B5EF4-FFF2-40B4-BE49-F238E27FC236}">
                <a16:creationId xmlns:a16="http://schemas.microsoft.com/office/drawing/2014/main" id="{76D73D0A-14B8-4C01-905D-73A43C71E9E2}"/>
              </a:ext>
            </a:extLst>
          </p:cNvPr>
          <p:cNvSpPr>
            <a:spLocks noGrp="1"/>
          </p:cNvSpPr>
          <p:nvPr>
            <p:ph idx="1"/>
          </p:nvPr>
        </p:nvSpPr>
        <p:spPr/>
        <p:txBody>
          <a:bodyPr>
            <a:normAutofit fontScale="92500" lnSpcReduction="20000"/>
          </a:bodyPr>
          <a:lstStyle/>
          <a:p>
            <a:r>
              <a:rPr lang="en-US" dirty="0"/>
              <a:t>Result of HL7 Fresh Look task force</a:t>
            </a:r>
          </a:p>
          <a:p>
            <a:pPr lvl="1"/>
            <a:r>
              <a:rPr lang="en-US" dirty="0"/>
              <a:t>“What would healthcare exchange look like if we started from scratch using modern approaches?”</a:t>
            </a:r>
          </a:p>
          <a:p>
            <a:r>
              <a:rPr lang="en-US" dirty="0"/>
              <a:t>Addresses perceived deficiencies in existing HL7 standards</a:t>
            </a:r>
          </a:p>
          <a:p>
            <a:pPr lvl="1"/>
            <a:r>
              <a:rPr lang="en-US" dirty="0"/>
              <a:t>V2: Product of a by-gone era </a:t>
            </a:r>
          </a:p>
          <a:p>
            <a:pPr lvl="1"/>
            <a:r>
              <a:rPr lang="en-US" dirty="0"/>
              <a:t>V3: Too complex, little traction</a:t>
            </a:r>
          </a:p>
          <a:p>
            <a:pPr lvl="1"/>
            <a:r>
              <a:rPr lang="en-US" dirty="0"/>
              <a:t>CDA: Too much variability</a:t>
            </a:r>
          </a:p>
          <a:p>
            <a:r>
              <a:rPr lang="en-US" dirty="0"/>
              <a:t>FHIR targets</a:t>
            </a:r>
          </a:p>
          <a:p>
            <a:pPr lvl="1"/>
            <a:r>
              <a:rPr lang="en-US" dirty="0"/>
              <a:t>Broader sharing across organizations</a:t>
            </a:r>
          </a:p>
          <a:p>
            <a:pPr lvl="1"/>
            <a:r>
              <a:rPr lang="en-US" dirty="0"/>
              <a:t>Mobile, web, cloud environments</a:t>
            </a:r>
          </a:p>
          <a:p>
            <a:pPr lvl="1"/>
            <a:r>
              <a:rPr lang="en-US" dirty="0"/>
              <a:t>Integration in days, not months</a:t>
            </a:r>
          </a:p>
        </p:txBody>
      </p:sp>
      <p:sp>
        <p:nvSpPr>
          <p:cNvPr id="4" name="Footer Placeholder 3">
            <a:extLst>
              <a:ext uri="{FF2B5EF4-FFF2-40B4-BE49-F238E27FC236}">
                <a16:creationId xmlns:a16="http://schemas.microsoft.com/office/drawing/2014/main" id="{1590FAE3-913F-4AE5-BE9B-8F657E536B96}"/>
              </a:ext>
            </a:extLst>
          </p:cNvPr>
          <p:cNvSpPr>
            <a:spLocks noGrp="1"/>
          </p:cNvSpPr>
          <p:nvPr>
            <p:ph type="ftr" sz="quarter" idx="11"/>
          </p:nvPr>
        </p:nvSpPr>
        <p:spPr/>
        <p:txBody>
          <a:bodyPr/>
          <a:lstStyle/>
          <a:p>
            <a:r>
              <a:rPr lang="en-US" dirty="0"/>
              <a:t>Copyright DICOM® 2019       www.dicomstandard.org          #DICOMConference2019        #DICOM              @DICOMSTANDARD</a:t>
            </a:r>
          </a:p>
        </p:txBody>
      </p:sp>
      <p:sp>
        <p:nvSpPr>
          <p:cNvPr id="5" name="Slide Number Placeholder 4">
            <a:extLst>
              <a:ext uri="{FF2B5EF4-FFF2-40B4-BE49-F238E27FC236}">
                <a16:creationId xmlns:a16="http://schemas.microsoft.com/office/drawing/2014/main" id="{9FFA772A-398E-4736-9763-9DD46A9888CC}"/>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042801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59BAC-91C3-4A69-A879-F61284E91D48}"/>
              </a:ext>
            </a:extLst>
          </p:cNvPr>
          <p:cNvSpPr>
            <a:spLocks noGrp="1"/>
          </p:cNvSpPr>
          <p:nvPr>
            <p:ph type="title"/>
          </p:nvPr>
        </p:nvSpPr>
        <p:spPr/>
        <p:txBody>
          <a:bodyPr/>
          <a:lstStyle/>
          <a:p>
            <a:r>
              <a:rPr lang="en-CA" dirty="0"/>
              <a:t>What is HL7 FHIR?</a:t>
            </a:r>
            <a:endParaRPr lang="en-US" dirty="0"/>
          </a:p>
        </p:txBody>
      </p:sp>
      <p:sp>
        <p:nvSpPr>
          <p:cNvPr id="6" name="Content Placeholder 5">
            <a:extLst>
              <a:ext uri="{FF2B5EF4-FFF2-40B4-BE49-F238E27FC236}">
                <a16:creationId xmlns:a16="http://schemas.microsoft.com/office/drawing/2014/main" id="{90811310-A9ED-4894-9162-DD620FF7B1F6}"/>
              </a:ext>
            </a:extLst>
          </p:cNvPr>
          <p:cNvSpPr>
            <a:spLocks noGrp="1"/>
          </p:cNvSpPr>
          <p:nvPr>
            <p:ph sz="half" idx="1"/>
          </p:nvPr>
        </p:nvSpPr>
        <p:spPr/>
        <p:txBody>
          <a:bodyPr>
            <a:normAutofit lnSpcReduction="10000"/>
          </a:bodyPr>
          <a:lstStyle/>
          <a:p>
            <a:r>
              <a:rPr lang="en-US" b="1" dirty="0">
                <a:solidFill>
                  <a:srgbClr val="002060"/>
                </a:solidFill>
              </a:rPr>
              <a:t>F</a:t>
            </a:r>
            <a:r>
              <a:rPr lang="en-US" dirty="0"/>
              <a:t>ast</a:t>
            </a:r>
          </a:p>
          <a:p>
            <a:pPr lvl="1"/>
            <a:r>
              <a:rPr lang="en-US" dirty="0"/>
              <a:t>Focus on design and implementation efficiency</a:t>
            </a:r>
          </a:p>
          <a:p>
            <a:r>
              <a:rPr lang="en-US" b="1" dirty="0">
                <a:solidFill>
                  <a:srgbClr val="002060"/>
                </a:solidFill>
              </a:rPr>
              <a:t>H</a:t>
            </a:r>
            <a:r>
              <a:rPr lang="en-US" dirty="0"/>
              <a:t>ealthcare</a:t>
            </a:r>
          </a:p>
          <a:p>
            <a:pPr lvl="1"/>
            <a:r>
              <a:rPr lang="en-US" dirty="0"/>
              <a:t>Don’t try to cover other domains</a:t>
            </a:r>
          </a:p>
          <a:p>
            <a:r>
              <a:rPr lang="en-US" b="1" dirty="0">
                <a:solidFill>
                  <a:srgbClr val="002060"/>
                </a:solidFill>
              </a:rPr>
              <a:t>I</a:t>
            </a:r>
            <a:r>
              <a:rPr lang="en-US" dirty="0"/>
              <a:t>nteroperable</a:t>
            </a:r>
          </a:p>
          <a:p>
            <a:pPr lvl="1"/>
            <a:r>
              <a:rPr lang="en-US" dirty="0"/>
              <a:t>Systems should just work together</a:t>
            </a:r>
          </a:p>
          <a:p>
            <a:r>
              <a:rPr lang="en-US" b="1" dirty="0">
                <a:solidFill>
                  <a:srgbClr val="002060"/>
                </a:solidFill>
              </a:rPr>
              <a:t>R</a:t>
            </a:r>
            <a:r>
              <a:rPr lang="en-US" dirty="0"/>
              <a:t>esources</a:t>
            </a:r>
          </a:p>
          <a:p>
            <a:pPr lvl="1"/>
            <a:r>
              <a:rPr lang="en-US" dirty="0"/>
              <a:t>Fundamental building blocks</a:t>
            </a:r>
          </a:p>
        </p:txBody>
      </p:sp>
      <p:sp>
        <p:nvSpPr>
          <p:cNvPr id="7" name="Content Placeholder 6">
            <a:extLst>
              <a:ext uri="{FF2B5EF4-FFF2-40B4-BE49-F238E27FC236}">
                <a16:creationId xmlns:a16="http://schemas.microsoft.com/office/drawing/2014/main" id="{FA0603CD-5F11-4D50-85DE-9D626BBF0C13}"/>
              </a:ext>
            </a:extLst>
          </p:cNvPr>
          <p:cNvSpPr>
            <a:spLocks noGrp="1"/>
          </p:cNvSpPr>
          <p:nvPr>
            <p:ph sz="half" idx="2"/>
          </p:nvPr>
        </p:nvSpPr>
        <p:spPr/>
        <p:txBody>
          <a:bodyPr>
            <a:normAutofit fontScale="47500" lnSpcReduction="20000"/>
          </a:bodyPr>
          <a:lstStyle/>
          <a:p>
            <a:pPr marL="0" indent="0">
              <a:lnSpc>
                <a:spcPct val="120000"/>
              </a:lnSpc>
              <a:spcBef>
                <a:spcPts val="0"/>
              </a:spcBef>
              <a:spcAft>
                <a:spcPts val="0"/>
              </a:spcAft>
              <a:buNone/>
            </a:pPr>
            <a:r>
              <a:rPr lang="en-US" dirty="0">
                <a:solidFill>
                  <a:srgbClr val="0000FF"/>
                </a:solidFill>
                <a:latin typeface="Lucida Console" pitchFamily="49" charset="0"/>
              </a:rPr>
              <a:t>&lt;</a:t>
            </a:r>
            <a:r>
              <a:rPr lang="en-US" dirty="0">
                <a:solidFill>
                  <a:srgbClr val="A31515"/>
                </a:solidFill>
                <a:latin typeface="Lucida Console" pitchFamily="49" charset="0"/>
              </a:rPr>
              <a:t>Patient</a:t>
            </a:r>
            <a:r>
              <a:rPr lang="en-US" dirty="0">
                <a:solidFill>
                  <a:srgbClr val="0000FF"/>
                </a:solidFill>
                <a:latin typeface="Lucida Console" pitchFamily="49" charset="0"/>
              </a:rPr>
              <a:t> </a:t>
            </a:r>
            <a:r>
              <a:rPr lang="en-US" dirty="0" err="1">
                <a:solidFill>
                  <a:srgbClr val="FF0000"/>
                </a:solidFill>
                <a:latin typeface="Lucida Console" pitchFamily="49" charset="0"/>
              </a:rPr>
              <a:t>xmlns</a:t>
            </a:r>
            <a:r>
              <a:rPr lang="en-US" dirty="0">
                <a:solidFill>
                  <a:srgbClr val="0000FF"/>
                </a:solidFill>
                <a:latin typeface="Lucida Console" pitchFamily="49" charset="0"/>
              </a:rPr>
              <a:t>=</a:t>
            </a:r>
            <a:r>
              <a:rPr lang="en-US" dirty="0">
                <a:solidFill>
                  <a:srgbClr val="000000"/>
                </a:solidFill>
                <a:latin typeface="Lucida Console" pitchFamily="49" charset="0"/>
              </a:rPr>
              <a:t>"</a:t>
            </a:r>
            <a:r>
              <a:rPr lang="en-US" dirty="0">
                <a:solidFill>
                  <a:srgbClr val="0000FF"/>
                </a:solidFill>
                <a:latin typeface="Lucida Console" pitchFamily="49" charset="0"/>
              </a:rPr>
              <a:t>http://hl7.org/</a:t>
            </a:r>
            <a:r>
              <a:rPr lang="en-US" dirty="0" err="1">
                <a:solidFill>
                  <a:srgbClr val="0000FF"/>
                </a:solidFill>
                <a:latin typeface="Lucida Console" pitchFamily="49" charset="0"/>
              </a:rPr>
              <a:t>fhir</a:t>
            </a:r>
            <a:r>
              <a:rPr lang="en-US" dirty="0">
                <a:solidFill>
                  <a:srgbClr val="000000"/>
                </a:solidFill>
                <a:latin typeface="Lucida Console" pitchFamily="49" charset="0"/>
              </a:rPr>
              <a:t>"</a:t>
            </a:r>
            <a:r>
              <a:rPr lang="en-US" dirty="0">
                <a:solidFill>
                  <a:srgbClr val="0000FF"/>
                </a:solidFill>
                <a:latin typeface="Lucida Console" pitchFamily="49" charset="0"/>
              </a:rPr>
              <a:t>&gt;</a:t>
            </a:r>
            <a:endParaRPr lang="en-US" dirty="0">
              <a:solidFill>
                <a:srgbClr val="000000"/>
              </a:solidFill>
              <a:latin typeface="Lucida Console" pitchFamily="49" charset="0"/>
            </a:endParaRPr>
          </a:p>
          <a:p>
            <a:pPr marL="0" indent="0">
              <a:lnSpc>
                <a:spcPct val="120000"/>
              </a:lnSpc>
              <a:spcBef>
                <a:spcPts val="0"/>
              </a:spcBef>
              <a:spcAft>
                <a:spcPts val="0"/>
              </a:spcAft>
              <a:buNone/>
            </a:pPr>
            <a:r>
              <a:rPr lang="en-US" dirty="0">
                <a:solidFill>
                  <a:srgbClr val="0000FF"/>
                </a:solidFill>
                <a:latin typeface="Lucida Console" pitchFamily="49" charset="0"/>
              </a:rPr>
              <a:t>  &lt;</a:t>
            </a:r>
            <a:r>
              <a:rPr lang="en-US" dirty="0">
                <a:solidFill>
                  <a:srgbClr val="A31515"/>
                </a:solidFill>
                <a:latin typeface="Lucida Console" pitchFamily="49" charset="0"/>
              </a:rPr>
              <a:t>id</a:t>
            </a:r>
            <a:r>
              <a:rPr lang="en-US" dirty="0">
                <a:solidFill>
                  <a:srgbClr val="0000FF"/>
                </a:solidFill>
                <a:latin typeface="Lucida Console" pitchFamily="49" charset="0"/>
              </a:rPr>
              <a:t> </a:t>
            </a:r>
            <a:r>
              <a:rPr lang="en-US" dirty="0">
                <a:solidFill>
                  <a:srgbClr val="FF0000"/>
                </a:solidFill>
                <a:latin typeface="Lucida Console" pitchFamily="49" charset="0"/>
              </a:rPr>
              <a:t>value</a:t>
            </a:r>
            <a:r>
              <a:rPr lang="en-US" dirty="0">
                <a:solidFill>
                  <a:srgbClr val="0000FF"/>
                </a:solidFill>
                <a:latin typeface="Lucida Console" pitchFamily="49" charset="0"/>
              </a:rPr>
              <a:t>=</a:t>
            </a:r>
            <a:r>
              <a:rPr lang="en-US" dirty="0">
                <a:solidFill>
                  <a:srgbClr val="000000"/>
                </a:solidFill>
                <a:latin typeface="Lucida Console" pitchFamily="49" charset="0"/>
              </a:rPr>
              <a:t>"</a:t>
            </a:r>
            <a:r>
              <a:rPr lang="en-US" dirty="0">
                <a:solidFill>
                  <a:srgbClr val="0000FF"/>
                </a:solidFill>
                <a:latin typeface="Lucida Console" pitchFamily="49" charset="0"/>
              </a:rPr>
              <a:t>31415</a:t>
            </a:r>
            <a:r>
              <a:rPr lang="en-US" dirty="0">
                <a:solidFill>
                  <a:srgbClr val="000000"/>
                </a:solidFill>
                <a:latin typeface="Lucida Console" pitchFamily="49" charset="0"/>
              </a:rPr>
              <a:t>"</a:t>
            </a:r>
            <a:r>
              <a:rPr lang="en-US" dirty="0">
                <a:solidFill>
                  <a:srgbClr val="0000FF"/>
                </a:solidFill>
                <a:latin typeface="Lucida Console" pitchFamily="49" charset="0"/>
              </a:rPr>
              <a:t>/&gt;</a:t>
            </a:r>
            <a:endParaRPr lang="en-US" dirty="0">
              <a:solidFill>
                <a:srgbClr val="000000"/>
              </a:solidFill>
              <a:latin typeface="Lucida Console" pitchFamily="49" charset="0"/>
            </a:endParaRPr>
          </a:p>
          <a:p>
            <a:pPr marL="0" indent="0">
              <a:lnSpc>
                <a:spcPct val="120000"/>
              </a:lnSpc>
              <a:spcBef>
                <a:spcPts val="0"/>
              </a:spcBef>
              <a:spcAft>
                <a:spcPts val="0"/>
              </a:spcAft>
              <a:buNone/>
            </a:pPr>
            <a:r>
              <a:rPr lang="en-US" dirty="0">
                <a:solidFill>
                  <a:srgbClr val="0000FF"/>
                </a:solidFill>
                <a:latin typeface="Lucida Console" pitchFamily="49" charset="0"/>
              </a:rPr>
              <a:t>  &lt;</a:t>
            </a:r>
            <a:r>
              <a:rPr lang="en-US" dirty="0">
                <a:solidFill>
                  <a:srgbClr val="A31515"/>
                </a:solidFill>
                <a:latin typeface="Lucida Console" pitchFamily="49" charset="0"/>
              </a:rPr>
              <a:t>identifier</a:t>
            </a:r>
            <a:r>
              <a:rPr lang="en-US" dirty="0">
                <a:solidFill>
                  <a:srgbClr val="0000FF"/>
                </a:solidFill>
                <a:latin typeface="Lucida Console" pitchFamily="49" charset="0"/>
              </a:rPr>
              <a:t>&gt;</a:t>
            </a:r>
            <a:endParaRPr lang="en-US" dirty="0">
              <a:solidFill>
                <a:srgbClr val="000000"/>
              </a:solidFill>
              <a:latin typeface="Lucida Console" pitchFamily="49" charset="0"/>
            </a:endParaRPr>
          </a:p>
          <a:p>
            <a:pPr marL="0" indent="0">
              <a:lnSpc>
                <a:spcPct val="120000"/>
              </a:lnSpc>
              <a:spcBef>
                <a:spcPts val="0"/>
              </a:spcBef>
              <a:spcAft>
                <a:spcPts val="0"/>
              </a:spcAft>
              <a:buNone/>
            </a:pPr>
            <a:r>
              <a:rPr lang="en-US" dirty="0">
                <a:solidFill>
                  <a:srgbClr val="0000FF"/>
                </a:solidFill>
                <a:latin typeface="Lucida Console" pitchFamily="49" charset="0"/>
              </a:rPr>
              <a:t>    &lt;</a:t>
            </a:r>
            <a:r>
              <a:rPr lang="en-US" dirty="0">
                <a:solidFill>
                  <a:srgbClr val="A31515"/>
                </a:solidFill>
                <a:latin typeface="Lucida Console" pitchFamily="49" charset="0"/>
              </a:rPr>
              <a:t>use</a:t>
            </a:r>
            <a:r>
              <a:rPr lang="en-US" dirty="0">
                <a:solidFill>
                  <a:srgbClr val="0000FF"/>
                </a:solidFill>
                <a:latin typeface="Lucida Console" pitchFamily="49" charset="0"/>
              </a:rPr>
              <a:t> </a:t>
            </a:r>
            <a:r>
              <a:rPr lang="en-US" dirty="0">
                <a:solidFill>
                  <a:srgbClr val="FF0000"/>
                </a:solidFill>
                <a:latin typeface="Lucida Console" pitchFamily="49" charset="0"/>
              </a:rPr>
              <a:t>value</a:t>
            </a:r>
            <a:r>
              <a:rPr lang="en-US" dirty="0">
                <a:solidFill>
                  <a:srgbClr val="0000FF"/>
                </a:solidFill>
                <a:latin typeface="Lucida Console" pitchFamily="49" charset="0"/>
              </a:rPr>
              <a:t>=</a:t>
            </a:r>
            <a:r>
              <a:rPr lang="en-US" dirty="0">
                <a:solidFill>
                  <a:srgbClr val="000000"/>
                </a:solidFill>
                <a:latin typeface="Lucida Console" pitchFamily="49" charset="0"/>
              </a:rPr>
              <a:t>"</a:t>
            </a:r>
            <a:r>
              <a:rPr lang="en-US" dirty="0">
                <a:solidFill>
                  <a:srgbClr val="0000FF"/>
                </a:solidFill>
                <a:latin typeface="Lucida Console" pitchFamily="49" charset="0"/>
              </a:rPr>
              <a:t>usual</a:t>
            </a:r>
            <a:r>
              <a:rPr lang="en-US" dirty="0">
                <a:solidFill>
                  <a:srgbClr val="000000"/>
                </a:solidFill>
                <a:latin typeface="Lucida Console" pitchFamily="49" charset="0"/>
              </a:rPr>
              <a:t>"</a:t>
            </a:r>
            <a:r>
              <a:rPr lang="en-US" dirty="0">
                <a:solidFill>
                  <a:srgbClr val="0000FF"/>
                </a:solidFill>
                <a:latin typeface="Lucida Console" pitchFamily="49" charset="0"/>
              </a:rPr>
              <a:t>/&gt;</a:t>
            </a:r>
            <a:endParaRPr lang="en-US" dirty="0">
              <a:solidFill>
                <a:srgbClr val="000000"/>
              </a:solidFill>
              <a:latin typeface="Lucida Console" pitchFamily="49" charset="0"/>
            </a:endParaRPr>
          </a:p>
          <a:p>
            <a:pPr marL="0" indent="0">
              <a:lnSpc>
                <a:spcPct val="120000"/>
              </a:lnSpc>
              <a:spcBef>
                <a:spcPts val="0"/>
              </a:spcBef>
              <a:spcAft>
                <a:spcPts val="0"/>
              </a:spcAft>
              <a:buNone/>
            </a:pPr>
            <a:r>
              <a:rPr lang="en-US" dirty="0">
                <a:solidFill>
                  <a:srgbClr val="0000FF"/>
                </a:solidFill>
                <a:latin typeface="Lucida Console" pitchFamily="49" charset="0"/>
              </a:rPr>
              <a:t>    &lt;</a:t>
            </a:r>
            <a:r>
              <a:rPr lang="en-US" dirty="0">
                <a:solidFill>
                  <a:srgbClr val="A31515"/>
                </a:solidFill>
                <a:latin typeface="Lucida Console" pitchFamily="49" charset="0"/>
              </a:rPr>
              <a:t>label </a:t>
            </a:r>
            <a:r>
              <a:rPr lang="en-US" dirty="0">
                <a:solidFill>
                  <a:srgbClr val="FF0000"/>
                </a:solidFill>
                <a:latin typeface="Lucida Console" pitchFamily="49" charset="0"/>
              </a:rPr>
              <a:t>value</a:t>
            </a:r>
            <a:r>
              <a:rPr lang="en-US" dirty="0">
                <a:solidFill>
                  <a:srgbClr val="0000FF"/>
                </a:solidFill>
                <a:latin typeface="Lucida Console" pitchFamily="49" charset="0"/>
              </a:rPr>
              <a:t>=</a:t>
            </a:r>
            <a:r>
              <a:rPr lang="en-US" dirty="0">
                <a:solidFill>
                  <a:srgbClr val="000000"/>
                </a:solidFill>
                <a:latin typeface="Lucida Console" pitchFamily="49" charset="0"/>
              </a:rPr>
              <a:t>"</a:t>
            </a:r>
            <a:r>
              <a:rPr lang="en-US" dirty="0">
                <a:solidFill>
                  <a:srgbClr val="0000FF"/>
                </a:solidFill>
                <a:latin typeface="Lucida Console" pitchFamily="49" charset="0"/>
              </a:rPr>
              <a:t>MRN</a:t>
            </a:r>
            <a:r>
              <a:rPr lang="en-US" dirty="0">
                <a:solidFill>
                  <a:srgbClr val="000000"/>
                </a:solidFill>
                <a:latin typeface="Lucida Console" pitchFamily="49" charset="0"/>
              </a:rPr>
              <a:t>"</a:t>
            </a:r>
            <a:r>
              <a:rPr lang="en-US" dirty="0">
                <a:solidFill>
                  <a:srgbClr val="0000FF"/>
                </a:solidFill>
                <a:latin typeface="Lucida Console" pitchFamily="49" charset="0"/>
              </a:rPr>
              <a:t>/&gt;</a:t>
            </a:r>
          </a:p>
          <a:p>
            <a:pPr marL="0" indent="0">
              <a:lnSpc>
                <a:spcPct val="120000"/>
              </a:lnSpc>
              <a:spcBef>
                <a:spcPts val="0"/>
              </a:spcBef>
              <a:spcAft>
                <a:spcPts val="0"/>
              </a:spcAft>
              <a:buNone/>
            </a:pPr>
            <a:r>
              <a:rPr lang="en-US" dirty="0">
                <a:solidFill>
                  <a:srgbClr val="0000FF"/>
                </a:solidFill>
                <a:latin typeface="Lucida Console" pitchFamily="49" charset="0"/>
              </a:rPr>
              <a:t>    &lt;</a:t>
            </a:r>
            <a:r>
              <a:rPr lang="en-US" dirty="0">
                <a:solidFill>
                  <a:srgbClr val="A31515"/>
                </a:solidFill>
                <a:latin typeface="Lucida Console" pitchFamily="49" charset="0"/>
              </a:rPr>
              <a:t>system</a:t>
            </a:r>
            <a:r>
              <a:rPr lang="en-US" dirty="0">
                <a:solidFill>
                  <a:srgbClr val="0000FF"/>
                </a:solidFill>
                <a:latin typeface="Lucida Console" pitchFamily="49" charset="0"/>
              </a:rPr>
              <a:t> </a:t>
            </a:r>
            <a:r>
              <a:rPr lang="en-US" dirty="0">
                <a:solidFill>
                  <a:srgbClr val="FF0000"/>
                </a:solidFill>
                <a:latin typeface="Lucida Console" pitchFamily="49" charset="0"/>
              </a:rPr>
              <a:t>value</a:t>
            </a:r>
            <a:r>
              <a:rPr lang="en-US" dirty="0">
                <a:solidFill>
                  <a:srgbClr val="0000FF"/>
                </a:solidFill>
                <a:latin typeface="Lucida Console" pitchFamily="49" charset="0"/>
              </a:rPr>
              <a:t>=</a:t>
            </a:r>
            <a:r>
              <a:rPr lang="en-US" dirty="0">
                <a:solidFill>
                  <a:srgbClr val="000000"/>
                </a:solidFill>
                <a:latin typeface="Lucida Console" pitchFamily="49" charset="0"/>
              </a:rPr>
              <a:t>"</a:t>
            </a:r>
            <a:r>
              <a:rPr lang="en-US" dirty="0">
                <a:solidFill>
                  <a:srgbClr val="0000FF"/>
                </a:solidFill>
                <a:latin typeface="Lucida Console" pitchFamily="49" charset="0"/>
              </a:rPr>
              <a:t>http://www.goodhealth.org/ids/mrs</a:t>
            </a:r>
            <a:r>
              <a:rPr lang="en-US" dirty="0">
                <a:solidFill>
                  <a:srgbClr val="000000"/>
                </a:solidFill>
                <a:latin typeface="Lucida Console" pitchFamily="49" charset="0"/>
              </a:rPr>
              <a:t>"</a:t>
            </a:r>
            <a:r>
              <a:rPr lang="en-US" dirty="0">
                <a:solidFill>
                  <a:srgbClr val="0000FF"/>
                </a:solidFill>
                <a:latin typeface="Lucida Console" pitchFamily="49" charset="0"/>
              </a:rPr>
              <a:t>/&gt;</a:t>
            </a:r>
            <a:endParaRPr lang="en-US" dirty="0">
              <a:solidFill>
                <a:srgbClr val="000000"/>
              </a:solidFill>
              <a:latin typeface="Lucida Console" pitchFamily="49" charset="0"/>
            </a:endParaRPr>
          </a:p>
          <a:p>
            <a:pPr marL="0" indent="0">
              <a:lnSpc>
                <a:spcPct val="120000"/>
              </a:lnSpc>
              <a:spcBef>
                <a:spcPts val="0"/>
              </a:spcBef>
              <a:spcAft>
                <a:spcPts val="0"/>
              </a:spcAft>
              <a:buNone/>
            </a:pPr>
            <a:r>
              <a:rPr lang="en-US" dirty="0">
                <a:solidFill>
                  <a:srgbClr val="0000FF"/>
                </a:solidFill>
                <a:latin typeface="Lucida Console" pitchFamily="49" charset="0"/>
              </a:rPr>
              <a:t>    &lt;</a:t>
            </a:r>
            <a:r>
              <a:rPr lang="en-US" dirty="0">
                <a:solidFill>
                  <a:srgbClr val="A31515"/>
                </a:solidFill>
                <a:latin typeface="Lucida Console" pitchFamily="49" charset="0"/>
              </a:rPr>
              <a:t>value</a:t>
            </a:r>
            <a:r>
              <a:rPr lang="en-US" dirty="0">
                <a:solidFill>
                  <a:srgbClr val="0000FF"/>
                </a:solidFill>
                <a:latin typeface="Lucida Console" pitchFamily="49" charset="0"/>
              </a:rPr>
              <a:t> </a:t>
            </a:r>
            <a:r>
              <a:rPr lang="en-US" dirty="0">
                <a:solidFill>
                  <a:srgbClr val="FF0000"/>
                </a:solidFill>
                <a:latin typeface="Lucida Console" pitchFamily="49" charset="0"/>
              </a:rPr>
              <a:t>value</a:t>
            </a:r>
            <a:r>
              <a:rPr lang="en-US" dirty="0">
                <a:solidFill>
                  <a:srgbClr val="0000FF"/>
                </a:solidFill>
                <a:latin typeface="Lucida Console" pitchFamily="49" charset="0"/>
              </a:rPr>
              <a:t>=</a:t>
            </a:r>
            <a:r>
              <a:rPr lang="en-US" dirty="0">
                <a:solidFill>
                  <a:srgbClr val="000000"/>
                </a:solidFill>
                <a:latin typeface="Lucida Console" pitchFamily="49" charset="0"/>
              </a:rPr>
              <a:t>"</a:t>
            </a:r>
            <a:r>
              <a:rPr lang="en-US" dirty="0">
                <a:solidFill>
                  <a:srgbClr val="0000FF"/>
                </a:solidFill>
                <a:latin typeface="Lucida Console" pitchFamily="49" charset="0"/>
              </a:rPr>
              <a:t>123456</a:t>
            </a:r>
            <a:r>
              <a:rPr lang="en-US" dirty="0">
                <a:solidFill>
                  <a:srgbClr val="000000"/>
                </a:solidFill>
                <a:latin typeface="Lucida Console" pitchFamily="49" charset="0"/>
              </a:rPr>
              <a:t>"</a:t>
            </a:r>
            <a:r>
              <a:rPr lang="en-US" dirty="0">
                <a:solidFill>
                  <a:srgbClr val="0000FF"/>
                </a:solidFill>
                <a:latin typeface="Lucida Console" pitchFamily="49" charset="0"/>
              </a:rPr>
              <a:t>/&gt;</a:t>
            </a:r>
            <a:endParaRPr lang="en-US" dirty="0">
              <a:solidFill>
                <a:srgbClr val="000000"/>
              </a:solidFill>
              <a:latin typeface="Lucida Console" pitchFamily="49" charset="0"/>
            </a:endParaRPr>
          </a:p>
          <a:p>
            <a:pPr marL="0" indent="0">
              <a:lnSpc>
                <a:spcPct val="120000"/>
              </a:lnSpc>
              <a:spcBef>
                <a:spcPts val="0"/>
              </a:spcBef>
              <a:spcAft>
                <a:spcPts val="0"/>
              </a:spcAft>
              <a:buNone/>
            </a:pPr>
            <a:r>
              <a:rPr lang="en-US" dirty="0">
                <a:solidFill>
                  <a:srgbClr val="0000FF"/>
                </a:solidFill>
                <a:latin typeface="Lucida Console" pitchFamily="49" charset="0"/>
              </a:rPr>
              <a:t>  &lt;/</a:t>
            </a:r>
            <a:r>
              <a:rPr lang="en-US" dirty="0">
                <a:solidFill>
                  <a:srgbClr val="A31515"/>
                </a:solidFill>
                <a:latin typeface="Lucida Console" pitchFamily="49" charset="0"/>
              </a:rPr>
              <a:t>identifier</a:t>
            </a:r>
            <a:r>
              <a:rPr lang="en-US" dirty="0">
                <a:solidFill>
                  <a:srgbClr val="0000FF"/>
                </a:solidFill>
                <a:latin typeface="Lucida Console" pitchFamily="49" charset="0"/>
              </a:rPr>
              <a:t>&gt;</a:t>
            </a:r>
          </a:p>
          <a:p>
            <a:pPr marL="0" indent="0">
              <a:lnSpc>
                <a:spcPct val="120000"/>
              </a:lnSpc>
              <a:spcBef>
                <a:spcPts val="0"/>
              </a:spcBef>
              <a:spcAft>
                <a:spcPts val="0"/>
              </a:spcAft>
              <a:buNone/>
            </a:pPr>
            <a:r>
              <a:rPr lang="en-US" dirty="0">
                <a:solidFill>
                  <a:srgbClr val="0000FF"/>
                </a:solidFill>
                <a:latin typeface="Lucida Console" pitchFamily="49" charset="0"/>
              </a:rPr>
              <a:t>  &lt;</a:t>
            </a:r>
            <a:r>
              <a:rPr lang="en-US" dirty="0">
                <a:solidFill>
                  <a:srgbClr val="A31515"/>
                </a:solidFill>
                <a:latin typeface="Lucida Console" pitchFamily="49" charset="0"/>
              </a:rPr>
              <a:t>name</a:t>
            </a:r>
            <a:r>
              <a:rPr lang="en-US" dirty="0">
                <a:solidFill>
                  <a:srgbClr val="0000FF"/>
                </a:solidFill>
                <a:latin typeface="Lucida Console" pitchFamily="49" charset="0"/>
              </a:rPr>
              <a:t>&gt;</a:t>
            </a:r>
            <a:endParaRPr lang="en-US" dirty="0">
              <a:solidFill>
                <a:srgbClr val="000000"/>
              </a:solidFill>
              <a:latin typeface="Lucida Console" pitchFamily="49" charset="0"/>
            </a:endParaRPr>
          </a:p>
          <a:p>
            <a:pPr marL="0" indent="0">
              <a:lnSpc>
                <a:spcPct val="120000"/>
              </a:lnSpc>
              <a:spcBef>
                <a:spcPts val="0"/>
              </a:spcBef>
              <a:spcAft>
                <a:spcPts val="0"/>
              </a:spcAft>
              <a:buNone/>
            </a:pPr>
            <a:r>
              <a:rPr lang="en-US" dirty="0">
                <a:solidFill>
                  <a:srgbClr val="0000FF"/>
                </a:solidFill>
                <a:latin typeface="Lucida Console" pitchFamily="49" charset="0"/>
              </a:rPr>
              <a:t>    &lt;</a:t>
            </a:r>
            <a:r>
              <a:rPr lang="en-US" dirty="0">
                <a:solidFill>
                  <a:srgbClr val="A31515"/>
                </a:solidFill>
                <a:latin typeface="Lucida Console" pitchFamily="49" charset="0"/>
              </a:rPr>
              <a:t>family</a:t>
            </a:r>
            <a:r>
              <a:rPr lang="en-US" dirty="0">
                <a:solidFill>
                  <a:srgbClr val="0000FF"/>
                </a:solidFill>
                <a:latin typeface="Lucida Console" pitchFamily="49" charset="0"/>
              </a:rPr>
              <a:t> </a:t>
            </a:r>
            <a:r>
              <a:rPr lang="en-US" dirty="0">
                <a:solidFill>
                  <a:srgbClr val="FF0000"/>
                </a:solidFill>
                <a:latin typeface="Lucida Console" pitchFamily="49" charset="0"/>
              </a:rPr>
              <a:t>value</a:t>
            </a:r>
            <a:r>
              <a:rPr lang="en-US" dirty="0">
                <a:solidFill>
                  <a:srgbClr val="0000FF"/>
                </a:solidFill>
                <a:latin typeface="Lucida Console" pitchFamily="49" charset="0"/>
              </a:rPr>
              <a:t>=</a:t>
            </a:r>
            <a:r>
              <a:rPr lang="en-US" dirty="0">
                <a:solidFill>
                  <a:srgbClr val="000000"/>
                </a:solidFill>
                <a:latin typeface="Lucida Console" pitchFamily="49" charset="0"/>
              </a:rPr>
              <a:t>"</a:t>
            </a:r>
            <a:r>
              <a:rPr lang="en-US" dirty="0">
                <a:solidFill>
                  <a:srgbClr val="0000FF"/>
                </a:solidFill>
                <a:latin typeface="Lucida Console" pitchFamily="49" charset="0"/>
              </a:rPr>
              <a:t>Levin</a:t>
            </a:r>
            <a:r>
              <a:rPr lang="en-US" dirty="0">
                <a:solidFill>
                  <a:srgbClr val="000000"/>
                </a:solidFill>
                <a:latin typeface="Lucida Console" pitchFamily="49" charset="0"/>
              </a:rPr>
              <a:t>"</a:t>
            </a:r>
            <a:r>
              <a:rPr lang="en-US" dirty="0">
                <a:solidFill>
                  <a:srgbClr val="0000FF"/>
                </a:solidFill>
                <a:latin typeface="Lucida Console" pitchFamily="49" charset="0"/>
              </a:rPr>
              <a:t>/&gt;</a:t>
            </a:r>
            <a:endParaRPr lang="en-US" dirty="0">
              <a:solidFill>
                <a:srgbClr val="000000"/>
              </a:solidFill>
              <a:latin typeface="Lucida Console" pitchFamily="49" charset="0"/>
            </a:endParaRPr>
          </a:p>
          <a:p>
            <a:pPr marL="0" indent="0">
              <a:lnSpc>
                <a:spcPct val="120000"/>
              </a:lnSpc>
              <a:spcBef>
                <a:spcPts val="0"/>
              </a:spcBef>
              <a:spcAft>
                <a:spcPts val="0"/>
              </a:spcAft>
              <a:buNone/>
            </a:pPr>
            <a:r>
              <a:rPr lang="en-US" dirty="0">
                <a:solidFill>
                  <a:srgbClr val="0000FF"/>
                </a:solidFill>
                <a:latin typeface="Lucida Console" pitchFamily="49" charset="0"/>
              </a:rPr>
              <a:t>    &lt;</a:t>
            </a:r>
            <a:r>
              <a:rPr lang="en-US" dirty="0">
                <a:solidFill>
                  <a:srgbClr val="A31515"/>
                </a:solidFill>
                <a:latin typeface="Lucida Console" pitchFamily="49" charset="0"/>
              </a:rPr>
              <a:t>given</a:t>
            </a:r>
            <a:r>
              <a:rPr lang="en-US" dirty="0">
                <a:solidFill>
                  <a:srgbClr val="0000FF"/>
                </a:solidFill>
                <a:latin typeface="Lucida Console" pitchFamily="49" charset="0"/>
              </a:rPr>
              <a:t> </a:t>
            </a:r>
            <a:r>
              <a:rPr lang="en-US" dirty="0">
                <a:solidFill>
                  <a:srgbClr val="FF0000"/>
                </a:solidFill>
                <a:latin typeface="Lucida Console" pitchFamily="49" charset="0"/>
              </a:rPr>
              <a:t>value</a:t>
            </a:r>
            <a:r>
              <a:rPr lang="en-US" dirty="0">
                <a:solidFill>
                  <a:srgbClr val="0000FF"/>
                </a:solidFill>
                <a:latin typeface="Lucida Console" pitchFamily="49" charset="0"/>
              </a:rPr>
              <a:t>=</a:t>
            </a:r>
            <a:r>
              <a:rPr lang="en-US" dirty="0">
                <a:solidFill>
                  <a:srgbClr val="000000"/>
                </a:solidFill>
                <a:latin typeface="Lucida Console" pitchFamily="49" charset="0"/>
              </a:rPr>
              <a:t>"</a:t>
            </a:r>
            <a:r>
              <a:rPr lang="en-US" dirty="0">
                <a:solidFill>
                  <a:srgbClr val="0000FF"/>
                </a:solidFill>
                <a:latin typeface="Lucida Console" pitchFamily="49" charset="0"/>
              </a:rPr>
              <a:t>Henry</a:t>
            </a:r>
            <a:r>
              <a:rPr lang="en-US" dirty="0">
                <a:solidFill>
                  <a:srgbClr val="000000"/>
                </a:solidFill>
                <a:latin typeface="Lucida Console" pitchFamily="49" charset="0"/>
              </a:rPr>
              <a:t>"</a:t>
            </a:r>
            <a:r>
              <a:rPr lang="en-US" dirty="0">
                <a:solidFill>
                  <a:srgbClr val="0000FF"/>
                </a:solidFill>
                <a:latin typeface="Lucida Console" pitchFamily="49" charset="0"/>
              </a:rPr>
              <a:t>/&gt;</a:t>
            </a:r>
            <a:endParaRPr lang="en-US" dirty="0">
              <a:solidFill>
                <a:srgbClr val="000000"/>
              </a:solidFill>
              <a:latin typeface="Lucida Console" pitchFamily="49" charset="0"/>
            </a:endParaRPr>
          </a:p>
          <a:p>
            <a:pPr marL="0" indent="0">
              <a:lnSpc>
                <a:spcPct val="120000"/>
              </a:lnSpc>
              <a:spcBef>
                <a:spcPts val="0"/>
              </a:spcBef>
              <a:spcAft>
                <a:spcPts val="0"/>
              </a:spcAft>
              <a:buNone/>
            </a:pPr>
            <a:r>
              <a:rPr lang="en-US" dirty="0">
                <a:solidFill>
                  <a:srgbClr val="0000FF"/>
                </a:solidFill>
                <a:latin typeface="Lucida Console" pitchFamily="49" charset="0"/>
              </a:rPr>
              <a:t>  &lt;/</a:t>
            </a:r>
            <a:r>
              <a:rPr lang="en-US" dirty="0">
                <a:solidFill>
                  <a:srgbClr val="A31515"/>
                </a:solidFill>
                <a:latin typeface="Lucida Console" pitchFamily="49" charset="0"/>
              </a:rPr>
              <a:t>name</a:t>
            </a:r>
            <a:r>
              <a:rPr lang="en-US" dirty="0">
                <a:solidFill>
                  <a:srgbClr val="0000FF"/>
                </a:solidFill>
                <a:latin typeface="Lucida Console" pitchFamily="49" charset="0"/>
              </a:rPr>
              <a:t>&gt;</a:t>
            </a:r>
            <a:endParaRPr lang="en-US" dirty="0">
              <a:solidFill>
                <a:srgbClr val="000000"/>
              </a:solidFill>
              <a:latin typeface="Lucida Console" pitchFamily="49" charset="0"/>
            </a:endParaRPr>
          </a:p>
          <a:p>
            <a:pPr marL="0" indent="0">
              <a:lnSpc>
                <a:spcPct val="120000"/>
              </a:lnSpc>
              <a:spcBef>
                <a:spcPts val="0"/>
              </a:spcBef>
              <a:spcAft>
                <a:spcPts val="0"/>
              </a:spcAft>
              <a:buNone/>
            </a:pPr>
            <a:r>
              <a:rPr lang="en-US" dirty="0">
                <a:solidFill>
                  <a:srgbClr val="0000FF"/>
                </a:solidFill>
                <a:latin typeface="Lucida Console" pitchFamily="49" charset="0"/>
              </a:rPr>
              <a:t>  &lt;</a:t>
            </a:r>
            <a:r>
              <a:rPr lang="en-US" dirty="0">
                <a:solidFill>
                  <a:srgbClr val="A31515"/>
                </a:solidFill>
                <a:latin typeface="Lucida Console" pitchFamily="49" charset="0"/>
              </a:rPr>
              <a:t>gender</a:t>
            </a:r>
            <a:r>
              <a:rPr lang="en-US" dirty="0">
                <a:solidFill>
                  <a:srgbClr val="0000FF"/>
                </a:solidFill>
                <a:latin typeface="Lucida Console" pitchFamily="49" charset="0"/>
              </a:rPr>
              <a:t> </a:t>
            </a:r>
            <a:r>
              <a:rPr lang="en-US" dirty="0">
                <a:solidFill>
                  <a:srgbClr val="FF0000"/>
                </a:solidFill>
                <a:latin typeface="Lucida Console" pitchFamily="49" charset="0"/>
              </a:rPr>
              <a:t>value</a:t>
            </a:r>
            <a:r>
              <a:rPr lang="en-US" dirty="0">
                <a:solidFill>
                  <a:srgbClr val="0000FF"/>
                </a:solidFill>
                <a:latin typeface="Lucida Console" pitchFamily="49" charset="0"/>
              </a:rPr>
              <a:t>=</a:t>
            </a:r>
            <a:r>
              <a:rPr lang="en-US" dirty="0">
                <a:solidFill>
                  <a:srgbClr val="000000"/>
                </a:solidFill>
                <a:latin typeface="Lucida Console" pitchFamily="49" charset="0"/>
              </a:rPr>
              <a:t>"</a:t>
            </a:r>
            <a:r>
              <a:rPr lang="en-US" dirty="0">
                <a:solidFill>
                  <a:srgbClr val="0000FF"/>
                </a:solidFill>
                <a:latin typeface="Lucida Console" pitchFamily="49" charset="0"/>
              </a:rPr>
              <a:t>male</a:t>
            </a:r>
            <a:r>
              <a:rPr lang="en-US" dirty="0">
                <a:solidFill>
                  <a:srgbClr val="000000"/>
                </a:solidFill>
                <a:latin typeface="Lucida Console" pitchFamily="49" charset="0"/>
              </a:rPr>
              <a:t>"</a:t>
            </a:r>
            <a:r>
              <a:rPr lang="en-US" dirty="0">
                <a:solidFill>
                  <a:srgbClr val="0000FF"/>
                </a:solidFill>
                <a:latin typeface="Lucida Console" pitchFamily="49" charset="0"/>
              </a:rPr>
              <a:t>/&gt;</a:t>
            </a:r>
            <a:endParaRPr lang="en-US" dirty="0">
              <a:solidFill>
                <a:srgbClr val="000000"/>
              </a:solidFill>
              <a:latin typeface="Lucida Console" pitchFamily="49" charset="0"/>
            </a:endParaRPr>
          </a:p>
          <a:p>
            <a:pPr marL="0" indent="0">
              <a:lnSpc>
                <a:spcPct val="120000"/>
              </a:lnSpc>
              <a:spcBef>
                <a:spcPts val="0"/>
              </a:spcBef>
              <a:spcAft>
                <a:spcPts val="0"/>
              </a:spcAft>
              <a:buNone/>
            </a:pPr>
            <a:r>
              <a:rPr lang="en-US" dirty="0">
                <a:solidFill>
                  <a:srgbClr val="0000FF"/>
                </a:solidFill>
                <a:latin typeface="Lucida Console" pitchFamily="49" charset="0"/>
              </a:rPr>
              <a:t>  &lt;</a:t>
            </a:r>
            <a:r>
              <a:rPr lang="en-US" dirty="0" err="1">
                <a:solidFill>
                  <a:srgbClr val="A31515"/>
                </a:solidFill>
                <a:latin typeface="Lucida Console" pitchFamily="49" charset="0"/>
              </a:rPr>
              <a:t>birthDate</a:t>
            </a:r>
            <a:r>
              <a:rPr lang="en-US" dirty="0">
                <a:solidFill>
                  <a:srgbClr val="0000FF"/>
                </a:solidFill>
                <a:latin typeface="Lucida Console" pitchFamily="49" charset="0"/>
              </a:rPr>
              <a:t> </a:t>
            </a:r>
            <a:r>
              <a:rPr lang="en-US" dirty="0">
                <a:solidFill>
                  <a:srgbClr val="FF0000"/>
                </a:solidFill>
                <a:latin typeface="Lucida Console" pitchFamily="49" charset="0"/>
              </a:rPr>
              <a:t>value</a:t>
            </a:r>
            <a:r>
              <a:rPr lang="en-US" dirty="0">
                <a:solidFill>
                  <a:srgbClr val="0000FF"/>
                </a:solidFill>
                <a:latin typeface="Lucida Console" pitchFamily="49" charset="0"/>
              </a:rPr>
              <a:t>=</a:t>
            </a:r>
            <a:r>
              <a:rPr lang="en-US" dirty="0">
                <a:solidFill>
                  <a:srgbClr val="000000"/>
                </a:solidFill>
                <a:latin typeface="Lucida Console" pitchFamily="49" charset="0"/>
              </a:rPr>
              <a:t>"</a:t>
            </a:r>
            <a:r>
              <a:rPr lang="en-US" dirty="0">
                <a:solidFill>
                  <a:srgbClr val="0000FF"/>
                </a:solidFill>
                <a:latin typeface="Lucida Console" pitchFamily="49" charset="0"/>
              </a:rPr>
              <a:t>1932-09-24</a:t>
            </a:r>
            <a:r>
              <a:rPr lang="en-US" dirty="0">
                <a:solidFill>
                  <a:srgbClr val="000000"/>
                </a:solidFill>
                <a:latin typeface="Lucida Console" pitchFamily="49" charset="0"/>
              </a:rPr>
              <a:t>"</a:t>
            </a:r>
            <a:r>
              <a:rPr lang="en-US" dirty="0">
                <a:solidFill>
                  <a:srgbClr val="0000FF"/>
                </a:solidFill>
                <a:latin typeface="Lucida Console" pitchFamily="49" charset="0"/>
              </a:rPr>
              <a:t>/&gt;</a:t>
            </a:r>
            <a:endParaRPr lang="en-US" dirty="0">
              <a:solidFill>
                <a:srgbClr val="000000"/>
              </a:solidFill>
              <a:latin typeface="Lucida Console" pitchFamily="49" charset="0"/>
            </a:endParaRPr>
          </a:p>
          <a:p>
            <a:pPr marL="0" indent="0">
              <a:lnSpc>
                <a:spcPct val="120000"/>
              </a:lnSpc>
              <a:spcBef>
                <a:spcPts val="0"/>
              </a:spcBef>
              <a:spcAft>
                <a:spcPts val="0"/>
              </a:spcAft>
              <a:buNone/>
            </a:pPr>
            <a:r>
              <a:rPr lang="en-US" dirty="0">
                <a:solidFill>
                  <a:srgbClr val="0000FF"/>
                </a:solidFill>
                <a:latin typeface="Lucida Console" pitchFamily="49" charset="0"/>
              </a:rPr>
              <a:t>  &lt;</a:t>
            </a:r>
            <a:r>
              <a:rPr lang="en-US" dirty="0" err="1">
                <a:solidFill>
                  <a:srgbClr val="A31515"/>
                </a:solidFill>
                <a:latin typeface="Lucida Console" pitchFamily="49" charset="0"/>
              </a:rPr>
              <a:t>careProvider</a:t>
            </a:r>
            <a:r>
              <a:rPr lang="en-US" dirty="0">
                <a:solidFill>
                  <a:srgbClr val="0000FF"/>
                </a:solidFill>
                <a:latin typeface="Lucida Console" pitchFamily="49" charset="0"/>
              </a:rPr>
              <a:t>&gt;</a:t>
            </a:r>
            <a:endParaRPr lang="en-US" dirty="0">
              <a:solidFill>
                <a:srgbClr val="000000"/>
              </a:solidFill>
              <a:latin typeface="Lucida Console" pitchFamily="49" charset="0"/>
            </a:endParaRPr>
          </a:p>
          <a:p>
            <a:pPr marL="0" indent="0">
              <a:lnSpc>
                <a:spcPct val="120000"/>
              </a:lnSpc>
              <a:spcBef>
                <a:spcPts val="0"/>
              </a:spcBef>
              <a:spcAft>
                <a:spcPts val="0"/>
              </a:spcAft>
              <a:buNone/>
            </a:pPr>
            <a:r>
              <a:rPr lang="en-US" dirty="0">
                <a:solidFill>
                  <a:srgbClr val="0000FF"/>
                </a:solidFill>
                <a:latin typeface="Lucida Console" pitchFamily="49" charset="0"/>
              </a:rPr>
              <a:t>    &lt;</a:t>
            </a:r>
            <a:r>
              <a:rPr lang="en-US" dirty="0">
                <a:solidFill>
                  <a:srgbClr val="A31515"/>
                </a:solidFill>
                <a:latin typeface="Lucida Console" pitchFamily="49" charset="0"/>
              </a:rPr>
              <a:t>reference</a:t>
            </a:r>
            <a:r>
              <a:rPr lang="en-US" dirty="0">
                <a:solidFill>
                  <a:srgbClr val="0000FF"/>
                </a:solidFill>
                <a:latin typeface="Lucida Console" pitchFamily="49" charset="0"/>
              </a:rPr>
              <a:t> </a:t>
            </a:r>
            <a:r>
              <a:rPr lang="en-US" dirty="0">
                <a:solidFill>
                  <a:srgbClr val="FF0000"/>
                </a:solidFill>
                <a:latin typeface="Lucida Console" pitchFamily="49" charset="0"/>
              </a:rPr>
              <a:t>value</a:t>
            </a:r>
            <a:r>
              <a:rPr lang="en-US" dirty="0">
                <a:solidFill>
                  <a:srgbClr val="0000FF"/>
                </a:solidFill>
                <a:latin typeface="Lucida Console" pitchFamily="49" charset="0"/>
              </a:rPr>
              <a:t>=</a:t>
            </a:r>
            <a:r>
              <a:rPr lang="en-US" dirty="0">
                <a:solidFill>
                  <a:srgbClr val="000000"/>
                </a:solidFill>
                <a:latin typeface="Lucida Console" pitchFamily="49" charset="0"/>
              </a:rPr>
              <a:t>"</a:t>
            </a:r>
            <a:r>
              <a:rPr lang="en-US" dirty="0">
                <a:solidFill>
                  <a:srgbClr val="0000FF"/>
                </a:solidFill>
                <a:latin typeface="Lucida Console" pitchFamily="49" charset="0"/>
              </a:rPr>
              <a:t>Organization/2</a:t>
            </a:r>
            <a:r>
              <a:rPr lang="en-US" dirty="0">
                <a:solidFill>
                  <a:srgbClr val="000000"/>
                </a:solidFill>
                <a:latin typeface="Lucida Console" pitchFamily="49" charset="0"/>
              </a:rPr>
              <a:t>"</a:t>
            </a:r>
            <a:r>
              <a:rPr lang="en-US" dirty="0">
                <a:solidFill>
                  <a:srgbClr val="0000FF"/>
                </a:solidFill>
                <a:latin typeface="Lucida Console" pitchFamily="49" charset="0"/>
              </a:rPr>
              <a:t>/&gt;</a:t>
            </a:r>
            <a:endParaRPr lang="en-US" dirty="0">
              <a:solidFill>
                <a:srgbClr val="000000"/>
              </a:solidFill>
              <a:latin typeface="Lucida Console" pitchFamily="49" charset="0"/>
            </a:endParaRPr>
          </a:p>
          <a:p>
            <a:pPr marL="0" indent="0">
              <a:lnSpc>
                <a:spcPct val="120000"/>
              </a:lnSpc>
              <a:spcBef>
                <a:spcPts val="0"/>
              </a:spcBef>
              <a:spcAft>
                <a:spcPts val="0"/>
              </a:spcAft>
              <a:buNone/>
            </a:pPr>
            <a:r>
              <a:rPr lang="en-US" dirty="0">
                <a:solidFill>
                  <a:srgbClr val="0000FF"/>
                </a:solidFill>
                <a:latin typeface="Lucida Console" pitchFamily="49" charset="0"/>
              </a:rPr>
              <a:t>    &lt;</a:t>
            </a:r>
            <a:r>
              <a:rPr lang="en-US" dirty="0">
                <a:solidFill>
                  <a:srgbClr val="A31515"/>
                </a:solidFill>
                <a:latin typeface="Lucida Console" pitchFamily="49" charset="0"/>
              </a:rPr>
              <a:t>display</a:t>
            </a:r>
            <a:r>
              <a:rPr lang="en-US" dirty="0">
                <a:solidFill>
                  <a:srgbClr val="0000FF"/>
                </a:solidFill>
                <a:latin typeface="Lucida Console" pitchFamily="49" charset="0"/>
              </a:rPr>
              <a:t> </a:t>
            </a:r>
            <a:r>
              <a:rPr lang="en-US" dirty="0">
                <a:solidFill>
                  <a:srgbClr val="FF0000"/>
                </a:solidFill>
                <a:latin typeface="Lucida Console" pitchFamily="49" charset="0"/>
              </a:rPr>
              <a:t>value</a:t>
            </a:r>
            <a:r>
              <a:rPr lang="en-US" dirty="0">
                <a:solidFill>
                  <a:srgbClr val="0000FF"/>
                </a:solidFill>
                <a:latin typeface="Lucida Console" pitchFamily="49" charset="0"/>
              </a:rPr>
              <a:t>=</a:t>
            </a:r>
            <a:r>
              <a:rPr lang="en-US" dirty="0">
                <a:solidFill>
                  <a:srgbClr val="000000"/>
                </a:solidFill>
                <a:latin typeface="Lucida Console" pitchFamily="49" charset="0"/>
              </a:rPr>
              <a:t>"</a:t>
            </a:r>
            <a:r>
              <a:rPr lang="en-US" dirty="0">
                <a:solidFill>
                  <a:srgbClr val="0000FF"/>
                </a:solidFill>
                <a:latin typeface="Lucida Console" pitchFamily="49" charset="0"/>
              </a:rPr>
              <a:t>Good Health Clinic</a:t>
            </a:r>
            <a:r>
              <a:rPr lang="en-US" dirty="0">
                <a:solidFill>
                  <a:srgbClr val="000000"/>
                </a:solidFill>
                <a:latin typeface="Lucida Console" pitchFamily="49" charset="0"/>
              </a:rPr>
              <a:t>"</a:t>
            </a:r>
            <a:r>
              <a:rPr lang="en-US" dirty="0">
                <a:solidFill>
                  <a:srgbClr val="0000FF"/>
                </a:solidFill>
                <a:latin typeface="Lucida Console" pitchFamily="49" charset="0"/>
              </a:rPr>
              <a:t>/&gt;</a:t>
            </a:r>
            <a:endParaRPr lang="en-US" dirty="0">
              <a:solidFill>
                <a:srgbClr val="000000"/>
              </a:solidFill>
              <a:latin typeface="Lucida Console" pitchFamily="49" charset="0"/>
            </a:endParaRPr>
          </a:p>
          <a:p>
            <a:pPr marL="0" indent="0">
              <a:lnSpc>
                <a:spcPct val="120000"/>
              </a:lnSpc>
              <a:spcBef>
                <a:spcPts val="0"/>
              </a:spcBef>
              <a:spcAft>
                <a:spcPts val="0"/>
              </a:spcAft>
              <a:buNone/>
            </a:pPr>
            <a:r>
              <a:rPr lang="en-US" dirty="0">
                <a:solidFill>
                  <a:srgbClr val="0000FF"/>
                </a:solidFill>
                <a:latin typeface="Lucida Console" pitchFamily="49" charset="0"/>
              </a:rPr>
              <a:t>  &lt;/</a:t>
            </a:r>
            <a:r>
              <a:rPr lang="en-US" dirty="0" err="1">
                <a:solidFill>
                  <a:srgbClr val="A31515"/>
                </a:solidFill>
                <a:latin typeface="Lucida Console" pitchFamily="49" charset="0"/>
              </a:rPr>
              <a:t>careProvider</a:t>
            </a:r>
            <a:r>
              <a:rPr lang="en-US" dirty="0">
                <a:solidFill>
                  <a:srgbClr val="0000FF"/>
                </a:solidFill>
                <a:latin typeface="Lucida Console" pitchFamily="49" charset="0"/>
              </a:rPr>
              <a:t>&gt;</a:t>
            </a:r>
            <a:endParaRPr lang="en-US" dirty="0">
              <a:solidFill>
                <a:srgbClr val="000000"/>
              </a:solidFill>
              <a:latin typeface="Lucida Console" pitchFamily="49" charset="0"/>
            </a:endParaRPr>
          </a:p>
          <a:p>
            <a:pPr marL="0" indent="0">
              <a:lnSpc>
                <a:spcPct val="120000"/>
              </a:lnSpc>
              <a:spcBef>
                <a:spcPts val="0"/>
              </a:spcBef>
              <a:spcAft>
                <a:spcPts val="0"/>
              </a:spcAft>
              <a:buNone/>
            </a:pPr>
            <a:r>
              <a:rPr lang="en-US" dirty="0">
                <a:solidFill>
                  <a:srgbClr val="0000FF"/>
                </a:solidFill>
                <a:latin typeface="Lucida Console" pitchFamily="49" charset="0"/>
              </a:rPr>
              <a:t>  &lt;</a:t>
            </a:r>
            <a:r>
              <a:rPr lang="en-US" dirty="0">
                <a:solidFill>
                  <a:srgbClr val="A31515"/>
                </a:solidFill>
                <a:latin typeface="Lucida Console" pitchFamily="49" charset="0"/>
              </a:rPr>
              <a:t>active</a:t>
            </a:r>
            <a:r>
              <a:rPr lang="en-US" dirty="0">
                <a:solidFill>
                  <a:srgbClr val="0000FF"/>
                </a:solidFill>
                <a:latin typeface="Lucida Console" pitchFamily="49" charset="0"/>
              </a:rPr>
              <a:t> </a:t>
            </a:r>
            <a:r>
              <a:rPr lang="en-US" dirty="0">
                <a:solidFill>
                  <a:srgbClr val="FF0000"/>
                </a:solidFill>
                <a:latin typeface="Lucida Console" pitchFamily="49" charset="0"/>
              </a:rPr>
              <a:t>value</a:t>
            </a:r>
            <a:r>
              <a:rPr lang="en-US" dirty="0">
                <a:solidFill>
                  <a:srgbClr val="0000FF"/>
                </a:solidFill>
                <a:latin typeface="Lucida Console" pitchFamily="49" charset="0"/>
              </a:rPr>
              <a:t>=</a:t>
            </a:r>
            <a:r>
              <a:rPr lang="en-US" dirty="0">
                <a:solidFill>
                  <a:srgbClr val="000000"/>
                </a:solidFill>
                <a:latin typeface="Lucida Console" pitchFamily="49" charset="0"/>
              </a:rPr>
              <a:t>"</a:t>
            </a:r>
            <a:r>
              <a:rPr lang="en-US" dirty="0">
                <a:solidFill>
                  <a:srgbClr val="0000FF"/>
                </a:solidFill>
                <a:latin typeface="Lucida Console" pitchFamily="49" charset="0"/>
              </a:rPr>
              <a:t>true</a:t>
            </a:r>
            <a:r>
              <a:rPr lang="en-US" dirty="0">
                <a:solidFill>
                  <a:srgbClr val="000000"/>
                </a:solidFill>
                <a:latin typeface="Lucida Console" pitchFamily="49" charset="0"/>
              </a:rPr>
              <a:t>"</a:t>
            </a:r>
            <a:r>
              <a:rPr lang="en-US" dirty="0">
                <a:solidFill>
                  <a:srgbClr val="0000FF"/>
                </a:solidFill>
                <a:latin typeface="Lucida Console" pitchFamily="49" charset="0"/>
              </a:rPr>
              <a:t>/&gt;</a:t>
            </a:r>
            <a:endParaRPr lang="en-US" dirty="0">
              <a:solidFill>
                <a:srgbClr val="000000"/>
              </a:solidFill>
              <a:latin typeface="Lucida Console" pitchFamily="49" charset="0"/>
            </a:endParaRPr>
          </a:p>
          <a:p>
            <a:pPr marL="0" indent="0">
              <a:lnSpc>
                <a:spcPct val="120000"/>
              </a:lnSpc>
              <a:spcBef>
                <a:spcPts val="0"/>
              </a:spcBef>
              <a:spcAft>
                <a:spcPts val="0"/>
              </a:spcAft>
              <a:buNone/>
            </a:pPr>
            <a:r>
              <a:rPr lang="en-US" dirty="0">
                <a:solidFill>
                  <a:srgbClr val="0000FF"/>
                </a:solidFill>
                <a:latin typeface="Lucida Console" pitchFamily="49" charset="0"/>
              </a:rPr>
              <a:t>&lt;/</a:t>
            </a:r>
            <a:r>
              <a:rPr lang="en-US" dirty="0">
                <a:solidFill>
                  <a:srgbClr val="A31515"/>
                </a:solidFill>
                <a:latin typeface="Lucida Console" pitchFamily="49" charset="0"/>
              </a:rPr>
              <a:t>Patient</a:t>
            </a:r>
            <a:r>
              <a:rPr lang="en-US" dirty="0">
                <a:solidFill>
                  <a:srgbClr val="0000FF"/>
                </a:solidFill>
                <a:latin typeface="Lucida Console" pitchFamily="49" charset="0"/>
              </a:rPr>
              <a:t>&gt;</a:t>
            </a:r>
            <a:endParaRPr lang="en-US" dirty="0">
              <a:latin typeface="Lucida Console" pitchFamily="49" charset="0"/>
            </a:endParaRPr>
          </a:p>
        </p:txBody>
      </p:sp>
      <p:sp>
        <p:nvSpPr>
          <p:cNvPr id="4" name="Footer Placeholder 3">
            <a:extLst>
              <a:ext uri="{FF2B5EF4-FFF2-40B4-BE49-F238E27FC236}">
                <a16:creationId xmlns:a16="http://schemas.microsoft.com/office/drawing/2014/main" id="{6EEA9EAB-A965-488F-9B52-B266E8554A1F}"/>
              </a:ext>
            </a:extLst>
          </p:cNvPr>
          <p:cNvSpPr>
            <a:spLocks noGrp="1"/>
          </p:cNvSpPr>
          <p:nvPr>
            <p:ph type="ftr" sz="quarter" idx="11"/>
          </p:nvPr>
        </p:nvSpPr>
        <p:spPr>
          <a:xfrm>
            <a:off x="581192" y="6018246"/>
            <a:ext cx="7398242" cy="455339"/>
          </a:xfrm>
        </p:spPr>
        <p:txBody>
          <a:bodyPr/>
          <a:lstStyle/>
          <a:p>
            <a:r>
              <a:rPr lang="en-US" dirty="0"/>
              <a:t>Copyright DICOM® 2019       www.dicomstandard.org          #DICOMConference2019        #DICOM           @DICOMSTANDARD</a:t>
            </a:r>
          </a:p>
        </p:txBody>
      </p:sp>
      <p:sp>
        <p:nvSpPr>
          <p:cNvPr id="5" name="Slide Number Placeholder 4">
            <a:extLst>
              <a:ext uri="{FF2B5EF4-FFF2-40B4-BE49-F238E27FC236}">
                <a16:creationId xmlns:a16="http://schemas.microsoft.com/office/drawing/2014/main" id="{D01CC395-C98B-4422-85A3-C91E77B05CD7}"/>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1703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C78309-F939-469F-8CE0-7BC0D6268DEB}"/>
              </a:ext>
            </a:extLst>
          </p:cNvPr>
          <p:cNvSpPr>
            <a:spLocks noGrp="1"/>
          </p:cNvSpPr>
          <p:nvPr>
            <p:ph type="title"/>
          </p:nvPr>
        </p:nvSpPr>
        <p:spPr/>
        <p:txBody>
          <a:bodyPr/>
          <a:lstStyle/>
          <a:p>
            <a:r>
              <a:rPr lang="en-US" dirty="0"/>
              <a:t>How HL7 V2 Works</a:t>
            </a:r>
          </a:p>
        </p:txBody>
      </p:sp>
      <p:sp>
        <p:nvSpPr>
          <p:cNvPr id="3" name="Content Placeholder 2">
            <a:extLst>
              <a:ext uri="{FF2B5EF4-FFF2-40B4-BE49-F238E27FC236}">
                <a16:creationId xmlns:a16="http://schemas.microsoft.com/office/drawing/2014/main" id="{AD24EF62-4703-44E6-B1C1-7E969DEA9BE6}"/>
              </a:ext>
            </a:extLst>
          </p:cNvPr>
          <p:cNvSpPr>
            <a:spLocks noGrp="1"/>
          </p:cNvSpPr>
          <p:nvPr>
            <p:ph sz="half" idx="1"/>
          </p:nvPr>
        </p:nvSpPr>
        <p:spPr>
          <a:xfrm>
            <a:off x="448091" y="2743200"/>
            <a:ext cx="8122851" cy="455339"/>
          </a:xfrm>
        </p:spPr>
        <p:txBody>
          <a:bodyPr/>
          <a:lstStyle/>
          <a:p>
            <a:r>
              <a:rPr lang="en-CA" dirty="0"/>
              <a:t>Application wants to graph a patient’s blood pressure over the last year.</a:t>
            </a:r>
            <a:endParaRPr lang="en-US" dirty="0"/>
          </a:p>
        </p:txBody>
      </p:sp>
      <p:sp>
        <p:nvSpPr>
          <p:cNvPr id="5" name="Footer Placeholder 4">
            <a:extLst>
              <a:ext uri="{FF2B5EF4-FFF2-40B4-BE49-F238E27FC236}">
                <a16:creationId xmlns:a16="http://schemas.microsoft.com/office/drawing/2014/main" id="{C23259E1-6875-4455-97E9-4CAB2404C004}"/>
              </a:ext>
            </a:extLst>
          </p:cNvPr>
          <p:cNvSpPr>
            <a:spLocks noGrp="1"/>
          </p:cNvSpPr>
          <p:nvPr>
            <p:ph type="ftr" sz="quarter" idx="11"/>
          </p:nvPr>
        </p:nvSpPr>
        <p:spPr/>
        <p:txBody>
          <a:bodyPr/>
          <a:lstStyle/>
          <a:p>
            <a:r>
              <a:rPr lang="en-US" dirty="0"/>
              <a:t>Copyright DICOM® 2019       www.dicomstandard.org        #DICOMConference2019       #DICOM      @DICOMSTANDARD</a:t>
            </a:r>
          </a:p>
        </p:txBody>
      </p:sp>
      <p:sp>
        <p:nvSpPr>
          <p:cNvPr id="6" name="Slide Number Placeholder 5">
            <a:extLst>
              <a:ext uri="{FF2B5EF4-FFF2-40B4-BE49-F238E27FC236}">
                <a16:creationId xmlns:a16="http://schemas.microsoft.com/office/drawing/2014/main" id="{B42C1483-8A8E-4035-8D71-127E5DC7F30F}"/>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4" name="Rectangle 3">
            <a:extLst>
              <a:ext uri="{FF2B5EF4-FFF2-40B4-BE49-F238E27FC236}">
                <a16:creationId xmlns:a16="http://schemas.microsoft.com/office/drawing/2014/main" id="{F0610188-241A-44B3-835C-8B6FE1AC7FD0}"/>
              </a:ext>
            </a:extLst>
          </p:cNvPr>
          <p:cNvSpPr/>
          <p:nvPr/>
        </p:nvSpPr>
        <p:spPr>
          <a:xfrm>
            <a:off x="456224" y="3536195"/>
            <a:ext cx="8114718" cy="1785104"/>
          </a:xfrm>
          <a:prstGeom prst="rect">
            <a:avLst/>
          </a:prstGeom>
        </p:spPr>
        <p:txBody>
          <a:bodyPr wrap="square">
            <a:spAutoFit/>
          </a:bodyPr>
          <a:lstStyle/>
          <a:p>
            <a:r>
              <a:rPr lang="en-US" sz="1100" dirty="0">
                <a:solidFill>
                  <a:srgbClr val="0000FF"/>
                </a:solidFill>
                <a:latin typeface="Lucida Grande"/>
              </a:rPr>
              <a:t>MSH</a:t>
            </a:r>
            <a:r>
              <a:rPr lang="en-US" sz="1100" dirty="0">
                <a:solidFill>
                  <a:srgbClr val="000000"/>
                </a:solidFill>
                <a:latin typeface="Lucida Grande"/>
              </a:rPr>
              <a:t> | ^ ~\&amp; |</a:t>
            </a:r>
            <a:r>
              <a:rPr lang="en-US" sz="1100" dirty="0">
                <a:solidFill>
                  <a:srgbClr val="3DA414"/>
                </a:solidFill>
                <a:latin typeface="Lucida Grande"/>
              </a:rPr>
              <a:t>VSM001</a:t>
            </a:r>
            <a:r>
              <a:rPr lang="en-US" sz="1100" dirty="0">
                <a:solidFill>
                  <a:srgbClr val="000000"/>
                </a:solidFill>
                <a:latin typeface="Lucida Grande"/>
              </a:rPr>
              <a:t> |</a:t>
            </a:r>
            <a:r>
              <a:rPr lang="en-US" sz="1100" dirty="0">
                <a:solidFill>
                  <a:srgbClr val="3DA414"/>
                </a:solidFill>
                <a:latin typeface="Lucida Grande"/>
              </a:rPr>
              <a:t>MIRTH_CONNECT</a:t>
            </a:r>
            <a:r>
              <a:rPr lang="en-US" sz="1100" dirty="0">
                <a:solidFill>
                  <a:srgbClr val="000000"/>
                </a:solidFill>
                <a:latin typeface="Lucida Grande"/>
              </a:rPr>
              <a:t> |</a:t>
            </a:r>
            <a:r>
              <a:rPr lang="en-US" sz="1100" dirty="0">
                <a:solidFill>
                  <a:srgbClr val="3DA414"/>
                </a:solidFill>
                <a:latin typeface="Lucida Grande"/>
              </a:rPr>
              <a:t>HIS001</a:t>
            </a:r>
            <a:r>
              <a:rPr lang="en-US" sz="1100" dirty="0">
                <a:solidFill>
                  <a:srgbClr val="000000"/>
                </a:solidFill>
                <a:latin typeface="Lucida Grande"/>
              </a:rPr>
              <a:t> |</a:t>
            </a:r>
            <a:r>
              <a:rPr lang="en-US" sz="1100" dirty="0">
                <a:solidFill>
                  <a:srgbClr val="3DA414"/>
                </a:solidFill>
                <a:latin typeface="Lucida Grande"/>
              </a:rPr>
              <a:t>MIRTH_CONNECT</a:t>
            </a:r>
            <a:r>
              <a:rPr lang="en-US" sz="1100" dirty="0">
                <a:solidFill>
                  <a:srgbClr val="000000"/>
                </a:solidFill>
                <a:latin typeface="Lucida Grande"/>
              </a:rPr>
              <a:t> |20100511220525 | |</a:t>
            </a:r>
            <a:r>
              <a:rPr lang="en-US" sz="1100" dirty="0">
                <a:solidFill>
                  <a:srgbClr val="3DA414"/>
                </a:solidFill>
                <a:latin typeface="Lucida Grande"/>
              </a:rPr>
              <a:t>ORU</a:t>
            </a:r>
            <a:r>
              <a:rPr lang="en-US" sz="1100" dirty="0">
                <a:solidFill>
                  <a:srgbClr val="000000"/>
                </a:solidFill>
                <a:latin typeface="Lucida Grande"/>
              </a:rPr>
              <a:t> ^</a:t>
            </a:r>
            <a:r>
              <a:rPr lang="en-US" sz="1100" dirty="0">
                <a:solidFill>
                  <a:srgbClr val="3DA414"/>
                </a:solidFill>
                <a:latin typeface="Lucida Grande"/>
              </a:rPr>
              <a:t>R01</a:t>
            </a:r>
            <a:r>
              <a:rPr lang="en-US" sz="1100" dirty="0">
                <a:solidFill>
                  <a:srgbClr val="000000"/>
                </a:solidFill>
                <a:latin typeface="Lucida Grande"/>
              </a:rPr>
              <a:t> |</a:t>
            </a:r>
            <a:r>
              <a:rPr lang="en-US" sz="1100" dirty="0">
                <a:solidFill>
                  <a:srgbClr val="3DA414"/>
                </a:solidFill>
                <a:latin typeface="Lucida Grande"/>
              </a:rPr>
              <a:t>MSG0000001</a:t>
            </a:r>
            <a:r>
              <a:rPr lang="en-US" sz="1100" dirty="0">
                <a:solidFill>
                  <a:srgbClr val="000000"/>
                </a:solidFill>
                <a:latin typeface="Lucida Grande"/>
              </a:rPr>
              <a:t> |</a:t>
            </a:r>
            <a:r>
              <a:rPr lang="en-US" sz="1100" dirty="0">
                <a:solidFill>
                  <a:srgbClr val="3DA414"/>
                </a:solidFill>
                <a:latin typeface="Lucida Grande"/>
              </a:rPr>
              <a:t>P</a:t>
            </a:r>
            <a:r>
              <a:rPr lang="en-US" sz="1100" dirty="0">
                <a:solidFill>
                  <a:srgbClr val="000000"/>
                </a:solidFill>
                <a:latin typeface="Lucida Grande"/>
              </a:rPr>
              <a:t> |2.5 | | |</a:t>
            </a:r>
            <a:r>
              <a:rPr lang="en-US" sz="1100" dirty="0">
                <a:solidFill>
                  <a:srgbClr val="3DA414"/>
                </a:solidFill>
                <a:latin typeface="Lucida Grande"/>
              </a:rPr>
              <a:t>NE</a:t>
            </a:r>
            <a:r>
              <a:rPr lang="en-US" sz="1100" dirty="0">
                <a:solidFill>
                  <a:srgbClr val="000000"/>
                </a:solidFill>
                <a:latin typeface="Lucida Grande"/>
              </a:rPr>
              <a:t> |</a:t>
            </a:r>
            <a:r>
              <a:rPr lang="en-US" sz="1100" dirty="0">
                <a:solidFill>
                  <a:srgbClr val="3DA414"/>
                </a:solidFill>
                <a:latin typeface="Lucida Grande"/>
              </a:rPr>
              <a:t>NE</a:t>
            </a:r>
            <a:r>
              <a:rPr lang="en-US" sz="1100" dirty="0">
                <a:solidFill>
                  <a:srgbClr val="000000"/>
                </a:solidFill>
                <a:latin typeface="Lucida Grande"/>
              </a:rPr>
              <a:t> |</a:t>
            </a:r>
            <a:r>
              <a:rPr lang="en-US" sz="1100" dirty="0">
                <a:solidFill>
                  <a:srgbClr val="3DA414"/>
                </a:solidFill>
                <a:latin typeface="Lucida Grande"/>
              </a:rPr>
              <a:t>CO</a:t>
            </a:r>
            <a:r>
              <a:rPr lang="en-US" sz="1100" dirty="0">
                <a:solidFill>
                  <a:srgbClr val="000000"/>
                </a:solidFill>
                <a:latin typeface="Lucida Grande"/>
              </a:rPr>
              <a:t> |</a:t>
            </a:r>
            <a:r>
              <a:rPr lang="en-US" sz="1100" dirty="0">
                <a:solidFill>
                  <a:srgbClr val="3DA414"/>
                </a:solidFill>
                <a:latin typeface="Lucida Grande"/>
              </a:rPr>
              <a:t>8859/1</a:t>
            </a:r>
            <a:r>
              <a:rPr lang="en-US" sz="1100" dirty="0">
                <a:solidFill>
                  <a:srgbClr val="000000"/>
                </a:solidFill>
                <a:latin typeface="Lucida Grande"/>
              </a:rPr>
              <a:t> |</a:t>
            </a:r>
            <a:r>
              <a:rPr lang="en-US" sz="1100" dirty="0">
                <a:solidFill>
                  <a:srgbClr val="3DA414"/>
                </a:solidFill>
                <a:latin typeface="Lucida Grande"/>
              </a:rPr>
              <a:t>ES-CO</a:t>
            </a:r>
            <a:endParaRPr lang="en-US" sz="1100" dirty="0">
              <a:solidFill>
                <a:srgbClr val="000000"/>
              </a:solidFill>
              <a:latin typeface="Lucida Grande"/>
            </a:endParaRPr>
          </a:p>
          <a:p>
            <a:r>
              <a:rPr lang="en-US" sz="1100" dirty="0">
                <a:solidFill>
                  <a:srgbClr val="0000FF"/>
                </a:solidFill>
                <a:latin typeface="Lucida Grande"/>
              </a:rPr>
              <a:t>PID</a:t>
            </a:r>
            <a:r>
              <a:rPr lang="en-US" sz="1100" dirty="0">
                <a:solidFill>
                  <a:srgbClr val="000000"/>
                </a:solidFill>
                <a:latin typeface="Lucida Grande"/>
              </a:rPr>
              <a:t> | |6537077 |6537077 ^ ^ ^ ^</a:t>
            </a:r>
            <a:r>
              <a:rPr lang="en-US" sz="1100" dirty="0">
                <a:solidFill>
                  <a:srgbClr val="3DA414"/>
                </a:solidFill>
                <a:latin typeface="Lucida Grande"/>
              </a:rPr>
              <a:t>CC</a:t>
            </a:r>
            <a:r>
              <a:rPr lang="en-US" sz="1100" dirty="0">
                <a:solidFill>
                  <a:srgbClr val="000000"/>
                </a:solidFill>
                <a:latin typeface="Lucida Grande"/>
              </a:rPr>
              <a:t> | |</a:t>
            </a:r>
            <a:r>
              <a:rPr lang="en-US" sz="1100" dirty="0">
                <a:solidFill>
                  <a:srgbClr val="3DA414"/>
                </a:solidFill>
                <a:latin typeface="Lucida Grande"/>
              </a:rPr>
              <a:t>ANDRES FELIPE</a:t>
            </a:r>
            <a:r>
              <a:rPr lang="en-US" sz="1100" dirty="0">
                <a:solidFill>
                  <a:srgbClr val="000000"/>
                </a:solidFill>
                <a:latin typeface="Lucida Grande"/>
              </a:rPr>
              <a:t> ^</a:t>
            </a:r>
            <a:r>
              <a:rPr lang="en-US" sz="1100" dirty="0">
                <a:solidFill>
                  <a:srgbClr val="3DA414"/>
                </a:solidFill>
                <a:latin typeface="Lucida Grande"/>
              </a:rPr>
              <a:t>FERNANDEZ CORTES</a:t>
            </a:r>
            <a:r>
              <a:rPr lang="en-US" sz="1100" dirty="0">
                <a:solidFill>
                  <a:srgbClr val="000000"/>
                </a:solidFill>
                <a:latin typeface="Lucida Grande"/>
              </a:rPr>
              <a:t> | |19860705 |</a:t>
            </a:r>
            <a:r>
              <a:rPr lang="en-US" sz="1100" dirty="0">
                <a:solidFill>
                  <a:srgbClr val="3DA414"/>
                </a:solidFill>
                <a:latin typeface="Lucida Grande"/>
              </a:rPr>
              <a:t>M</a:t>
            </a:r>
            <a:endParaRPr lang="en-US" sz="1100" dirty="0">
              <a:solidFill>
                <a:srgbClr val="000000"/>
              </a:solidFill>
              <a:latin typeface="Lucida Grande"/>
            </a:endParaRPr>
          </a:p>
          <a:p>
            <a:r>
              <a:rPr lang="en-US" sz="1100" dirty="0">
                <a:solidFill>
                  <a:srgbClr val="0000FF"/>
                </a:solidFill>
                <a:latin typeface="Lucida Grande"/>
              </a:rPr>
              <a:t>OBR</a:t>
            </a:r>
            <a:r>
              <a:rPr lang="en-US" sz="1100" dirty="0">
                <a:solidFill>
                  <a:srgbClr val="000000"/>
                </a:solidFill>
                <a:latin typeface="Lucida Grande"/>
              </a:rPr>
              <a:t> |1 | |</a:t>
            </a:r>
            <a:r>
              <a:rPr lang="en-US" sz="1100" dirty="0">
                <a:solidFill>
                  <a:srgbClr val="3DA414"/>
                </a:solidFill>
                <a:latin typeface="Lucida Grande"/>
              </a:rPr>
              <a:t>VS12340000</a:t>
            </a:r>
            <a:r>
              <a:rPr lang="en-US" sz="1100" dirty="0">
                <a:solidFill>
                  <a:srgbClr val="000000"/>
                </a:solidFill>
                <a:latin typeface="Lucida Grande"/>
              </a:rPr>
              <a:t> |28562-7 ^</a:t>
            </a:r>
            <a:r>
              <a:rPr lang="en-US" sz="1100" dirty="0">
                <a:solidFill>
                  <a:srgbClr val="3DA414"/>
                </a:solidFill>
                <a:latin typeface="Lucida Grande"/>
              </a:rPr>
              <a:t>Vital Signs</a:t>
            </a:r>
            <a:r>
              <a:rPr lang="en-US" sz="1100" dirty="0">
                <a:solidFill>
                  <a:srgbClr val="000000"/>
                </a:solidFill>
                <a:latin typeface="Lucida Grande"/>
              </a:rPr>
              <a:t> ^</a:t>
            </a:r>
            <a:r>
              <a:rPr lang="en-US" sz="1100" dirty="0">
                <a:solidFill>
                  <a:srgbClr val="3DA414"/>
                </a:solidFill>
                <a:latin typeface="Lucida Grande"/>
              </a:rPr>
              <a:t>LN</a:t>
            </a:r>
            <a:endParaRPr lang="en-US" sz="1100" dirty="0">
              <a:solidFill>
                <a:srgbClr val="000000"/>
              </a:solidFill>
              <a:latin typeface="Lucida Grande"/>
            </a:endParaRPr>
          </a:p>
          <a:p>
            <a:r>
              <a:rPr lang="en-US" sz="1100" dirty="0">
                <a:solidFill>
                  <a:srgbClr val="0000FF"/>
                </a:solidFill>
                <a:latin typeface="Lucida Grande"/>
              </a:rPr>
              <a:t>OBX</a:t>
            </a:r>
            <a:r>
              <a:rPr lang="en-US" sz="1100" dirty="0">
                <a:solidFill>
                  <a:srgbClr val="000000"/>
                </a:solidFill>
                <a:latin typeface="Lucida Grande"/>
              </a:rPr>
              <a:t> |1 |</a:t>
            </a:r>
            <a:r>
              <a:rPr lang="en-US" sz="1100" dirty="0">
                <a:solidFill>
                  <a:srgbClr val="3DA414"/>
                </a:solidFill>
                <a:latin typeface="Lucida Grande"/>
              </a:rPr>
              <a:t>NM</a:t>
            </a:r>
            <a:r>
              <a:rPr lang="en-US" sz="1100" dirty="0">
                <a:solidFill>
                  <a:srgbClr val="000000"/>
                </a:solidFill>
                <a:latin typeface="Lucida Grande"/>
              </a:rPr>
              <a:t> |271649006 ^</a:t>
            </a:r>
            <a:r>
              <a:rPr lang="en-US" sz="1100" dirty="0">
                <a:solidFill>
                  <a:srgbClr val="3DA414"/>
                </a:solidFill>
                <a:latin typeface="Lucida Grande"/>
              </a:rPr>
              <a:t>Systolic blood pressure</a:t>
            </a:r>
            <a:r>
              <a:rPr lang="en-US" sz="1100" dirty="0">
                <a:solidFill>
                  <a:srgbClr val="000000"/>
                </a:solidFill>
                <a:latin typeface="Lucida Grande"/>
              </a:rPr>
              <a:t> ^</a:t>
            </a:r>
            <a:r>
              <a:rPr lang="en-US" sz="1100" dirty="0">
                <a:solidFill>
                  <a:srgbClr val="3DA414"/>
                </a:solidFill>
                <a:latin typeface="Lucida Grande"/>
              </a:rPr>
              <a:t>SNOMED-CT</a:t>
            </a:r>
            <a:r>
              <a:rPr lang="en-US" sz="1100" dirty="0">
                <a:solidFill>
                  <a:srgbClr val="000000"/>
                </a:solidFill>
                <a:latin typeface="Lucida Grande"/>
              </a:rPr>
              <a:t> | |132 |</a:t>
            </a:r>
            <a:r>
              <a:rPr lang="en-US" sz="1100" dirty="0">
                <a:solidFill>
                  <a:srgbClr val="3DA414"/>
                </a:solidFill>
                <a:latin typeface="Lucida Grande"/>
              </a:rPr>
              <a:t>mm[Hg]</a:t>
            </a:r>
            <a:r>
              <a:rPr lang="en-US" sz="1100" dirty="0">
                <a:solidFill>
                  <a:srgbClr val="000000"/>
                </a:solidFill>
                <a:latin typeface="Lucida Grande"/>
              </a:rPr>
              <a:t> |90-120 |</a:t>
            </a:r>
            <a:r>
              <a:rPr lang="en-US" sz="1100" dirty="0">
                <a:solidFill>
                  <a:srgbClr val="3DA414"/>
                </a:solidFill>
                <a:latin typeface="Lucida Grande"/>
              </a:rPr>
              <a:t>H</a:t>
            </a:r>
            <a:r>
              <a:rPr lang="en-US" sz="1100" dirty="0">
                <a:solidFill>
                  <a:srgbClr val="000000"/>
                </a:solidFill>
                <a:latin typeface="Lucida Grande"/>
              </a:rPr>
              <a:t> | | |</a:t>
            </a:r>
            <a:r>
              <a:rPr lang="en-US" sz="1100" dirty="0">
                <a:solidFill>
                  <a:srgbClr val="3DA414"/>
                </a:solidFill>
                <a:latin typeface="Lucida Grande"/>
              </a:rPr>
              <a:t>F</a:t>
            </a:r>
            <a:r>
              <a:rPr lang="en-US" sz="1100" dirty="0">
                <a:solidFill>
                  <a:srgbClr val="000000"/>
                </a:solidFill>
                <a:latin typeface="Lucida Grande"/>
              </a:rPr>
              <a:t> | | |20100511220525</a:t>
            </a:r>
          </a:p>
          <a:p>
            <a:r>
              <a:rPr lang="en-US" sz="1100" dirty="0">
                <a:solidFill>
                  <a:srgbClr val="0000FF"/>
                </a:solidFill>
                <a:latin typeface="Lucida Grande"/>
              </a:rPr>
              <a:t>OBX</a:t>
            </a:r>
            <a:r>
              <a:rPr lang="en-US" sz="1100" dirty="0">
                <a:solidFill>
                  <a:srgbClr val="000000"/>
                </a:solidFill>
                <a:latin typeface="Lucida Grande"/>
              </a:rPr>
              <a:t> |2 |</a:t>
            </a:r>
            <a:r>
              <a:rPr lang="en-US" sz="1100" dirty="0">
                <a:solidFill>
                  <a:srgbClr val="3DA414"/>
                </a:solidFill>
                <a:latin typeface="Lucida Grande"/>
              </a:rPr>
              <a:t>NM</a:t>
            </a:r>
            <a:r>
              <a:rPr lang="en-US" sz="1100" dirty="0">
                <a:solidFill>
                  <a:srgbClr val="000000"/>
                </a:solidFill>
                <a:latin typeface="Lucida Grande"/>
              </a:rPr>
              <a:t> |271650006 ^</a:t>
            </a:r>
            <a:r>
              <a:rPr lang="en-US" sz="1100" dirty="0">
                <a:solidFill>
                  <a:srgbClr val="3DA414"/>
                </a:solidFill>
                <a:latin typeface="Lucida Grande"/>
              </a:rPr>
              <a:t>Diastolic blood pressure</a:t>
            </a:r>
            <a:r>
              <a:rPr lang="en-US" sz="1100" dirty="0">
                <a:solidFill>
                  <a:srgbClr val="000000"/>
                </a:solidFill>
                <a:latin typeface="Lucida Grande"/>
              </a:rPr>
              <a:t> ^</a:t>
            </a:r>
            <a:r>
              <a:rPr lang="en-US" sz="1100" dirty="0">
                <a:solidFill>
                  <a:srgbClr val="3DA414"/>
                </a:solidFill>
                <a:latin typeface="Lucida Grande"/>
              </a:rPr>
              <a:t>SNOMED-CT</a:t>
            </a:r>
            <a:r>
              <a:rPr lang="en-US" sz="1100" dirty="0">
                <a:solidFill>
                  <a:srgbClr val="000000"/>
                </a:solidFill>
                <a:latin typeface="Lucida Grande"/>
              </a:rPr>
              <a:t> | |86 |</a:t>
            </a:r>
            <a:r>
              <a:rPr lang="en-US" sz="1100" dirty="0">
                <a:solidFill>
                  <a:srgbClr val="3DA414"/>
                </a:solidFill>
                <a:latin typeface="Lucida Grande"/>
              </a:rPr>
              <a:t>mm[Hg]</a:t>
            </a:r>
            <a:r>
              <a:rPr lang="en-US" sz="1100" dirty="0">
                <a:solidFill>
                  <a:srgbClr val="000000"/>
                </a:solidFill>
                <a:latin typeface="Lucida Grande"/>
              </a:rPr>
              <a:t> |60-80 |</a:t>
            </a:r>
            <a:r>
              <a:rPr lang="en-US" sz="1100" dirty="0">
                <a:solidFill>
                  <a:srgbClr val="3DA414"/>
                </a:solidFill>
                <a:latin typeface="Lucida Grande"/>
              </a:rPr>
              <a:t>H</a:t>
            </a:r>
            <a:r>
              <a:rPr lang="en-US" sz="1100" dirty="0">
                <a:solidFill>
                  <a:srgbClr val="000000"/>
                </a:solidFill>
                <a:latin typeface="Lucida Grande"/>
              </a:rPr>
              <a:t> | | |</a:t>
            </a:r>
            <a:r>
              <a:rPr lang="en-US" sz="1100" dirty="0">
                <a:solidFill>
                  <a:srgbClr val="3DA414"/>
                </a:solidFill>
                <a:latin typeface="Lucida Grande"/>
              </a:rPr>
              <a:t>F</a:t>
            </a:r>
            <a:r>
              <a:rPr lang="en-US" sz="1100" dirty="0">
                <a:solidFill>
                  <a:srgbClr val="000000"/>
                </a:solidFill>
                <a:latin typeface="Lucida Grande"/>
              </a:rPr>
              <a:t> | | |20100511220525</a:t>
            </a:r>
          </a:p>
          <a:p>
            <a:r>
              <a:rPr lang="en-US" sz="1100" dirty="0">
                <a:solidFill>
                  <a:srgbClr val="0000FF"/>
                </a:solidFill>
                <a:latin typeface="Lucida Grande"/>
              </a:rPr>
              <a:t>OBX</a:t>
            </a:r>
            <a:r>
              <a:rPr lang="en-US" sz="1100" dirty="0">
                <a:solidFill>
                  <a:srgbClr val="000000"/>
                </a:solidFill>
                <a:latin typeface="Lucida Grande"/>
              </a:rPr>
              <a:t> |3 |</a:t>
            </a:r>
            <a:r>
              <a:rPr lang="en-US" sz="1100" dirty="0">
                <a:solidFill>
                  <a:srgbClr val="3DA414"/>
                </a:solidFill>
                <a:latin typeface="Lucida Grande"/>
              </a:rPr>
              <a:t>NM</a:t>
            </a:r>
            <a:r>
              <a:rPr lang="en-US" sz="1100" dirty="0">
                <a:solidFill>
                  <a:srgbClr val="000000"/>
                </a:solidFill>
                <a:latin typeface="Lucida Grande"/>
              </a:rPr>
              <a:t> |6797001 ^</a:t>
            </a:r>
            <a:r>
              <a:rPr lang="en-US" sz="1100" dirty="0">
                <a:solidFill>
                  <a:srgbClr val="3DA414"/>
                </a:solidFill>
                <a:latin typeface="Lucida Grande"/>
              </a:rPr>
              <a:t>Mean blood pressure</a:t>
            </a:r>
            <a:r>
              <a:rPr lang="en-US" sz="1100" dirty="0">
                <a:solidFill>
                  <a:srgbClr val="000000"/>
                </a:solidFill>
                <a:latin typeface="Lucida Grande"/>
              </a:rPr>
              <a:t> ^</a:t>
            </a:r>
            <a:r>
              <a:rPr lang="en-US" sz="1100" dirty="0">
                <a:solidFill>
                  <a:srgbClr val="3DA414"/>
                </a:solidFill>
                <a:latin typeface="Lucida Grande"/>
              </a:rPr>
              <a:t>SNOMED-CT</a:t>
            </a:r>
            <a:r>
              <a:rPr lang="en-US" sz="1100" dirty="0">
                <a:solidFill>
                  <a:srgbClr val="000000"/>
                </a:solidFill>
                <a:latin typeface="Lucida Grande"/>
              </a:rPr>
              <a:t> | |94 |</a:t>
            </a:r>
            <a:r>
              <a:rPr lang="en-US" sz="1100" dirty="0">
                <a:solidFill>
                  <a:srgbClr val="3DA414"/>
                </a:solidFill>
                <a:latin typeface="Lucida Grande"/>
              </a:rPr>
              <a:t>mm[Hg]</a:t>
            </a:r>
            <a:r>
              <a:rPr lang="en-US" sz="1100" dirty="0">
                <a:solidFill>
                  <a:srgbClr val="000000"/>
                </a:solidFill>
                <a:latin typeface="Lucida Grande"/>
              </a:rPr>
              <a:t> |92-96 |</a:t>
            </a:r>
            <a:r>
              <a:rPr lang="en-US" sz="1100" dirty="0">
                <a:solidFill>
                  <a:srgbClr val="3DA414"/>
                </a:solidFill>
                <a:latin typeface="Lucida Grande"/>
              </a:rPr>
              <a:t>N</a:t>
            </a:r>
            <a:r>
              <a:rPr lang="en-US" sz="1100" dirty="0">
                <a:solidFill>
                  <a:srgbClr val="000000"/>
                </a:solidFill>
                <a:latin typeface="Lucida Grande"/>
              </a:rPr>
              <a:t> | | |</a:t>
            </a:r>
            <a:r>
              <a:rPr lang="en-US" sz="1100" dirty="0">
                <a:solidFill>
                  <a:srgbClr val="3DA414"/>
                </a:solidFill>
                <a:latin typeface="Lucida Grande"/>
              </a:rPr>
              <a:t>F</a:t>
            </a:r>
            <a:r>
              <a:rPr lang="en-US" sz="1100" dirty="0">
                <a:solidFill>
                  <a:srgbClr val="000000"/>
                </a:solidFill>
                <a:latin typeface="Lucida Grande"/>
              </a:rPr>
              <a:t> | | |20100511220525</a:t>
            </a:r>
          </a:p>
          <a:p>
            <a:r>
              <a:rPr lang="en-US" sz="1100" dirty="0">
                <a:solidFill>
                  <a:srgbClr val="0000FF"/>
                </a:solidFill>
                <a:latin typeface="Lucida Grande"/>
              </a:rPr>
              <a:t>OBX</a:t>
            </a:r>
            <a:r>
              <a:rPr lang="en-US" sz="1100" dirty="0">
                <a:solidFill>
                  <a:srgbClr val="000000"/>
                </a:solidFill>
                <a:latin typeface="Lucida Grande"/>
              </a:rPr>
              <a:t> |4 |</a:t>
            </a:r>
            <a:r>
              <a:rPr lang="en-US" sz="1100" dirty="0">
                <a:solidFill>
                  <a:srgbClr val="3DA414"/>
                </a:solidFill>
                <a:latin typeface="Lucida Grande"/>
              </a:rPr>
              <a:t>NM</a:t>
            </a:r>
            <a:r>
              <a:rPr lang="en-US" sz="1100" dirty="0">
                <a:solidFill>
                  <a:srgbClr val="000000"/>
                </a:solidFill>
                <a:latin typeface="Lucida Grande"/>
              </a:rPr>
              <a:t> |386725007 ^</a:t>
            </a:r>
            <a:r>
              <a:rPr lang="en-US" sz="1100" dirty="0">
                <a:solidFill>
                  <a:srgbClr val="3DA414"/>
                </a:solidFill>
                <a:latin typeface="Lucida Grande"/>
              </a:rPr>
              <a:t>Body temperature</a:t>
            </a:r>
            <a:r>
              <a:rPr lang="en-US" sz="1100" dirty="0">
                <a:solidFill>
                  <a:srgbClr val="000000"/>
                </a:solidFill>
                <a:latin typeface="Lucida Grande"/>
              </a:rPr>
              <a:t> ^</a:t>
            </a:r>
            <a:r>
              <a:rPr lang="en-US" sz="1100" dirty="0">
                <a:solidFill>
                  <a:srgbClr val="3DA414"/>
                </a:solidFill>
                <a:latin typeface="Lucida Grande"/>
              </a:rPr>
              <a:t>SNOMED-CT</a:t>
            </a:r>
            <a:r>
              <a:rPr lang="en-US" sz="1100" dirty="0">
                <a:solidFill>
                  <a:srgbClr val="000000"/>
                </a:solidFill>
                <a:latin typeface="Lucida Grande"/>
              </a:rPr>
              <a:t> | |37 |</a:t>
            </a:r>
            <a:r>
              <a:rPr lang="en-US" sz="1100" dirty="0">
                <a:solidFill>
                  <a:srgbClr val="3DA414"/>
                </a:solidFill>
                <a:latin typeface="Lucida Grande"/>
              </a:rPr>
              <a:t>C</a:t>
            </a:r>
            <a:r>
              <a:rPr lang="en-US" sz="1100" dirty="0">
                <a:solidFill>
                  <a:srgbClr val="000000"/>
                </a:solidFill>
                <a:latin typeface="Lucida Grande"/>
              </a:rPr>
              <a:t> |37 |</a:t>
            </a:r>
            <a:r>
              <a:rPr lang="en-US" sz="1100" dirty="0">
                <a:solidFill>
                  <a:srgbClr val="3DA414"/>
                </a:solidFill>
                <a:latin typeface="Lucida Grande"/>
              </a:rPr>
              <a:t>N</a:t>
            </a:r>
            <a:r>
              <a:rPr lang="en-US" sz="1100" dirty="0">
                <a:solidFill>
                  <a:srgbClr val="000000"/>
                </a:solidFill>
                <a:latin typeface="Lucida Grande"/>
              </a:rPr>
              <a:t> | | |</a:t>
            </a:r>
            <a:r>
              <a:rPr lang="en-US" sz="1100" dirty="0">
                <a:solidFill>
                  <a:srgbClr val="3DA414"/>
                </a:solidFill>
                <a:latin typeface="Lucida Grande"/>
              </a:rPr>
              <a:t>F</a:t>
            </a:r>
            <a:r>
              <a:rPr lang="en-US" sz="1100" dirty="0">
                <a:solidFill>
                  <a:srgbClr val="000000"/>
                </a:solidFill>
                <a:latin typeface="Lucida Grande"/>
              </a:rPr>
              <a:t> | | |20100511220525</a:t>
            </a:r>
          </a:p>
          <a:p>
            <a:r>
              <a:rPr lang="en-US" sz="1100" dirty="0">
                <a:solidFill>
                  <a:srgbClr val="0000FF"/>
                </a:solidFill>
                <a:latin typeface="Lucida Grande"/>
              </a:rPr>
              <a:t>OBX</a:t>
            </a:r>
            <a:r>
              <a:rPr lang="en-US" sz="1100" dirty="0">
                <a:solidFill>
                  <a:srgbClr val="000000"/>
                </a:solidFill>
                <a:latin typeface="Lucida Grande"/>
              </a:rPr>
              <a:t> |5 |</a:t>
            </a:r>
            <a:r>
              <a:rPr lang="en-US" sz="1100" dirty="0">
                <a:solidFill>
                  <a:srgbClr val="3DA414"/>
                </a:solidFill>
                <a:latin typeface="Lucida Grande"/>
              </a:rPr>
              <a:t>NM</a:t>
            </a:r>
            <a:r>
              <a:rPr lang="en-US" sz="1100" dirty="0">
                <a:solidFill>
                  <a:srgbClr val="000000"/>
                </a:solidFill>
                <a:latin typeface="Lucida Grande"/>
              </a:rPr>
              <a:t> |78564009 ^</a:t>
            </a:r>
            <a:r>
              <a:rPr lang="en-US" sz="1100" dirty="0">
                <a:solidFill>
                  <a:srgbClr val="3DA414"/>
                </a:solidFill>
                <a:latin typeface="Lucida Grande"/>
              </a:rPr>
              <a:t>Pulse rate</a:t>
            </a:r>
            <a:r>
              <a:rPr lang="en-US" sz="1100" dirty="0">
                <a:solidFill>
                  <a:srgbClr val="000000"/>
                </a:solidFill>
                <a:latin typeface="Lucida Grande"/>
              </a:rPr>
              <a:t> ^</a:t>
            </a:r>
            <a:r>
              <a:rPr lang="en-US" sz="1100" dirty="0">
                <a:solidFill>
                  <a:srgbClr val="3DA414"/>
                </a:solidFill>
                <a:latin typeface="Lucida Grande"/>
              </a:rPr>
              <a:t>SNOMED-CT</a:t>
            </a:r>
            <a:r>
              <a:rPr lang="en-US" sz="1100" dirty="0">
                <a:solidFill>
                  <a:srgbClr val="000000"/>
                </a:solidFill>
                <a:latin typeface="Lucida Grande"/>
              </a:rPr>
              <a:t> | |80 |</a:t>
            </a:r>
            <a:r>
              <a:rPr lang="en-US" sz="1100" dirty="0">
                <a:solidFill>
                  <a:srgbClr val="3DA414"/>
                </a:solidFill>
                <a:latin typeface="Lucida Grande"/>
              </a:rPr>
              <a:t>bpm</a:t>
            </a:r>
            <a:r>
              <a:rPr lang="en-US" sz="1100" dirty="0">
                <a:solidFill>
                  <a:srgbClr val="000000"/>
                </a:solidFill>
                <a:latin typeface="Lucida Grande"/>
              </a:rPr>
              <a:t> |60-100 |</a:t>
            </a:r>
            <a:r>
              <a:rPr lang="en-US" sz="1100" dirty="0">
                <a:solidFill>
                  <a:srgbClr val="3DA414"/>
                </a:solidFill>
                <a:latin typeface="Lucida Grande"/>
              </a:rPr>
              <a:t>N</a:t>
            </a:r>
            <a:r>
              <a:rPr lang="en-US" sz="1100" dirty="0">
                <a:solidFill>
                  <a:srgbClr val="000000"/>
                </a:solidFill>
                <a:latin typeface="Lucida Grande"/>
              </a:rPr>
              <a:t> | | |</a:t>
            </a:r>
            <a:r>
              <a:rPr lang="en-US" sz="1100" dirty="0">
                <a:solidFill>
                  <a:srgbClr val="3DA414"/>
                </a:solidFill>
                <a:latin typeface="Lucida Grande"/>
              </a:rPr>
              <a:t>F</a:t>
            </a:r>
            <a:r>
              <a:rPr lang="en-US" sz="1100" dirty="0">
                <a:solidFill>
                  <a:srgbClr val="000000"/>
                </a:solidFill>
                <a:latin typeface="Lucida Grande"/>
              </a:rPr>
              <a:t> | | |20100511220525</a:t>
            </a:r>
          </a:p>
          <a:p>
            <a:r>
              <a:rPr lang="en-US" sz="1100" dirty="0">
                <a:solidFill>
                  <a:srgbClr val="0000FF"/>
                </a:solidFill>
                <a:latin typeface="Lucida Grande"/>
              </a:rPr>
              <a:t>OBX</a:t>
            </a:r>
            <a:r>
              <a:rPr lang="en-US" sz="1100" dirty="0">
                <a:solidFill>
                  <a:srgbClr val="000000"/>
                </a:solidFill>
                <a:latin typeface="Lucida Grande"/>
              </a:rPr>
              <a:t> |6 |</a:t>
            </a:r>
            <a:r>
              <a:rPr lang="en-US" sz="1100" dirty="0">
                <a:solidFill>
                  <a:srgbClr val="3DA414"/>
                </a:solidFill>
                <a:latin typeface="Lucida Grande"/>
              </a:rPr>
              <a:t>NM</a:t>
            </a:r>
            <a:r>
              <a:rPr lang="en-US" sz="1100" dirty="0">
                <a:solidFill>
                  <a:srgbClr val="000000"/>
                </a:solidFill>
                <a:latin typeface="Lucida Grande"/>
              </a:rPr>
              <a:t> |431314004 ^</a:t>
            </a:r>
            <a:r>
              <a:rPr lang="en-US" sz="1100" dirty="0">
                <a:solidFill>
                  <a:srgbClr val="3DA414"/>
                </a:solidFill>
                <a:latin typeface="Lucida Grande"/>
              </a:rPr>
              <a:t>SpO2</a:t>
            </a:r>
            <a:r>
              <a:rPr lang="en-US" sz="1100" dirty="0">
                <a:solidFill>
                  <a:srgbClr val="000000"/>
                </a:solidFill>
                <a:latin typeface="Lucida Grande"/>
              </a:rPr>
              <a:t> ^</a:t>
            </a:r>
            <a:r>
              <a:rPr lang="en-US" sz="1100" dirty="0">
                <a:solidFill>
                  <a:srgbClr val="3DA414"/>
                </a:solidFill>
                <a:latin typeface="Lucida Grande"/>
              </a:rPr>
              <a:t>SNOMED-CT</a:t>
            </a:r>
            <a:r>
              <a:rPr lang="en-US" sz="1100" dirty="0">
                <a:solidFill>
                  <a:srgbClr val="000000"/>
                </a:solidFill>
                <a:latin typeface="Lucida Grande"/>
              </a:rPr>
              <a:t> | |90 |</a:t>
            </a:r>
            <a:r>
              <a:rPr lang="en-US" sz="1100" dirty="0">
                <a:solidFill>
                  <a:srgbClr val="3DA414"/>
                </a:solidFill>
                <a:latin typeface="Lucida Grande"/>
              </a:rPr>
              <a:t>%</a:t>
            </a:r>
            <a:r>
              <a:rPr lang="en-US" sz="1100" dirty="0">
                <a:solidFill>
                  <a:srgbClr val="000000"/>
                </a:solidFill>
                <a:latin typeface="Lucida Grande"/>
              </a:rPr>
              <a:t> |94-100 |</a:t>
            </a:r>
            <a:r>
              <a:rPr lang="en-US" sz="1100" dirty="0">
                <a:solidFill>
                  <a:srgbClr val="3DA414"/>
                </a:solidFill>
                <a:latin typeface="Lucida Grande"/>
              </a:rPr>
              <a:t>L</a:t>
            </a:r>
            <a:r>
              <a:rPr lang="en-US" sz="1100" dirty="0">
                <a:solidFill>
                  <a:srgbClr val="000000"/>
                </a:solidFill>
                <a:latin typeface="Lucida Grande"/>
              </a:rPr>
              <a:t> | | |</a:t>
            </a:r>
            <a:r>
              <a:rPr lang="en-US" sz="1100" dirty="0">
                <a:solidFill>
                  <a:srgbClr val="3DA414"/>
                </a:solidFill>
                <a:latin typeface="Lucida Grande"/>
              </a:rPr>
              <a:t>F</a:t>
            </a:r>
            <a:r>
              <a:rPr lang="en-US" sz="1100" dirty="0">
                <a:solidFill>
                  <a:srgbClr val="000000"/>
                </a:solidFill>
                <a:latin typeface="Lucida Grande"/>
              </a:rPr>
              <a:t> | | |20100511220525</a:t>
            </a:r>
            <a:endParaRPr lang="en-US" sz="1100" b="0" i="0" dirty="0">
              <a:solidFill>
                <a:srgbClr val="000000"/>
              </a:solidFill>
              <a:effectLst/>
              <a:latin typeface="Lucida Grande"/>
            </a:endParaRPr>
          </a:p>
        </p:txBody>
      </p:sp>
    </p:spTree>
    <p:extLst>
      <p:ext uri="{BB962C8B-B14F-4D97-AF65-F5344CB8AC3E}">
        <p14:creationId xmlns:p14="http://schemas.microsoft.com/office/powerpoint/2010/main" val="1613581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R 3">
            <a:extLst>
              <a:ext uri="{FF2B5EF4-FFF2-40B4-BE49-F238E27FC236}">
                <a16:creationId xmlns:a16="http://schemas.microsoft.com/office/drawing/2014/main" id="{C36F7283-BE57-42F2-861E-157A8657F900}"/>
              </a:ext>
            </a:extLst>
          </p:cNvPr>
          <p:cNvSpPr/>
          <p:nvPr/>
        </p:nvSpPr>
        <p:spPr>
          <a:xfrm>
            <a:off x="-1996918" y="3573807"/>
            <a:ext cx="4274822" cy="2062103"/>
          </a:xfrm>
          <a:prstGeom prst="rect">
            <a:avLst/>
          </a:prstGeom>
        </p:spPr>
        <p:txBody>
          <a:bodyPr wrap="square">
            <a:spAutoFit/>
          </a:bodyPr>
          <a:lstStyle/>
          <a:p>
            <a:r>
              <a:rPr lang="en-US" sz="800" dirty="0">
                <a:solidFill>
                  <a:srgbClr val="0000FF"/>
                </a:solidFill>
                <a:latin typeface="Lucida Grande"/>
              </a:rPr>
              <a:t>MSH</a:t>
            </a:r>
            <a:r>
              <a:rPr lang="en-US" sz="800" dirty="0">
                <a:solidFill>
                  <a:srgbClr val="000000"/>
                </a:solidFill>
                <a:latin typeface="Lucida Grande"/>
              </a:rPr>
              <a:t> | ^ ~\&amp; |</a:t>
            </a:r>
            <a:r>
              <a:rPr lang="en-US" sz="800" dirty="0">
                <a:solidFill>
                  <a:srgbClr val="3DA414"/>
                </a:solidFill>
                <a:latin typeface="Lucida Grande"/>
              </a:rPr>
              <a:t>VSM001</a:t>
            </a:r>
            <a:r>
              <a:rPr lang="en-US" sz="800" dirty="0">
                <a:solidFill>
                  <a:srgbClr val="000000"/>
                </a:solidFill>
                <a:latin typeface="Lucida Grande"/>
              </a:rPr>
              <a:t> |</a:t>
            </a:r>
            <a:r>
              <a:rPr lang="en-US" sz="800" dirty="0">
                <a:solidFill>
                  <a:srgbClr val="3DA414"/>
                </a:solidFill>
                <a:latin typeface="Lucida Grande"/>
              </a:rPr>
              <a:t>MIRTH_CONNECT</a:t>
            </a:r>
            <a:r>
              <a:rPr lang="en-US" sz="800" dirty="0">
                <a:solidFill>
                  <a:srgbClr val="000000"/>
                </a:solidFill>
                <a:latin typeface="Lucida Grande"/>
              </a:rPr>
              <a:t> |</a:t>
            </a:r>
            <a:r>
              <a:rPr lang="en-US" sz="800" dirty="0">
                <a:solidFill>
                  <a:srgbClr val="3DA414"/>
                </a:solidFill>
                <a:latin typeface="Lucida Grande"/>
              </a:rPr>
              <a:t>HIS001</a:t>
            </a:r>
            <a:r>
              <a:rPr lang="en-US" sz="800" dirty="0">
                <a:solidFill>
                  <a:srgbClr val="000000"/>
                </a:solidFill>
                <a:latin typeface="Lucida Grande"/>
              </a:rPr>
              <a:t> |</a:t>
            </a:r>
            <a:r>
              <a:rPr lang="en-US" sz="800" dirty="0">
                <a:solidFill>
                  <a:srgbClr val="3DA414"/>
                </a:solidFill>
                <a:latin typeface="Lucida Grande"/>
              </a:rPr>
              <a:t>MIRTH_CONNECT</a:t>
            </a:r>
            <a:r>
              <a:rPr lang="en-US" sz="800" dirty="0">
                <a:solidFill>
                  <a:srgbClr val="000000"/>
                </a:solidFill>
                <a:latin typeface="Lucida Grande"/>
              </a:rPr>
              <a:t> |20100511220525 | |</a:t>
            </a:r>
            <a:r>
              <a:rPr lang="en-US" sz="800" dirty="0">
                <a:solidFill>
                  <a:srgbClr val="3DA414"/>
                </a:solidFill>
                <a:latin typeface="Lucida Grande"/>
              </a:rPr>
              <a:t>ORU</a:t>
            </a:r>
            <a:r>
              <a:rPr lang="en-US" sz="800" dirty="0">
                <a:solidFill>
                  <a:srgbClr val="000000"/>
                </a:solidFill>
                <a:latin typeface="Lucida Grande"/>
              </a:rPr>
              <a:t> ^</a:t>
            </a:r>
            <a:r>
              <a:rPr lang="en-US" sz="800" dirty="0">
                <a:solidFill>
                  <a:srgbClr val="3DA414"/>
                </a:solidFill>
                <a:latin typeface="Lucida Grande"/>
              </a:rPr>
              <a:t>R01</a:t>
            </a:r>
            <a:r>
              <a:rPr lang="en-US" sz="800" dirty="0">
                <a:solidFill>
                  <a:srgbClr val="000000"/>
                </a:solidFill>
                <a:latin typeface="Lucida Grande"/>
              </a:rPr>
              <a:t> |</a:t>
            </a:r>
            <a:r>
              <a:rPr lang="en-US" sz="800" dirty="0">
                <a:solidFill>
                  <a:srgbClr val="3DA414"/>
                </a:solidFill>
                <a:latin typeface="Lucida Grande"/>
              </a:rPr>
              <a:t>MSG0000001</a:t>
            </a:r>
            <a:r>
              <a:rPr lang="en-US" sz="800" dirty="0">
                <a:solidFill>
                  <a:srgbClr val="000000"/>
                </a:solidFill>
                <a:latin typeface="Lucida Grande"/>
              </a:rPr>
              <a:t> |</a:t>
            </a:r>
            <a:r>
              <a:rPr lang="en-US" sz="800" dirty="0">
                <a:solidFill>
                  <a:srgbClr val="3DA414"/>
                </a:solidFill>
                <a:latin typeface="Lucida Grande"/>
              </a:rPr>
              <a:t>P</a:t>
            </a:r>
            <a:r>
              <a:rPr lang="en-US" sz="800" dirty="0">
                <a:solidFill>
                  <a:srgbClr val="000000"/>
                </a:solidFill>
                <a:latin typeface="Lucida Grande"/>
              </a:rPr>
              <a:t> |2.5 | | |</a:t>
            </a:r>
            <a:r>
              <a:rPr lang="en-US" sz="800" dirty="0">
                <a:solidFill>
                  <a:srgbClr val="3DA414"/>
                </a:solidFill>
                <a:latin typeface="Lucida Grande"/>
              </a:rPr>
              <a:t>NE</a:t>
            </a:r>
            <a:r>
              <a:rPr lang="en-US" sz="800" dirty="0">
                <a:solidFill>
                  <a:srgbClr val="000000"/>
                </a:solidFill>
                <a:latin typeface="Lucida Grande"/>
              </a:rPr>
              <a:t> |</a:t>
            </a:r>
            <a:r>
              <a:rPr lang="en-US" sz="800" dirty="0">
                <a:solidFill>
                  <a:srgbClr val="3DA414"/>
                </a:solidFill>
                <a:latin typeface="Lucida Grande"/>
              </a:rPr>
              <a:t>NE</a:t>
            </a:r>
            <a:r>
              <a:rPr lang="en-US" sz="800" dirty="0">
                <a:solidFill>
                  <a:srgbClr val="000000"/>
                </a:solidFill>
                <a:latin typeface="Lucida Grande"/>
              </a:rPr>
              <a:t> |</a:t>
            </a:r>
            <a:r>
              <a:rPr lang="en-US" sz="800" dirty="0">
                <a:solidFill>
                  <a:srgbClr val="3DA414"/>
                </a:solidFill>
                <a:latin typeface="Lucida Grande"/>
              </a:rPr>
              <a:t>CO</a:t>
            </a:r>
            <a:r>
              <a:rPr lang="en-US" sz="800" dirty="0">
                <a:solidFill>
                  <a:srgbClr val="000000"/>
                </a:solidFill>
                <a:latin typeface="Lucida Grande"/>
              </a:rPr>
              <a:t> |</a:t>
            </a:r>
            <a:r>
              <a:rPr lang="en-US" sz="800" dirty="0">
                <a:solidFill>
                  <a:srgbClr val="3DA414"/>
                </a:solidFill>
                <a:latin typeface="Lucida Grande"/>
              </a:rPr>
              <a:t>8859/1</a:t>
            </a:r>
            <a:r>
              <a:rPr lang="en-US" sz="800" dirty="0">
                <a:solidFill>
                  <a:srgbClr val="000000"/>
                </a:solidFill>
                <a:latin typeface="Lucida Grande"/>
              </a:rPr>
              <a:t> |</a:t>
            </a:r>
            <a:r>
              <a:rPr lang="en-US" sz="800" dirty="0">
                <a:solidFill>
                  <a:srgbClr val="3DA414"/>
                </a:solidFill>
                <a:latin typeface="Lucida Grande"/>
              </a:rPr>
              <a:t>ES-CO</a:t>
            </a:r>
            <a:endParaRPr lang="en-US" sz="800" dirty="0">
              <a:solidFill>
                <a:srgbClr val="000000"/>
              </a:solidFill>
              <a:latin typeface="Lucida Grande"/>
            </a:endParaRPr>
          </a:p>
          <a:p>
            <a:r>
              <a:rPr lang="en-US" sz="800" dirty="0">
                <a:solidFill>
                  <a:srgbClr val="0000FF"/>
                </a:solidFill>
                <a:latin typeface="Lucida Grande"/>
              </a:rPr>
              <a:t>PID</a:t>
            </a:r>
            <a:r>
              <a:rPr lang="en-US" sz="800" dirty="0">
                <a:solidFill>
                  <a:srgbClr val="000000"/>
                </a:solidFill>
                <a:latin typeface="Lucida Grande"/>
              </a:rPr>
              <a:t> | |6537077 |6537077 ^ ^ ^ ^</a:t>
            </a:r>
            <a:r>
              <a:rPr lang="en-US" sz="800" dirty="0">
                <a:solidFill>
                  <a:srgbClr val="3DA414"/>
                </a:solidFill>
                <a:latin typeface="Lucida Grande"/>
              </a:rPr>
              <a:t>CC</a:t>
            </a:r>
            <a:r>
              <a:rPr lang="en-US" sz="800" dirty="0">
                <a:solidFill>
                  <a:srgbClr val="000000"/>
                </a:solidFill>
                <a:latin typeface="Lucida Grande"/>
              </a:rPr>
              <a:t> | |</a:t>
            </a:r>
            <a:r>
              <a:rPr lang="en-US" sz="800" dirty="0">
                <a:solidFill>
                  <a:srgbClr val="3DA414"/>
                </a:solidFill>
                <a:latin typeface="Lucida Grande"/>
              </a:rPr>
              <a:t>ANDRES FELIPE</a:t>
            </a:r>
            <a:r>
              <a:rPr lang="en-US" sz="800" dirty="0">
                <a:solidFill>
                  <a:srgbClr val="000000"/>
                </a:solidFill>
                <a:latin typeface="Lucida Grande"/>
              </a:rPr>
              <a:t> ^</a:t>
            </a:r>
            <a:r>
              <a:rPr lang="en-US" sz="800" dirty="0">
                <a:solidFill>
                  <a:srgbClr val="3DA414"/>
                </a:solidFill>
                <a:latin typeface="Lucida Grande"/>
              </a:rPr>
              <a:t>FERNANDEZ CORTES</a:t>
            </a:r>
            <a:r>
              <a:rPr lang="en-US" sz="800" dirty="0">
                <a:solidFill>
                  <a:srgbClr val="000000"/>
                </a:solidFill>
                <a:latin typeface="Lucida Grande"/>
              </a:rPr>
              <a:t> | |19860705 |</a:t>
            </a:r>
            <a:r>
              <a:rPr lang="en-US" sz="800" dirty="0">
                <a:solidFill>
                  <a:srgbClr val="3DA414"/>
                </a:solidFill>
                <a:latin typeface="Lucida Grande"/>
              </a:rPr>
              <a:t>M</a:t>
            </a:r>
            <a:endParaRPr lang="en-US" sz="800" dirty="0">
              <a:solidFill>
                <a:srgbClr val="000000"/>
              </a:solidFill>
              <a:latin typeface="Lucida Grande"/>
            </a:endParaRPr>
          </a:p>
          <a:p>
            <a:r>
              <a:rPr lang="en-US" sz="800" dirty="0">
                <a:solidFill>
                  <a:srgbClr val="0000FF"/>
                </a:solidFill>
                <a:latin typeface="Lucida Grande"/>
              </a:rPr>
              <a:t>OBR</a:t>
            </a:r>
            <a:r>
              <a:rPr lang="en-US" sz="800" dirty="0">
                <a:solidFill>
                  <a:srgbClr val="000000"/>
                </a:solidFill>
                <a:latin typeface="Lucida Grande"/>
              </a:rPr>
              <a:t> |1 | |</a:t>
            </a:r>
            <a:r>
              <a:rPr lang="en-US" sz="800" dirty="0">
                <a:solidFill>
                  <a:srgbClr val="3DA414"/>
                </a:solidFill>
                <a:latin typeface="Lucida Grande"/>
              </a:rPr>
              <a:t>VS12340000</a:t>
            </a:r>
            <a:r>
              <a:rPr lang="en-US" sz="800" dirty="0">
                <a:solidFill>
                  <a:srgbClr val="000000"/>
                </a:solidFill>
                <a:latin typeface="Lucida Grande"/>
              </a:rPr>
              <a:t> |28562-7 ^</a:t>
            </a:r>
            <a:r>
              <a:rPr lang="en-US" sz="800" dirty="0">
                <a:solidFill>
                  <a:srgbClr val="3DA414"/>
                </a:solidFill>
                <a:latin typeface="Lucida Grande"/>
              </a:rPr>
              <a:t>Vital Signs</a:t>
            </a:r>
            <a:r>
              <a:rPr lang="en-US" sz="800" dirty="0">
                <a:solidFill>
                  <a:srgbClr val="000000"/>
                </a:solidFill>
                <a:latin typeface="Lucida Grande"/>
              </a:rPr>
              <a:t> ^</a:t>
            </a:r>
            <a:r>
              <a:rPr lang="en-US" sz="800" dirty="0">
                <a:solidFill>
                  <a:srgbClr val="3DA414"/>
                </a:solidFill>
                <a:latin typeface="Lucida Grande"/>
              </a:rPr>
              <a:t>LN</a:t>
            </a:r>
            <a:endParaRPr lang="en-US" sz="800" dirty="0">
              <a:solidFill>
                <a:srgbClr val="000000"/>
              </a:solidFill>
              <a:latin typeface="Lucida Grande"/>
            </a:endParaRPr>
          </a:p>
          <a:p>
            <a:r>
              <a:rPr lang="en-US" sz="800" dirty="0">
                <a:solidFill>
                  <a:srgbClr val="0000FF"/>
                </a:solidFill>
                <a:latin typeface="Lucida Grande"/>
              </a:rPr>
              <a:t>OBX</a:t>
            </a:r>
            <a:r>
              <a:rPr lang="en-US" sz="800" dirty="0">
                <a:solidFill>
                  <a:srgbClr val="000000"/>
                </a:solidFill>
                <a:latin typeface="Lucida Grande"/>
              </a:rPr>
              <a:t> |1 |</a:t>
            </a:r>
            <a:r>
              <a:rPr lang="en-US" sz="800" dirty="0">
                <a:solidFill>
                  <a:srgbClr val="3DA414"/>
                </a:solidFill>
                <a:latin typeface="Lucida Grande"/>
              </a:rPr>
              <a:t>NM</a:t>
            </a:r>
            <a:r>
              <a:rPr lang="en-US" sz="800" dirty="0">
                <a:solidFill>
                  <a:srgbClr val="000000"/>
                </a:solidFill>
                <a:latin typeface="Lucida Grande"/>
              </a:rPr>
              <a:t> |271649006 ^</a:t>
            </a:r>
            <a:r>
              <a:rPr lang="en-US" sz="800" dirty="0">
                <a:solidFill>
                  <a:srgbClr val="3DA414"/>
                </a:solidFill>
                <a:latin typeface="Lucida Grande"/>
              </a:rPr>
              <a:t>Systolic blood pressure</a:t>
            </a:r>
            <a:r>
              <a:rPr lang="en-US" sz="800" dirty="0">
                <a:solidFill>
                  <a:srgbClr val="000000"/>
                </a:solidFill>
                <a:latin typeface="Lucida Grande"/>
              </a:rPr>
              <a:t> ^</a:t>
            </a:r>
            <a:r>
              <a:rPr lang="en-US" sz="800" dirty="0">
                <a:solidFill>
                  <a:srgbClr val="3DA414"/>
                </a:solidFill>
                <a:latin typeface="Lucida Grande"/>
              </a:rPr>
              <a:t>SNOMED-CT</a:t>
            </a:r>
            <a:r>
              <a:rPr lang="en-US" sz="800" dirty="0">
                <a:solidFill>
                  <a:srgbClr val="000000"/>
                </a:solidFill>
                <a:latin typeface="Lucida Grande"/>
              </a:rPr>
              <a:t> | |132 |</a:t>
            </a:r>
            <a:r>
              <a:rPr lang="en-US" sz="800" dirty="0">
                <a:solidFill>
                  <a:srgbClr val="3DA414"/>
                </a:solidFill>
                <a:latin typeface="Lucida Grande"/>
              </a:rPr>
              <a:t>mm[Hg]</a:t>
            </a:r>
            <a:r>
              <a:rPr lang="en-US" sz="800" dirty="0">
                <a:solidFill>
                  <a:srgbClr val="000000"/>
                </a:solidFill>
                <a:latin typeface="Lucida Grande"/>
              </a:rPr>
              <a:t> |90-120 |</a:t>
            </a:r>
            <a:r>
              <a:rPr lang="en-US" sz="800" dirty="0">
                <a:solidFill>
                  <a:srgbClr val="3DA414"/>
                </a:solidFill>
                <a:latin typeface="Lucida Grande"/>
              </a:rPr>
              <a:t>H</a:t>
            </a:r>
            <a:r>
              <a:rPr lang="en-US" sz="800" dirty="0">
                <a:solidFill>
                  <a:srgbClr val="000000"/>
                </a:solidFill>
                <a:latin typeface="Lucida Grande"/>
              </a:rPr>
              <a:t> | | |</a:t>
            </a:r>
            <a:r>
              <a:rPr lang="en-US" sz="800" dirty="0">
                <a:solidFill>
                  <a:srgbClr val="3DA414"/>
                </a:solidFill>
                <a:latin typeface="Lucida Grande"/>
              </a:rPr>
              <a:t>F</a:t>
            </a:r>
            <a:r>
              <a:rPr lang="en-US" sz="800" dirty="0">
                <a:solidFill>
                  <a:srgbClr val="000000"/>
                </a:solidFill>
                <a:latin typeface="Lucida Grande"/>
              </a:rPr>
              <a:t> | | |20100511220525</a:t>
            </a:r>
          </a:p>
          <a:p>
            <a:r>
              <a:rPr lang="en-US" sz="800" dirty="0">
                <a:solidFill>
                  <a:srgbClr val="0000FF"/>
                </a:solidFill>
                <a:latin typeface="Lucida Grande"/>
              </a:rPr>
              <a:t>OBX</a:t>
            </a:r>
            <a:r>
              <a:rPr lang="en-US" sz="800" dirty="0">
                <a:solidFill>
                  <a:srgbClr val="000000"/>
                </a:solidFill>
                <a:latin typeface="Lucida Grande"/>
              </a:rPr>
              <a:t> |2 |</a:t>
            </a:r>
            <a:r>
              <a:rPr lang="en-US" sz="800" dirty="0">
                <a:solidFill>
                  <a:srgbClr val="3DA414"/>
                </a:solidFill>
                <a:latin typeface="Lucida Grande"/>
              </a:rPr>
              <a:t>NM</a:t>
            </a:r>
            <a:r>
              <a:rPr lang="en-US" sz="800" dirty="0">
                <a:solidFill>
                  <a:srgbClr val="000000"/>
                </a:solidFill>
                <a:latin typeface="Lucida Grande"/>
              </a:rPr>
              <a:t> |271650006 ^</a:t>
            </a:r>
            <a:r>
              <a:rPr lang="en-US" sz="800" dirty="0">
                <a:solidFill>
                  <a:srgbClr val="3DA414"/>
                </a:solidFill>
                <a:latin typeface="Lucida Grande"/>
              </a:rPr>
              <a:t>Diastolic blood pressure</a:t>
            </a:r>
            <a:r>
              <a:rPr lang="en-US" sz="800" dirty="0">
                <a:solidFill>
                  <a:srgbClr val="000000"/>
                </a:solidFill>
                <a:latin typeface="Lucida Grande"/>
              </a:rPr>
              <a:t> ^</a:t>
            </a:r>
            <a:r>
              <a:rPr lang="en-US" sz="800" dirty="0">
                <a:solidFill>
                  <a:srgbClr val="3DA414"/>
                </a:solidFill>
                <a:latin typeface="Lucida Grande"/>
              </a:rPr>
              <a:t>SNOMED-CT</a:t>
            </a:r>
            <a:r>
              <a:rPr lang="en-US" sz="800" dirty="0">
                <a:solidFill>
                  <a:srgbClr val="000000"/>
                </a:solidFill>
                <a:latin typeface="Lucida Grande"/>
              </a:rPr>
              <a:t> | |86 |</a:t>
            </a:r>
            <a:r>
              <a:rPr lang="en-US" sz="800" dirty="0">
                <a:solidFill>
                  <a:srgbClr val="3DA414"/>
                </a:solidFill>
                <a:latin typeface="Lucida Grande"/>
              </a:rPr>
              <a:t>mm[Hg]</a:t>
            </a:r>
            <a:r>
              <a:rPr lang="en-US" sz="800" dirty="0">
                <a:solidFill>
                  <a:srgbClr val="000000"/>
                </a:solidFill>
                <a:latin typeface="Lucida Grande"/>
              </a:rPr>
              <a:t> |60-80 |</a:t>
            </a:r>
            <a:r>
              <a:rPr lang="en-US" sz="800" dirty="0">
                <a:solidFill>
                  <a:srgbClr val="3DA414"/>
                </a:solidFill>
                <a:latin typeface="Lucida Grande"/>
              </a:rPr>
              <a:t>H</a:t>
            </a:r>
            <a:r>
              <a:rPr lang="en-US" sz="800" dirty="0">
                <a:solidFill>
                  <a:srgbClr val="000000"/>
                </a:solidFill>
                <a:latin typeface="Lucida Grande"/>
              </a:rPr>
              <a:t> | | |</a:t>
            </a:r>
            <a:r>
              <a:rPr lang="en-US" sz="800" dirty="0">
                <a:solidFill>
                  <a:srgbClr val="3DA414"/>
                </a:solidFill>
                <a:latin typeface="Lucida Grande"/>
              </a:rPr>
              <a:t>F</a:t>
            </a:r>
            <a:r>
              <a:rPr lang="en-US" sz="800" dirty="0">
                <a:solidFill>
                  <a:srgbClr val="000000"/>
                </a:solidFill>
                <a:latin typeface="Lucida Grande"/>
              </a:rPr>
              <a:t> | | |20100511220525</a:t>
            </a:r>
          </a:p>
          <a:p>
            <a:r>
              <a:rPr lang="en-US" sz="800" dirty="0">
                <a:solidFill>
                  <a:srgbClr val="0000FF"/>
                </a:solidFill>
                <a:latin typeface="Lucida Grande"/>
              </a:rPr>
              <a:t>OBX</a:t>
            </a:r>
            <a:r>
              <a:rPr lang="en-US" sz="800" dirty="0">
                <a:solidFill>
                  <a:srgbClr val="000000"/>
                </a:solidFill>
                <a:latin typeface="Lucida Grande"/>
              </a:rPr>
              <a:t> |3 |</a:t>
            </a:r>
            <a:r>
              <a:rPr lang="en-US" sz="800" dirty="0">
                <a:solidFill>
                  <a:srgbClr val="3DA414"/>
                </a:solidFill>
                <a:latin typeface="Lucida Grande"/>
              </a:rPr>
              <a:t>NM</a:t>
            </a:r>
            <a:r>
              <a:rPr lang="en-US" sz="800" dirty="0">
                <a:solidFill>
                  <a:srgbClr val="000000"/>
                </a:solidFill>
                <a:latin typeface="Lucida Grande"/>
              </a:rPr>
              <a:t> |6797001 ^</a:t>
            </a:r>
            <a:r>
              <a:rPr lang="en-US" sz="800" dirty="0">
                <a:solidFill>
                  <a:srgbClr val="3DA414"/>
                </a:solidFill>
                <a:latin typeface="Lucida Grande"/>
              </a:rPr>
              <a:t>Mean blood pressure</a:t>
            </a:r>
            <a:r>
              <a:rPr lang="en-US" sz="800" dirty="0">
                <a:solidFill>
                  <a:srgbClr val="000000"/>
                </a:solidFill>
                <a:latin typeface="Lucida Grande"/>
              </a:rPr>
              <a:t> ^</a:t>
            </a:r>
            <a:r>
              <a:rPr lang="en-US" sz="800" dirty="0">
                <a:solidFill>
                  <a:srgbClr val="3DA414"/>
                </a:solidFill>
                <a:latin typeface="Lucida Grande"/>
              </a:rPr>
              <a:t>SNOMED-CT</a:t>
            </a:r>
            <a:r>
              <a:rPr lang="en-US" sz="800" dirty="0">
                <a:solidFill>
                  <a:srgbClr val="000000"/>
                </a:solidFill>
                <a:latin typeface="Lucida Grande"/>
              </a:rPr>
              <a:t> | |94 |</a:t>
            </a:r>
            <a:r>
              <a:rPr lang="en-US" sz="800" dirty="0">
                <a:solidFill>
                  <a:srgbClr val="3DA414"/>
                </a:solidFill>
                <a:latin typeface="Lucida Grande"/>
              </a:rPr>
              <a:t>mm[Hg]</a:t>
            </a:r>
            <a:r>
              <a:rPr lang="en-US" sz="800" dirty="0">
                <a:solidFill>
                  <a:srgbClr val="000000"/>
                </a:solidFill>
                <a:latin typeface="Lucida Grande"/>
              </a:rPr>
              <a:t> |92-96 |</a:t>
            </a:r>
            <a:r>
              <a:rPr lang="en-US" sz="800" dirty="0">
                <a:solidFill>
                  <a:srgbClr val="3DA414"/>
                </a:solidFill>
                <a:latin typeface="Lucida Grande"/>
              </a:rPr>
              <a:t>N</a:t>
            </a:r>
            <a:r>
              <a:rPr lang="en-US" sz="800" dirty="0">
                <a:solidFill>
                  <a:srgbClr val="000000"/>
                </a:solidFill>
                <a:latin typeface="Lucida Grande"/>
              </a:rPr>
              <a:t> | | |</a:t>
            </a:r>
            <a:r>
              <a:rPr lang="en-US" sz="800" dirty="0">
                <a:solidFill>
                  <a:srgbClr val="3DA414"/>
                </a:solidFill>
                <a:latin typeface="Lucida Grande"/>
              </a:rPr>
              <a:t>F</a:t>
            </a:r>
            <a:r>
              <a:rPr lang="en-US" sz="800" dirty="0">
                <a:solidFill>
                  <a:srgbClr val="000000"/>
                </a:solidFill>
                <a:latin typeface="Lucida Grande"/>
              </a:rPr>
              <a:t> | | |20100511220525</a:t>
            </a:r>
          </a:p>
          <a:p>
            <a:r>
              <a:rPr lang="en-US" sz="800" dirty="0">
                <a:solidFill>
                  <a:srgbClr val="0000FF"/>
                </a:solidFill>
                <a:latin typeface="Lucida Grande"/>
              </a:rPr>
              <a:t>OBX</a:t>
            </a:r>
            <a:r>
              <a:rPr lang="en-US" sz="800" dirty="0">
                <a:solidFill>
                  <a:srgbClr val="000000"/>
                </a:solidFill>
                <a:latin typeface="Lucida Grande"/>
              </a:rPr>
              <a:t> |4 |</a:t>
            </a:r>
            <a:r>
              <a:rPr lang="en-US" sz="800" dirty="0">
                <a:solidFill>
                  <a:srgbClr val="3DA414"/>
                </a:solidFill>
                <a:latin typeface="Lucida Grande"/>
              </a:rPr>
              <a:t>NM</a:t>
            </a:r>
            <a:r>
              <a:rPr lang="en-US" sz="800" dirty="0">
                <a:solidFill>
                  <a:srgbClr val="000000"/>
                </a:solidFill>
                <a:latin typeface="Lucida Grande"/>
              </a:rPr>
              <a:t> |386725007 ^</a:t>
            </a:r>
            <a:r>
              <a:rPr lang="en-US" sz="800" dirty="0">
                <a:solidFill>
                  <a:srgbClr val="3DA414"/>
                </a:solidFill>
                <a:latin typeface="Lucida Grande"/>
              </a:rPr>
              <a:t>Body temperature</a:t>
            </a:r>
            <a:r>
              <a:rPr lang="en-US" sz="800" dirty="0">
                <a:solidFill>
                  <a:srgbClr val="000000"/>
                </a:solidFill>
                <a:latin typeface="Lucida Grande"/>
              </a:rPr>
              <a:t> ^</a:t>
            </a:r>
            <a:r>
              <a:rPr lang="en-US" sz="800" dirty="0">
                <a:solidFill>
                  <a:srgbClr val="3DA414"/>
                </a:solidFill>
                <a:latin typeface="Lucida Grande"/>
              </a:rPr>
              <a:t>SNOMED-CT</a:t>
            </a:r>
            <a:r>
              <a:rPr lang="en-US" sz="800" dirty="0">
                <a:solidFill>
                  <a:srgbClr val="000000"/>
                </a:solidFill>
                <a:latin typeface="Lucida Grande"/>
              </a:rPr>
              <a:t> | |37 |</a:t>
            </a:r>
            <a:r>
              <a:rPr lang="en-US" sz="800" dirty="0">
                <a:solidFill>
                  <a:srgbClr val="3DA414"/>
                </a:solidFill>
                <a:latin typeface="Lucida Grande"/>
              </a:rPr>
              <a:t>C</a:t>
            </a:r>
            <a:r>
              <a:rPr lang="en-US" sz="800" dirty="0">
                <a:solidFill>
                  <a:srgbClr val="000000"/>
                </a:solidFill>
                <a:latin typeface="Lucida Grande"/>
              </a:rPr>
              <a:t> |37 |</a:t>
            </a:r>
            <a:r>
              <a:rPr lang="en-US" sz="800" dirty="0">
                <a:solidFill>
                  <a:srgbClr val="3DA414"/>
                </a:solidFill>
                <a:latin typeface="Lucida Grande"/>
              </a:rPr>
              <a:t>N</a:t>
            </a:r>
            <a:r>
              <a:rPr lang="en-US" sz="800" dirty="0">
                <a:solidFill>
                  <a:srgbClr val="000000"/>
                </a:solidFill>
                <a:latin typeface="Lucida Grande"/>
              </a:rPr>
              <a:t> | | |</a:t>
            </a:r>
            <a:r>
              <a:rPr lang="en-US" sz="800" dirty="0">
                <a:solidFill>
                  <a:srgbClr val="3DA414"/>
                </a:solidFill>
                <a:latin typeface="Lucida Grande"/>
              </a:rPr>
              <a:t>F</a:t>
            </a:r>
            <a:r>
              <a:rPr lang="en-US" sz="800" dirty="0">
                <a:solidFill>
                  <a:srgbClr val="000000"/>
                </a:solidFill>
                <a:latin typeface="Lucida Grande"/>
              </a:rPr>
              <a:t> | | |20100511220525</a:t>
            </a:r>
          </a:p>
          <a:p>
            <a:r>
              <a:rPr lang="en-US" sz="800" dirty="0">
                <a:solidFill>
                  <a:srgbClr val="0000FF"/>
                </a:solidFill>
                <a:latin typeface="Lucida Grande"/>
              </a:rPr>
              <a:t>OBX</a:t>
            </a:r>
            <a:r>
              <a:rPr lang="en-US" sz="800" dirty="0">
                <a:solidFill>
                  <a:srgbClr val="000000"/>
                </a:solidFill>
                <a:latin typeface="Lucida Grande"/>
              </a:rPr>
              <a:t> |5 |</a:t>
            </a:r>
            <a:r>
              <a:rPr lang="en-US" sz="800" dirty="0">
                <a:solidFill>
                  <a:srgbClr val="3DA414"/>
                </a:solidFill>
                <a:latin typeface="Lucida Grande"/>
              </a:rPr>
              <a:t>NM</a:t>
            </a:r>
            <a:r>
              <a:rPr lang="en-US" sz="800" dirty="0">
                <a:solidFill>
                  <a:srgbClr val="000000"/>
                </a:solidFill>
                <a:latin typeface="Lucida Grande"/>
              </a:rPr>
              <a:t> |78564009 ^</a:t>
            </a:r>
            <a:r>
              <a:rPr lang="en-US" sz="800" dirty="0">
                <a:solidFill>
                  <a:srgbClr val="3DA414"/>
                </a:solidFill>
                <a:latin typeface="Lucida Grande"/>
              </a:rPr>
              <a:t>Pulse rate</a:t>
            </a:r>
            <a:r>
              <a:rPr lang="en-US" sz="800" dirty="0">
                <a:solidFill>
                  <a:srgbClr val="000000"/>
                </a:solidFill>
                <a:latin typeface="Lucida Grande"/>
              </a:rPr>
              <a:t> ^</a:t>
            </a:r>
            <a:r>
              <a:rPr lang="en-US" sz="800" dirty="0">
                <a:solidFill>
                  <a:srgbClr val="3DA414"/>
                </a:solidFill>
                <a:latin typeface="Lucida Grande"/>
              </a:rPr>
              <a:t>SNOMED-CT</a:t>
            </a:r>
            <a:r>
              <a:rPr lang="en-US" sz="800" dirty="0">
                <a:solidFill>
                  <a:srgbClr val="000000"/>
                </a:solidFill>
                <a:latin typeface="Lucida Grande"/>
              </a:rPr>
              <a:t> | |80 |</a:t>
            </a:r>
            <a:r>
              <a:rPr lang="en-US" sz="800" dirty="0">
                <a:solidFill>
                  <a:srgbClr val="3DA414"/>
                </a:solidFill>
                <a:latin typeface="Lucida Grande"/>
              </a:rPr>
              <a:t>bpm</a:t>
            </a:r>
            <a:r>
              <a:rPr lang="en-US" sz="800" dirty="0">
                <a:solidFill>
                  <a:srgbClr val="000000"/>
                </a:solidFill>
                <a:latin typeface="Lucida Grande"/>
              </a:rPr>
              <a:t> |60-100 |</a:t>
            </a:r>
            <a:r>
              <a:rPr lang="en-US" sz="800" dirty="0">
                <a:solidFill>
                  <a:srgbClr val="3DA414"/>
                </a:solidFill>
                <a:latin typeface="Lucida Grande"/>
              </a:rPr>
              <a:t>N</a:t>
            </a:r>
            <a:r>
              <a:rPr lang="en-US" sz="800" dirty="0">
                <a:solidFill>
                  <a:srgbClr val="000000"/>
                </a:solidFill>
                <a:latin typeface="Lucida Grande"/>
              </a:rPr>
              <a:t> | | |</a:t>
            </a:r>
            <a:r>
              <a:rPr lang="en-US" sz="800" dirty="0">
                <a:solidFill>
                  <a:srgbClr val="3DA414"/>
                </a:solidFill>
                <a:latin typeface="Lucida Grande"/>
              </a:rPr>
              <a:t>F</a:t>
            </a:r>
            <a:r>
              <a:rPr lang="en-US" sz="800" dirty="0">
                <a:solidFill>
                  <a:srgbClr val="000000"/>
                </a:solidFill>
                <a:latin typeface="Lucida Grande"/>
              </a:rPr>
              <a:t> | | |20100511220525</a:t>
            </a:r>
          </a:p>
          <a:p>
            <a:r>
              <a:rPr lang="en-US" sz="800" dirty="0">
                <a:solidFill>
                  <a:srgbClr val="0000FF"/>
                </a:solidFill>
                <a:latin typeface="Lucida Grande"/>
              </a:rPr>
              <a:t>OBX</a:t>
            </a:r>
            <a:r>
              <a:rPr lang="en-US" sz="800" dirty="0">
                <a:solidFill>
                  <a:srgbClr val="000000"/>
                </a:solidFill>
                <a:latin typeface="Lucida Grande"/>
              </a:rPr>
              <a:t> |6 |</a:t>
            </a:r>
            <a:r>
              <a:rPr lang="en-US" sz="800" dirty="0">
                <a:solidFill>
                  <a:srgbClr val="3DA414"/>
                </a:solidFill>
                <a:latin typeface="Lucida Grande"/>
              </a:rPr>
              <a:t>NM</a:t>
            </a:r>
            <a:r>
              <a:rPr lang="en-US" sz="800" dirty="0">
                <a:solidFill>
                  <a:srgbClr val="000000"/>
                </a:solidFill>
                <a:latin typeface="Lucida Grande"/>
              </a:rPr>
              <a:t> |431314004 ^</a:t>
            </a:r>
            <a:r>
              <a:rPr lang="en-US" sz="800" dirty="0">
                <a:solidFill>
                  <a:srgbClr val="3DA414"/>
                </a:solidFill>
                <a:latin typeface="Lucida Grande"/>
              </a:rPr>
              <a:t>SpO2</a:t>
            </a:r>
            <a:r>
              <a:rPr lang="en-US" sz="800" dirty="0">
                <a:solidFill>
                  <a:srgbClr val="000000"/>
                </a:solidFill>
                <a:latin typeface="Lucida Grande"/>
              </a:rPr>
              <a:t> ^</a:t>
            </a:r>
            <a:r>
              <a:rPr lang="en-US" sz="800" dirty="0">
                <a:solidFill>
                  <a:srgbClr val="3DA414"/>
                </a:solidFill>
                <a:latin typeface="Lucida Grande"/>
              </a:rPr>
              <a:t>SNOMED-CT</a:t>
            </a:r>
            <a:r>
              <a:rPr lang="en-US" sz="800" dirty="0">
                <a:solidFill>
                  <a:srgbClr val="000000"/>
                </a:solidFill>
                <a:latin typeface="Lucida Grande"/>
              </a:rPr>
              <a:t> | |90 |</a:t>
            </a:r>
            <a:r>
              <a:rPr lang="en-US" sz="800" dirty="0">
                <a:solidFill>
                  <a:srgbClr val="3DA414"/>
                </a:solidFill>
                <a:latin typeface="Lucida Grande"/>
              </a:rPr>
              <a:t>%</a:t>
            </a:r>
            <a:r>
              <a:rPr lang="en-US" sz="800" dirty="0">
                <a:solidFill>
                  <a:srgbClr val="000000"/>
                </a:solidFill>
                <a:latin typeface="Lucida Grande"/>
              </a:rPr>
              <a:t> |94-100 |</a:t>
            </a:r>
            <a:r>
              <a:rPr lang="en-US" sz="800" dirty="0">
                <a:solidFill>
                  <a:srgbClr val="3DA414"/>
                </a:solidFill>
                <a:latin typeface="Lucida Grande"/>
              </a:rPr>
              <a:t>L</a:t>
            </a:r>
            <a:r>
              <a:rPr lang="en-US" sz="800" dirty="0">
                <a:solidFill>
                  <a:srgbClr val="000000"/>
                </a:solidFill>
                <a:latin typeface="Lucida Grande"/>
              </a:rPr>
              <a:t> | | |</a:t>
            </a:r>
            <a:r>
              <a:rPr lang="en-US" sz="800" dirty="0">
                <a:solidFill>
                  <a:srgbClr val="3DA414"/>
                </a:solidFill>
                <a:latin typeface="Lucida Grande"/>
              </a:rPr>
              <a:t>F</a:t>
            </a:r>
            <a:r>
              <a:rPr lang="en-US" sz="800" dirty="0">
                <a:solidFill>
                  <a:srgbClr val="000000"/>
                </a:solidFill>
                <a:latin typeface="Lucida Grande"/>
              </a:rPr>
              <a:t> | | |20100511220525</a:t>
            </a:r>
          </a:p>
        </p:txBody>
      </p:sp>
      <p:sp>
        <p:nvSpPr>
          <p:cNvPr id="17" name="OBR 2">
            <a:extLst>
              <a:ext uri="{FF2B5EF4-FFF2-40B4-BE49-F238E27FC236}">
                <a16:creationId xmlns:a16="http://schemas.microsoft.com/office/drawing/2014/main" id="{5ECF35F1-A2E7-4665-9171-FC166B55AE2D}"/>
              </a:ext>
            </a:extLst>
          </p:cNvPr>
          <p:cNvSpPr/>
          <p:nvPr/>
        </p:nvSpPr>
        <p:spPr>
          <a:xfrm>
            <a:off x="-1977813" y="3771463"/>
            <a:ext cx="4293927" cy="1938992"/>
          </a:xfrm>
          <a:prstGeom prst="rect">
            <a:avLst/>
          </a:prstGeom>
        </p:spPr>
        <p:txBody>
          <a:bodyPr wrap="square">
            <a:spAutoFit/>
          </a:bodyPr>
          <a:lstStyle/>
          <a:p>
            <a:r>
              <a:rPr lang="en-US" sz="800" dirty="0">
                <a:solidFill>
                  <a:srgbClr val="0000FF"/>
                </a:solidFill>
                <a:latin typeface="Lucida Grande"/>
              </a:rPr>
              <a:t>MSH</a:t>
            </a:r>
            <a:r>
              <a:rPr lang="en-US" sz="800" dirty="0">
                <a:solidFill>
                  <a:srgbClr val="000000"/>
                </a:solidFill>
                <a:latin typeface="Lucida Grande"/>
              </a:rPr>
              <a:t> | ^ ~\&amp; |</a:t>
            </a:r>
            <a:r>
              <a:rPr lang="en-US" sz="800" dirty="0">
                <a:solidFill>
                  <a:srgbClr val="3DA414"/>
                </a:solidFill>
                <a:latin typeface="Lucida Grande"/>
              </a:rPr>
              <a:t>VSM002</a:t>
            </a:r>
            <a:r>
              <a:rPr lang="en-US" sz="800" dirty="0">
                <a:solidFill>
                  <a:srgbClr val="000000"/>
                </a:solidFill>
                <a:latin typeface="Lucida Grande"/>
              </a:rPr>
              <a:t> |</a:t>
            </a:r>
            <a:r>
              <a:rPr lang="en-US" sz="800" dirty="0">
                <a:solidFill>
                  <a:srgbClr val="3DA414"/>
                </a:solidFill>
                <a:latin typeface="Lucida Grande"/>
              </a:rPr>
              <a:t>MIRTH_CONNECT</a:t>
            </a:r>
            <a:r>
              <a:rPr lang="en-US" sz="800" dirty="0">
                <a:solidFill>
                  <a:srgbClr val="000000"/>
                </a:solidFill>
                <a:latin typeface="Lucida Grande"/>
              </a:rPr>
              <a:t> |</a:t>
            </a:r>
            <a:r>
              <a:rPr lang="en-US" sz="800" dirty="0">
                <a:solidFill>
                  <a:srgbClr val="3DA414"/>
                </a:solidFill>
                <a:latin typeface="Lucida Grande"/>
              </a:rPr>
              <a:t>HIS001</a:t>
            </a:r>
            <a:r>
              <a:rPr lang="en-US" sz="800" dirty="0">
                <a:solidFill>
                  <a:srgbClr val="000000"/>
                </a:solidFill>
                <a:latin typeface="Lucida Grande"/>
              </a:rPr>
              <a:t> |</a:t>
            </a:r>
            <a:r>
              <a:rPr lang="en-US" sz="800" dirty="0">
                <a:solidFill>
                  <a:srgbClr val="3DA414"/>
                </a:solidFill>
                <a:latin typeface="Lucida Grande"/>
              </a:rPr>
              <a:t>MIRTH_CONNECT</a:t>
            </a:r>
            <a:r>
              <a:rPr lang="en-US" sz="800" dirty="0">
                <a:solidFill>
                  <a:srgbClr val="000000"/>
                </a:solidFill>
                <a:latin typeface="Lucida Grande"/>
              </a:rPr>
              <a:t> |20100511220725 | |</a:t>
            </a:r>
            <a:r>
              <a:rPr lang="en-US" sz="800" dirty="0">
                <a:solidFill>
                  <a:srgbClr val="3DA414"/>
                </a:solidFill>
                <a:latin typeface="Lucida Grande"/>
              </a:rPr>
              <a:t>ORU</a:t>
            </a:r>
            <a:r>
              <a:rPr lang="en-US" sz="800" dirty="0">
                <a:solidFill>
                  <a:srgbClr val="000000"/>
                </a:solidFill>
                <a:latin typeface="Lucida Grande"/>
              </a:rPr>
              <a:t> ^</a:t>
            </a:r>
            <a:r>
              <a:rPr lang="en-US" sz="800" dirty="0">
                <a:solidFill>
                  <a:srgbClr val="3DA414"/>
                </a:solidFill>
                <a:latin typeface="Lucida Grande"/>
              </a:rPr>
              <a:t>R01</a:t>
            </a:r>
            <a:r>
              <a:rPr lang="en-US" sz="800" dirty="0">
                <a:solidFill>
                  <a:srgbClr val="000000"/>
                </a:solidFill>
                <a:latin typeface="Lucida Grande"/>
              </a:rPr>
              <a:t> |</a:t>
            </a:r>
            <a:r>
              <a:rPr lang="en-US" sz="800" dirty="0">
                <a:solidFill>
                  <a:srgbClr val="3DA414"/>
                </a:solidFill>
                <a:latin typeface="Lucida Grande"/>
              </a:rPr>
              <a:t>MSG0000003</a:t>
            </a:r>
            <a:r>
              <a:rPr lang="en-US" sz="800" dirty="0">
                <a:solidFill>
                  <a:srgbClr val="000000"/>
                </a:solidFill>
                <a:latin typeface="Lucida Grande"/>
              </a:rPr>
              <a:t> |</a:t>
            </a:r>
            <a:r>
              <a:rPr lang="en-US" sz="800" dirty="0">
                <a:solidFill>
                  <a:srgbClr val="3DA414"/>
                </a:solidFill>
                <a:latin typeface="Lucida Grande"/>
              </a:rPr>
              <a:t>P</a:t>
            </a:r>
            <a:r>
              <a:rPr lang="en-US" sz="800" dirty="0">
                <a:solidFill>
                  <a:srgbClr val="000000"/>
                </a:solidFill>
                <a:latin typeface="Lucida Grande"/>
              </a:rPr>
              <a:t> |2.5 | | |</a:t>
            </a:r>
            <a:r>
              <a:rPr lang="en-US" sz="800" dirty="0">
                <a:solidFill>
                  <a:srgbClr val="3DA414"/>
                </a:solidFill>
                <a:latin typeface="Lucida Grande"/>
              </a:rPr>
              <a:t>NE</a:t>
            </a:r>
            <a:r>
              <a:rPr lang="en-US" sz="800" dirty="0">
                <a:solidFill>
                  <a:srgbClr val="000000"/>
                </a:solidFill>
                <a:latin typeface="Lucida Grande"/>
              </a:rPr>
              <a:t> |</a:t>
            </a:r>
            <a:r>
              <a:rPr lang="en-US" sz="800" dirty="0">
                <a:solidFill>
                  <a:srgbClr val="3DA414"/>
                </a:solidFill>
                <a:latin typeface="Lucida Grande"/>
              </a:rPr>
              <a:t>NE</a:t>
            </a:r>
            <a:r>
              <a:rPr lang="en-US" sz="800" dirty="0">
                <a:solidFill>
                  <a:srgbClr val="000000"/>
                </a:solidFill>
                <a:latin typeface="Lucida Grande"/>
              </a:rPr>
              <a:t> |</a:t>
            </a:r>
            <a:r>
              <a:rPr lang="en-US" sz="800" dirty="0">
                <a:solidFill>
                  <a:srgbClr val="3DA414"/>
                </a:solidFill>
                <a:latin typeface="Lucida Grande"/>
              </a:rPr>
              <a:t>CO</a:t>
            </a:r>
            <a:r>
              <a:rPr lang="en-US" sz="800" dirty="0">
                <a:solidFill>
                  <a:srgbClr val="000000"/>
                </a:solidFill>
                <a:latin typeface="Lucida Grande"/>
              </a:rPr>
              <a:t> |</a:t>
            </a:r>
            <a:r>
              <a:rPr lang="en-US" sz="800" dirty="0">
                <a:solidFill>
                  <a:srgbClr val="3DA414"/>
                </a:solidFill>
                <a:latin typeface="Lucida Grande"/>
              </a:rPr>
              <a:t>8859/1</a:t>
            </a:r>
            <a:r>
              <a:rPr lang="en-US" sz="800" dirty="0">
                <a:solidFill>
                  <a:srgbClr val="000000"/>
                </a:solidFill>
                <a:latin typeface="Lucida Grande"/>
              </a:rPr>
              <a:t> |</a:t>
            </a:r>
            <a:r>
              <a:rPr lang="en-US" sz="800" dirty="0">
                <a:solidFill>
                  <a:srgbClr val="3DA414"/>
                </a:solidFill>
                <a:latin typeface="Lucida Grande"/>
              </a:rPr>
              <a:t>ES-CO</a:t>
            </a:r>
            <a:endParaRPr lang="en-US" sz="800" dirty="0">
              <a:solidFill>
                <a:srgbClr val="000000"/>
              </a:solidFill>
              <a:latin typeface="Lucida Grande"/>
            </a:endParaRPr>
          </a:p>
          <a:p>
            <a:r>
              <a:rPr lang="en-US" sz="800" dirty="0">
                <a:solidFill>
                  <a:srgbClr val="0000FF"/>
                </a:solidFill>
                <a:latin typeface="Lucida Grande"/>
              </a:rPr>
              <a:t>PID</a:t>
            </a:r>
            <a:r>
              <a:rPr lang="en-US" sz="800" dirty="0">
                <a:solidFill>
                  <a:srgbClr val="000000"/>
                </a:solidFill>
                <a:latin typeface="Lucida Grande"/>
              </a:rPr>
              <a:t> | |94672543 |94672543 ^ ^ ^ ^</a:t>
            </a:r>
            <a:r>
              <a:rPr lang="en-US" sz="800" dirty="0">
                <a:solidFill>
                  <a:srgbClr val="3DA414"/>
                </a:solidFill>
                <a:latin typeface="Lucida Grande"/>
              </a:rPr>
              <a:t>CC</a:t>
            </a:r>
            <a:r>
              <a:rPr lang="en-US" sz="800" dirty="0">
                <a:solidFill>
                  <a:srgbClr val="000000"/>
                </a:solidFill>
                <a:latin typeface="Lucida Grande"/>
              </a:rPr>
              <a:t> | |</a:t>
            </a:r>
            <a:r>
              <a:rPr lang="en-US" sz="800" dirty="0">
                <a:solidFill>
                  <a:srgbClr val="3DA414"/>
                </a:solidFill>
                <a:latin typeface="Lucida Grande"/>
              </a:rPr>
              <a:t>ALEXANDRA</a:t>
            </a:r>
            <a:r>
              <a:rPr lang="en-US" sz="800" dirty="0">
                <a:solidFill>
                  <a:srgbClr val="000000"/>
                </a:solidFill>
                <a:latin typeface="Lucida Grande"/>
              </a:rPr>
              <a:t> ^</a:t>
            </a:r>
            <a:r>
              <a:rPr lang="en-US" sz="800" dirty="0">
                <a:solidFill>
                  <a:srgbClr val="3DA414"/>
                </a:solidFill>
                <a:latin typeface="Lucida Grande"/>
              </a:rPr>
              <a:t>ROJAS RINCON</a:t>
            </a:r>
            <a:r>
              <a:rPr lang="en-US" sz="800" dirty="0">
                <a:solidFill>
                  <a:srgbClr val="000000"/>
                </a:solidFill>
                <a:latin typeface="Lucida Grande"/>
              </a:rPr>
              <a:t> | |19890507 |</a:t>
            </a:r>
            <a:r>
              <a:rPr lang="en-US" sz="800" dirty="0">
                <a:solidFill>
                  <a:srgbClr val="3DA414"/>
                </a:solidFill>
                <a:latin typeface="Lucida Grande"/>
              </a:rPr>
              <a:t>F</a:t>
            </a:r>
            <a:endParaRPr lang="en-US" sz="800" dirty="0">
              <a:solidFill>
                <a:srgbClr val="000000"/>
              </a:solidFill>
              <a:latin typeface="Lucida Grande"/>
            </a:endParaRPr>
          </a:p>
          <a:p>
            <a:r>
              <a:rPr lang="en-US" sz="800" dirty="0">
                <a:solidFill>
                  <a:srgbClr val="0000FF"/>
                </a:solidFill>
                <a:latin typeface="Lucida Grande"/>
              </a:rPr>
              <a:t>OBR</a:t>
            </a:r>
            <a:r>
              <a:rPr lang="en-US" sz="800" dirty="0">
                <a:solidFill>
                  <a:srgbClr val="000000"/>
                </a:solidFill>
                <a:latin typeface="Lucida Grande"/>
              </a:rPr>
              <a:t> |1 | |</a:t>
            </a:r>
            <a:r>
              <a:rPr lang="en-US" sz="800" dirty="0">
                <a:solidFill>
                  <a:srgbClr val="3DA414"/>
                </a:solidFill>
                <a:latin typeface="Lucida Grande"/>
              </a:rPr>
              <a:t>VS12360000</a:t>
            </a:r>
            <a:r>
              <a:rPr lang="en-US" sz="800" dirty="0">
                <a:solidFill>
                  <a:srgbClr val="000000"/>
                </a:solidFill>
                <a:latin typeface="Lucida Grande"/>
              </a:rPr>
              <a:t> |28562-7 ^</a:t>
            </a:r>
            <a:r>
              <a:rPr lang="en-US" sz="800" dirty="0">
                <a:solidFill>
                  <a:srgbClr val="3DA414"/>
                </a:solidFill>
                <a:latin typeface="Lucida Grande"/>
              </a:rPr>
              <a:t>Vital Signs</a:t>
            </a:r>
            <a:r>
              <a:rPr lang="en-US" sz="800" dirty="0">
                <a:solidFill>
                  <a:srgbClr val="000000"/>
                </a:solidFill>
                <a:latin typeface="Lucida Grande"/>
              </a:rPr>
              <a:t> ^</a:t>
            </a:r>
            <a:r>
              <a:rPr lang="en-US" sz="800" dirty="0">
                <a:solidFill>
                  <a:srgbClr val="3DA414"/>
                </a:solidFill>
                <a:latin typeface="Lucida Grande"/>
              </a:rPr>
              <a:t>LN</a:t>
            </a:r>
            <a:endParaRPr lang="en-US" sz="800" dirty="0">
              <a:solidFill>
                <a:srgbClr val="000000"/>
              </a:solidFill>
              <a:latin typeface="Lucida Grande"/>
            </a:endParaRPr>
          </a:p>
          <a:p>
            <a:r>
              <a:rPr lang="en-US" sz="800" dirty="0">
                <a:solidFill>
                  <a:srgbClr val="0000FF"/>
                </a:solidFill>
                <a:latin typeface="Lucida Grande"/>
              </a:rPr>
              <a:t>OBX</a:t>
            </a:r>
            <a:r>
              <a:rPr lang="en-US" sz="800" dirty="0">
                <a:solidFill>
                  <a:srgbClr val="000000"/>
                </a:solidFill>
                <a:latin typeface="Lucida Grande"/>
              </a:rPr>
              <a:t> |1 |</a:t>
            </a:r>
            <a:r>
              <a:rPr lang="en-US" sz="800" dirty="0">
                <a:solidFill>
                  <a:srgbClr val="3DA414"/>
                </a:solidFill>
                <a:latin typeface="Lucida Grande"/>
              </a:rPr>
              <a:t>NM</a:t>
            </a:r>
            <a:r>
              <a:rPr lang="en-US" sz="800" dirty="0">
                <a:solidFill>
                  <a:srgbClr val="000000"/>
                </a:solidFill>
                <a:latin typeface="Lucida Grande"/>
              </a:rPr>
              <a:t> |271649006 ^</a:t>
            </a:r>
            <a:r>
              <a:rPr lang="en-US" sz="800" dirty="0">
                <a:solidFill>
                  <a:srgbClr val="3DA414"/>
                </a:solidFill>
                <a:latin typeface="Lucida Grande"/>
              </a:rPr>
              <a:t>Systolic blood pressure</a:t>
            </a:r>
            <a:r>
              <a:rPr lang="en-US" sz="800" dirty="0">
                <a:solidFill>
                  <a:srgbClr val="000000"/>
                </a:solidFill>
                <a:latin typeface="Lucida Grande"/>
              </a:rPr>
              <a:t> ^</a:t>
            </a:r>
            <a:r>
              <a:rPr lang="en-US" sz="800" dirty="0">
                <a:solidFill>
                  <a:srgbClr val="3DA414"/>
                </a:solidFill>
                <a:latin typeface="Lucida Grande"/>
              </a:rPr>
              <a:t>SNOMED-CT</a:t>
            </a:r>
            <a:r>
              <a:rPr lang="en-US" sz="800" dirty="0">
                <a:solidFill>
                  <a:srgbClr val="000000"/>
                </a:solidFill>
                <a:latin typeface="Lucida Grande"/>
              </a:rPr>
              <a:t> | |100 |</a:t>
            </a:r>
            <a:r>
              <a:rPr lang="en-US" sz="800" dirty="0">
                <a:solidFill>
                  <a:srgbClr val="3DA414"/>
                </a:solidFill>
                <a:latin typeface="Lucida Grande"/>
              </a:rPr>
              <a:t>mm[Hg]</a:t>
            </a:r>
            <a:r>
              <a:rPr lang="en-US" sz="800" dirty="0">
                <a:solidFill>
                  <a:srgbClr val="000000"/>
                </a:solidFill>
                <a:latin typeface="Lucida Grande"/>
              </a:rPr>
              <a:t> |90-120 |</a:t>
            </a:r>
            <a:r>
              <a:rPr lang="en-US" sz="800" dirty="0">
                <a:solidFill>
                  <a:srgbClr val="3DA414"/>
                </a:solidFill>
                <a:latin typeface="Lucida Grande"/>
              </a:rPr>
              <a:t>N</a:t>
            </a:r>
            <a:r>
              <a:rPr lang="en-US" sz="800" dirty="0">
                <a:solidFill>
                  <a:srgbClr val="000000"/>
                </a:solidFill>
                <a:latin typeface="Lucida Grande"/>
              </a:rPr>
              <a:t> | | |</a:t>
            </a:r>
            <a:r>
              <a:rPr lang="en-US" sz="800" dirty="0">
                <a:solidFill>
                  <a:srgbClr val="3DA414"/>
                </a:solidFill>
                <a:latin typeface="Lucida Grande"/>
              </a:rPr>
              <a:t>F</a:t>
            </a:r>
            <a:r>
              <a:rPr lang="en-US" sz="800" dirty="0">
                <a:solidFill>
                  <a:srgbClr val="000000"/>
                </a:solidFill>
                <a:latin typeface="Lucida Grande"/>
              </a:rPr>
              <a:t> | | |20100511220725</a:t>
            </a:r>
          </a:p>
          <a:p>
            <a:r>
              <a:rPr lang="en-US" sz="800" dirty="0">
                <a:solidFill>
                  <a:srgbClr val="0000FF"/>
                </a:solidFill>
                <a:latin typeface="Lucida Grande"/>
              </a:rPr>
              <a:t>OBX</a:t>
            </a:r>
            <a:r>
              <a:rPr lang="en-US" sz="800" dirty="0">
                <a:solidFill>
                  <a:srgbClr val="000000"/>
                </a:solidFill>
                <a:latin typeface="Lucida Grande"/>
              </a:rPr>
              <a:t> |2 |</a:t>
            </a:r>
            <a:r>
              <a:rPr lang="en-US" sz="800" dirty="0">
                <a:solidFill>
                  <a:srgbClr val="3DA414"/>
                </a:solidFill>
                <a:latin typeface="Lucida Grande"/>
              </a:rPr>
              <a:t>NM</a:t>
            </a:r>
            <a:r>
              <a:rPr lang="en-US" sz="800" dirty="0">
                <a:solidFill>
                  <a:srgbClr val="000000"/>
                </a:solidFill>
                <a:latin typeface="Lucida Grande"/>
              </a:rPr>
              <a:t> |271650006 ^</a:t>
            </a:r>
            <a:r>
              <a:rPr lang="en-US" sz="800" dirty="0">
                <a:solidFill>
                  <a:srgbClr val="3DA414"/>
                </a:solidFill>
                <a:latin typeface="Lucida Grande"/>
              </a:rPr>
              <a:t>Diastolic blood pressure</a:t>
            </a:r>
            <a:r>
              <a:rPr lang="en-US" sz="800" dirty="0">
                <a:solidFill>
                  <a:srgbClr val="000000"/>
                </a:solidFill>
                <a:latin typeface="Lucida Grande"/>
              </a:rPr>
              <a:t> ^</a:t>
            </a:r>
            <a:r>
              <a:rPr lang="en-US" sz="800" dirty="0">
                <a:solidFill>
                  <a:srgbClr val="3DA414"/>
                </a:solidFill>
                <a:latin typeface="Lucida Grande"/>
              </a:rPr>
              <a:t>SNOMED-CT</a:t>
            </a:r>
            <a:r>
              <a:rPr lang="en-US" sz="800" dirty="0">
                <a:solidFill>
                  <a:srgbClr val="000000"/>
                </a:solidFill>
                <a:latin typeface="Lucida Grande"/>
              </a:rPr>
              <a:t> | |68 |</a:t>
            </a:r>
            <a:r>
              <a:rPr lang="en-US" sz="800" dirty="0">
                <a:solidFill>
                  <a:srgbClr val="3DA414"/>
                </a:solidFill>
                <a:latin typeface="Lucida Grande"/>
              </a:rPr>
              <a:t>mm[Hg]</a:t>
            </a:r>
            <a:r>
              <a:rPr lang="en-US" sz="800" dirty="0">
                <a:solidFill>
                  <a:srgbClr val="000000"/>
                </a:solidFill>
                <a:latin typeface="Lucida Grande"/>
              </a:rPr>
              <a:t> |60-80 |</a:t>
            </a:r>
            <a:r>
              <a:rPr lang="en-US" sz="800" dirty="0">
                <a:solidFill>
                  <a:srgbClr val="3DA414"/>
                </a:solidFill>
                <a:latin typeface="Lucida Grande"/>
              </a:rPr>
              <a:t>N</a:t>
            </a:r>
            <a:r>
              <a:rPr lang="en-US" sz="800" dirty="0">
                <a:solidFill>
                  <a:srgbClr val="000000"/>
                </a:solidFill>
                <a:latin typeface="Lucida Grande"/>
              </a:rPr>
              <a:t> | | |</a:t>
            </a:r>
            <a:r>
              <a:rPr lang="en-US" sz="800" dirty="0">
                <a:solidFill>
                  <a:srgbClr val="3DA414"/>
                </a:solidFill>
                <a:latin typeface="Lucida Grande"/>
              </a:rPr>
              <a:t>F</a:t>
            </a:r>
            <a:r>
              <a:rPr lang="en-US" sz="800" dirty="0">
                <a:solidFill>
                  <a:srgbClr val="000000"/>
                </a:solidFill>
                <a:latin typeface="Lucida Grande"/>
              </a:rPr>
              <a:t> | | |20100511220725</a:t>
            </a:r>
          </a:p>
          <a:p>
            <a:r>
              <a:rPr lang="en-US" sz="800" dirty="0">
                <a:solidFill>
                  <a:srgbClr val="0000FF"/>
                </a:solidFill>
                <a:latin typeface="Lucida Grande"/>
              </a:rPr>
              <a:t>OBX</a:t>
            </a:r>
            <a:r>
              <a:rPr lang="en-US" sz="800" dirty="0">
                <a:solidFill>
                  <a:srgbClr val="000000"/>
                </a:solidFill>
                <a:latin typeface="Lucida Grande"/>
              </a:rPr>
              <a:t> |3 |</a:t>
            </a:r>
            <a:r>
              <a:rPr lang="en-US" sz="800" dirty="0">
                <a:solidFill>
                  <a:srgbClr val="3DA414"/>
                </a:solidFill>
                <a:latin typeface="Lucida Grande"/>
              </a:rPr>
              <a:t>NM</a:t>
            </a:r>
            <a:r>
              <a:rPr lang="en-US" sz="800" dirty="0">
                <a:solidFill>
                  <a:srgbClr val="000000"/>
                </a:solidFill>
                <a:latin typeface="Lucida Grande"/>
              </a:rPr>
              <a:t> |6797001 ^</a:t>
            </a:r>
            <a:r>
              <a:rPr lang="en-US" sz="800" dirty="0">
                <a:solidFill>
                  <a:srgbClr val="3DA414"/>
                </a:solidFill>
                <a:latin typeface="Lucida Grande"/>
              </a:rPr>
              <a:t>Mean blood pressure</a:t>
            </a:r>
            <a:r>
              <a:rPr lang="en-US" sz="800" dirty="0">
                <a:solidFill>
                  <a:srgbClr val="000000"/>
                </a:solidFill>
                <a:latin typeface="Lucida Grande"/>
              </a:rPr>
              <a:t> ^</a:t>
            </a:r>
            <a:r>
              <a:rPr lang="en-US" sz="800" dirty="0">
                <a:solidFill>
                  <a:srgbClr val="3DA414"/>
                </a:solidFill>
                <a:latin typeface="Lucida Grande"/>
              </a:rPr>
              <a:t>SNOMED-CT</a:t>
            </a:r>
            <a:r>
              <a:rPr lang="en-US" sz="800" dirty="0">
                <a:solidFill>
                  <a:srgbClr val="000000"/>
                </a:solidFill>
                <a:latin typeface="Lucida Grande"/>
              </a:rPr>
              <a:t> | |92 |</a:t>
            </a:r>
            <a:r>
              <a:rPr lang="en-US" sz="800" dirty="0">
                <a:solidFill>
                  <a:srgbClr val="3DA414"/>
                </a:solidFill>
                <a:latin typeface="Lucida Grande"/>
              </a:rPr>
              <a:t>mm[Hg]</a:t>
            </a:r>
            <a:r>
              <a:rPr lang="en-US" sz="800" dirty="0">
                <a:solidFill>
                  <a:srgbClr val="000000"/>
                </a:solidFill>
                <a:latin typeface="Lucida Grande"/>
              </a:rPr>
              <a:t> |92-96 |</a:t>
            </a:r>
            <a:r>
              <a:rPr lang="en-US" sz="800" dirty="0">
                <a:solidFill>
                  <a:srgbClr val="3DA414"/>
                </a:solidFill>
                <a:latin typeface="Lucida Grande"/>
              </a:rPr>
              <a:t>N</a:t>
            </a:r>
            <a:r>
              <a:rPr lang="en-US" sz="800" dirty="0">
                <a:solidFill>
                  <a:srgbClr val="000000"/>
                </a:solidFill>
                <a:latin typeface="Lucida Grande"/>
              </a:rPr>
              <a:t> | | |</a:t>
            </a:r>
            <a:r>
              <a:rPr lang="en-US" sz="800" dirty="0">
                <a:solidFill>
                  <a:srgbClr val="3DA414"/>
                </a:solidFill>
                <a:latin typeface="Lucida Grande"/>
              </a:rPr>
              <a:t>F</a:t>
            </a:r>
            <a:r>
              <a:rPr lang="en-US" sz="800" dirty="0">
                <a:solidFill>
                  <a:srgbClr val="000000"/>
                </a:solidFill>
                <a:latin typeface="Lucida Grande"/>
              </a:rPr>
              <a:t> | | |20100511220725</a:t>
            </a:r>
          </a:p>
          <a:p>
            <a:r>
              <a:rPr lang="en-US" sz="800" dirty="0">
                <a:solidFill>
                  <a:srgbClr val="0000FF"/>
                </a:solidFill>
                <a:latin typeface="Lucida Grande"/>
              </a:rPr>
              <a:t>OBX</a:t>
            </a:r>
            <a:r>
              <a:rPr lang="en-US" sz="800" dirty="0">
                <a:solidFill>
                  <a:srgbClr val="000000"/>
                </a:solidFill>
                <a:latin typeface="Lucida Grande"/>
              </a:rPr>
              <a:t> |4 |</a:t>
            </a:r>
            <a:r>
              <a:rPr lang="en-US" sz="800" dirty="0">
                <a:solidFill>
                  <a:srgbClr val="3DA414"/>
                </a:solidFill>
                <a:latin typeface="Lucida Grande"/>
              </a:rPr>
              <a:t>NM</a:t>
            </a:r>
            <a:r>
              <a:rPr lang="en-US" sz="800" dirty="0">
                <a:solidFill>
                  <a:srgbClr val="000000"/>
                </a:solidFill>
                <a:latin typeface="Lucida Grande"/>
              </a:rPr>
              <a:t> |386725007 ^</a:t>
            </a:r>
            <a:r>
              <a:rPr lang="en-US" sz="800" dirty="0">
                <a:solidFill>
                  <a:srgbClr val="3DA414"/>
                </a:solidFill>
                <a:latin typeface="Lucida Grande"/>
              </a:rPr>
              <a:t>Body temperature</a:t>
            </a:r>
            <a:r>
              <a:rPr lang="en-US" sz="800" dirty="0">
                <a:solidFill>
                  <a:srgbClr val="000000"/>
                </a:solidFill>
                <a:latin typeface="Lucida Grande"/>
              </a:rPr>
              <a:t> ^</a:t>
            </a:r>
            <a:r>
              <a:rPr lang="en-US" sz="800" dirty="0">
                <a:solidFill>
                  <a:srgbClr val="3DA414"/>
                </a:solidFill>
                <a:latin typeface="Lucida Grande"/>
              </a:rPr>
              <a:t>SNOMED-CT</a:t>
            </a:r>
            <a:r>
              <a:rPr lang="en-US" sz="800" dirty="0">
                <a:solidFill>
                  <a:srgbClr val="000000"/>
                </a:solidFill>
                <a:latin typeface="Lucida Grande"/>
              </a:rPr>
              <a:t> | |37 |</a:t>
            </a:r>
            <a:r>
              <a:rPr lang="en-US" sz="800" dirty="0">
                <a:solidFill>
                  <a:srgbClr val="3DA414"/>
                </a:solidFill>
                <a:latin typeface="Lucida Grande"/>
              </a:rPr>
              <a:t>C</a:t>
            </a:r>
            <a:r>
              <a:rPr lang="en-US" sz="800" dirty="0">
                <a:solidFill>
                  <a:srgbClr val="000000"/>
                </a:solidFill>
                <a:latin typeface="Lucida Grande"/>
              </a:rPr>
              <a:t> |37 |</a:t>
            </a:r>
            <a:r>
              <a:rPr lang="en-US" sz="800" dirty="0">
                <a:solidFill>
                  <a:srgbClr val="3DA414"/>
                </a:solidFill>
                <a:latin typeface="Lucida Grande"/>
              </a:rPr>
              <a:t>N</a:t>
            </a:r>
            <a:r>
              <a:rPr lang="en-US" sz="800" dirty="0">
                <a:solidFill>
                  <a:srgbClr val="000000"/>
                </a:solidFill>
                <a:latin typeface="Lucida Grande"/>
              </a:rPr>
              <a:t> | | |</a:t>
            </a:r>
            <a:r>
              <a:rPr lang="en-US" sz="800" dirty="0">
                <a:solidFill>
                  <a:srgbClr val="3DA414"/>
                </a:solidFill>
                <a:latin typeface="Lucida Grande"/>
              </a:rPr>
              <a:t>F</a:t>
            </a:r>
            <a:r>
              <a:rPr lang="en-US" sz="800" dirty="0">
                <a:solidFill>
                  <a:srgbClr val="000000"/>
                </a:solidFill>
                <a:latin typeface="Lucida Grande"/>
              </a:rPr>
              <a:t> | | |20100511220725</a:t>
            </a:r>
          </a:p>
          <a:p>
            <a:r>
              <a:rPr lang="en-US" sz="800" dirty="0">
                <a:solidFill>
                  <a:srgbClr val="0000FF"/>
                </a:solidFill>
                <a:latin typeface="Lucida Grande"/>
              </a:rPr>
              <a:t>OBX</a:t>
            </a:r>
            <a:r>
              <a:rPr lang="en-US" sz="800" dirty="0">
                <a:solidFill>
                  <a:srgbClr val="000000"/>
                </a:solidFill>
                <a:latin typeface="Lucida Grande"/>
              </a:rPr>
              <a:t> |5 |</a:t>
            </a:r>
            <a:r>
              <a:rPr lang="en-US" sz="800" dirty="0">
                <a:solidFill>
                  <a:srgbClr val="3DA414"/>
                </a:solidFill>
                <a:latin typeface="Lucida Grande"/>
              </a:rPr>
              <a:t>NM</a:t>
            </a:r>
            <a:r>
              <a:rPr lang="en-US" sz="800" dirty="0">
                <a:solidFill>
                  <a:srgbClr val="000000"/>
                </a:solidFill>
                <a:latin typeface="Lucida Grande"/>
              </a:rPr>
              <a:t> |78564009 ^</a:t>
            </a:r>
            <a:r>
              <a:rPr lang="en-US" sz="800" dirty="0">
                <a:solidFill>
                  <a:srgbClr val="3DA414"/>
                </a:solidFill>
                <a:latin typeface="Lucida Grande"/>
              </a:rPr>
              <a:t>Pulse rate</a:t>
            </a:r>
            <a:r>
              <a:rPr lang="en-US" sz="800" dirty="0">
                <a:solidFill>
                  <a:srgbClr val="000000"/>
                </a:solidFill>
                <a:latin typeface="Lucida Grande"/>
              </a:rPr>
              <a:t> ^</a:t>
            </a:r>
            <a:r>
              <a:rPr lang="en-US" sz="800" dirty="0">
                <a:solidFill>
                  <a:srgbClr val="3DA414"/>
                </a:solidFill>
                <a:latin typeface="Lucida Grande"/>
              </a:rPr>
              <a:t>SNOMED-CT</a:t>
            </a:r>
            <a:r>
              <a:rPr lang="en-US" sz="800" dirty="0">
                <a:solidFill>
                  <a:srgbClr val="000000"/>
                </a:solidFill>
                <a:latin typeface="Lucida Grande"/>
              </a:rPr>
              <a:t> | |120 |</a:t>
            </a:r>
            <a:r>
              <a:rPr lang="en-US" sz="800" dirty="0">
                <a:solidFill>
                  <a:srgbClr val="3DA414"/>
                </a:solidFill>
                <a:latin typeface="Lucida Grande"/>
              </a:rPr>
              <a:t>bpm</a:t>
            </a:r>
            <a:r>
              <a:rPr lang="en-US" sz="800" dirty="0">
                <a:solidFill>
                  <a:srgbClr val="000000"/>
                </a:solidFill>
                <a:latin typeface="Lucida Grande"/>
              </a:rPr>
              <a:t> |60-100 |</a:t>
            </a:r>
            <a:r>
              <a:rPr lang="en-US" sz="800" dirty="0">
                <a:solidFill>
                  <a:srgbClr val="3DA414"/>
                </a:solidFill>
                <a:latin typeface="Lucida Grande"/>
              </a:rPr>
              <a:t>H</a:t>
            </a:r>
            <a:r>
              <a:rPr lang="en-US" sz="800" dirty="0">
                <a:solidFill>
                  <a:srgbClr val="000000"/>
                </a:solidFill>
                <a:latin typeface="Lucida Grande"/>
              </a:rPr>
              <a:t> | | |</a:t>
            </a:r>
            <a:r>
              <a:rPr lang="en-US" sz="800" dirty="0">
                <a:solidFill>
                  <a:srgbClr val="3DA414"/>
                </a:solidFill>
                <a:latin typeface="Lucida Grande"/>
              </a:rPr>
              <a:t>F</a:t>
            </a:r>
            <a:r>
              <a:rPr lang="en-US" sz="800" dirty="0">
                <a:solidFill>
                  <a:srgbClr val="000000"/>
                </a:solidFill>
                <a:latin typeface="Lucida Grande"/>
              </a:rPr>
              <a:t> | | |20100511220725</a:t>
            </a:r>
          </a:p>
          <a:p>
            <a:r>
              <a:rPr lang="en-US" sz="800" dirty="0">
                <a:solidFill>
                  <a:srgbClr val="0000FF"/>
                </a:solidFill>
                <a:latin typeface="Lucida Grande"/>
              </a:rPr>
              <a:t>OBX</a:t>
            </a:r>
            <a:r>
              <a:rPr lang="en-US" sz="800" dirty="0">
                <a:solidFill>
                  <a:srgbClr val="000000"/>
                </a:solidFill>
                <a:latin typeface="Lucida Grande"/>
              </a:rPr>
              <a:t> |6 |</a:t>
            </a:r>
            <a:r>
              <a:rPr lang="en-US" sz="800" dirty="0">
                <a:solidFill>
                  <a:srgbClr val="3DA414"/>
                </a:solidFill>
                <a:latin typeface="Lucida Grande"/>
              </a:rPr>
              <a:t>NM</a:t>
            </a:r>
            <a:r>
              <a:rPr lang="en-US" sz="800" dirty="0">
                <a:solidFill>
                  <a:srgbClr val="000000"/>
                </a:solidFill>
                <a:latin typeface="Lucida Grande"/>
              </a:rPr>
              <a:t> |431314004 ^</a:t>
            </a:r>
            <a:r>
              <a:rPr lang="en-US" sz="800" dirty="0">
                <a:solidFill>
                  <a:srgbClr val="3DA414"/>
                </a:solidFill>
                <a:latin typeface="Lucida Grande"/>
              </a:rPr>
              <a:t>SpO2</a:t>
            </a:r>
            <a:r>
              <a:rPr lang="en-US" sz="800" dirty="0">
                <a:solidFill>
                  <a:srgbClr val="000000"/>
                </a:solidFill>
                <a:latin typeface="Lucida Grande"/>
              </a:rPr>
              <a:t> ^</a:t>
            </a:r>
            <a:r>
              <a:rPr lang="en-US" sz="800" dirty="0">
                <a:solidFill>
                  <a:srgbClr val="3DA414"/>
                </a:solidFill>
                <a:latin typeface="Lucida Grande"/>
              </a:rPr>
              <a:t>SNOMED-CT</a:t>
            </a:r>
            <a:r>
              <a:rPr lang="en-US" sz="800" dirty="0">
                <a:solidFill>
                  <a:srgbClr val="000000"/>
                </a:solidFill>
                <a:latin typeface="Lucida Grande"/>
              </a:rPr>
              <a:t> | |98 |</a:t>
            </a:r>
            <a:r>
              <a:rPr lang="en-US" sz="800" dirty="0">
                <a:solidFill>
                  <a:srgbClr val="3DA414"/>
                </a:solidFill>
                <a:latin typeface="Lucida Grande"/>
              </a:rPr>
              <a:t>%</a:t>
            </a:r>
            <a:r>
              <a:rPr lang="en-US" sz="800" dirty="0">
                <a:solidFill>
                  <a:srgbClr val="000000"/>
                </a:solidFill>
                <a:latin typeface="Lucida Grande"/>
              </a:rPr>
              <a:t> |94-100 |</a:t>
            </a:r>
            <a:r>
              <a:rPr lang="en-US" sz="800" dirty="0">
                <a:solidFill>
                  <a:srgbClr val="3DA414"/>
                </a:solidFill>
                <a:latin typeface="Lucida Grande"/>
              </a:rPr>
              <a:t>N</a:t>
            </a:r>
            <a:r>
              <a:rPr lang="en-US" sz="800" dirty="0">
                <a:solidFill>
                  <a:srgbClr val="000000"/>
                </a:solidFill>
                <a:latin typeface="Lucida Grande"/>
              </a:rPr>
              <a:t> | | |</a:t>
            </a:r>
            <a:r>
              <a:rPr lang="en-US" sz="800" dirty="0">
                <a:solidFill>
                  <a:srgbClr val="3DA414"/>
                </a:solidFill>
                <a:latin typeface="Lucida Grande"/>
              </a:rPr>
              <a:t>F</a:t>
            </a:r>
            <a:r>
              <a:rPr lang="en-US" sz="800" dirty="0">
                <a:solidFill>
                  <a:srgbClr val="000000"/>
                </a:solidFill>
                <a:latin typeface="Lucida Grande"/>
              </a:rPr>
              <a:t> | | |20100511220725</a:t>
            </a:r>
          </a:p>
        </p:txBody>
      </p:sp>
      <p:sp>
        <p:nvSpPr>
          <p:cNvPr id="8" name="Title 7">
            <a:extLst>
              <a:ext uri="{FF2B5EF4-FFF2-40B4-BE49-F238E27FC236}">
                <a16:creationId xmlns:a16="http://schemas.microsoft.com/office/drawing/2014/main" id="{03C78309-F939-469F-8CE0-7BC0D6268DEB}"/>
              </a:ext>
            </a:extLst>
          </p:cNvPr>
          <p:cNvSpPr>
            <a:spLocks noGrp="1"/>
          </p:cNvSpPr>
          <p:nvPr>
            <p:ph type="title"/>
          </p:nvPr>
        </p:nvSpPr>
        <p:spPr/>
        <p:txBody>
          <a:bodyPr/>
          <a:lstStyle/>
          <a:p>
            <a:r>
              <a:rPr lang="en-US" dirty="0"/>
              <a:t>How HL7 V2 Works</a:t>
            </a:r>
          </a:p>
        </p:txBody>
      </p:sp>
      <p:sp>
        <p:nvSpPr>
          <p:cNvPr id="3" name="Content Placeholder 2">
            <a:extLst>
              <a:ext uri="{FF2B5EF4-FFF2-40B4-BE49-F238E27FC236}">
                <a16:creationId xmlns:a16="http://schemas.microsoft.com/office/drawing/2014/main" id="{AD24EF62-4703-44E6-B1C1-7E969DEA9BE6}"/>
              </a:ext>
            </a:extLst>
          </p:cNvPr>
          <p:cNvSpPr>
            <a:spLocks noGrp="1"/>
          </p:cNvSpPr>
          <p:nvPr>
            <p:ph sz="half" idx="1"/>
          </p:nvPr>
        </p:nvSpPr>
        <p:spPr>
          <a:xfrm>
            <a:off x="448091" y="2743200"/>
            <a:ext cx="8122851" cy="455339"/>
          </a:xfrm>
        </p:spPr>
        <p:txBody>
          <a:bodyPr>
            <a:normAutofit fontScale="92500"/>
          </a:bodyPr>
          <a:lstStyle/>
          <a:p>
            <a:r>
              <a:rPr lang="en-CA" dirty="0"/>
              <a:t>Application wants to graph a patient Dylan Doe’s blood pressure over the last year.</a:t>
            </a:r>
            <a:endParaRPr lang="en-US" dirty="0"/>
          </a:p>
        </p:txBody>
      </p:sp>
      <p:sp>
        <p:nvSpPr>
          <p:cNvPr id="5" name="Footer Placeholder 4">
            <a:extLst>
              <a:ext uri="{FF2B5EF4-FFF2-40B4-BE49-F238E27FC236}">
                <a16:creationId xmlns:a16="http://schemas.microsoft.com/office/drawing/2014/main" id="{C23259E1-6875-4455-97E9-4CAB2404C004}"/>
              </a:ext>
            </a:extLst>
          </p:cNvPr>
          <p:cNvSpPr>
            <a:spLocks noGrp="1"/>
          </p:cNvSpPr>
          <p:nvPr>
            <p:ph type="ftr" sz="quarter" idx="11"/>
          </p:nvPr>
        </p:nvSpPr>
        <p:spPr/>
        <p:txBody>
          <a:bodyPr/>
          <a:lstStyle/>
          <a:p>
            <a:r>
              <a:rPr lang="en-US" dirty="0"/>
              <a:t>Copyright DICOM® 2019       www.dicomstandard.org        #DICOMConference2019       #DICOM      @DICOMSTANDARD</a:t>
            </a:r>
          </a:p>
        </p:txBody>
      </p:sp>
      <p:sp>
        <p:nvSpPr>
          <p:cNvPr id="6" name="Slide Number Placeholder 5">
            <a:extLst>
              <a:ext uri="{FF2B5EF4-FFF2-40B4-BE49-F238E27FC236}">
                <a16:creationId xmlns:a16="http://schemas.microsoft.com/office/drawing/2014/main" id="{B42C1483-8A8E-4035-8D71-127E5DC7F30F}"/>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4" name="OBR 1">
            <a:extLst>
              <a:ext uri="{FF2B5EF4-FFF2-40B4-BE49-F238E27FC236}">
                <a16:creationId xmlns:a16="http://schemas.microsoft.com/office/drawing/2014/main" id="{F0610188-241A-44B3-835C-8B6FE1AC7FD0}"/>
              </a:ext>
            </a:extLst>
          </p:cNvPr>
          <p:cNvSpPr/>
          <p:nvPr/>
        </p:nvSpPr>
        <p:spPr>
          <a:xfrm>
            <a:off x="-1977813" y="3789086"/>
            <a:ext cx="4274822" cy="1492716"/>
          </a:xfrm>
          <a:prstGeom prst="rect">
            <a:avLst/>
          </a:prstGeom>
        </p:spPr>
        <p:txBody>
          <a:bodyPr wrap="square">
            <a:spAutoFit/>
          </a:bodyPr>
          <a:lstStyle/>
          <a:p>
            <a:r>
              <a:rPr lang="en-US" sz="700" dirty="0">
                <a:solidFill>
                  <a:srgbClr val="0000FF"/>
                </a:solidFill>
                <a:latin typeface="Lucida Grande"/>
              </a:rPr>
              <a:t>MSH</a:t>
            </a:r>
            <a:r>
              <a:rPr lang="en-US" sz="700" dirty="0">
                <a:solidFill>
                  <a:srgbClr val="000000"/>
                </a:solidFill>
                <a:latin typeface="Lucida Grande"/>
              </a:rPr>
              <a:t> | ^ ~\&amp; |</a:t>
            </a:r>
            <a:r>
              <a:rPr lang="en-US" sz="700" dirty="0">
                <a:solidFill>
                  <a:srgbClr val="3DA414"/>
                </a:solidFill>
                <a:latin typeface="Lucida Grande"/>
              </a:rPr>
              <a:t>VSM001</a:t>
            </a:r>
            <a:r>
              <a:rPr lang="en-US" sz="700" dirty="0">
                <a:solidFill>
                  <a:srgbClr val="000000"/>
                </a:solidFill>
                <a:latin typeface="Lucida Grande"/>
              </a:rPr>
              <a:t> |</a:t>
            </a:r>
            <a:r>
              <a:rPr lang="en-US" sz="700" dirty="0">
                <a:solidFill>
                  <a:srgbClr val="3DA414"/>
                </a:solidFill>
                <a:latin typeface="Lucida Grande"/>
              </a:rPr>
              <a:t>MIRTH_CONNECT</a:t>
            </a:r>
            <a:r>
              <a:rPr lang="en-US" sz="700" dirty="0">
                <a:solidFill>
                  <a:srgbClr val="000000"/>
                </a:solidFill>
                <a:latin typeface="Lucida Grande"/>
              </a:rPr>
              <a:t> |</a:t>
            </a:r>
            <a:r>
              <a:rPr lang="en-US" sz="700" dirty="0">
                <a:solidFill>
                  <a:srgbClr val="3DA414"/>
                </a:solidFill>
                <a:latin typeface="Lucida Grande"/>
              </a:rPr>
              <a:t>HIS001</a:t>
            </a:r>
            <a:r>
              <a:rPr lang="en-US" sz="700" dirty="0">
                <a:solidFill>
                  <a:srgbClr val="000000"/>
                </a:solidFill>
                <a:latin typeface="Lucida Grande"/>
              </a:rPr>
              <a:t> |</a:t>
            </a:r>
            <a:r>
              <a:rPr lang="en-US" sz="700" dirty="0">
                <a:solidFill>
                  <a:srgbClr val="3DA414"/>
                </a:solidFill>
                <a:latin typeface="Lucida Grande"/>
              </a:rPr>
              <a:t>MIRTH_CONNECT</a:t>
            </a:r>
            <a:r>
              <a:rPr lang="en-US" sz="700" dirty="0">
                <a:solidFill>
                  <a:srgbClr val="000000"/>
                </a:solidFill>
                <a:latin typeface="Lucida Grande"/>
              </a:rPr>
              <a:t> |20100511220525 | |</a:t>
            </a:r>
            <a:r>
              <a:rPr lang="en-US" sz="700" dirty="0">
                <a:solidFill>
                  <a:srgbClr val="3DA414"/>
                </a:solidFill>
                <a:latin typeface="Lucida Grande"/>
              </a:rPr>
              <a:t>ORU</a:t>
            </a:r>
            <a:r>
              <a:rPr lang="en-US" sz="700" dirty="0">
                <a:solidFill>
                  <a:srgbClr val="000000"/>
                </a:solidFill>
                <a:latin typeface="Lucida Grande"/>
              </a:rPr>
              <a:t> ^</a:t>
            </a:r>
            <a:r>
              <a:rPr lang="en-US" sz="700" dirty="0">
                <a:solidFill>
                  <a:srgbClr val="3DA414"/>
                </a:solidFill>
                <a:latin typeface="Lucida Grande"/>
              </a:rPr>
              <a:t>R01</a:t>
            </a:r>
            <a:r>
              <a:rPr lang="en-US" sz="700" dirty="0">
                <a:solidFill>
                  <a:srgbClr val="000000"/>
                </a:solidFill>
                <a:latin typeface="Lucida Grande"/>
              </a:rPr>
              <a:t> |</a:t>
            </a:r>
            <a:r>
              <a:rPr lang="en-US" sz="700" dirty="0">
                <a:solidFill>
                  <a:srgbClr val="3DA414"/>
                </a:solidFill>
                <a:latin typeface="Lucida Grande"/>
              </a:rPr>
              <a:t>MSG0000001</a:t>
            </a:r>
            <a:r>
              <a:rPr lang="en-US" sz="700" dirty="0">
                <a:solidFill>
                  <a:srgbClr val="000000"/>
                </a:solidFill>
                <a:latin typeface="Lucida Grande"/>
              </a:rPr>
              <a:t> |</a:t>
            </a:r>
            <a:r>
              <a:rPr lang="en-US" sz="700" dirty="0">
                <a:solidFill>
                  <a:srgbClr val="3DA414"/>
                </a:solidFill>
                <a:latin typeface="Lucida Grande"/>
              </a:rPr>
              <a:t>P</a:t>
            </a:r>
            <a:r>
              <a:rPr lang="en-US" sz="700" dirty="0">
                <a:solidFill>
                  <a:srgbClr val="000000"/>
                </a:solidFill>
                <a:latin typeface="Lucida Grande"/>
              </a:rPr>
              <a:t> |2.5 | | |</a:t>
            </a:r>
            <a:r>
              <a:rPr lang="en-US" sz="700" dirty="0">
                <a:solidFill>
                  <a:srgbClr val="3DA414"/>
                </a:solidFill>
                <a:latin typeface="Lucida Grande"/>
              </a:rPr>
              <a:t>NE</a:t>
            </a:r>
            <a:r>
              <a:rPr lang="en-US" sz="700" dirty="0">
                <a:solidFill>
                  <a:srgbClr val="000000"/>
                </a:solidFill>
                <a:latin typeface="Lucida Grande"/>
              </a:rPr>
              <a:t> |</a:t>
            </a:r>
            <a:r>
              <a:rPr lang="en-US" sz="700" dirty="0">
                <a:solidFill>
                  <a:srgbClr val="3DA414"/>
                </a:solidFill>
                <a:latin typeface="Lucida Grande"/>
              </a:rPr>
              <a:t>NE</a:t>
            </a:r>
            <a:r>
              <a:rPr lang="en-US" sz="700" dirty="0">
                <a:solidFill>
                  <a:srgbClr val="000000"/>
                </a:solidFill>
                <a:latin typeface="Lucida Grande"/>
              </a:rPr>
              <a:t> |</a:t>
            </a:r>
            <a:r>
              <a:rPr lang="en-US" sz="700" dirty="0">
                <a:solidFill>
                  <a:srgbClr val="3DA414"/>
                </a:solidFill>
                <a:latin typeface="Lucida Grande"/>
              </a:rPr>
              <a:t>CO</a:t>
            </a:r>
            <a:r>
              <a:rPr lang="en-US" sz="700" dirty="0">
                <a:solidFill>
                  <a:srgbClr val="000000"/>
                </a:solidFill>
                <a:latin typeface="Lucida Grande"/>
              </a:rPr>
              <a:t> |</a:t>
            </a:r>
            <a:r>
              <a:rPr lang="en-US" sz="700" dirty="0">
                <a:solidFill>
                  <a:srgbClr val="3DA414"/>
                </a:solidFill>
                <a:latin typeface="Lucida Grande"/>
              </a:rPr>
              <a:t>8859/1</a:t>
            </a:r>
            <a:r>
              <a:rPr lang="en-US" sz="700" dirty="0">
                <a:solidFill>
                  <a:srgbClr val="000000"/>
                </a:solidFill>
                <a:latin typeface="Lucida Grande"/>
              </a:rPr>
              <a:t> |</a:t>
            </a:r>
            <a:r>
              <a:rPr lang="en-US" sz="700" dirty="0">
                <a:solidFill>
                  <a:srgbClr val="3DA414"/>
                </a:solidFill>
                <a:latin typeface="Lucida Grande"/>
              </a:rPr>
              <a:t>ES-CO</a:t>
            </a:r>
            <a:endParaRPr lang="en-US" sz="700" dirty="0">
              <a:solidFill>
                <a:srgbClr val="000000"/>
              </a:solidFill>
              <a:latin typeface="Lucida Grande"/>
            </a:endParaRPr>
          </a:p>
          <a:p>
            <a:r>
              <a:rPr lang="en-US" sz="700" dirty="0">
                <a:solidFill>
                  <a:srgbClr val="0000FF"/>
                </a:solidFill>
                <a:latin typeface="Lucida Grande"/>
              </a:rPr>
              <a:t>PID</a:t>
            </a:r>
            <a:r>
              <a:rPr lang="en-US" sz="700" dirty="0">
                <a:solidFill>
                  <a:srgbClr val="000000"/>
                </a:solidFill>
                <a:latin typeface="Lucida Grande"/>
              </a:rPr>
              <a:t> | |6537077 |6537077 ^ ^ ^ ^</a:t>
            </a:r>
            <a:r>
              <a:rPr lang="en-US" sz="700" dirty="0">
                <a:solidFill>
                  <a:srgbClr val="3DA414"/>
                </a:solidFill>
                <a:latin typeface="Lucida Grande"/>
              </a:rPr>
              <a:t>CC</a:t>
            </a:r>
            <a:r>
              <a:rPr lang="en-US" sz="700" dirty="0">
                <a:solidFill>
                  <a:srgbClr val="000000"/>
                </a:solidFill>
                <a:latin typeface="Lucida Grande"/>
              </a:rPr>
              <a:t> | |</a:t>
            </a:r>
            <a:r>
              <a:rPr lang="en-US" sz="700" dirty="0">
                <a:solidFill>
                  <a:srgbClr val="3DA414"/>
                </a:solidFill>
                <a:latin typeface="Lucida Grande"/>
              </a:rPr>
              <a:t>ANDRES FELIPE</a:t>
            </a:r>
            <a:r>
              <a:rPr lang="en-US" sz="700" dirty="0">
                <a:solidFill>
                  <a:srgbClr val="000000"/>
                </a:solidFill>
                <a:latin typeface="Lucida Grande"/>
              </a:rPr>
              <a:t> ^</a:t>
            </a:r>
            <a:r>
              <a:rPr lang="en-US" sz="700" dirty="0">
                <a:solidFill>
                  <a:srgbClr val="3DA414"/>
                </a:solidFill>
                <a:latin typeface="Lucida Grande"/>
              </a:rPr>
              <a:t>FERNANDEZ CORTES</a:t>
            </a:r>
            <a:r>
              <a:rPr lang="en-US" sz="700" dirty="0">
                <a:solidFill>
                  <a:srgbClr val="000000"/>
                </a:solidFill>
                <a:latin typeface="Lucida Grande"/>
              </a:rPr>
              <a:t> | |19860705 |</a:t>
            </a:r>
            <a:r>
              <a:rPr lang="en-US" sz="700" dirty="0">
                <a:solidFill>
                  <a:srgbClr val="3DA414"/>
                </a:solidFill>
                <a:latin typeface="Lucida Grande"/>
              </a:rPr>
              <a:t>M</a:t>
            </a:r>
            <a:endParaRPr lang="en-US" sz="700" dirty="0">
              <a:solidFill>
                <a:srgbClr val="000000"/>
              </a:solidFill>
              <a:latin typeface="Lucida Grande"/>
            </a:endParaRPr>
          </a:p>
          <a:p>
            <a:r>
              <a:rPr lang="en-US" sz="700" dirty="0">
                <a:solidFill>
                  <a:srgbClr val="0000FF"/>
                </a:solidFill>
                <a:latin typeface="Lucida Grande"/>
              </a:rPr>
              <a:t>OBR</a:t>
            </a:r>
            <a:r>
              <a:rPr lang="en-US" sz="700" dirty="0">
                <a:solidFill>
                  <a:srgbClr val="000000"/>
                </a:solidFill>
                <a:latin typeface="Lucida Grande"/>
              </a:rPr>
              <a:t> |1 | |</a:t>
            </a:r>
            <a:r>
              <a:rPr lang="en-US" sz="700" dirty="0">
                <a:solidFill>
                  <a:srgbClr val="3DA414"/>
                </a:solidFill>
                <a:latin typeface="Lucida Grande"/>
              </a:rPr>
              <a:t>VS12340000</a:t>
            </a:r>
            <a:r>
              <a:rPr lang="en-US" sz="700" dirty="0">
                <a:solidFill>
                  <a:srgbClr val="000000"/>
                </a:solidFill>
                <a:latin typeface="Lucida Grande"/>
              </a:rPr>
              <a:t> |28562-7 ^</a:t>
            </a:r>
            <a:r>
              <a:rPr lang="en-US" sz="700" dirty="0">
                <a:solidFill>
                  <a:srgbClr val="3DA414"/>
                </a:solidFill>
                <a:latin typeface="Lucida Grande"/>
              </a:rPr>
              <a:t>Vital Signs</a:t>
            </a:r>
            <a:r>
              <a:rPr lang="en-US" sz="700" dirty="0">
                <a:solidFill>
                  <a:srgbClr val="000000"/>
                </a:solidFill>
                <a:latin typeface="Lucida Grande"/>
              </a:rPr>
              <a:t> ^</a:t>
            </a:r>
            <a:r>
              <a:rPr lang="en-US" sz="700" dirty="0">
                <a:solidFill>
                  <a:srgbClr val="3DA414"/>
                </a:solidFill>
                <a:latin typeface="Lucida Grande"/>
              </a:rPr>
              <a:t>LN</a:t>
            </a:r>
            <a:endParaRPr lang="en-US" sz="700" dirty="0">
              <a:solidFill>
                <a:srgbClr val="000000"/>
              </a:solidFill>
              <a:latin typeface="Lucida Grande"/>
            </a:endParaRPr>
          </a:p>
          <a:p>
            <a:r>
              <a:rPr lang="en-US" sz="700" dirty="0">
                <a:solidFill>
                  <a:srgbClr val="0000FF"/>
                </a:solidFill>
                <a:latin typeface="Lucida Grande"/>
              </a:rPr>
              <a:t>OBX</a:t>
            </a:r>
            <a:r>
              <a:rPr lang="en-US" sz="700" dirty="0">
                <a:solidFill>
                  <a:srgbClr val="000000"/>
                </a:solidFill>
                <a:latin typeface="Lucida Grande"/>
              </a:rPr>
              <a:t> |1 |</a:t>
            </a:r>
            <a:r>
              <a:rPr lang="en-US" sz="700" dirty="0">
                <a:solidFill>
                  <a:srgbClr val="3DA414"/>
                </a:solidFill>
                <a:latin typeface="Lucida Grande"/>
              </a:rPr>
              <a:t>NM</a:t>
            </a:r>
            <a:r>
              <a:rPr lang="en-US" sz="700" dirty="0">
                <a:solidFill>
                  <a:srgbClr val="000000"/>
                </a:solidFill>
                <a:latin typeface="Lucida Grande"/>
              </a:rPr>
              <a:t> |271649006 ^</a:t>
            </a:r>
            <a:r>
              <a:rPr lang="en-US" sz="700" dirty="0">
                <a:solidFill>
                  <a:srgbClr val="3DA414"/>
                </a:solidFill>
                <a:latin typeface="Lucida Grande"/>
              </a:rPr>
              <a:t>Systolic blood pressure</a:t>
            </a:r>
            <a:r>
              <a:rPr lang="en-US" sz="700" dirty="0">
                <a:solidFill>
                  <a:srgbClr val="000000"/>
                </a:solidFill>
                <a:latin typeface="Lucida Grande"/>
              </a:rPr>
              <a:t> ^</a:t>
            </a:r>
            <a:r>
              <a:rPr lang="en-US" sz="700" dirty="0">
                <a:solidFill>
                  <a:srgbClr val="3DA414"/>
                </a:solidFill>
                <a:latin typeface="Lucida Grande"/>
              </a:rPr>
              <a:t>SNOMED-CT</a:t>
            </a:r>
            <a:r>
              <a:rPr lang="en-US" sz="700" dirty="0">
                <a:solidFill>
                  <a:srgbClr val="000000"/>
                </a:solidFill>
                <a:latin typeface="Lucida Grande"/>
              </a:rPr>
              <a:t> | |132 |</a:t>
            </a:r>
            <a:r>
              <a:rPr lang="en-US" sz="700" dirty="0">
                <a:solidFill>
                  <a:srgbClr val="3DA414"/>
                </a:solidFill>
                <a:latin typeface="Lucida Grande"/>
              </a:rPr>
              <a:t>mm[Hg]</a:t>
            </a:r>
            <a:r>
              <a:rPr lang="en-US" sz="700" dirty="0">
                <a:solidFill>
                  <a:srgbClr val="000000"/>
                </a:solidFill>
                <a:latin typeface="Lucida Grande"/>
              </a:rPr>
              <a:t> |90-120 |</a:t>
            </a:r>
            <a:r>
              <a:rPr lang="en-US" sz="700" dirty="0">
                <a:solidFill>
                  <a:srgbClr val="3DA414"/>
                </a:solidFill>
                <a:latin typeface="Lucida Grande"/>
              </a:rPr>
              <a:t>H</a:t>
            </a:r>
            <a:r>
              <a:rPr lang="en-US" sz="700" dirty="0">
                <a:solidFill>
                  <a:srgbClr val="000000"/>
                </a:solidFill>
                <a:latin typeface="Lucida Grande"/>
              </a:rPr>
              <a:t> | | |</a:t>
            </a:r>
            <a:r>
              <a:rPr lang="en-US" sz="700" dirty="0">
                <a:solidFill>
                  <a:srgbClr val="3DA414"/>
                </a:solidFill>
                <a:latin typeface="Lucida Grande"/>
              </a:rPr>
              <a:t>F</a:t>
            </a:r>
            <a:r>
              <a:rPr lang="en-US" sz="700" dirty="0">
                <a:solidFill>
                  <a:srgbClr val="000000"/>
                </a:solidFill>
                <a:latin typeface="Lucida Grande"/>
              </a:rPr>
              <a:t> | | |20100511220525</a:t>
            </a:r>
          </a:p>
          <a:p>
            <a:r>
              <a:rPr lang="en-US" sz="700" dirty="0">
                <a:solidFill>
                  <a:srgbClr val="0000FF"/>
                </a:solidFill>
                <a:latin typeface="Lucida Grande"/>
              </a:rPr>
              <a:t>OBX</a:t>
            </a:r>
            <a:r>
              <a:rPr lang="en-US" sz="700" dirty="0">
                <a:solidFill>
                  <a:srgbClr val="000000"/>
                </a:solidFill>
                <a:latin typeface="Lucida Grande"/>
              </a:rPr>
              <a:t> |2 |</a:t>
            </a:r>
            <a:r>
              <a:rPr lang="en-US" sz="700" dirty="0">
                <a:solidFill>
                  <a:srgbClr val="3DA414"/>
                </a:solidFill>
                <a:latin typeface="Lucida Grande"/>
              </a:rPr>
              <a:t>NM</a:t>
            </a:r>
            <a:r>
              <a:rPr lang="en-US" sz="700" dirty="0">
                <a:solidFill>
                  <a:srgbClr val="000000"/>
                </a:solidFill>
                <a:latin typeface="Lucida Grande"/>
              </a:rPr>
              <a:t> |271650006 ^</a:t>
            </a:r>
            <a:r>
              <a:rPr lang="en-US" sz="700" dirty="0">
                <a:solidFill>
                  <a:srgbClr val="3DA414"/>
                </a:solidFill>
                <a:latin typeface="Lucida Grande"/>
              </a:rPr>
              <a:t>Diastolic blood pressure</a:t>
            </a:r>
            <a:r>
              <a:rPr lang="en-US" sz="700" dirty="0">
                <a:solidFill>
                  <a:srgbClr val="000000"/>
                </a:solidFill>
                <a:latin typeface="Lucida Grande"/>
              </a:rPr>
              <a:t> ^</a:t>
            </a:r>
            <a:r>
              <a:rPr lang="en-US" sz="700" dirty="0">
                <a:solidFill>
                  <a:srgbClr val="3DA414"/>
                </a:solidFill>
                <a:latin typeface="Lucida Grande"/>
              </a:rPr>
              <a:t>SNOMED-CT</a:t>
            </a:r>
            <a:r>
              <a:rPr lang="en-US" sz="700" dirty="0">
                <a:solidFill>
                  <a:srgbClr val="000000"/>
                </a:solidFill>
                <a:latin typeface="Lucida Grande"/>
              </a:rPr>
              <a:t> | |86 |</a:t>
            </a:r>
            <a:r>
              <a:rPr lang="en-US" sz="700" dirty="0">
                <a:solidFill>
                  <a:srgbClr val="3DA414"/>
                </a:solidFill>
                <a:latin typeface="Lucida Grande"/>
              </a:rPr>
              <a:t>mm[Hg]</a:t>
            </a:r>
            <a:r>
              <a:rPr lang="en-US" sz="700" dirty="0">
                <a:solidFill>
                  <a:srgbClr val="000000"/>
                </a:solidFill>
                <a:latin typeface="Lucida Grande"/>
              </a:rPr>
              <a:t> |60-80 |</a:t>
            </a:r>
            <a:r>
              <a:rPr lang="en-US" sz="700" dirty="0">
                <a:solidFill>
                  <a:srgbClr val="3DA414"/>
                </a:solidFill>
                <a:latin typeface="Lucida Grande"/>
              </a:rPr>
              <a:t>H</a:t>
            </a:r>
            <a:r>
              <a:rPr lang="en-US" sz="700" dirty="0">
                <a:solidFill>
                  <a:srgbClr val="000000"/>
                </a:solidFill>
                <a:latin typeface="Lucida Grande"/>
              </a:rPr>
              <a:t> | | |</a:t>
            </a:r>
            <a:r>
              <a:rPr lang="en-US" sz="700" dirty="0">
                <a:solidFill>
                  <a:srgbClr val="3DA414"/>
                </a:solidFill>
                <a:latin typeface="Lucida Grande"/>
              </a:rPr>
              <a:t>F</a:t>
            </a:r>
            <a:r>
              <a:rPr lang="en-US" sz="700" dirty="0">
                <a:solidFill>
                  <a:srgbClr val="000000"/>
                </a:solidFill>
                <a:latin typeface="Lucida Grande"/>
              </a:rPr>
              <a:t> | | |20100511220525</a:t>
            </a:r>
          </a:p>
          <a:p>
            <a:r>
              <a:rPr lang="en-US" sz="700" dirty="0">
                <a:solidFill>
                  <a:srgbClr val="0000FF"/>
                </a:solidFill>
                <a:latin typeface="Lucida Grande"/>
              </a:rPr>
              <a:t>OBX</a:t>
            </a:r>
            <a:r>
              <a:rPr lang="en-US" sz="700" dirty="0">
                <a:solidFill>
                  <a:srgbClr val="000000"/>
                </a:solidFill>
                <a:latin typeface="Lucida Grande"/>
              </a:rPr>
              <a:t> |3 |</a:t>
            </a:r>
            <a:r>
              <a:rPr lang="en-US" sz="700" dirty="0">
                <a:solidFill>
                  <a:srgbClr val="3DA414"/>
                </a:solidFill>
                <a:latin typeface="Lucida Grande"/>
              </a:rPr>
              <a:t>NM</a:t>
            </a:r>
            <a:r>
              <a:rPr lang="en-US" sz="700" dirty="0">
                <a:solidFill>
                  <a:srgbClr val="000000"/>
                </a:solidFill>
                <a:latin typeface="Lucida Grande"/>
              </a:rPr>
              <a:t> |6797001 ^</a:t>
            </a:r>
            <a:r>
              <a:rPr lang="en-US" sz="700" dirty="0">
                <a:solidFill>
                  <a:srgbClr val="3DA414"/>
                </a:solidFill>
                <a:latin typeface="Lucida Grande"/>
              </a:rPr>
              <a:t>Mean blood pressure</a:t>
            </a:r>
            <a:r>
              <a:rPr lang="en-US" sz="700" dirty="0">
                <a:solidFill>
                  <a:srgbClr val="000000"/>
                </a:solidFill>
                <a:latin typeface="Lucida Grande"/>
              </a:rPr>
              <a:t> ^</a:t>
            </a:r>
            <a:r>
              <a:rPr lang="en-US" sz="700" dirty="0">
                <a:solidFill>
                  <a:srgbClr val="3DA414"/>
                </a:solidFill>
                <a:latin typeface="Lucida Grande"/>
              </a:rPr>
              <a:t>SNOMED-CT</a:t>
            </a:r>
            <a:r>
              <a:rPr lang="en-US" sz="700" dirty="0">
                <a:solidFill>
                  <a:srgbClr val="000000"/>
                </a:solidFill>
                <a:latin typeface="Lucida Grande"/>
              </a:rPr>
              <a:t> | |94 |</a:t>
            </a:r>
            <a:r>
              <a:rPr lang="en-US" sz="700" dirty="0">
                <a:solidFill>
                  <a:srgbClr val="3DA414"/>
                </a:solidFill>
                <a:latin typeface="Lucida Grande"/>
              </a:rPr>
              <a:t>mm[Hg]</a:t>
            </a:r>
            <a:r>
              <a:rPr lang="en-US" sz="700" dirty="0">
                <a:solidFill>
                  <a:srgbClr val="000000"/>
                </a:solidFill>
                <a:latin typeface="Lucida Grande"/>
              </a:rPr>
              <a:t> |92-96 |</a:t>
            </a:r>
            <a:r>
              <a:rPr lang="en-US" sz="700" dirty="0">
                <a:solidFill>
                  <a:srgbClr val="3DA414"/>
                </a:solidFill>
                <a:latin typeface="Lucida Grande"/>
              </a:rPr>
              <a:t>N</a:t>
            </a:r>
            <a:r>
              <a:rPr lang="en-US" sz="700" dirty="0">
                <a:solidFill>
                  <a:srgbClr val="000000"/>
                </a:solidFill>
                <a:latin typeface="Lucida Grande"/>
              </a:rPr>
              <a:t> | | |</a:t>
            </a:r>
            <a:r>
              <a:rPr lang="en-US" sz="700" dirty="0">
                <a:solidFill>
                  <a:srgbClr val="3DA414"/>
                </a:solidFill>
                <a:latin typeface="Lucida Grande"/>
              </a:rPr>
              <a:t>F</a:t>
            </a:r>
            <a:r>
              <a:rPr lang="en-US" sz="700" dirty="0">
                <a:solidFill>
                  <a:srgbClr val="000000"/>
                </a:solidFill>
                <a:latin typeface="Lucida Grande"/>
              </a:rPr>
              <a:t> | | |20100511220525</a:t>
            </a:r>
          </a:p>
          <a:p>
            <a:r>
              <a:rPr lang="en-US" sz="700" dirty="0">
                <a:solidFill>
                  <a:srgbClr val="0000FF"/>
                </a:solidFill>
                <a:latin typeface="Lucida Grande"/>
              </a:rPr>
              <a:t>OBX</a:t>
            </a:r>
            <a:r>
              <a:rPr lang="en-US" sz="700" dirty="0">
                <a:solidFill>
                  <a:srgbClr val="000000"/>
                </a:solidFill>
                <a:latin typeface="Lucida Grande"/>
              </a:rPr>
              <a:t> |4 |</a:t>
            </a:r>
            <a:r>
              <a:rPr lang="en-US" sz="700" dirty="0">
                <a:solidFill>
                  <a:srgbClr val="3DA414"/>
                </a:solidFill>
                <a:latin typeface="Lucida Grande"/>
              </a:rPr>
              <a:t>NM</a:t>
            </a:r>
            <a:r>
              <a:rPr lang="en-US" sz="700" dirty="0">
                <a:solidFill>
                  <a:srgbClr val="000000"/>
                </a:solidFill>
                <a:latin typeface="Lucida Grande"/>
              </a:rPr>
              <a:t> |386725007 ^</a:t>
            </a:r>
            <a:r>
              <a:rPr lang="en-US" sz="700" dirty="0">
                <a:solidFill>
                  <a:srgbClr val="3DA414"/>
                </a:solidFill>
                <a:latin typeface="Lucida Grande"/>
              </a:rPr>
              <a:t>Body temperature</a:t>
            </a:r>
            <a:r>
              <a:rPr lang="en-US" sz="700" dirty="0">
                <a:solidFill>
                  <a:srgbClr val="000000"/>
                </a:solidFill>
                <a:latin typeface="Lucida Grande"/>
              </a:rPr>
              <a:t> ^</a:t>
            </a:r>
            <a:r>
              <a:rPr lang="en-US" sz="700" dirty="0">
                <a:solidFill>
                  <a:srgbClr val="3DA414"/>
                </a:solidFill>
                <a:latin typeface="Lucida Grande"/>
              </a:rPr>
              <a:t>SNOMED-CT</a:t>
            </a:r>
            <a:r>
              <a:rPr lang="en-US" sz="700" dirty="0">
                <a:solidFill>
                  <a:srgbClr val="000000"/>
                </a:solidFill>
                <a:latin typeface="Lucida Grande"/>
              </a:rPr>
              <a:t> | |37 |</a:t>
            </a:r>
            <a:r>
              <a:rPr lang="en-US" sz="700" dirty="0">
                <a:solidFill>
                  <a:srgbClr val="3DA414"/>
                </a:solidFill>
                <a:latin typeface="Lucida Grande"/>
              </a:rPr>
              <a:t>C</a:t>
            </a:r>
            <a:r>
              <a:rPr lang="en-US" sz="700" dirty="0">
                <a:solidFill>
                  <a:srgbClr val="000000"/>
                </a:solidFill>
                <a:latin typeface="Lucida Grande"/>
              </a:rPr>
              <a:t> |37 |</a:t>
            </a:r>
            <a:r>
              <a:rPr lang="en-US" sz="700" dirty="0">
                <a:solidFill>
                  <a:srgbClr val="3DA414"/>
                </a:solidFill>
                <a:latin typeface="Lucida Grande"/>
              </a:rPr>
              <a:t>N</a:t>
            </a:r>
            <a:r>
              <a:rPr lang="en-US" sz="700" dirty="0">
                <a:solidFill>
                  <a:srgbClr val="000000"/>
                </a:solidFill>
                <a:latin typeface="Lucida Grande"/>
              </a:rPr>
              <a:t> | | |</a:t>
            </a:r>
            <a:r>
              <a:rPr lang="en-US" sz="700" dirty="0">
                <a:solidFill>
                  <a:srgbClr val="3DA414"/>
                </a:solidFill>
                <a:latin typeface="Lucida Grande"/>
              </a:rPr>
              <a:t>F</a:t>
            </a:r>
            <a:r>
              <a:rPr lang="en-US" sz="700" dirty="0">
                <a:solidFill>
                  <a:srgbClr val="000000"/>
                </a:solidFill>
                <a:latin typeface="Lucida Grande"/>
              </a:rPr>
              <a:t> | | |20100511220525</a:t>
            </a:r>
          </a:p>
          <a:p>
            <a:r>
              <a:rPr lang="en-US" sz="700" dirty="0">
                <a:solidFill>
                  <a:srgbClr val="0000FF"/>
                </a:solidFill>
                <a:latin typeface="Lucida Grande"/>
              </a:rPr>
              <a:t>OBX</a:t>
            </a:r>
            <a:r>
              <a:rPr lang="en-US" sz="700" dirty="0">
                <a:solidFill>
                  <a:srgbClr val="000000"/>
                </a:solidFill>
                <a:latin typeface="Lucida Grande"/>
              </a:rPr>
              <a:t> |5 |</a:t>
            </a:r>
            <a:r>
              <a:rPr lang="en-US" sz="700" dirty="0">
                <a:solidFill>
                  <a:srgbClr val="3DA414"/>
                </a:solidFill>
                <a:latin typeface="Lucida Grande"/>
              </a:rPr>
              <a:t>NM</a:t>
            </a:r>
            <a:r>
              <a:rPr lang="en-US" sz="700" dirty="0">
                <a:solidFill>
                  <a:srgbClr val="000000"/>
                </a:solidFill>
                <a:latin typeface="Lucida Grande"/>
              </a:rPr>
              <a:t> |78564009 ^</a:t>
            </a:r>
            <a:r>
              <a:rPr lang="en-US" sz="700" dirty="0">
                <a:solidFill>
                  <a:srgbClr val="3DA414"/>
                </a:solidFill>
                <a:latin typeface="Lucida Grande"/>
              </a:rPr>
              <a:t>Pulse rate</a:t>
            </a:r>
            <a:r>
              <a:rPr lang="en-US" sz="700" dirty="0">
                <a:solidFill>
                  <a:srgbClr val="000000"/>
                </a:solidFill>
                <a:latin typeface="Lucida Grande"/>
              </a:rPr>
              <a:t> ^</a:t>
            </a:r>
            <a:r>
              <a:rPr lang="en-US" sz="700" dirty="0">
                <a:solidFill>
                  <a:srgbClr val="3DA414"/>
                </a:solidFill>
                <a:latin typeface="Lucida Grande"/>
              </a:rPr>
              <a:t>SNOMED-CT</a:t>
            </a:r>
            <a:r>
              <a:rPr lang="en-US" sz="700" dirty="0">
                <a:solidFill>
                  <a:srgbClr val="000000"/>
                </a:solidFill>
                <a:latin typeface="Lucida Grande"/>
              </a:rPr>
              <a:t> | |80 |</a:t>
            </a:r>
            <a:r>
              <a:rPr lang="en-US" sz="700" dirty="0">
                <a:solidFill>
                  <a:srgbClr val="3DA414"/>
                </a:solidFill>
                <a:latin typeface="Lucida Grande"/>
              </a:rPr>
              <a:t>bpm</a:t>
            </a:r>
            <a:r>
              <a:rPr lang="en-US" sz="700" dirty="0">
                <a:solidFill>
                  <a:srgbClr val="000000"/>
                </a:solidFill>
                <a:latin typeface="Lucida Grande"/>
              </a:rPr>
              <a:t> |60-100 |</a:t>
            </a:r>
            <a:r>
              <a:rPr lang="en-US" sz="700" dirty="0">
                <a:solidFill>
                  <a:srgbClr val="3DA414"/>
                </a:solidFill>
                <a:latin typeface="Lucida Grande"/>
              </a:rPr>
              <a:t>N</a:t>
            </a:r>
            <a:r>
              <a:rPr lang="en-US" sz="700" dirty="0">
                <a:solidFill>
                  <a:srgbClr val="000000"/>
                </a:solidFill>
                <a:latin typeface="Lucida Grande"/>
              </a:rPr>
              <a:t> | | |</a:t>
            </a:r>
            <a:r>
              <a:rPr lang="en-US" sz="700" dirty="0">
                <a:solidFill>
                  <a:srgbClr val="3DA414"/>
                </a:solidFill>
                <a:latin typeface="Lucida Grande"/>
              </a:rPr>
              <a:t>F</a:t>
            </a:r>
            <a:r>
              <a:rPr lang="en-US" sz="700" dirty="0">
                <a:solidFill>
                  <a:srgbClr val="000000"/>
                </a:solidFill>
                <a:latin typeface="Lucida Grande"/>
              </a:rPr>
              <a:t> | | |20100511220525</a:t>
            </a:r>
          </a:p>
          <a:p>
            <a:r>
              <a:rPr lang="en-US" sz="700" dirty="0">
                <a:solidFill>
                  <a:srgbClr val="0000FF"/>
                </a:solidFill>
                <a:latin typeface="Lucida Grande"/>
              </a:rPr>
              <a:t>OBX</a:t>
            </a:r>
            <a:r>
              <a:rPr lang="en-US" sz="700" dirty="0">
                <a:solidFill>
                  <a:srgbClr val="000000"/>
                </a:solidFill>
                <a:latin typeface="Lucida Grande"/>
              </a:rPr>
              <a:t> |6 |</a:t>
            </a:r>
            <a:r>
              <a:rPr lang="en-US" sz="700" dirty="0">
                <a:solidFill>
                  <a:srgbClr val="3DA414"/>
                </a:solidFill>
                <a:latin typeface="Lucida Grande"/>
              </a:rPr>
              <a:t>NM</a:t>
            </a:r>
            <a:r>
              <a:rPr lang="en-US" sz="700" dirty="0">
                <a:solidFill>
                  <a:srgbClr val="000000"/>
                </a:solidFill>
                <a:latin typeface="Lucida Grande"/>
              </a:rPr>
              <a:t> |431314004 ^</a:t>
            </a:r>
            <a:r>
              <a:rPr lang="en-US" sz="700" dirty="0">
                <a:solidFill>
                  <a:srgbClr val="3DA414"/>
                </a:solidFill>
                <a:latin typeface="Lucida Grande"/>
              </a:rPr>
              <a:t>SpO2</a:t>
            </a:r>
            <a:r>
              <a:rPr lang="en-US" sz="700" dirty="0">
                <a:solidFill>
                  <a:srgbClr val="000000"/>
                </a:solidFill>
                <a:latin typeface="Lucida Grande"/>
              </a:rPr>
              <a:t> ^</a:t>
            </a:r>
            <a:r>
              <a:rPr lang="en-US" sz="700" dirty="0">
                <a:solidFill>
                  <a:srgbClr val="3DA414"/>
                </a:solidFill>
                <a:latin typeface="Lucida Grande"/>
              </a:rPr>
              <a:t>SNOMED-CT</a:t>
            </a:r>
            <a:r>
              <a:rPr lang="en-US" sz="700" dirty="0">
                <a:solidFill>
                  <a:srgbClr val="000000"/>
                </a:solidFill>
                <a:latin typeface="Lucida Grande"/>
              </a:rPr>
              <a:t> | |90 |</a:t>
            </a:r>
            <a:r>
              <a:rPr lang="en-US" sz="700" dirty="0">
                <a:solidFill>
                  <a:srgbClr val="3DA414"/>
                </a:solidFill>
                <a:latin typeface="Lucida Grande"/>
              </a:rPr>
              <a:t>%</a:t>
            </a:r>
            <a:r>
              <a:rPr lang="en-US" sz="700" dirty="0">
                <a:solidFill>
                  <a:srgbClr val="000000"/>
                </a:solidFill>
                <a:latin typeface="Lucida Grande"/>
              </a:rPr>
              <a:t> |94-100 |</a:t>
            </a:r>
            <a:r>
              <a:rPr lang="en-US" sz="700" dirty="0">
                <a:solidFill>
                  <a:srgbClr val="3DA414"/>
                </a:solidFill>
                <a:latin typeface="Lucida Grande"/>
              </a:rPr>
              <a:t>L</a:t>
            </a:r>
            <a:r>
              <a:rPr lang="en-US" sz="700" dirty="0">
                <a:solidFill>
                  <a:srgbClr val="000000"/>
                </a:solidFill>
                <a:latin typeface="Lucida Grande"/>
              </a:rPr>
              <a:t> | | |</a:t>
            </a:r>
            <a:r>
              <a:rPr lang="en-US" sz="700" dirty="0">
                <a:solidFill>
                  <a:srgbClr val="3DA414"/>
                </a:solidFill>
                <a:latin typeface="Lucida Grande"/>
              </a:rPr>
              <a:t>F</a:t>
            </a:r>
            <a:r>
              <a:rPr lang="en-US" sz="700" dirty="0">
                <a:solidFill>
                  <a:srgbClr val="000000"/>
                </a:solidFill>
                <a:latin typeface="Lucida Grande"/>
              </a:rPr>
              <a:t> | | |20100511220525</a:t>
            </a:r>
            <a:endParaRPr lang="en-US" sz="700" b="0" i="0" dirty="0">
              <a:solidFill>
                <a:srgbClr val="000000"/>
              </a:solidFill>
              <a:effectLst/>
              <a:latin typeface="Lucida Grande"/>
            </a:endParaRPr>
          </a:p>
        </p:txBody>
      </p:sp>
      <p:sp>
        <p:nvSpPr>
          <p:cNvPr id="10" name="Have #1">
            <a:extLst>
              <a:ext uri="{FF2B5EF4-FFF2-40B4-BE49-F238E27FC236}">
                <a16:creationId xmlns:a16="http://schemas.microsoft.com/office/drawing/2014/main" id="{BAACC2FB-9E59-410C-B7A2-46FA74665B21}"/>
              </a:ext>
            </a:extLst>
          </p:cNvPr>
          <p:cNvSpPr/>
          <p:nvPr/>
        </p:nvSpPr>
        <p:spPr>
          <a:xfrm>
            <a:off x="2773478" y="3530939"/>
            <a:ext cx="3919268" cy="583861"/>
          </a:xfrm>
          <a:prstGeom prst="wedgeRoundRectCallout">
            <a:avLst>
              <a:gd name="adj1" fmla="val -58969"/>
              <a:gd name="adj2" fmla="val 197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Have a BP reading for MRN 87345125.</a:t>
            </a:r>
            <a:endParaRPr lang="en-US" dirty="0"/>
          </a:p>
        </p:txBody>
      </p:sp>
      <p:sp>
        <p:nvSpPr>
          <p:cNvPr id="11" name="Response #1">
            <a:extLst>
              <a:ext uri="{FF2B5EF4-FFF2-40B4-BE49-F238E27FC236}">
                <a16:creationId xmlns:a16="http://schemas.microsoft.com/office/drawing/2014/main" id="{D7D4748F-51B3-4826-9FFD-E97EB6E2068A}"/>
              </a:ext>
            </a:extLst>
          </p:cNvPr>
          <p:cNvSpPr/>
          <p:nvPr/>
        </p:nvSpPr>
        <p:spPr>
          <a:xfrm>
            <a:off x="2568947" y="4904185"/>
            <a:ext cx="3881137" cy="775547"/>
          </a:xfrm>
          <a:prstGeom prst="wedgeRoundRectCallout">
            <a:avLst>
              <a:gd name="adj1" fmla="val 59637"/>
              <a:gd name="adj2" fmla="val -253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I don’t know who that is, but I’ll keep it in case anyone ever wants it.</a:t>
            </a:r>
            <a:endParaRPr lang="en-US" dirty="0"/>
          </a:p>
        </p:txBody>
      </p:sp>
      <p:sp>
        <p:nvSpPr>
          <p:cNvPr id="7" name="Arrow">
            <a:extLst>
              <a:ext uri="{FF2B5EF4-FFF2-40B4-BE49-F238E27FC236}">
                <a16:creationId xmlns:a16="http://schemas.microsoft.com/office/drawing/2014/main" id="{B907CCE3-4AFE-44A6-9953-3A68AD19BDA9}"/>
              </a:ext>
            </a:extLst>
          </p:cNvPr>
          <p:cNvSpPr/>
          <p:nvPr/>
        </p:nvSpPr>
        <p:spPr>
          <a:xfrm>
            <a:off x="2417924" y="4323355"/>
            <a:ext cx="4274822"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box">
            <a:extLst>
              <a:ext uri="{FF2B5EF4-FFF2-40B4-BE49-F238E27FC236}">
                <a16:creationId xmlns:a16="http://schemas.microsoft.com/office/drawing/2014/main" id="{24DF821E-1D53-4FA2-A387-A913CD7D91C2}"/>
              </a:ext>
            </a:extLst>
          </p:cNvPr>
          <p:cNvSpPr/>
          <p:nvPr/>
        </p:nvSpPr>
        <p:spPr>
          <a:xfrm>
            <a:off x="-297180" y="3198539"/>
            <a:ext cx="1111219" cy="2757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MR">
            <a:extLst>
              <a:ext uri="{FF2B5EF4-FFF2-40B4-BE49-F238E27FC236}">
                <a16:creationId xmlns:a16="http://schemas.microsoft.com/office/drawing/2014/main" id="{E93DC581-14B2-438F-92A8-1FD40202856D}"/>
              </a:ext>
            </a:extLst>
          </p:cNvPr>
          <p:cNvSpPr/>
          <p:nvPr/>
        </p:nvSpPr>
        <p:spPr>
          <a:xfrm>
            <a:off x="597858" y="3530939"/>
            <a:ext cx="1737360" cy="2154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EMR</a:t>
            </a:r>
          </a:p>
        </p:txBody>
      </p:sp>
      <p:sp>
        <p:nvSpPr>
          <p:cNvPr id="13" name="Right box">
            <a:extLst>
              <a:ext uri="{FF2B5EF4-FFF2-40B4-BE49-F238E27FC236}">
                <a16:creationId xmlns:a16="http://schemas.microsoft.com/office/drawing/2014/main" id="{338CA6F9-7194-4AC9-8640-859BB20AB88C}"/>
              </a:ext>
            </a:extLst>
          </p:cNvPr>
          <p:cNvSpPr/>
          <p:nvPr/>
        </p:nvSpPr>
        <p:spPr>
          <a:xfrm>
            <a:off x="8405074" y="3327061"/>
            <a:ext cx="1111219" cy="2757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pplication">
            <a:extLst>
              <a:ext uri="{FF2B5EF4-FFF2-40B4-BE49-F238E27FC236}">
                <a16:creationId xmlns:a16="http://schemas.microsoft.com/office/drawing/2014/main" id="{2B10DE1D-A860-4381-B118-43688EDA6C00}"/>
              </a:ext>
            </a:extLst>
          </p:cNvPr>
          <p:cNvSpPr/>
          <p:nvPr/>
        </p:nvSpPr>
        <p:spPr>
          <a:xfrm>
            <a:off x="6888343" y="3530939"/>
            <a:ext cx="1737360" cy="2154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User</a:t>
            </a:r>
            <a:br>
              <a:rPr lang="en-CA" dirty="0"/>
            </a:br>
            <a:r>
              <a:rPr lang="en-CA" dirty="0"/>
              <a:t>Application</a:t>
            </a:r>
          </a:p>
        </p:txBody>
      </p:sp>
      <p:sp>
        <p:nvSpPr>
          <p:cNvPr id="14" name="Have #2">
            <a:extLst>
              <a:ext uri="{FF2B5EF4-FFF2-40B4-BE49-F238E27FC236}">
                <a16:creationId xmlns:a16="http://schemas.microsoft.com/office/drawing/2014/main" id="{7EAFA44F-DC9E-4922-BB12-0CE9AFC7DB87}"/>
              </a:ext>
            </a:extLst>
          </p:cNvPr>
          <p:cNvSpPr/>
          <p:nvPr/>
        </p:nvSpPr>
        <p:spPr>
          <a:xfrm>
            <a:off x="2773478" y="3540010"/>
            <a:ext cx="3919268" cy="583861"/>
          </a:xfrm>
          <a:prstGeom prst="wedgeRoundRectCallout">
            <a:avLst>
              <a:gd name="adj1" fmla="val -58969"/>
              <a:gd name="adj2" fmla="val 197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Have a BP reading for MRN </a:t>
            </a:r>
            <a:r>
              <a:rPr lang="en-US" dirty="0"/>
              <a:t>94672543</a:t>
            </a:r>
            <a:r>
              <a:rPr lang="en-CA" dirty="0"/>
              <a:t>.</a:t>
            </a:r>
            <a:endParaRPr lang="en-US" dirty="0"/>
          </a:p>
        </p:txBody>
      </p:sp>
      <p:sp>
        <p:nvSpPr>
          <p:cNvPr id="15" name="Response #2">
            <a:extLst>
              <a:ext uri="{FF2B5EF4-FFF2-40B4-BE49-F238E27FC236}">
                <a16:creationId xmlns:a16="http://schemas.microsoft.com/office/drawing/2014/main" id="{B4C50452-6FAD-4C2A-9BFB-E4EC3BE37A53}"/>
              </a:ext>
            </a:extLst>
          </p:cNvPr>
          <p:cNvSpPr/>
          <p:nvPr/>
        </p:nvSpPr>
        <p:spPr>
          <a:xfrm>
            <a:off x="4190580" y="4894028"/>
            <a:ext cx="837953" cy="775547"/>
          </a:xfrm>
          <a:prstGeom prst="wedgeRoundRectCallout">
            <a:avLst>
              <a:gd name="adj1" fmla="val 256059"/>
              <a:gd name="adj2" fmla="val -253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OK.</a:t>
            </a:r>
            <a:endParaRPr lang="en-US" dirty="0"/>
          </a:p>
        </p:txBody>
      </p:sp>
      <p:sp>
        <p:nvSpPr>
          <p:cNvPr id="19" name="Help">
            <a:extLst>
              <a:ext uri="{FF2B5EF4-FFF2-40B4-BE49-F238E27FC236}">
                <a16:creationId xmlns:a16="http://schemas.microsoft.com/office/drawing/2014/main" id="{8FA61540-D403-43FE-8F0F-6B3A6AF17C9E}"/>
              </a:ext>
            </a:extLst>
          </p:cNvPr>
          <p:cNvSpPr/>
          <p:nvPr/>
        </p:nvSpPr>
        <p:spPr>
          <a:xfrm>
            <a:off x="3598065" y="3540010"/>
            <a:ext cx="2035628" cy="574790"/>
          </a:xfrm>
          <a:prstGeom prst="wedgeRoundRectCallout">
            <a:avLst>
              <a:gd name="adj1" fmla="val 106119"/>
              <a:gd name="adj2" fmla="val -350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Help me!</a:t>
            </a:r>
            <a:endParaRPr lang="en-US" dirty="0"/>
          </a:p>
        </p:txBody>
      </p:sp>
      <p:sp>
        <p:nvSpPr>
          <p:cNvPr id="20" name="Wish">
            <a:extLst>
              <a:ext uri="{FF2B5EF4-FFF2-40B4-BE49-F238E27FC236}">
                <a16:creationId xmlns:a16="http://schemas.microsoft.com/office/drawing/2014/main" id="{308CDAF7-70CF-4F4B-B4D2-3B167F64745E}"/>
              </a:ext>
            </a:extLst>
          </p:cNvPr>
          <p:cNvSpPr/>
          <p:nvPr/>
        </p:nvSpPr>
        <p:spPr>
          <a:xfrm>
            <a:off x="3581185" y="4298891"/>
            <a:ext cx="2035628" cy="1411564"/>
          </a:xfrm>
          <a:prstGeom prst="wedgeRoundRectCallout">
            <a:avLst>
              <a:gd name="adj1" fmla="val 107403"/>
              <a:gd name="adj2" fmla="val 149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(I hope D. Doe has come by since we were connected.)</a:t>
            </a:r>
            <a:endParaRPr lang="en-US" dirty="0"/>
          </a:p>
        </p:txBody>
      </p:sp>
    </p:spTree>
    <p:extLst>
      <p:ext uri="{BB962C8B-B14F-4D97-AF65-F5344CB8AC3E}">
        <p14:creationId xmlns:p14="http://schemas.microsoft.com/office/powerpoint/2010/main" val="69527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remove" grpId="0" nodeType="clickEffect">
                                  <p:stCondLst>
                                    <p:cond delay="0"/>
                                  </p:stCondLst>
                                  <p:childTnLst>
                                    <p:animMotion origin="layout" path="M -1.11111E-6 -2.59259E-6 L 0.98264 0.0044 " pathEditMode="relative" rAng="0" ptsTypes="AA">
                                      <p:cBhvr>
                                        <p:cTn id="19" dur="2000" fill="hold"/>
                                        <p:tgtEl>
                                          <p:spTgt spid="4"/>
                                        </p:tgtEl>
                                        <p:attrNameLst>
                                          <p:attrName>ppt_x</p:attrName>
                                          <p:attrName>ppt_y</p:attrName>
                                        </p:attrNameLst>
                                      </p:cBhvr>
                                      <p:rCtr x="49132" y="208"/>
                                    </p:animMotion>
                                  </p:childTnLst>
                                </p:cTn>
                              </p:par>
                              <p:par>
                                <p:cTn id="20" presetID="1" presetClass="exit" presetSubtype="0" fill="hold" grpId="1" nodeType="withEffect">
                                  <p:stCondLst>
                                    <p:cond delay="0"/>
                                  </p:stCondLst>
                                  <p:childTnLst>
                                    <p:set>
                                      <p:cBhvr>
                                        <p:cTn id="21" dur="1" fill="hold">
                                          <p:stCondLst>
                                            <p:cond delay="0"/>
                                          </p:stCondLst>
                                        </p:cTn>
                                        <p:tgtEl>
                                          <p:spTgt spid="11"/>
                                        </p:tgtEl>
                                        <p:attrNameLst>
                                          <p:attrName>style.visibility</p:attrName>
                                        </p:attrNameLst>
                                      </p:cBhvr>
                                      <p:to>
                                        <p:strVal val="hidden"/>
                                      </p:to>
                                    </p:set>
                                  </p:childTnLst>
                                </p:cTn>
                              </p:par>
                            </p:childTnLst>
                          </p:cTn>
                        </p:par>
                        <p:par>
                          <p:cTn id="22" fill="hold">
                            <p:stCondLst>
                              <p:cond delay="2000"/>
                            </p:stCondLst>
                            <p:childTnLst>
                              <p:par>
                                <p:cTn id="23" presetID="1" presetClass="exit" presetSubtype="0" fill="hold" grpId="1" nodeType="after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2"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remove" grpId="0" nodeType="clickEffect">
                                  <p:stCondLst>
                                    <p:cond delay="0"/>
                                  </p:stCondLst>
                                  <p:childTnLst>
                                    <p:animMotion origin="layout" path="M -2.77778E-6 -3.7037E-6 L 0.9816 0.00533 " pathEditMode="relative" rAng="0" ptsTypes="AA">
                                      <p:cBhvr>
                                        <p:cTn id="41" dur="2000" fill="hold"/>
                                        <p:tgtEl>
                                          <p:spTgt spid="17"/>
                                        </p:tgtEl>
                                        <p:attrNameLst>
                                          <p:attrName>ppt_x</p:attrName>
                                          <p:attrName>ppt_y</p:attrName>
                                        </p:attrNameLst>
                                      </p:cBhvr>
                                      <p:rCtr x="49080" y="255"/>
                                    </p:animMotion>
                                  </p:childTnLst>
                                </p:cTn>
                              </p:par>
                              <p:par>
                                <p:cTn id="42" presetID="1" presetClass="exit" presetSubtype="0" fill="hold" grpId="1" nodeType="withEffect">
                                  <p:stCondLst>
                                    <p:cond delay="0"/>
                                  </p:stCondLst>
                                  <p:childTnLst>
                                    <p:set>
                                      <p:cBhvr>
                                        <p:cTn id="43" dur="1" fill="hold">
                                          <p:stCondLst>
                                            <p:cond delay="0"/>
                                          </p:stCondLst>
                                        </p:cTn>
                                        <p:tgtEl>
                                          <p:spTgt spid="15"/>
                                        </p:tgtEl>
                                        <p:attrNameLst>
                                          <p:attrName>style.visibility</p:attrName>
                                        </p:attrNameLst>
                                      </p:cBhvr>
                                      <p:to>
                                        <p:strVal val="hidden"/>
                                      </p:to>
                                    </p:set>
                                  </p:childTnLst>
                                </p:cTn>
                              </p:par>
                            </p:childTnLst>
                          </p:cTn>
                        </p:par>
                        <p:par>
                          <p:cTn id="44" fill="hold">
                            <p:stCondLst>
                              <p:cond delay="2000"/>
                            </p:stCondLst>
                            <p:childTnLst>
                              <p:par>
                                <p:cTn id="45" presetID="1" presetClass="exit" presetSubtype="0" fill="hold" grpId="3" nodeType="afterEffect">
                                  <p:stCondLst>
                                    <p:cond delay="0"/>
                                  </p:stCondLst>
                                  <p:childTnLst>
                                    <p:set>
                                      <p:cBhvr>
                                        <p:cTn id="46" dur="1" fill="hold">
                                          <p:stCondLst>
                                            <p:cond delay="0"/>
                                          </p:stCondLst>
                                        </p:cTn>
                                        <p:tgtEl>
                                          <p:spTgt spid="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4"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2" presetClass="path" presetSubtype="0" repeatCount="indefinite" accel="50000" decel="50000" fill="remove" grpId="0" nodeType="clickEffect">
                                  <p:stCondLst>
                                    <p:cond delay="500"/>
                                  </p:stCondLst>
                                  <p:endCondLst>
                                    <p:cond evt="onNext" delay="0">
                                      <p:tgtEl>
                                        <p:sldTgt/>
                                      </p:tgtEl>
                                    </p:cond>
                                  </p:endCondLst>
                                  <p:childTnLst>
                                    <p:animMotion origin="layout" path="M 2.22222E-6 3.7037E-6 L 0.97465 -0.00116 " pathEditMode="relative" rAng="0" ptsTypes="AA">
                                      <p:cBhvr>
                                        <p:cTn id="54" dur="2000" fill="hold"/>
                                        <p:tgtEl>
                                          <p:spTgt spid="18"/>
                                        </p:tgtEl>
                                        <p:attrNameLst>
                                          <p:attrName>ppt_x</p:attrName>
                                          <p:attrName>ppt_y</p:attrName>
                                        </p:attrNameLst>
                                      </p:cBhvr>
                                      <p:rCtr x="48733" y="-69"/>
                                    </p:animMotion>
                                  </p:childTnLst>
                                </p:cTn>
                              </p:par>
                            </p:childTnLst>
                          </p:cTn>
                        </p:par>
                        <p:par>
                          <p:cTn id="55" fill="hold">
                            <p:stCondLst>
                              <p:cond delay="2500"/>
                            </p:stCondLst>
                            <p:childTnLst>
                              <p:par>
                                <p:cTn id="56" presetID="42" presetClass="path" presetSubtype="0" repeatCount="indefinite" accel="50000" decel="50000" fill="remove" grpId="1" nodeType="afterEffect">
                                  <p:stCondLst>
                                    <p:cond delay="500"/>
                                  </p:stCondLst>
                                  <p:endCondLst>
                                    <p:cond evt="onNext" delay="0">
                                      <p:tgtEl>
                                        <p:sldTgt/>
                                      </p:tgtEl>
                                    </p:cond>
                                  </p:endCondLst>
                                  <p:childTnLst>
                                    <p:animMotion origin="layout" path="M -1.11111E-6 -2.59259E-6 L 0.97396 0.00371 " pathEditMode="relative" rAng="0" ptsTypes="AA">
                                      <p:cBhvr>
                                        <p:cTn id="57" dur="2000" fill="hold"/>
                                        <p:tgtEl>
                                          <p:spTgt spid="4"/>
                                        </p:tgtEl>
                                        <p:attrNameLst>
                                          <p:attrName>ppt_x</p:attrName>
                                          <p:attrName>ppt_y</p:attrName>
                                        </p:attrNameLst>
                                      </p:cBhvr>
                                      <p:rCtr x="48698" y="185"/>
                                    </p:animMotion>
                                  </p:childTnLst>
                                </p:cTn>
                              </p:par>
                            </p:childTnLst>
                          </p:cTn>
                        </p:par>
                        <p:par>
                          <p:cTn id="58" fill="hold">
                            <p:stCondLst>
                              <p:cond delay="5000"/>
                            </p:stCondLst>
                            <p:childTnLst>
                              <p:par>
                                <p:cTn id="59" presetID="42" presetClass="path" presetSubtype="0" repeatCount="indefinite" accel="50000" decel="50000" fill="remove" grpId="1" nodeType="afterEffect">
                                  <p:stCondLst>
                                    <p:cond delay="500"/>
                                  </p:stCondLst>
                                  <p:endCondLst>
                                    <p:cond evt="onNext" delay="0">
                                      <p:tgtEl>
                                        <p:sldTgt/>
                                      </p:tgtEl>
                                    </p:cond>
                                  </p:endCondLst>
                                  <p:childTnLst>
                                    <p:animMotion origin="layout" path="M -2.77778E-6 -3.7037E-6 L 0.9816 0.00649 " pathEditMode="relative" rAng="0" ptsTypes="AA">
                                      <p:cBhvr>
                                        <p:cTn id="60" dur="2000" fill="hold"/>
                                        <p:tgtEl>
                                          <p:spTgt spid="17"/>
                                        </p:tgtEl>
                                        <p:attrNameLst>
                                          <p:attrName>ppt_x</p:attrName>
                                          <p:attrName>ppt_y</p:attrName>
                                        </p:attrNameLst>
                                      </p:cBhvr>
                                      <p:rCtr x="49080" y="324"/>
                                    </p:animMotion>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5" nodeType="clickEffect">
                                  <p:stCondLst>
                                    <p:cond delay="0"/>
                                  </p:stCondLst>
                                  <p:childTnLst>
                                    <p:set>
                                      <p:cBhvr>
                                        <p:cTn id="64" dur="1" fill="hold">
                                          <p:stCondLst>
                                            <p:cond delay="0"/>
                                          </p:stCondLst>
                                        </p:cTn>
                                        <p:tgtEl>
                                          <p:spTgt spid="7"/>
                                        </p:tgtEl>
                                        <p:attrNameLst>
                                          <p:attrName>style.visibility</p:attrName>
                                        </p:attrNameLst>
                                      </p:cBhvr>
                                      <p:to>
                                        <p:strVal val="hidden"/>
                                      </p:to>
                                    </p:set>
                                  </p:childTnLst>
                                </p:cTn>
                              </p:par>
                            </p:childTnLst>
                          </p:cTn>
                        </p:par>
                        <p:par>
                          <p:cTn id="65" fill="hold">
                            <p:stCondLst>
                              <p:cond delay="0"/>
                            </p:stCondLst>
                            <p:childTnLst>
                              <p:par>
                                <p:cTn id="66" presetID="1"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P spid="17" grpId="1"/>
      <p:bldP spid="4" grpId="0"/>
      <p:bldP spid="4" grpId="1"/>
      <p:bldP spid="10" grpId="0" animBg="1"/>
      <p:bldP spid="10" grpId="1" animBg="1"/>
      <p:bldP spid="11" grpId="0" animBg="1"/>
      <p:bldP spid="11" grpId="1" animBg="1"/>
      <p:bldP spid="7" grpId="0" animBg="1"/>
      <p:bldP spid="7" grpId="1" animBg="1"/>
      <p:bldP spid="7" grpId="2" animBg="1"/>
      <p:bldP spid="7" grpId="3" animBg="1"/>
      <p:bldP spid="7" grpId="4" animBg="1"/>
      <p:bldP spid="7" grpId="5" animBg="1"/>
      <p:bldP spid="14" grpId="0" animBg="1"/>
      <p:bldP spid="14" grpId="1" animBg="1"/>
      <p:bldP spid="15" grpId="0" animBg="1"/>
      <p:bldP spid="15" grpId="1"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C78309-F939-469F-8CE0-7BC0D6268DEB}"/>
              </a:ext>
            </a:extLst>
          </p:cNvPr>
          <p:cNvSpPr>
            <a:spLocks noGrp="1"/>
          </p:cNvSpPr>
          <p:nvPr>
            <p:ph type="title"/>
          </p:nvPr>
        </p:nvSpPr>
        <p:spPr/>
        <p:txBody>
          <a:bodyPr/>
          <a:lstStyle/>
          <a:p>
            <a:r>
              <a:rPr lang="en-US" dirty="0"/>
              <a:t>How HL7 V2 Works</a:t>
            </a:r>
          </a:p>
        </p:txBody>
      </p:sp>
      <p:sp>
        <p:nvSpPr>
          <p:cNvPr id="3" name="Content Placeholder 2">
            <a:extLst>
              <a:ext uri="{FF2B5EF4-FFF2-40B4-BE49-F238E27FC236}">
                <a16:creationId xmlns:a16="http://schemas.microsoft.com/office/drawing/2014/main" id="{AD24EF62-4703-44E6-B1C1-7E969DEA9BE6}"/>
              </a:ext>
            </a:extLst>
          </p:cNvPr>
          <p:cNvSpPr>
            <a:spLocks noGrp="1"/>
          </p:cNvSpPr>
          <p:nvPr>
            <p:ph sz="half" idx="1"/>
          </p:nvPr>
        </p:nvSpPr>
        <p:spPr>
          <a:xfrm>
            <a:off x="448091" y="2743200"/>
            <a:ext cx="8122851" cy="455339"/>
          </a:xfrm>
        </p:spPr>
        <p:txBody>
          <a:bodyPr>
            <a:normAutofit fontScale="92500"/>
          </a:bodyPr>
          <a:lstStyle/>
          <a:p>
            <a:r>
              <a:rPr lang="en-CA" dirty="0"/>
              <a:t>Application wants to graph a patient Dylan Doe’s blood pressure over the last year.</a:t>
            </a:r>
            <a:endParaRPr lang="en-US" dirty="0"/>
          </a:p>
        </p:txBody>
      </p:sp>
      <p:sp>
        <p:nvSpPr>
          <p:cNvPr id="5" name="Footer Placeholder 4">
            <a:extLst>
              <a:ext uri="{FF2B5EF4-FFF2-40B4-BE49-F238E27FC236}">
                <a16:creationId xmlns:a16="http://schemas.microsoft.com/office/drawing/2014/main" id="{C23259E1-6875-4455-97E9-4CAB2404C004}"/>
              </a:ext>
            </a:extLst>
          </p:cNvPr>
          <p:cNvSpPr>
            <a:spLocks noGrp="1"/>
          </p:cNvSpPr>
          <p:nvPr>
            <p:ph type="ftr" sz="quarter" idx="11"/>
          </p:nvPr>
        </p:nvSpPr>
        <p:spPr/>
        <p:txBody>
          <a:bodyPr/>
          <a:lstStyle/>
          <a:p>
            <a:r>
              <a:rPr lang="en-US" dirty="0"/>
              <a:t>Copyright DICOM® 2019       www.dicomstandard.org        #DICOMConference2019       #DICOM      @DICOMSTANDARD</a:t>
            </a:r>
          </a:p>
        </p:txBody>
      </p:sp>
      <p:sp>
        <p:nvSpPr>
          <p:cNvPr id="6" name="Slide Number Placeholder 5">
            <a:extLst>
              <a:ext uri="{FF2B5EF4-FFF2-40B4-BE49-F238E27FC236}">
                <a16:creationId xmlns:a16="http://schemas.microsoft.com/office/drawing/2014/main" id="{B42C1483-8A8E-4035-8D71-127E5DC7F30F}"/>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17" name="Response Code">
            <a:extLst>
              <a:ext uri="{FF2B5EF4-FFF2-40B4-BE49-F238E27FC236}">
                <a16:creationId xmlns:a16="http://schemas.microsoft.com/office/drawing/2014/main" id="{5ECF35F1-A2E7-4665-9171-FC166B55AE2D}"/>
              </a:ext>
            </a:extLst>
          </p:cNvPr>
          <p:cNvSpPr/>
          <p:nvPr/>
        </p:nvSpPr>
        <p:spPr>
          <a:xfrm>
            <a:off x="2411679" y="4832033"/>
            <a:ext cx="4397105" cy="1263487"/>
          </a:xfrm>
          <a:prstGeom prst="rect">
            <a:avLst/>
          </a:prstGeom>
        </p:spPr>
        <p:txBody>
          <a:bodyPr wrap="square">
            <a:spAutoFit/>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solidFill>
                  <a:srgbClr val="0000FF"/>
                </a:solidFill>
                <a:latin typeface="Lucida Grande"/>
              </a:rPr>
              <a:t>{</a:t>
            </a: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solidFill>
                  <a:srgbClr val="0000FF"/>
                </a:solidFill>
                <a:latin typeface="Lucida Grande"/>
              </a:rPr>
              <a:t>  "</a:t>
            </a:r>
            <a:r>
              <a:rPr lang="en-US" sz="1200" dirty="0" err="1">
                <a:solidFill>
                  <a:srgbClr val="0000FF"/>
                </a:solidFill>
                <a:latin typeface="Lucida Grande"/>
              </a:rPr>
              <a:t>resourceType</a:t>
            </a:r>
            <a:r>
              <a:rPr lang="en-US" sz="1200" dirty="0">
                <a:solidFill>
                  <a:srgbClr val="0000FF"/>
                </a:solidFill>
                <a:latin typeface="Lucida Grande"/>
              </a:rPr>
              <a:t>": "Bundle",</a:t>
            </a: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solidFill>
                  <a:srgbClr val="0000FF"/>
                </a:solidFill>
                <a:latin typeface="Lucida Grande"/>
              </a:rPr>
              <a:t>  "id": "7dce9b29-314a-4753-bb32-1e16422846ff",</a:t>
            </a: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solidFill>
                  <a:srgbClr val="0000FF"/>
                </a:solidFill>
                <a:latin typeface="Lucida Grande"/>
              </a:rPr>
              <a:t>  "meta": { "</a:t>
            </a:r>
            <a:r>
              <a:rPr lang="en-US" sz="1200" dirty="0" err="1">
                <a:solidFill>
                  <a:srgbClr val="0000FF"/>
                </a:solidFill>
                <a:latin typeface="Lucida Grande"/>
              </a:rPr>
              <a:t>lastUpdated</a:t>
            </a:r>
            <a:r>
              <a:rPr lang="en-US" sz="1200" dirty="0">
                <a:solidFill>
                  <a:srgbClr val="0000FF"/>
                </a:solidFill>
                <a:latin typeface="Lucida Grande"/>
              </a:rPr>
              <a:t>": "2019-10-01T19:58:54.503+00:00"  },</a:t>
            </a: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1" dirty="0">
                <a:solidFill>
                  <a:srgbClr val="0000FF"/>
                </a:solidFill>
                <a:latin typeface="Lucida Grande"/>
              </a:rPr>
              <a:t>…</a:t>
            </a: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solidFill>
                  <a:srgbClr val="0000FF"/>
                </a:solidFill>
                <a:latin typeface="Lucida Grande"/>
              </a:rPr>
              <a:t>}</a:t>
            </a:r>
          </a:p>
        </p:txBody>
      </p:sp>
      <p:sp>
        <p:nvSpPr>
          <p:cNvPr id="4" name="Query code">
            <a:extLst>
              <a:ext uri="{FF2B5EF4-FFF2-40B4-BE49-F238E27FC236}">
                <a16:creationId xmlns:a16="http://schemas.microsoft.com/office/drawing/2014/main" id="{F0610188-241A-44B3-835C-8B6FE1AC7FD0}"/>
              </a:ext>
            </a:extLst>
          </p:cNvPr>
          <p:cNvSpPr/>
          <p:nvPr/>
        </p:nvSpPr>
        <p:spPr>
          <a:xfrm>
            <a:off x="2411679" y="4823922"/>
            <a:ext cx="4333681" cy="738664"/>
          </a:xfrm>
          <a:prstGeom prst="rect">
            <a:avLst/>
          </a:prstGeom>
        </p:spPr>
        <p:txBody>
          <a:bodyPr wrap="square">
            <a:spAutoFit/>
          </a:bodyPr>
          <a:lstStyle/>
          <a:p>
            <a:r>
              <a:rPr lang="en-US" sz="1400" dirty="0">
                <a:solidFill>
                  <a:srgbClr val="0000FF"/>
                </a:solidFill>
                <a:latin typeface="Lucida Grande"/>
              </a:rPr>
              <a:t>http://bigemr.com/Observation?subject:Patient.name=Doe&amp;date=gt20191002&amp;category=http://loinc.org|85354-9&amp;_include:Observation:subject</a:t>
            </a:r>
          </a:p>
        </p:txBody>
      </p:sp>
      <p:sp>
        <p:nvSpPr>
          <p:cNvPr id="10" name="Response Text">
            <a:extLst>
              <a:ext uri="{FF2B5EF4-FFF2-40B4-BE49-F238E27FC236}">
                <a16:creationId xmlns:a16="http://schemas.microsoft.com/office/drawing/2014/main" id="{BAACC2FB-9E59-410C-B7A2-46FA74665B21}"/>
              </a:ext>
            </a:extLst>
          </p:cNvPr>
          <p:cNvSpPr/>
          <p:nvPr/>
        </p:nvSpPr>
        <p:spPr>
          <a:xfrm>
            <a:off x="2832338" y="3521232"/>
            <a:ext cx="3919268" cy="771068"/>
          </a:xfrm>
          <a:prstGeom prst="wedgeRoundRectCallout">
            <a:avLst>
              <a:gd name="adj1" fmla="val -58969"/>
              <a:gd name="adj2" fmla="val 197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Sure. Here you go.</a:t>
            </a:r>
            <a:endParaRPr lang="en-US" dirty="0"/>
          </a:p>
        </p:txBody>
      </p:sp>
      <p:sp>
        <p:nvSpPr>
          <p:cNvPr id="11" name="Query Text">
            <a:extLst>
              <a:ext uri="{FF2B5EF4-FFF2-40B4-BE49-F238E27FC236}">
                <a16:creationId xmlns:a16="http://schemas.microsoft.com/office/drawing/2014/main" id="{D7D4748F-51B3-4826-9FFD-E97EB6E2068A}"/>
              </a:ext>
            </a:extLst>
          </p:cNvPr>
          <p:cNvSpPr/>
          <p:nvPr/>
        </p:nvSpPr>
        <p:spPr>
          <a:xfrm>
            <a:off x="2485857" y="3516753"/>
            <a:ext cx="3881137" cy="775547"/>
          </a:xfrm>
          <a:prstGeom prst="wedgeRoundRectCallout">
            <a:avLst>
              <a:gd name="adj1" fmla="val 59637"/>
              <a:gd name="adj2" fmla="val -253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Do you have BP measurements for</a:t>
            </a:r>
            <a:br>
              <a:rPr lang="en-CA" dirty="0"/>
            </a:br>
            <a:r>
              <a:rPr lang="en-CA" dirty="0"/>
              <a:t> D. Doe from the last year?</a:t>
            </a:r>
            <a:endParaRPr lang="en-US" dirty="0"/>
          </a:p>
        </p:txBody>
      </p:sp>
      <p:sp>
        <p:nvSpPr>
          <p:cNvPr id="7" name="Right Arrow">
            <a:extLst>
              <a:ext uri="{FF2B5EF4-FFF2-40B4-BE49-F238E27FC236}">
                <a16:creationId xmlns:a16="http://schemas.microsoft.com/office/drawing/2014/main" id="{B907CCE3-4AFE-44A6-9953-3A68AD19BDA9}"/>
              </a:ext>
            </a:extLst>
          </p:cNvPr>
          <p:cNvSpPr/>
          <p:nvPr/>
        </p:nvSpPr>
        <p:spPr>
          <a:xfrm>
            <a:off x="2417924" y="4323355"/>
            <a:ext cx="4274822"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MR">
            <a:extLst>
              <a:ext uri="{FF2B5EF4-FFF2-40B4-BE49-F238E27FC236}">
                <a16:creationId xmlns:a16="http://schemas.microsoft.com/office/drawing/2014/main" id="{E93DC581-14B2-438F-92A8-1FD40202856D}"/>
              </a:ext>
            </a:extLst>
          </p:cNvPr>
          <p:cNvSpPr/>
          <p:nvPr/>
        </p:nvSpPr>
        <p:spPr>
          <a:xfrm>
            <a:off x="597858" y="3530939"/>
            <a:ext cx="1737360" cy="2154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EMR</a:t>
            </a:r>
          </a:p>
        </p:txBody>
      </p:sp>
      <p:sp>
        <p:nvSpPr>
          <p:cNvPr id="9" name="Application">
            <a:extLst>
              <a:ext uri="{FF2B5EF4-FFF2-40B4-BE49-F238E27FC236}">
                <a16:creationId xmlns:a16="http://schemas.microsoft.com/office/drawing/2014/main" id="{2B10DE1D-A860-4381-B118-43688EDA6C00}"/>
              </a:ext>
            </a:extLst>
          </p:cNvPr>
          <p:cNvSpPr/>
          <p:nvPr/>
        </p:nvSpPr>
        <p:spPr>
          <a:xfrm>
            <a:off x="6888343" y="3530939"/>
            <a:ext cx="1737360" cy="2154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User</a:t>
            </a:r>
            <a:br>
              <a:rPr lang="en-CA" dirty="0"/>
            </a:br>
            <a:r>
              <a:rPr lang="en-CA" dirty="0"/>
              <a:t>Application</a:t>
            </a:r>
          </a:p>
        </p:txBody>
      </p:sp>
      <p:sp>
        <p:nvSpPr>
          <p:cNvPr id="22" name="Left Arrow">
            <a:extLst>
              <a:ext uri="{FF2B5EF4-FFF2-40B4-BE49-F238E27FC236}">
                <a16:creationId xmlns:a16="http://schemas.microsoft.com/office/drawing/2014/main" id="{10497D37-7764-4F4A-8463-7E34E1A169F1}"/>
              </a:ext>
            </a:extLst>
          </p:cNvPr>
          <p:cNvSpPr/>
          <p:nvPr/>
        </p:nvSpPr>
        <p:spPr>
          <a:xfrm flipH="1">
            <a:off x="2417924" y="4320395"/>
            <a:ext cx="4274822"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70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4"/>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1"/>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22"/>
                                        </p:tgtEl>
                                        <p:attrNameLst>
                                          <p:attrName>style.visibility</p:attrName>
                                        </p:attrNameLst>
                                      </p:cBhvr>
                                      <p:to>
                                        <p:strVal val="hidden"/>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4" grpId="1"/>
      <p:bldP spid="10" grpId="0" animBg="1"/>
      <p:bldP spid="11" grpId="0" animBg="1"/>
      <p:bldP spid="11" grpId="1" animBg="1"/>
      <p:bldP spid="7" grpId="0" animBg="1"/>
      <p:bldP spid="22" grpId="0" animBg="1"/>
      <p:bldP spid="2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66F0-81AD-490B-9311-A1FF8574BB8C}"/>
              </a:ext>
            </a:extLst>
          </p:cNvPr>
          <p:cNvSpPr>
            <a:spLocks noGrp="1"/>
          </p:cNvSpPr>
          <p:nvPr>
            <p:ph type="title"/>
          </p:nvPr>
        </p:nvSpPr>
        <p:spPr/>
        <p:txBody>
          <a:bodyPr/>
          <a:lstStyle/>
          <a:p>
            <a:r>
              <a:rPr lang="en-US" dirty="0"/>
              <a:t>An Emerging Standard</a:t>
            </a:r>
          </a:p>
        </p:txBody>
      </p:sp>
      <p:sp>
        <p:nvSpPr>
          <p:cNvPr id="3" name="Content Placeholder 2">
            <a:extLst>
              <a:ext uri="{FF2B5EF4-FFF2-40B4-BE49-F238E27FC236}">
                <a16:creationId xmlns:a16="http://schemas.microsoft.com/office/drawing/2014/main" id="{C8042E67-63A0-4334-A293-6CF9F1391933}"/>
              </a:ext>
            </a:extLst>
          </p:cNvPr>
          <p:cNvSpPr>
            <a:spLocks noGrp="1"/>
          </p:cNvSpPr>
          <p:nvPr>
            <p:ph sz="half" idx="1"/>
          </p:nvPr>
        </p:nvSpPr>
        <p:spPr/>
        <p:txBody>
          <a:bodyPr>
            <a:normAutofit fontScale="92500" lnSpcReduction="10000"/>
          </a:bodyPr>
          <a:lstStyle/>
          <a:p>
            <a:r>
              <a:rPr lang="en-US" dirty="0"/>
              <a:t>Targeting releases every ~18 months</a:t>
            </a:r>
          </a:p>
          <a:p>
            <a:r>
              <a:rPr lang="en-US" dirty="0"/>
              <a:t>Release 4</a:t>
            </a:r>
          </a:p>
          <a:p>
            <a:pPr lvl="1"/>
            <a:r>
              <a:rPr lang="en-US" dirty="0"/>
              <a:t>Partial normative components: XML/JSON; REST API; Infrastructure; Patient, Observation resources</a:t>
            </a:r>
          </a:p>
          <a:p>
            <a:pPr lvl="1"/>
            <a:r>
              <a:rPr lang="en-US" dirty="0"/>
              <a:t>Remainder: Standard for Trial Use (i.e. no normative content)</a:t>
            </a:r>
          </a:p>
          <a:p>
            <a:r>
              <a:rPr lang="en-US" dirty="0"/>
              <a:t>Resources assigned a FHIR Maturity Model level</a:t>
            </a:r>
          </a:p>
          <a:p>
            <a:pPr lvl="1"/>
            <a:r>
              <a:rPr lang="en-US" dirty="0"/>
              <a:t>FMM 0 (draft) through 5 (normative candidate)</a:t>
            </a:r>
            <a:endParaRPr lang="en-CA" dirty="0"/>
          </a:p>
        </p:txBody>
      </p:sp>
      <p:graphicFrame>
        <p:nvGraphicFramePr>
          <p:cNvPr id="7" name="Table 7">
            <a:extLst>
              <a:ext uri="{FF2B5EF4-FFF2-40B4-BE49-F238E27FC236}">
                <a16:creationId xmlns:a16="http://schemas.microsoft.com/office/drawing/2014/main" id="{3D521335-693A-490E-9729-9C6A7DFDBC56}"/>
              </a:ext>
            </a:extLst>
          </p:cNvPr>
          <p:cNvGraphicFramePr>
            <a:graphicFrameLocks noGrp="1"/>
          </p:cNvGraphicFramePr>
          <p:nvPr>
            <p:ph sz="half" idx="2"/>
            <p:extLst>
              <p:ext uri="{D42A27DB-BD31-4B8C-83A1-F6EECF244321}">
                <p14:modId xmlns:p14="http://schemas.microsoft.com/office/powerpoint/2010/main" val="3411124119"/>
              </p:ext>
            </p:extLst>
          </p:nvPr>
        </p:nvGraphicFramePr>
        <p:xfrm>
          <a:off x="4664075" y="2743200"/>
          <a:ext cx="3906838" cy="2865120"/>
        </p:xfrm>
        <a:graphic>
          <a:graphicData uri="http://schemas.openxmlformats.org/drawingml/2006/table">
            <a:tbl>
              <a:tblPr firstRow="1" bandRow="1">
                <a:tableStyleId>{5C22544A-7EE6-4342-B048-85BDC9FD1C3A}</a:tableStyleId>
              </a:tblPr>
              <a:tblGrid>
                <a:gridCol w="1953419">
                  <a:extLst>
                    <a:ext uri="{9D8B030D-6E8A-4147-A177-3AD203B41FA5}">
                      <a16:colId xmlns:a16="http://schemas.microsoft.com/office/drawing/2014/main" val="907372960"/>
                    </a:ext>
                  </a:extLst>
                </a:gridCol>
                <a:gridCol w="1953419">
                  <a:extLst>
                    <a:ext uri="{9D8B030D-6E8A-4147-A177-3AD203B41FA5}">
                      <a16:colId xmlns:a16="http://schemas.microsoft.com/office/drawing/2014/main" val="2966782435"/>
                    </a:ext>
                  </a:extLst>
                </a:gridCol>
              </a:tblGrid>
              <a:tr h="370840">
                <a:tc>
                  <a:txBody>
                    <a:bodyPr/>
                    <a:lstStyle/>
                    <a:p>
                      <a:r>
                        <a:rPr lang="en-US" dirty="0"/>
                        <a:t>Release</a:t>
                      </a:r>
                      <a:endParaRPr lang="en-CA" dirty="0"/>
                    </a:p>
                  </a:txBody>
                  <a:tcPr/>
                </a:tc>
                <a:tc>
                  <a:txBody>
                    <a:bodyPr/>
                    <a:lstStyle/>
                    <a:p>
                      <a:r>
                        <a:rPr lang="en-US" dirty="0"/>
                        <a:t>Publication Date</a:t>
                      </a:r>
                      <a:endParaRPr lang="en-CA" dirty="0"/>
                    </a:p>
                  </a:txBody>
                  <a:tcPr/>
                </a:tc>
                <a:extLst>
                  <a:ext uri="{0D108BD9-81ED-4DB2-BD59-A6C34878D82A}">
                    <a16:rowId xmlns:a16="http://schemas.microsoft.com/office/drawing/2014/main" val="174867599"/>
                  </a:ext>
                </a:extLst>
              </a:tr>
              <a:tr h="370840">
                <a:tc>
                  <a:txBody>
                    <a:bodyPr/>
                    <a:lstStyle/>
                    <a:p>
                      <a:r>
                        <a:rPr lang="en-US" dirty="0"/>
                        <a:t>Draft 1</a:t>
                      </a:r>
                      <a:endParaRPr lang="en-CA" dirty="0"/>
                    </a:p>
                  </a:txBody>
                  <a:tcPr/>
                </a:tc>
                <a:tc>
                  <a:txBody>
                    <a:bodyPr/>
                    <a:lstStyle/>
                    <a:p>
                      <a:r>
                        <a:rPr lang="en-US" dirty="0"/>
                        <a:t>2012/05</a:t>
                      </a:r>
                      <a:endParaRPr lang="en-CA" dirty="0"/>
                    </a:p>
                  </a:txBody>
                  <a:tcPr/>
                </a:tc>
                <a:extLst>
                  <a:ext uri="{0D108BD9-81ED-4DB2-BD59-A6C34878D82A}">
                    <a16:rowId xmlns:a16="http://schemas.microsoft.com/office/drawing/2014/main" val="3419854500"/>
                  </a:ext>
                </a:extLst>
              </a:tr>
              <a:tr h="370840">
                <a:tc>
                  <a:txBody>
                    <a:bodyPr/>
                    <a:lstStyle/>
                    <a:p>
                      <a:r>
                        <a:rPr lang="en-US" dirty="0"/>
                        <a:t>DSTU 1</a:t>
                      </a:r>
                      <a:endParaRPr lang="en-CA" dirty="0"/>
                    </a:p>
                  </a:txBody>
                  <a:tcPr/>
                </a:tc>
                <a:tc>
                  <a:txBody>
                    <a:bodyPr/>
                    <a:lstStyle/>
                    <a:p>
                      <a:r>
                        <a:rPr lang="en-US" dirty="0"/>
                        <a:t>2014/09</a:t>
                      </a:r>
                      <a:endParaRPr lang="en-CA" dirty="0"/>
                    </a:p>
                  </a:txBody>
                  <a:tcPr/>
                </a:tc>
                <a:extLst>
                  <a:ext uri="{0D108BD9-81ED-4DB2-BD59-A6C34878D82A}">
                    <a16:rowId xmlns:a16="http://schemas.microsoft.com/office/drawing/2014/main" val="3669147155"/>
                  </a:ext>
                </a:extLst>
              </a:tr>
              <a:tr h="370840">
                <a:tc>
                  <a:txBody>
                    <a:bodyPr/>
                    <a:lstStyle/>
                    <a:p>
                      <a:r>
                        <a:rPr lang="en-US" dirty="0"/>
                        <a:t>DSTU 2</a:t>
                      </a:r>
                      <a:endParaRPr lang="en-CA" dirty="0"/>
                    </a:p>
                  </a:txBody>
                  <a:tcPr/>
                </a:tc>
                <a:tc>
                  <a:txBody>
                    <a:bodyPr/>
                    <a:lstStyle/>
                    <a:p>
                      <a:r>
                        <a:rPr lang="en-US" dirty="0"/>
                        <a:t>2015/10</a:t>
                      </a:r>
                      <a:endParaRPr lang="en-CA" dirty="0"/>
                    </a:p>
                  </a:txBody>
                  <a:tcPr/>
                </a:tc>
                <a:extLst>
                  <a:ext uri="{0D108BD9-81ED-4DB2-BD59-A6C34878D82A}">
                    <a16:rowId xmlns:a16="http://schemas.microsoft.com/office/drawing/2014/main" val="3829869186"/>
                  </a:ext>
                </a:extLst>
              </a:tr>
              <a:tr h="370840">
                <a:tc>
                  <a:txBody>
                    <a:bodyPr/>
                    <a:lstStyle/>
                    <a:p>
                      <a:r>
                        <a:rPr lang="en-US" dirty="0"/>
                        <a:t>STU 3</a:t>
                      </a:r>
                      <a:endParaRPr lang="en-CA" dirty="0"/>
                    </a:p>
                  </a:txBody>
                  <a:tcPr/>
                </a:tc>
                <a:tc>
                  <a:txBody>
                    <a:bodyPr/>
                    <a:lstStyle/>
                    <a:p>
                      <a:r>
                        <a:rPr lang="en-US" dirty="0"/>
                        <a:t>2017/03</a:t>
                      </a:r>
                      <a:endParaRPr lang="en-CA" dirty="0"/>
                    </a:p>
                  </a:txBody>
                  <a:tcPr/>
                </a:tc>
                <a:extLst>
                  <a:ext uri="{0D108BD9-81ED-4DB2-BD59-A6C34878D82A}">
                    <a16:rowId xmlns:a16="http://schemas.microsoft.com/office/drawing/2014/main" val="244792316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t>Release 4</a:t>
                      </a:r>
                    </a:p>
                  </a:txBody>
                  <a:tcPr/>
                </a:tc>
                <a:tc>
                  <a:txBody>
                    <a:bodyPr/>
                    <a:lstStyle/>
                    <a:p>
                      <a:r>
                        <a:rPr lang="en-US" b="1" dirty="0"/>
                        <a:t>2019/01</a:t>
                      </a:r>
                    </a:p>
                  </a:txBody>
                  <a:tcPr/>
                </a:tc>
                <a:extLst>
                  <a:ext uri="{0D108BD9-81ED-4DB2-BD59-A6C34878D82A}">
                    <a16:rowId xmlns:a16="http://schemas.microsoft.com/office/drawing/2014/main" val="311039518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Release 5</a:t>
                      </a:r>
                    </a:p>
                  </a:txBody>
                  <a:tcPr/>
                </a:tc>
                <a:tc>
                  <a:txBody>
                    <a:bodyPr/>
                    <a:lstStyle/>
                    <a:p>
                      <a:r>
                        <a:rPr lang="en-US" dirty="0"/>
                        <a:t>2021/01?</a:t>
                      </a:r>
                    </a:p>
                  </a:txBody>
                  <a:tcPr/>
                </a:tc>
                <a:extLst>
                  <a:ext uri="{0D108BD9-81ED-4DB2-BD59-A6C34878D82A}">
                    <a16:rowId xmlns:a16="http://schemas.microsoft.com/office/drawing/2014/main" val="3433697131"/>
                  </a:ext>
                </a:extLst>
              </a:tr>
            </a:tbl>
          </a:graphicData>
        </a:graphic>
      </p:graphicFrame>
      <p:sp>
        <p:nvSpPr>
          <p:cNvPr id="5" name="Footer Placeholder 4">
            <a:extLst>
              <a:ext uri="{FF2B5EF4-FFF2-40B4-BE49-F238E27FC236}">
                <a16:creationId xmlns:a16="http://schemas.microsoft.com/office/drawing/2014/main" id="{C0BB883B-46D6-4CE9-8A09-1E24DF673AD8}"/>
              </a:ext>
            </a:extLst>
          </p:cNvPr>
          <p:cNvSpPr>
            <a:spLocks noGrp="1"/>
          </p:cNvSpPr>
          <p:nvPr>
            <p:ph type="ftr" sz="quarter" idx="11"/>
          </p:nvPr>
        </p:nvSpPr>
        <p:spPr/>
        <p:txBody>
          <a:bodyPr/>
          <a:lstStyle/>
          <a:p>
            <a:r>
              <a:rPr lang="en-US" dirty="0"/>
              <a:t>Copyright DICOM® 2019       www.dicomstandard.org        #DICOMConference2019       #DICOM      @DICOMSTANDARD  </a:t>
            </a:r>
          </a:p>
        </p:txBody>
      </p:sp>
      <p:sp>
        <p:nvSpPr>
          <p:cNvPr id="6" name="Slide Number Placeholder 5">
            <a:extLst>
              <a:ext uri="{FF2B5EF4-FFF2-40B4-BE49-F238E27FC236}">
                <a16:creationId xmlns:a16="http://schemas.microsoft.com/office/drawing/2014/main" id="{3BD879A4-B883-4752-9F12-43DF74C085AC}"/>
              </a:ext>
            </a:extLst>
          </p:cNvPr>
          <p:cNvSpPr>
            <a:spLocks noGrp="1"/>
          </p:cNvSpPr>
          <p:nvPr>
            <p:ph type="sldNum" sz="quarter" idx="12"/>
          </p:nvPr>
        </p:nvSpPr>
        <p:spPr>
          <a:xfrm>
            <a:off x="7802673" y="5956136"/>
            <a:ext cx="770468" cy="517449"/>
          </a:xfrm>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926070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4C22-ABF9-4716-A6F3-3488D3F34A52}"/>
              </a:ext>
            </a:extLst>
          </p:cNvPr>
          <p:cNvSpPr>
            <a:spLocks noGrp="1"/>
          </p:cNvSpPr>
          <p:nvPr>
            <p:ph type="title"/>
          </p:nvPr>
        </p:nvSpPr>
        <p:spPr/>
        <p:txBody>
          <a:bodyPr/>
          <a:lstStyle/>
          <a:p>
            <a:r>
              <a:rPr lang="en-US" dirty="0"/>
              <a:t>Why DICOM and FHIR?</a:t>
            </a:r>
          </a:p>
        </p:txBody>
      </p:sp>
      <p:sp>
        <p:nvSpPr>
          <p:cNvPr id="3" name="Content Placeholder 2">
            <a:extLst>
              <a:ext uri="{FF2B5EF4-FFF2-40B4-BE49-F238E27FC236}">
                <a16:creationId xmlns:a16="http://schemas.microsoft.com/office/drawing/2014/main" id="{CB301197-73D8-47AF-82BF-2AAE48284BC2}"/>
              </a:ext>
            </a:extLst>
          </p:cNvPr>
          <p:cNvSpPr>
            <a:spLocks noGrp="1"/>
          </p:cNvSpPr>
          <p:nvPr>
            <p:ph idx="1"/>
          </p:nvPr>
        </p:nvSpPr>
        <p:spPr/>
        <p:txBody>
          <a:bodyPr/>
          <a:lstStyle/>
          <a:p>
            <a:r>
              <a:rPr lang="en-US" dirty="0"/>
              <a:t>Increasing need for integration of the imaging and information system workflows</a:t>
            </a:r>
          </a:p>
          <a:p>
            <a:pPr lvl="1"/>
            <a:r>
              <a:rPr lang="en-US" dirty="0"/>
              <a:t>Patient-centered care</a:t>
            </a:r>
          </a:p>
          <a:p>
            <a:pPr lvl="1"/>
            <a:r>
              <a:rPr lang="en-US" dirty="0"/>
              <a:t>Cross-institutional care</a:t>
            </a:r>
          </a:p>
          <a:p>
            <a:pPr lvl="1"/>
            <a:r>
              <a:rPr lang="en-US" dirty="0"/>
              <a:t>Enterprise imaging</a:t>
            </a:r>
          </a:p>
          <a:p>
            <a:pPr lvl="1"/>
            <a:r>
              <a:rPr lang="en-US" dirty="0"/>
              <a:t>Machine Learning/Artificial Intelligence</a:t>
            </a:r>
          </a:p>
        </p:txBody>
      </p:sp>
      <p:sp>
        <p:nvSpPr>
          <p:cNvPr id="4" name="Footer Placeholder 3">
            <a:extLst>
              <a:ext uri="{FF2B5EF4-FFF2-40B4-BE49-F238E27FC236}">
                <a16:creationId xmlns:a16="http://schemas.microsoft.com/office/drawing/2014/main" id="{C6F9166A-0800-47C5-BDE0-17DFA16A8730}"/>
              </a:ext>
            </a:extLst>
          </p:cNvPr>
          <p:cNvSpPr>
            <a:spLocks noGrp="1"/>
          </p:cNvSpPr>
          <p:nvPr>
            <p:ph type="ftr" sz="quarter" idx="11"/>
          </p:nvPr>
        </p:nvSpPr>
        <p:spPr/>
        <p:txBody>
          <a:bodyPr/>
          <a:lstStyle/>
          <a:p>
            <a:r>
              <a:rPr lang="en-US" dirty="0"/>
              <a:t>Copyright DICOM® 2019       www.dicomstandard.org          #DICOMConference2019        #DICOM                    @DICOMSTANDARD  </a:t>
            </a:r>
          </a:p>
        </p:txBody>
      </p:sp>
      <p:sp>
        <p:nvSpPr>
          <p:cNvPr id="5" name="Slide Number Placeholder 4">
            <a:extLst>
              <a:ext uri="{FF2B5EF4-FFF2-40B4-BE49-F238E27FC236}">
                <a16:creationId xmlns:a16="http://schemas.microsoft.com/office/drawing/2014/main" id="{01AF30A6-AD4D-46D5-B232-E3BF8FD1A17D}"/>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15448997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igrationWizIdDocumentLibraryPermissions xmlns="f8c5aa5c-1e95-4729-95a7-556f7fcb38d1" xsi:nil="true"/>
    <MigrationWizIdSecurityGroups xmlns="f8c5aa5c-1e95-4729-95a7-556f7fcb38d1" xsi:nil="true"/>
    <MigrationWizId xmlns="f8c5aa5c-1e95-4729-95a7-556f7fcb38d1" xsi:nil="true"/>
    <MigrationWizIdPermissions xmlns="f8c5aa5c-1e95-4729-95a7-556f7fcb38d1" xsi:nil="true"/>
    <MigrationWizIdPermissionLevels xmlns="f8c5aa5c-1e95-4729-95a7-556f7fcb38d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6B9DB2AFF8184FB495296DCDAF17A5" ma:contentTypeVersion="18" ma:contentTypeDescription="Create a new document." ma:contentTypeScope="" ma:versionID="892dc8051cd52df27e91cc3ff0869824">
  <xsd:schema xmlns:xsd="http://www.w3.org/2001/XMLSchema" xmlns:xs="http://www.w3.org/2001/XMLSchema" xmlns:p="http://schemas.microsoft.com/office/2006/metadata/properties" xmlns:ns3="f8c5aa5c-1e95-4729-95a7-556f7fcb38d1" xmlns:ns4="3be73f51-a245-4e3b-9cb1-b63f11ebacb1" targetNamespace="http://schemas.microsoft.com/office/2006/metadata/properties" ma:root="true" ma:fieldsID="cd3420930ed93e7410058479355251b8" ns3:_="" ns4:_="">
    <xsd:import namespace="f8c5aa5c-1e95-4729-95a7-556f7fcb38d1"/>
    <xsd:import namespace="3be73f51-a245-4e3b-9cb1-b63f11ebacb1"/>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c5aa5c-1e95-4729-95a7-556f7fcb38d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e73f51-a245-4e3b-9cb1-b63f11ebacb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83B4F5-5D7D-4FC8-802D-644A2856F098}">
  <ds:schemaRefs>
    <ds:schemaRef ds:uri="http://schemas.microsoft.com/sharepoint/v3/contenttype/forms"/>
  </ds:schemaRefs>
</ds:datastoreItem>
</file>

<file path=customXml/itemProps2.xml><?xml version="1.0" encoding="utf-8"?>
<ds:datastoreItem xmlns:ds="http://schemas.openxmlformats.org/officeDocument/2006/customXml" ds:itemID="{4EF3C127-4F57-41F3-B925-F1F12F911511}">
  <ds:schemaRefs>
    <ds:schemaRef ds:uri="http://schemas.microsoft.com/office/2006/metadata/properties"/>
    <ds:schemaRef ds:uri="http://schemas.microsoft.com/office/infopath/2007/PartnerControls"/>
    <ds:schemaRef ds:uri="f8c5aa5c-1e95-4729-95a7-556f7fcb38d1"/>
  </ds:schemaRefs>
</ds:datastoreItem>
</file>

<file path=customXml/itemProps3.xml><?xml version="1.0" encoding="utf-8"?>
<ds:datastoreItem xmlns:ds="http://schemas.openxmlformats.org/officeDocument/2006/customXml" ds:itemID="{938BC982-D414-4017-A227-0B6CA7C4A9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c5aa5c-1e95-4729-95a7-556f7fcb38d1"/>
    <ds:schemaRef ds:uri="3be73f51-a245-4e3b-9cb1-b63f11ebac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380</TotalTime>
  <Words>3813</Words>
  <Application>Microsoft Office PowerPoint</Application>
  <PresentationFormat>On-screen Show (4:3)</PresentationFormat>
  <Paragraphs>464</Paragraphs>
  <Slides>23</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Courier New</vt:lpstr>
      <vt:lpstr>Gill Sans MT</vt:lpstr>
      <vt:lpstr>Lucida Console</vt:lpstr>
      <vt:lpstr>Lucida Grande</vt:lpstr>
      <vt:lpstr>Wingdings 2</vt:lpstr>
      <vt:lpstr>Dividend</vt:lpstr>
      <vt:lpstr>DICOM Educational Conference Bangkok, Thailand</vt:lpstr>
      <vt:lpstr>Formalities</vt:lpstr>
      <vt:lpstr>What is the HL7 FHIR Standard?</vt:lpstr>
      <vt:lpstr>What is HL7 FHIR?</vt:lpstr>
      <vt:lpstr>How HL7 V2 Works</vt:lpstr>
      <vt:lpstr>How HL7 V2 Works</vt:lpstr>
      <vt:lpstr>How HL7 V2 Works</vt:lpstr>
      <vt:lpstr>An Emerging Standard</vt:lpstr>
      <vt:lpstr>Why DICOM and FHIR?</vt:lpstr>
      <vt:lpstr>Using FHIR</vt:lpstr>
      <vt:lpstr>Imaging-related Resources</vt:lpstr>
      <vt:lpstr>FHIR ImagingStudy Design</vt:lpstr>
      <vt:lpstr>FHIR ImagingStudy Structure</vt:lpstr>
      <vt:lpstr>FHIR ImagingStudy Structure</vt:lpstr>
      <vt:lpstr>Endpoint Resource</vt:lpstr>
      <vt:lpstr>Potential DICOMweb and FHIR Workflow</vt:lpstr>
      <vt:lpstr>SMART-on-FHIR</vt:lpstr>
      <vt:lpstr>SMART-on-FHIR</vt:lpstr>
      <vt:lpstr>FHIRcast</vt:lpstr>
      <vt:lpstr>Evolution of HL7 Standards vs. DICOM</vt:lpstr>
      <vt:lpstr>Great Expectations</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DICOM Educational Conference Brisbane, Australia</dc:title>
  <dc:creator>Lynn Lear</dc:creator>
  <cp:lastModifiedBy>Silver, Elliot</cp:lastModifiedBy>
  <cp:revision>45</cp:revision>
  <dcterms:created xsi:type="dcterms:W3CDTF">2018-06-26T03:42:10Z</dcterms:created>
  <dcterms:modified xsi:type="dcterms:W3CDTF">2019-10-01T23:30:48Z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0x010100066B9DB2AFF8184FB495296DCDAF17A5</vt:lpwstr>
  </property>
</Properties>
</file>