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03" r:id="rId3"/>
    <p:sldId id="304" r:id="rId4"/>
    <p:sldId id="306" r:id="rId5"/>
    <p:sldId id="308" r:id="rId6"/>
    <p:sldId id="305" r:id="rId7"/>
    <p:sldId id="300" r:id="rId8"/>
    <p:sldId id="265" r:id="rId9"/>
    <p:sldId id="307" r:id="rId10"/>
    <p:sldId id="266" r:id="rId11"/>
    <p:sldId id="267" r:id="rId12"/>
    <p:sldId id="268" r:id="rId13"/>
    <p:sldId id="269" r:id="rId14"/>
    <p:sldId id="271" r:id="rId15"/>
    <p:sldId id="277" r:id="rId16"/>
    <p:sldId id="278" r:id="rId17"/>
    <p:sldId id="302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98" r:id="rId28"/>
    <p:sldId id="285" r:id="rId29"/>
    <p:sldId id="286" r:id="rId30"/>
    <p:sldId id="295" r:id="rId31"/>
    <p:sldId id="309" r:id="rId32"/>
    <p:sldId id="297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D68CF-5598-6B46-BB52-E9FA2B921C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97364"/>
            <a:ext cx="7343799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5997364"/>
            <a:ext cx="56039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93701" y="1612504"/>
            <a:ext cx="8044142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2629749"/>
            <a:ext cx="8073609" cy="3326387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96" y="6049131"/>
            <a:ext cx="7734299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5956136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420979"/>
          </a:xfrm>
        </p:spPr>
        <p:txBody>
          <a:bodyPr anchor="t" anchorCtr="0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455426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1" y="1569523"/>
            <a:ext cx="8122853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0" y="1536701"/>
            <a:ext cx="8122853" cy="1000364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92" y="2743200"/>
            <a:ext cx="4032628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743200"/>
            <a:ext cx="3907662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018246"/>
            <a:ext cx="7219284" cy="4553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5174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52647" y="1312649"/>
            <a:ext cx="8212382" cy="939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6" y="1298789"/>
            <a:ext cx="8114231" cy="92921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960" y="2228003"/>
            <a:ext cx="40890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1" y="2926051"/>
            <a:ext cx="408903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379" y="2228003"/>
            <a:ext cx="393797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691" y="2992364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604864" cy="4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6056" y="5956136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2" y="1244600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1" y="1188098"/>
            <a:ext cx="7989752" cy="944880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6" y="6138698"/>
            <a:ext cx="746785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0914" y="6114948"/>
            <a:ext cx="4936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81791"/>
            <a:ext cx="7517778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8970" y="5956136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 cap="none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1716027"/>
            <a:ext cx="8240400" cy="308997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57583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" y="4693389"/>
            <a:ext cx="8084751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193" y="1727200"/>
            <a:ext cx="8238706" cy="28688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93" y="5260126"/>
            <a:ext cx="80847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193" y="5951810"/>
            <a:ext cx="7525693" cy="5943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5943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7051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6" y="714426"/>
            <a:ext cx="2788504" cy="7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cs typeface="Arial" panose="020B0604020202020204" pitchFamily="34" charset="0"/>
              </a:rPr>
              <a:t>DICOM Educational Conference</a:t>
            </a:r>
            <a:br>
              <a:rPr lang="en-US" sz="2800" cap="none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Bangkok, Thailand</a:t>
            </a:r>
            <a:endParaRPr lang="en-US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3-4 October 2019</a:t>
            </a:r>
            <a:endParaRPr lang="en-US" sz="1400" dirty="0"/>
          </a:p>
        </p:txBody>
      </p:sp>
      <p:sp>
        <p:nvSpPr>
          <p:cNvPr id="5" name="Subtitle 7">
            <a:extLst>
              <a:ext uri="{FF2B5EF4-FFF2-40B4-BE49-F238E27FC236}">
                <a16:creationId xmlns=""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715808"/>
            <a:ext cx="7891296" cy="200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DICOMweb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PRINCIPLES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b&lt;&gt;com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Emmanuel CORDONNIER</a:t>
            </a: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WG13 CO-Chair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C0A8B8A-F706-46B6-B1B6-F150036B2773}"/>
              </a:ext>
            </a:extLst>
          </p:cNvPr>
          <p:cNvSpPr/>
          <p:nvPr/>
        </p:nvSpPr>
        <p:spPr>
          <a:xfrm>
            <a:off x="515568" y="6348673"/>
            <a:ext cx="8112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      www.dicomstandard.org          #DICOMConference2019        #DICOM           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DICOMstandard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9" y="5477838"/>
            <a:ext cx="1801368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37064"/>
            <a:ext cx="8382000" cy="387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Transaction</a:t>
            </a:r>
          </a:p>
          <a:p>
            <a:pPr lvl="1" indent="-342900">
              <a:spcBef>
                <a:spcPts val="0"/>
              </a:spcBef>
            </a:pPr>
            <a:r>
              <a:rPr lang="en-US" sz="1200" dirty="0"/>
              <a:t>composed of request/response message pair</a:t>
            </a:r>
          </a:p>
          <a:p>
            <a:pPr lvl="1" indent="-342900">
              <a:spcBef>
                <a:spcPts val="0"/>
              </a:spcBef>
            </a:pPr>
            <a:r>
              <a:rPr lang="en-US" sz="1200" dirty="0"/>
              <a:t>always initiated by a user agent request</a:t>
            </a:r>
          </a:p>
          <a:p>
            <a:pPr lvl="1" indent="-342900">
              <a:spcBef>
                <a:spcPts val="0"/>
              </a:spcBef>
            </a:pPr>
            <a:r>
              <a:rPr lang="en-US" sz="1200" dirty="0"/>
              <a:t>completed by an origin server </a:t>
            </a:r>
            <a:r>
              <a:rPr lang="en-US" sz="1200" i="1" dirty="0"/>
              <a:t>behavior</a:t>
            </a:r>
            <a:r>
              <a:rPr lang="en-US" sz="1200" dirty="0"/>
              <a:t> followed by a </a:t>
            </a:r>
            <a:r>
              <a:rPr lang="en-US" sz="1200" i="1" dirty="0"/>
              <a:t>response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dirty="0"/>
              <a:t>Resource</a:t>
            </a:r>
          </a:p>
          <a:p>
            <a:pPr marL="400050" lvl="1" indent="0">
              <a:buNone/>
            </a:pPr>
            <a:r>
              <a:rPr lang="en-US" sz="1200" dirty="0"/>
              <a:t>A </a:t>
            </a:r>
            <a:r>
              <a:rPr lang="en-US" sz="1200" i="1" dirty="0"/>
              <a:t>resource</a:t>
            </a:r>
            <a:r>
              <a:rPr lang="en-US" sz="1200" dirty="0"/>
              <a:t> is an abstract thing or concept that is reified by a </a:t>
            </a:r>
            <a:r>
              <a:rPr lang="en-US" sz="1200" i="1" dirty="0" smtClean="0"/>
              <a:t>representation, </a:t>
            </a:r>
            <a:r>
              <a:rPr lang="en-US" sz="1200" dirty="0"/>
              <a:t>which is a data object</a:t>
            </a:r>
            <a:r>
              <a:rPr lang="en-US" sz="1200" i="1" dirty="0"/>
              <a:t> </a:t>
            </a:r>
            <a:r>
              <a:rPr lang="en-US" sz="1200" dirty="0"/>
              <a:t>contained in an octet-stream.</a:t>
            </a:r>
          </a:p>
          <a:p>
            <a:pPr marL="0" indent="0">
              <a:buNone/>
            </a:pPr>
            <a:r>
              <a:rPr lang="en-US" dirty="0"/>
              <a:t>Representation</a:t>
            </a:r>
          </a:p>
          <a:p>
            <a:pPr marL="400050" lvl="1" indent="0">
              <a:buNone/>
            </a:pPr>
            <a:r>
              <a:rPr lang="en-US" sz="1200" i="1" dirty="0"/>
              <a:t>A representation </a:t>
            </a:r>
            <a:r>
              <a:rPr lang="en-US" sz="1200" dirty="0"/>
              <a:t>is a data object</a:t>
            </a:r>
            <a:r>
              <a:rPr lang="en-US" sz="1200" i="1" dirty="0"/>
              <a:t> </a:t>
            </a:r>
            <a:r>
              <a:rPr lang="en-US" sz="1200" dirty="0"/>
              <a:t>contained in an octet-stream that represents a resource.</a:t>
            </a:r>
          </a:p>
          <a:p>
            <a:pPr marL="0" indent="0">
              <a:buNone/>
            </a:pPr>
            <a:r>
              <a:rPr lang="en-US" dirty="0"/>
              <a:t>Media Type</a:t>
            </a:r>
          </a:p>
          <a:p>
            <a:pPr marL="400050" lvl="1" indent="0">
              <a:buNone/>
            </a:pPr>
            <a:r>
              <a:rPr lang="en-US" sz="1200" dirty="0"/>
              <a:t>A </a:t>
            </a:r>
            <a:r>
              <a:rPr lang="en-US" sz="1200" i="1" dirty="0"/>
              <a:t>media type</a:t>
            </a:r>
            <a:r>
              <a:rPr lang="en-US" sz="1200" dirty="0"/>
              <a:t> defines the format and algorithms needed for encoding and decoding resources into representations.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Transactions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Transaction is composed of request/response message </a:t>
            </a:r>
            <a:r>
              <a:rPr lang="en-US" dirty="0" smtClean="0"/>
              <a:t>pair</a:t>
            </a:r>
          </a:p>
          <a:p>
            <a:r>
              <a:rPr lang="en-US" dirty="0"/>
              <a:t>Transactions are always initiated by a user agent </a:t>
            </a:r>
            <a:r>
              <a:rPr lang="en-US" dirty="0" smtClean="0"/>
              <a:t>request</a:t>
            </a:r>
          </a:p>
          <a:p>
            <a:r>
              <a:rPr lang="en-US" dirty="0"/>
              <a:t>They are completed by an origin server </a:t>
            </a:r>
            <a:r>
              <a:rPr lang="en-US" i="1" dirty="0"/>
              <a:t>behavior</a:t>
            </a:r>
            <a:r>
              <a:rPr lang="en-US" dirty="0"/>
              <a:t> and </a:t>
            </a:r>
            <a:r>
              <a:rPr lang="en-US" i="1" dirty="0"/>
              <a:t>response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42" y="2629749"/>
            <a:ext cx="5696145" cy="21786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54443" y="3723706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984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sequence of bytes (octet-string)</a:t>
            </a:r>
          </a:p>
          <a:p>
            <a:r>
              <a:rPr lang="en-US" dirty="0"/>
              <a:t>Message formats are specified using ABNF [RFC5234]</a:t>
            </a:r>
          </a:p>
          <a:p>
            <a:r>
              <a:rPr lang="en-US" dirty="0"/>
              <a:t>US-ASCII Symbols (7-bit)</a:t>
            </a:r>
          </a:p>
          <a:p>
            <a:r>
              <a:rPr lang="en-US" dirty="0"/>
              <a:t>No data types – that happens at another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Messages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Transaction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 Message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93907"/>
              </p:ext>
            </p:extLst>
          </p:nvPr>
        </p:nvGraphicFramePr>
        <p:xfrm>
          <a:off x="1459675" y="2647177"/>
          <a:ext cx="5334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9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4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First line    -&gt;  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equest-line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response-line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Metadata   -&gt;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header-fields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Separator  -&gt;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CRLF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Content    -&gt;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payload</a:t>
                      </a:r>
                      <a:r>
                        <a:rPr lang="fr-FR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57788"/>
              </p:ext>
            </p:extLst>
          </p:nvPr>
        </p:nvGraphicFramePr>
        <p:xfrm>
          <a:off x="785751" y="3837452"/>
          <a:ext cx="7924800" cy="229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Where</a:t>
                      </a:r>
                    </a:p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request-line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method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SP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/{+resource}{?parameter*}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SP 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version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header-fields </a:t>
                      </a: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*(</a:t>
                      </a: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header-field CRLF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alternatives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– either request-line or  response-line but not both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CRLF = %x13%x10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ASCII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carriage return followed by linefeed – separates lines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mr-IN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             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optional 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expression, may or may not be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present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SP = %x20      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ASCII space character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- used as term separator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050" y="2653118"/>
            <a:ext cx="7162800" cy="1295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version 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*(header-field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sz="1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sz="1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</a:t>
            </a:r>
            <a:r>
              <a:rPr lang="en-US" sz="2400" dirty="0" smtClean="0"/>
              <a:t> a Request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Method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98968"/>
              </p:ext>
            </p:extLst>
          </p:nvPr>
        </p:nvGraphicFramePr>
        <p:xfrm>
          <a:off x="1828800" y="4064572"/>
          <a:ext cx="5485639" cy="19380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0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3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 marL="0" marR="0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marL="0" marR="0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CONNECT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Connect to a server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DELETE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Delete a resource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GET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a representation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HEAD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metadata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OPTIONS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capabilities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POST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Action with a payload, e.g. store, search…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323">
                <a:tc>
                  <a:txBody>
                    <a:bodyPr/>
                    <a:lstStyle/>
                    <a:p>
                      <a:r>
                        <a:rPr lang="en-US" sz="1400" dirty="0"/>
                        <a:t>PUT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Replace a representation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090057" y="2997472"/>
            <a:ext cx="356260" cy="10671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537064"/>
            <a:ext cx="7315200" cy="137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/{+resource}{?parameter*}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SP version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*(header-field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sz="1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sz="1600" b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a Request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Target Resource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82587" y="2918316"/>
            <a:ext cx="17813" cy="151719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4375217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target resource is a URL composed of three components:</a:t>
            </a:r>
          </a:p>
          <a:p>
            <a:pPr defTabSz="228600"/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dirty="0"/>
              <a:t>						 Origin Server Root Path</a:t>
            </a:r>
          </a:p>
          <a:p>
            <a:r>
              <a:rPr lang="en-US" dirty="0">
                <a:solidFill>
                  <a:srgbClr val="FF0000"/>
                </a:solidFill>
              </a:rPr>
              <a:t>{+resource}   </a:t>
            </a:r>
            <a:r>
              <a:rPr lang="en-US" dirty="0"/>
              <a:t>  Target Resource</a:t>
            </a:r>
          </a:p>
          <a:p>
            <a:r>
              <a:rPr lang="en-US" dirty="0">
                <a:solidFill>
                  <a:srgbClr val="FF0000"/>
                </a:solidFill>
              </a:rPr>
              <a:t>{?parameter*}  </a:t>
            </a:r>
            <a:r>
              <a:rPr lang="en-US" dirty="0"/>
              <a:t>Query Parameters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/{+resource}{?parameter*}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cs typeface="Consolas" panose="020B0609020204030204" pitchFamily="49" charset="0"/>
              </a:rPr>
              <a:t>Specified using URI Templates [RFC6570]</a:t>
            </a:r>
          </a:p>
          <a:p>
            <a:r>
              <a:rPr lang="en-US" sz="2400" dirty="0">
                <a:cs typeface="Consolas" panose="020B0609020204030204" pitchFamily="49" charset="0"/>
              </a:rPr>
              <a:t>{ } enclose components</a:t>
            </a:r>
          </a:p>
          <a:p>
            <a:r>
              <a:rPr lang="en-US" sz="2400" dirty="0">
                <a:cs typeface="Consolas" panose="020B0609020204030204" pitchFamily="49" charset="0"/>
              </a:rPr>
              <a:t>+ indicates that reserved characters may be used</a:t>
            </a:r>
          </a:p>
          <a:p>
            <a:r>
              <a:rPr lang="en-US" sz="2400" dirty="0">
                <a:cs typeface="Consolas" panose="020B0609020204030204" pitchFamily="49" charset="0"/>
              </a:rPr>
              <a:t>? Indicates a query component parameter</a:t>
            </a:r>
          </a:p>
          <a:p>
            <a:r>
              <a:rPr lang="en-US" sz="2400" dirty="0">
                <a:cs typeface="Consolas" panose="020B0609020204030204" pitchFamily="49" charset="0"/>
              </a:rPr>
              <a:t>* Indicate zero of more instances of the </a:t>
            </a:r>
            <a:r>
              <a:rPr lang="en-US" sz="2400" dirty="0" smtClean="0">
                <a:cs typeface="Consolas" panose="020B0609020204030204" pitchFamily="49" charset="0"/>
              </a:rPr>
              <a:t>parameter (&amp; separator)</a:t>
            </a:r>
            <a:endParaRPr lang="en-US" sz="2400" dirty="0">
              <a:cs typeface="Consolas" panose="020B0609020204030204" pitchFamily="49" charset="0"/>
            </a:endParaRPr>
          </a:p>
          <a:p>
            <a:r>
              <a:rPr lang="en-US" sz="2400" dirty="0">
                <a:cs typeface="Consolas" panose="020B0609020204030204" pitchFamily="49" charset="0"/>
              </a:rPr>
              <a:t>… and several other operators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Resource Template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6546" y="4259089"/>
            <a:ext cx="8447088" cy="1092200"/>
            <a:chOff x="142" y="1993"/>
            <a:chExt cx="5321" cy="68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028" y="2094"/>
              <a:ext cx="1308" cy="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Build the pixel area</a:t>
              </a:r>
            </a:p>
          </p:txBody>
        </p:sp>
        <p:sp>
          <p:nvSpPr>
            <p:cNvPr id="6" name="Rectangle 4" descr="75 %"/>
            <p:cNvSpPr>
              <a:spLocks noChangeArrowheads="1"/>
            </p:cNvSpPr>
            <p:nvPr/>
          </p:nvSpPr>
          <p:spPr bwMode="auto">
            <a:xfrm>
              <a:off x="4319" y="1993"/>
              <a:ext cx="1144" cy="688"/>
            </a:xfrm>
            <a:prstGeom prst="rect">
              <a:avLst/>
            </a:prstGeom>
            <a:pattFill prst="pct25">
              <a:fgClr>
                <a:schemeClr val="bg2"/>
              </a:fgClr>
              <a:bgClr>
                <a:schemeClr val="tx1"/>
              </a:bgClr>
            </a:patt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2" y="2148"/>
              <a:ext cx="113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x-none" sz="1400" b="1" noProof="1" smtClean="0">
                  <a:latin typeface="Courier New" charset="0"/>
                </a:rPr>
                <a:t>&amp;</a:t>
              </a:r>
              <a:r>
                <a:rPr altLang="x-none" sz="1400" b="1" noProof="1" smtClean="0">
                  <a:latin typeface="Courier New" charset="0"/>
                </a:rPr>
                <a:t>rows</a:t>
              </a:r>
              <a:r>
                <a:rPr altLang="x-none" sz="1400" b="1" noProof="1">
                  <a:latin typeface="Courier New" charset="0"/>
                </a:rPr>
                <a:t>…&amp;columns…</a:t>
              </a: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73847" y="2845318"/>
            <a:ext cx="8459788" cy="1358900"/>
            <a:chOff x="142" y="1020"/>
            <a:chExt cx="5329" cy="85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143" y="1020"/>
              <a:ext cx="1189" cy="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Select the object</a:t>
              </a:r>
            </a:p>
          </p:txBody>
        </p:sp>
        <p:sp>
          <p:nvSpPr>
            <p:cNvPr id="10" name="Rectangle 8" descr="80 %"/>
            <p:cNvSpPr>
              <a:spLocks noChangeArrowheads="1"/>
            </p:cNvSpPr>
            <p:nvPr/>
          </p:nvSpPr>
          <p:spPr bwMode="auto">
            <a:xfrm>
              <a:off x="3888" y="1060"/>
              <a:ext cx="1583" cy="816"/>
            </a:xfrm>
            <a:prstGeom prst="rect">
              <a:avLst/>
            </a:prstGeom>
            <a:pattFill prst="pct25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42" y="1040"/>
              <a:ext cx="140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x-none" sz="1400" b="1" noProof="1" smtClean="0">
                  <a:latin typeface="Courier New" charset="0"/>
                </a:rPr>
                <a:t>/s</a:t>
              </a:r>
              <a:r>
                <a:rPr altLang="x-none" sz="1400" b="1" noProof="1" smtClean="0">
                  <a:latin typeface="Courier New" charset="0"/>
                </a:rPr>
                <a:t>tud</a:t>
              </a:r>
              <a:r>
                <a:rPr lang="fr-FR" altLang="x-none" sz="1400" b="1" noProof="1" smtClean="0">
                  <a:latin typeface="Courier New" charset="0"/>
                </a:rPr>
                <a:t>ies/{study}/</a:t>
              </a:r>
              <a:r>
                <a:rPr altLang="x-none" sz="1400" b="1" noProof="1" smtClean="0">
                  <a:latin typeface="Courier New" charset="0"/>
                </a:rPr>
                <a:t>…</a:t>
              </a:r>
              <a:r>
                <a:rPr lang="fr-FR" altLang="x-none" sz="1400" b="1" noProof="1" smtClean="0">
                  <a:latin typeface="Courier New" charset="0"/>
                </a:rPr>
                <a:t>?</a:t>
              </a:r>
              <a:endParaRPr altLang="x-none" sz="1400" b="1" noProof="1">
                <a:latin typeface="Courier New" charset="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73846" y="3112158"/>
            <a:ext cx="7204075" cy="1066800"/>
            <a:chOff x="142" y="1248"/>
            <a:chExt cx="4538" cy="67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939" y="1372"/>
              <a:ext cx="1564" cy="2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Apply the presentation</a:t>
              </a:r>
            </a:p>
          </p:txBody>
        </p:sp>
        <p:sp>
          <p:nvSpPr>
            <p:cNvPr id="14" name="Rectangle 12" descr="75 %"/>
            <p:cNvSpPr>
              <a:spLocks noChangeArrowheads="1"/>
            </p:cNvSpPr>
            <p:nvPr/>
          </p:nvSpPr>
          <p:spPr bwMode="auto">
            <a:xfrm>
              <a:off x="3912" y="1248"/>
              <a:ext cx="768" cy="672"/>
            </a:xfrm>
            <a:prstGeom prst="rect">
              <a:avLst/>
            </a:prstGeom>
            <a:pattFill prst="pct20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42" y="1339"/>
              <a:ext cx="126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400" b="1" noProof="1" smtClean="0">
                  <a:latin typeface="Courier New" charset="0"/>
                </a:rPr>
                <a:t>presentationUID</a:t>
              </a:r>
              <a:r>
                <a:rPr altLang="x-none" sz="1400" b="1" noProof="1">
                  <a:latin typeface="Courier New" charset="0"/>
                </a:rPr>
                <a:t>&amp;…</a:t>
              </a:r>
              <a:br>
                <a:rPr altLang="x-none" sz="1400" b="1" noProof="1">
                  <a:latin typeface="Courier New" charset="0"/>
                </a:rPr>
              </a:br>
              <a:r>
                <a:rPr altLang="x-none" sz="1400" b="1" noProof="1">
                  <a:latin typeface="Courier New" charset="0"/>
                </a:rPr>
                <a:t>or windowCenter…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3846" y="3791470"/>
            <a:ext cx="6619875" cy="469900"/>
            <a:chOff x="142" y="1616"/>
            <a:chExt cx="4170" cy="296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205" y="1644"/>
              <a:ext cx="1081" cy="2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Select a region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36" y="1616"/>
              <a:ext cx="376" cy="21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42" y="1718"/>
              <a:ext cx="5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x-none" sz="1400" b="1" noProof="1" smtClean="0">
                  <a:latin typeface="Courier New" charset="0"/>
                </a:rPr>
                <a:t>&amp;</a:t>
              </a:r>
              <a:r>
                <a:rPr altLang="x-none" sz="1400" b="1" noProof="1" smtClean="0">
                  <a:latin typeface="Courier New" charset="0"/>
                </a:rPr>
                <a:t>region</a:t>
              </a:r>
              <a:endParaRPr altLang="x-none" sz="1400" b="1" noProof="1">
                <a:latin typeface="Courier New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6546" y="4303547"/>
            <a:ext cx="7583488" cy="954089"/>
            <a:chOff x="142" y="2021"/>
            <a:chExt cx="4777" cy="601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992" y="2386"/>
              <a:ext cx="1423" cy="2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Burn the annotations</a:t>
              </a: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4358" y="2021"/>
              <a:ext cx="561" cy="594"/>
              <a:chOff x="4158" y="2023"/>
              <a:chExt cx="561" cy="915"/>
            </a:xfrm>
          </p:grpSpPr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4158" y="2023"/>
                <a:ext cx="561" cy="1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altLang="x-none" sz="600" noProof="1">
                    <a:solidFill>
                      <a:schemeClr val="bg1"/>
                    </a:solidFill>
                  </a:rPr>
                  <a:t>CT WC-800 WW200</a:t>
                </a:r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4158" y="2759"/>
                <a:ext cx="458" cy="1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altLang="x-none" sz="600" noProof="1">
                    <a:solidFill>
                      <a:schemeClr val="bg1"/>
                    </a:solidFill>
                  </a:rPr>
                  <a:t>DOE 2003-9-22</a:t>
                </a:r>
              </a:p>
            </p:txBody>
          </p:sp>
        </p:grp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42" y="2415"/>
              <a:ext cx="86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x-none" sz="1400" b="1" noProof="1" smtClean="0">
                  <a:latin typeface="Courier New" charset="0"/>
                </a:rPr>
                <a:t>&amp;</a:t>
              </a:r>
              <a:r>
                <a:rPr altLang="x-none" sz="1400" b="1" noProof="1" smtClean="0">
                  <a:latin typeface="Courier New" charset="0"/>
                </a:rPr>
                <a:t>annotation</a:t>
              </a:r>
              <a:endParaRPr altLang="x-none" sz="1400" b="1" noProof="1">
                <a:latin typeface="Courier New" charset="0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99246" y="5327478"/>
            <a:ext cx="8566150" cy="862013"/>
            <a:chOff x="150" y="2666"/>
            <a:chExt cx="5396" cy="543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56" y="2704"/>
              <a:ext cx="1664" cy="213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altLang="x-none" sz="1600" noProof="1"/>
                <a:t>Generate the MIME type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588" y="2666"/>
              <a:ext cx="1958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altLang="x-none" sz="500" b="1" noProof="1">
                  <a:latin typeface="Courier New" charset="0"/>
                </a:rPr>
                <a:t>Content-Type: image/jpeg;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	name="Image.jpg"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Content-Transfer-Encoding: base64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Content-Disposition: attachment;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	filename="Image.jpg"</a:t>
              </a:r>
            </a:p>
            <a:p>
              <a:pPr algn="r"/>
              <a:endParaRPr altLang="x-none" sz="500" b="1" noProof="1">
                <a:latin typeface="Courier New" charset="0"/>
              </a:endParaRPr>
            </a:p>
            <a:p>
              <a:pPr algn="r"/>
              <a:r>
                <a:rPr altLang="x-none" sz="500" b="1" noProof="1">
                  <a:latin typeface="Courier New" charset="0"/>
                </a:rPr>
                <a:t>/9j/4AAQSkZJRgABAQEASABIAAD/2wBDAAYEBQYFBAYGBQYHBwYIChAKCgkJChQODwwQFxQYGBcU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FhYaHSUfGhsjHBYWICwgIyYnKSopGR8tMC0oMCUoKSj/2wBDAQcHBwoIChMKChMoGhYaKCgoKCgo</a:t>
              </a:r>
            </a:p>
            <a:p>
              <a:pPr algn="r"/>
              <a:r>
                <a:rPr altLang="x-none" sz="500" b="1" noProof="1">
                  <a:latin typeface="Courier New" charset="0"/>
                </a:rPr>
                <a:t>KCgoKCgoKCgoKCgoKCgoKCgoKCgoKCgoKCgoKCgoKCgoKCgoKCgoKCgoKCj/wgARCABkAGQDASIA</a:t>
              </a:r>
            </a:p>
            <a:p>
              <a:pPr algn="r"/>
              <a:r>
                <a:rPr altLang="x-none" sz="500" b="1" noProof="1" smtClean="0">
                  <a:latin typeface="Courier New" charset="0"/>
                </a:rPr>
                <a:t>AhEBAxEB/8QAGwABAQEBAQEBAQAAAAAAAAAAAAUEAwECBgf/xAAYAQEAAwEAAAAAAAAAAAAAAAAA</a:t>
              </a:r>
              <a:endParaRPr altLang="x-none" sz="500" b="1" noProof="1">
                <a:latin typeface="Courier New" charset="0"/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50" y="2710"/>
              <a:ext cx="92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x-none" sz="1400" b="1" noProof="1" smtClean="0">
                  <a:latin typeface="Courier New" charset="0"/>
                </a:rPr>
                <a:t>&amp;</a:t>
              </a:r>
              <a:r>
                <a:rPr altLang="x-none" sz="1400" b="1" noProof="1" smtClean="0">
                  <a:latin typeface="Courier New" charset="0"/>
                </a:rPr>
                <a:t>contentType</a:t>
              </a:r>
              <a:endParaRPr altLang="x-none" sz="1400" b="1" noProof="1">
                <a:latin typeface="Courier New" charset="0"/>
              </a:endParaRPr>
            </a:p>
          </p:txBody>
        </p:sp>
      </p:grpSp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WADO (jpeg) Request </a:t>
            </a:r>
            <a:r>
              <a:rPr lang="en-US" dirty="0" smtClean="0">
                <a:solidFill>
                  <a:srgbClr val="FF0000"/>
                </a:solidFill>
              </a:rPr>
              <a:t>resource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parameter</a:t>
            </a:r>
            <a:r>
              <a:rPr lang="en-US" dirty="0" smtClean="0"/>
              <a:t> Examples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resource / parameter       Action                         Result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537064"/>
            <a:ext cx="7315200" cy="167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*(header-field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</a:t>
            </a:r>
            <a:r>
              <a:rPr lang="en-US" sz="2400" dirty="0" smtClean="0"/>
              <a:t> a Request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Version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64145"/>
              </p:ext>
            </p:extLst>
          </p:nvPr>
        </p:nvGraphicFramePr>
        <p:xfrm>
          <a:off x="2717450" y="4139842"/>
          <a:ext cx="4216750" cy="370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1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”HTTP/1.1” or “HTTPS/1.1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” (secure)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029200" y="2850078"/>
            <a:ext cx="908462" cy="112617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67000" y="4674267"/>
          <a:ext cx="4953000" cy="370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: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Some day soon…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“HTTP/2” or “HTTPS/2”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509576"/>
            <a:ext cx="73152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version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header-field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a Request</a:t>
            </a:r>
            <a:br>
              <a:rPr lang="en-US" sz="2400" dirty="0"/>
            </a:br>
            <a:r>
              <a:rPr lang="en-US" dirty="0"/>
              <a:t>Header </a:t>
            </a:r>
            <a:r>
              <a:rPr lang="en-US" dirty="0" smtClean="0"/>
              <a:t>Fields (1)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0052" y="3152693"/>
            <a:ext cx="1531917" cy="6446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12754"/>
              </p:ext>
            </p:extLst>
          </p:nvPr>
        </p:nvGraphicFramePr>
        <p:xfrm>
          <a:off x="724395" y="4136569"/>
          <a:ext cx="7842482" cy="1310640"/>
        </p:xfrm>
        <a:graphic>
          <a:graphicData uri="http://schemas.openxmlformats.org/drawingml/2006/table">
            <a:tbl>
              <a:tblPr firstRow="1" firstCol="1" bandRow="1"/>
              <a:tblGrid>
                <a:gridCol w="1698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3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Header Field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Usage*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US" sz="12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requests that may receive a response that includes a payload shall contain an Accept header field.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Accept-Charset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Indicates what charsets are acceptable in textual response content.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Accept-Encoding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Accept-Encoding header field is used to indicate the transfer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coding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opions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 are acceptable in the response.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Accept-Language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Indicate the set of natural languages that are preferred in the 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05152" y="3797298"/>
            <a:ext cx="3114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Negotiation Header Fields</a:t>
            </a:r>
            <a:endParaRPr lang="en-US" sz="1400" b="1" i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0A3D2F-95E0-418D-9F13-40E0740FEB0D}"/>
              </a:ext>
            </a:extLst>
          </p:cNvPr>
          <p:cNvSpPr txBox="1"/>
          <p:nvPr/>
        </p:nvSpPr>
        <p:spPr>
          <a:xfrm>
            <a:off x="890801" y="5609074"/>
            <a:ext cx="779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i="1" dirty="0"/>
              <a:t>Specifies user agent support requirement.  All header fields are mandatory for origin server </a:t>
            </a:r>
          </a:p>
        </p:txBody>
      </p:sp>
    </p:spTree>
    <p:extLst>
      <p:ext uri="{BB962C8B-B14F-4D97-AF65-F5344CB8AC3E}">
        <p14:creationId xmlns:p14="http://schemas.microsoft.com/office/powerpoint/2010/main" val="11252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additional DICOM flavor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DICOM was initially developed/optimized for intra-radiology communications</a:t>
            </a:r>
          </a:p>
          <a:p>
            <a:r>
              <a:rPr lang="en-US" sz="1500" dirty="0" smtClean="0"/>
              <a:t>Designed in 1993, it used “modern” technologies (IP, Service/Objects)</a:t>
            </a:r>
          </a:p>
          <a:p>
            <a:r>
              <a:rPr lang="en-US" sz="1500" dirty="0" smtClean="0"/>
              <a:t>Extremely robust and efficient, it has been largely deployed as DICOM “worlds”</a:t>
            </a:r>
          </a:p>
          <a:p>
            <a:r>
              <a:rPr lang="en-US" sz="1500" dirty="0" smtClean="0"/>
              <a:t>New contexts of use (enterprise, cross-enterprise, smartphone/tablets…) and new users (surgeons, clinicians, patients…) introduce new requirements</a:t>
            </a:r>
          </a:p>
          <a:p>
            <a:r>
              <a:rPr lang="en-US" sz="1500" dirty="0" smtClean="0"/>
              <a:t>In parallel, imaging information is more crucial (diagnosis, therapy, follow-up…)</a:t>
            </a:r>
          </a:p>
          <a:p>
            <a:r>
              <a:rPr lang="en-US" sz="1500" dirty="0" smtClean="0"/>
              <a:t>So, more and more industrial / research actors need to access images</a:t>
            </a:r>
          </a:p>
          <a:p>
            <a:r>
              <a:rPr lang="en-US" sz="1500" dirty="0" smtClean="0"/>
              <a:t>Thanks to recent technologies, desire to propose complementary communication</a:t>
            </a:r>
            <a:endParaRPr lang="en-US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549710"/>
            <a:ext cx="73152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version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</a:t>
            </a:r>
            <a:r>
              <a:rPr lang="en-US" sz="20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header-field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Request</a:t>
            </a:r>
            <a:br>
              <a:rPr lang="en-US" dirty="0"/>
            </a:br>
            <a:r>
              <a:rPr lang="en-US" dirty="0"/>
              <a:t>Header </a:t>
            </a:r>
            <a:r>
              <a:rPr lang="en-US" dirty="0" smtClean="0"/>
              <a:t>Fields (2)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11927" y="3235510"/>
            <a:ext cx="1983179" cy="4053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16644"/>
              </p:ext>
            </p:extLst>
          </p:nvPr>
        </p:nvGraphicFramePr>
        <p:xfrm>
          <a:off x="673821" y="3946631"/>
          <a:ext cx="8097981" cy="2134156"/>
        </p:xfrm>
        <a:graphic>
          <a:graphicData uri="http://schemas.openxmlformats.org/drawingml/2006/table">
            <a:tbl>
              <a:tblPr firstRow="1" firstCol="1" bandRow="1"/>
              <a:tblGrid>
                <a:gridCol w="1555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58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348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Header Field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92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Content-Length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Specifies the decimal number of octets in the payload.  It shall not be present if the message has a Content-Encoding header field.  It should be present otherwise,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 is the size of the payload is zero.</a:t>
                      </a: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response message has a payload, and does not have a Content-Encoding header field, it shall have a Content-Length header field specifying the length in octets (bytes) of the payload.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Content-Range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Specifies the range of a partial representation contained in a payload.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 [RFC7230, Section 4.4 &lt;https://tools.ietf.org/html/rfc7230#section-4.4&gt;].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97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Transfer-Encoding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 [RFC7230, Section 3.3.1 &lt;https://tools.ietf.org/html/rfc7230#section-3.3.1&gt;].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22179" y="3651505"/>
            <a:ext cx="2441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Payload Header Fields</a:t>
            </a:r>
            <a:endParaRPr kumimoji="0" lang="en-US" altLang="en-US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458421"/>
            <a:ext cx="73152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version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header-field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Request</a:t>
            </a:r>
            <a:br>
              <a:rPr lang="en-US" dirty="0"/>
            </a:br>
            <a:r>
              <a:rPr lang="en-US" dirty="0"/>
              <a:t>Header </a:t>
            </a:r>
            <a:r>
              <a:rPr lang="en-US" dirty="0" smtClean="0"/>
              <a:t>Fields (3)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2939" y="3126517"/>
            <a:ext cx="2214671" cy="42053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47757"/>
              </p:ext>
            </p:extLst>
          </p:nvPr>
        </p:nvGraphicFramePr>
        <p:xfrm>
          <a:off x="564424" y="3839142"/>
          <a:ext cx="7957276" cy="2250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9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3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Header Field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Usage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Requirement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Content-Type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M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Specifies the media type of the representation contained in the payload.  If a message has a payload, it shall have a Content-Type header field.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Content-Encoding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Specifies any content encodings applied to the representation and thus what decoding to apply to obtain a representation in the media type specified by the Content-Type. Content-Encodings allow </a:t>
                      </a:r>
                      <a:r>
                        <a:rPr lang="en-US" sz="1100" b="1" dirty="0">
                          <a:effectLst/>
                        </a:rPr>
                        <a:t>compression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b="1" dirty="0">
                          <a:effectLst/>
                        </a:rPr>
                        <a:t>encryption</a:t>
                      </a:r>
                      <a:r>
                        <a:rPr lang="en-US" sz="1100" dirty="0">
                          <a:effectLst/>
                        </a:rPr>
                        <a:t>, and/or </a:t>
                      </a:r>
                      <a:r>
                        <a:rPr lang="en-US" sz="1100" b="1" dirty="0">
                          <a:effectLst/>
                        </a:rPr>
                        <a:t>authentication</a:t>
                      </a:r>
                      <a:r>
                        <a:rPr lang="en-US" sz="1100" dirty="0">
                          <a:effectLst/>
                        </a:rPr>
                        <a:t> of representations.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Content-Language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O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Specifies the natural language(s) of the intended audience used in representation.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Content-Location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effectLst/>
                        </a:rPr>
                        <a:t>C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Contains a URL that references the specific </a:t>
                      </a:r>
                      <a:r>
                        <a:rPr lang="en-US" sz="1100" b="1" i="1" dirty="0">
                          <a:effectLst/>
                        </a:rPr>
                        <a:t>resource</a:t>
                      </a:r>
                      <a:r>
                        <a:rPr lang="en-US" sz="1100" dirty="0">
                          <a:effectLst/>
                        </a:rPr>
                        <a:t> corresponding to the representation in the payload.</a:t>
                      </a: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It should be present in any message that has a payload containing a representation of a resource.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2939" y="3495094"/>
            <a:ext cx="414889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2">
              <a:spcBef>
                <a:spcPts val="1800"/>
              </a:spcBef>
              <a:spcAft>
                <a:spcPts val="600"/>
              </a:spcAft>
            </a:pPr>
            <a:r>
              <a:rPr lang="en-US" sz="13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Representation Header Fields</a:t>
            </a:r>
            <a:endParaRPr lang="en-US" sz="13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45" y="2537064"/>
            <a:ext cx="73152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 /{+resource}{?parameter*} SP version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*(header-field CRLF)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CRLF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payload</a:t>
            </a:r>
            <a:r>
              <a:rPr lang="mr-IN" b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Anatomy of a Request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Payload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13164" y="3908664"/>
            <a:ext cx="2291937" cy="103203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7267" y="494069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octet-string containing one or more representations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RESTful Studies </a:t>
            </a:r>
            <a:r>
              <a:rPr lang="en-US" cap="none" dirty="0" smtClean="0"/>
              <a:t>Service (RS)</a:t>
            </a:r>
            <a:endParaRPr lang="en-US" cap="non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Studies Service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824247" y="2630059"/>
            <a:ext cx="7096259" cy="3419072"/>
            <a:chOff x="228600" y="1329305"/>
            <a:chExt cx="8610600" cy="4762500"/>
          </a:xfrm>
        </p:grpSpPr>
        <p:sp>
          <p:nvSpPr>
            <p:cNvPr id="16" name="Rectangle 15"/>
            <p:cNvSpPr/>
            <p:nvPr/>
          </p:nvSpPr>
          <p:spPr>
            <a:xfrm>
              <a:off x="4243252" y="2698731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Study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4800" y="2776018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Study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2400" y="19770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Studies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3600" y="3879829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Series </a:t>
              </a:r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47202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Instance 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57108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Frame 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5869" y="28533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Study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0" y="38820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Series 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47202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Instance 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0" y="57108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Frame N</a:t>
              </a:r>
            </a:p>
          </p:txBody>
        </p:sp>
        <p:cxnSp>
          <p:nvCxnSpPr>
            <p:cNvPr id="18" name="Straight Arrow Connector 17"/>
            <p:cNvCxnSpPr>
              <a:stCxn id="10" idx="2"/>
              <a:endCxn id="7" idx="0"/>
            </p:cNvCxnSpPr>
            <p:nvPr/>
          </p:nvCxnSpPr>
          <p:spPr>
            <a:xfrm flipH="1">
              <a:off x="2743200" y="3234305"/>
              <a:ext cx="1822269" cy="6455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8" idx="0"/>
            </p:cNvCxnSpPr>
            <p:nvPr/>
          </p:nvCxnSpPr>
          <p:spPr>
            <a:xfrm flipH="1">
              <a:off x="1676400" y="4260829"/>
              <a:ext cx="1066800" cy="4593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2"/>
              <a:endCxn id="14" idx="0"/>
            </p:cNvCxnSpPr>
            <p:nvPr/>
          </p:nvCxnSpPr>
          <p:spPr>
            <a:xfrm>
              <a:off x="1676400" y="5101205"/>
              <a:ext cx="1066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9" idx="0"/>
            </p:cNvCxnSpPr>
            <p:nvPr/>
          </p:nvCxnSpPr>
          <p:spPr>
            <a:xfrm flipH="1">
              <a:off x="838200" y="5101205"/>
              <a:ext cx="8382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11" idx="0"/>
            </p:cNvCxnSpPr>
            <p:nvPr/>
          </p:nvCxnSpPr>
          <p:spPr>
            <a:xfrm>
              <a:off x="4565469" y="3234305"/>
              <a:ext cx="1987731" cy="6477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2"/>
              <a:endCxn id="10" idx="0"/>
            </p:cNvCxnSpPr>
            <p:nvPr/>
          </p:nvCxnSpPr>
          <p:spPr>
            <a:xfrm flipH="1">
              <a:off x="4565469" y="2358005"/>
              <a:ext cx="6531" cy="495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2"/>
              <a:endCxn id="13" idx="0"/>
            </p:cNvCxnSpPr>
            <p:nvPr/>
          </p:nvCxnSpPr>
          <p:spPr>
            <a:xfrm>
              <a:off x="2743200" y="4260829"/>
              <a:ext cx="914400" cy="4593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411583" y="4031546"/>
              <a:ext cx="2455817" cy="27082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38400" y="4904177"/>
              <a:ext cx="457200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24000" y="5892601"/>
              <a:ext cx="457200" cy="4352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275217" y="47202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Instance 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67400" y="57108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Frame 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62800" y="47202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Instance 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20000" y="57108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Frame N</a:t>
              </a:r>
            </a:p>
          </p:txBody>
        </p:sp>
        <p:cxnSp>
          <p:nvCxnSpPr>
            <p:cNvPr id="52" name="Straight Arrow Connector 51"/>
            <p:cNvCxnSpPr>
              <a:stCxn id="50" idx="2"/>
              <a:endCxn id="51" idx="0"/>
            </p:cNvCxnSpPr>
            <p:nvPr/>
          </p:nvCxnSpPr>
          <p:spPr>
            <a:xfrm>
              <a:off x="7772400" y="5101205"/>
              <a:ext cx="4572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0" idx="2"/>
              <a:endCxn id="49" idx="0"/>
            </p:cNvCxnSpPr>
            <p:nvPr/>
          </p:nvCxnSpPr>
          <p:spPr>
            <a:xfrm flipH="1">
              <a:off x="6477000" y="5101205"/>
              <a:ext cx="12954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46817" y="4904177"/>
              <a:ext cx="439783" cy="4352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162800" y="5896953"/>
              <a:ext cx="381000" cy="2176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1" idx="2"/>
              <a:endCxn id="48" idx="0"/>
            </p:cNvCxnSpPr>
            <p:nvPr/>
          </p:nvCxnSpPr>
          <p:spPr>
            <a:xfrm flipH="1">
              <a:off x="5884817" y="4263005"/>
              <a:ext cx="668383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2"/>
            </p:cNvCxnSpPr>
            <p:nvPr/>
          </p:nvCxnSpPr>
          <p:spPr>
            <a:xfrm>
              <a:off x="6553200" y="4263005"/>
              <a:ext cx="1676400" cy="457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962400" y="1329305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Service</a:t>
              </a:r>
            </a:p>
          </p:txBody>
        </p:sp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>
              <a:off x="4572000" y="1710305"/>
              <a:ext cx="0" cy="2667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697880"/>
              </p:ext>
            </p:extLst>
          </p:nvPr>
        </p:nvGraphicFramePr>
        <p:xfrm>
          <a:off x="1144256" y="2665304"/>
          <a:ext cx="6597421" cy="290372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539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8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Resource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554220" algn="l"/>
                        </a:tabLst>
                      </a:pPr>
                      <a:r>
                        <a:rPr lang="en-US" sz="1200" dirty="0">
                          <a:effectLst/>
                        </a:rPr>
                        <a:t>URI Template and Description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Studies Service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All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Studies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Study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Study Metadata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}/metadata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Study’s Series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Study’s 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All Series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/series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Series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Series Metadata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}/metadata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Series’ 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}/instances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All 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/instances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Instance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}/instances/{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instance</a:t>
                      </a:r>
                      <a:r>
                        <a:rPr lang="en-US" sz="1200" dirty="0">
                          <a:effectLst/>
                        </a:rPr>
                        <a:t>}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Instance Metadata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}/instances/{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instance</a:t>
                      </a:r>
                      <a:r>
                        <a:rPr lang="en-US" sz="1200" dirty="0">
                          <a:effectLst/>
                        </a:rPr>
                        <a:t>}/metadata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Frame List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/studies</a:t>
                      </a:r>
                      <a:r>
                        <a:rPr lang="en-US" sz="1200" u="sng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study</a:t>
                      </a:r>
                      <a:r>
                        <a:rPr lang="en-US" sz="1200" dirty="0">
                          <a:effectLst/>
                        </a:rPr>
                        <a:t>}/series/{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series</a:t>
                      </a:r>
                      <a:r>
                        <a:rPr lang="en-US" sz="1200" dirty="0">
                          <a:effectLst/>
                        </a:rPr>
                        <a:t>}/instances/{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instance</a:t>
                      </a:r>
                      <a:r>
                        <a:rPr lang="en-US" sz="1200" dirty="0">
                          <a:effectLst/>
                        </a:rPr>
                        <a:t>}/frames/{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frame_list</a:t>
                      </a:r>
                      <a:r>
                        <a:rPr lang="en-US" sz="1200" dirty="0">
                          <a:effectLst/>
                        </a:rPr>
                        <a:t>}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Bulkdata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/{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bulkdata</a:t>
                      </a:r>
                      <a:r>
                        <a:rPr lang="en-US" sz="1200" dirty="0" smtClean="0">
                          <a:effectLst/>
                        </a:rPr>
                        <a:t>}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Study Service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Resources, URI </a:t>
            </a:r>
            <a:r>
              <a:rPr lang="en-US" dirty="0"/>
              <a:t>Templates and Descriptions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Study Service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onsolas" panose="020B0609020204030204" pitchFamily="49" charset="0"/>
              </a:rPr>
              <a:t>URI Template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/studies</a:t>
            </a:r>
            <a:r>
              <a:rPr lang="en-US" sz="2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study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}/series/{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series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}/instances/{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instance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URL</a:t>
            </a:r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/studies/</a:t>
            </a:r>
            <a:r>
              <a:rPr lang="en-US" sz="2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1.2.3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/series/</a:t>
            </a:r>
            <a:r>
              <a:rPr lang="en-US" sz="2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4.5.6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/instances/</a:t>
            </a:r>
            <a:r>
              <a:rPr lang="en-US" sz="2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7.8.9</a:t>
            </a:r>
          </a:p>
          <a:p>
            <a:pPr marL="0" indent="0">
              <a:buNone/>
            </a:pP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UID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17691" y="3431969"/>
            <a:ext cx="76200" cy="88128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22691" y="3431969"/>
            <a:ext cx="394930" cy="88128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90754" y="3431969"/>
            <a:ext cx="710690" cy="96920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3891" y="4737022"/>
            <a:ext cx="1524000" cy="457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2691" y="4737022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51291" y="4737022"/>
            <a:ext cx="1981200" cy="457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896" y="2537064"/>
            <a:ext cx="8382000" cy="40076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Resources</a:t>
            </a:r>
            <a:endParaRPr lang="en-US" sz="2000" dirty="0"/>
          </a:p>
          <a:p>
            <a:pPr lvl="1"/>
            <a:r>
              <a:rPr lang="en-US" sz="1800" dirty="0" smtClean="0"/>
              <a:t>Studies</a:t>
            </a:r>
            <a:r>
              <a:rPr lang="en-US" sz="1800" dirty="0"/>
              <a:t>, Series, Instance, Frames, Metadata, Bulkdata</a:t>
            </a:r>
          </a:p>
          <a:p>
            <a:r>
              <a:rPr lang="en-US" dirty="0"/>
              <a:t>Transactions</a:t>
            </a:r>
          </a:p>
          <a:p>
            <a:pPr lvl="1"/>
            <a:r>
              <a:rPr lang="en-US" i="1" dirty="0"/>
              <a:t>Retrieve</a:t>
            </a:r>
            <a:r>
              <a:rPr lang="en-US" dirty="0"/>
              <a:t> DICOM or rendered representation (WADO-RS)</a:t>
            </a:r>
          </a:p>
          <a:p>
            <a:pPr lvl="1"/>
            <a:r>
              <a:rPr lang="en-US" i="1" dirty="0"/>
              <a:t>Store</a:t>
            </a:r>
            <a:r>
              <a:rPr lang="en-US" dirty="0"/>
              <a:t> DICOM representations (STOW-RS)</a:t>
            </a:r>
          </a:p>
          <a:p>
            <a:pPr lvl="1"/>
            <a:r>
              <a:rPr lang="en-US" i="1" dirty="0"/>
              <a:t>Search</a:t>
            </a:r>
            <a:r>
              <a:rPr lang="en-US" dirty="0"/>
              <a:t> for DICOM resources (QIDO-RS</a:t>
            </a:r>
            <a:r>
              <a:rPr lang="en-US" dirty="0" smtClean="0"/>
              <a:t>) </a:t>
            </a:r>
            <a:r>
              <a:rPr lang="en-US" i="1" u="sng" dirty="0" smtClean="0"/>
              <a:t>enabling fuzzy matching (patient’s name</a:t>
            </a:r>
            <a:r>
              <a:rPr lang="mr-IN" i="1" u="sng" dirty="0" smtClean="0"/>
              <a:t>…</a:t>
            </a:r>
            <a:r>
              <a:rPr lang="fr-FR" i="1" u="sng" dirty="0" smtClean="0"/>
              <a:t>)</a:t>
            </a:r>
            <a:endParaRPr lang="en-US" i="1" u="sng" dirty="0"/>
          </a:p>
          <a:p>
            <a:pPr lvl="1"/>
            <a:r>
              <a:rPr lang="en-US" i="1" dirty="0" smtClean="0"/>
              <a:t>Manage </a:t>
            </a:r>
            <a:r>
              <a:rPr lang="en-US" dirty="0" smtClean="0"/>
              <a:t>Worklist (UPS-RS WL)</a:t>
            </a:r>
            <a:endParaRPr lang="en-US" dirty="0"/>
          </a:p>
          <a:p>
            <a:r>
              <a:rPr lang="en-US" dirty="0" smtClean="0"/>
              <a:t>Media </a:t>
            </a:r>
            <a:r>
              <a:rPr lang="en-US" dirty="0"/>
              <a:t>Types</a:t>
            </a:r>
          </a:p>
          <a:p>
            <a:pPr lvl="1"/>
            <a:r>
              <a:rPr lang="en-US" dirty="0" smtClean="0"/>
              <a:t>Application/</a:t>
            </a:r>
            <a:r>
              <a:rPr lang="en-US" dirty="0" err="1" smtClean="0"/>
              <a:t>dicom</a:t>
            </a:r>
            <a:r>
              <a:rPr lang="en-US" dirty="0" smtClean="0"/>
              <a:t>, Application/</a:t>
            </a:r>
            <a:r>
              <a:rPr lang="en-US" dirty="0" err="1" smtClean="0"/>
              <a:t>dicom+xml</a:t>
            </a:r>
            <a:r>
              <a:rPr lang="en-US" dirty="0" smtClean="0"/>
              <a:t>, Application/</a:t>
            </a:r>
            <a:r>
              <a:rPr lang="en-US" dirty="0" err="1" smtClean="0"/>
              <a:t>json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RESTful Studies Service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www.dicomstandard.org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#DICOMConference2019        #DICOM             @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DICOMstandard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Media </a:t>
            </a:r>
            <a:r>
              <a:rPr lang="en-US" dirty="0" smtClean="0"/>
              <a:t>Types for </a:t>
            </a:r>
            <a:r>
              <a:rPr lang="en-US" dirty="0"/>
              <a:t>WADO (URI vs. RS)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54845"/>
              </p:ext>
            </p:extLst>
          </p:nvPr>
        </p:nvGraphicFramePr>
        <p:xfrm>
          <a:off x="1026204" y="2797484"/>
          <a:ext cx="691302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2510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1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 Charset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application/dicom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US-ASCII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application/dicom+xml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dicom+json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UTF-8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application/octet-stream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undefined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www.dicomstandard.org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#DICOMConference2019        #DICOM             @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DICOMstandard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Rendered Media </a:t>
            </a:r>
            <a:r>
              <a:rPr lang="en-US" dirty="0" smtClean="0"/>
              <a:t>Types for WADO (URI vs. RS)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42263"/>
              </p:ext>
            </p:extLst>
          </p:nvPr>
        </p:nvGraphicFramePr>
        <p:xfrm>
          <a:off x="391885" y="2592001"/>
          <a:ext cx="8015845" cy="2832912"/>
        </p:xfrm>
        <a:graphic>
          <a:graphicData uri="http://schemas.openxmlformats.org/drawingml/2006/table">
            <a:tbl>
              <a:tblPr firstRow="1" firstCol="1" bandRow="1"/>
              <a:tblGrid>
                <a:gridCol w="1909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8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3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372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Resource Class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Syntax Name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URI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72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Frame Image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image/jpeg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image/gif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image/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image/jp2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72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Multi-Frame Image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image/gif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7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video/mpeg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video/mp4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video/H265</a:t>
                      </a: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918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fr-FR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/html</a:t>
                      </a:r>
                      <a:endParaRPr lang="fr-FR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/plain</a:t>
                      </a: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xml</a:t>
                      </a:r>
                      <a:endParaRPr lang="fr-FR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rtf</a:t>
                      </a:r>
                      <a:endParaRPr lang="fr-FR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1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" marR="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application/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pdf</a:t>
                      </a:r>
                      <a:endParaRPr lang="fr-FR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0" marT="10800" marB="1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EHR Access to Imaging Information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0" y="2715251"/>
            <a:ext cx="2069354" cy="163151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ylindre 6"/>
          <p:cNvSpPr/>
          <p:nvPr/>
        </p:nvSpPr>
        <p:spPr>
          <a:xfrm>
            <a:off x="1579418" y="4892634"/>
            <a:ext cx="1223159" cy="8193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EHR</a:t>
            </a:r>
            <a:endParaRPr lang="en-US"/>
          </a:p>
        </p:txBody>
      </p:sp>
      <p:sp>
        <p:nvSpPr>
          <p:cNvPr id="8" name="Cylindre 7"/>
          <p:cNvSpPr/>
          <p:nvPr/>
        </p:nvSpPr>
        <p:spPr>
          <a:xfrm>
            <a:off x="5733802" y="4892633"/>
            <a:ext cx="1223159" cy="8193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32" y="4765375"/>
            <a:ext cx="647225" cy="435755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7" idx="4"/>
            <a:endCxn id="8" idx="2"/>
          </p:cNvCxnSpPr>
          <p:nvPr/>
        </p:nvCxnSpPr>
        <p:spPr>
          <a:xfrm flipV="1">
            <a:off x="2802577" y="5302332"/>
            <a:ext cx="2931225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1"/>
            <a:endCxn id="6" idx="2"/>
          </p:cNvCxnSpPr>
          <p:nvPr/>
        </p:nvCxnSpPr>
        <p:spPr>
          <a:xfrm flipH="1" flipV="1">
            <a:off x="2190997" y="4346768"/>
            <a:ext cx="1" cy="54586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16200000">
            <a:off x="3045336" y="3967076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smtClean="0"/>
              <a:t>© Alert</a:t>
            </a:r>
            <a:endParaRPr lang="en-US" sz="1050" dirty="0"/>
          </a:p>
        </p:txBody>
      </p:sp>
      <p:sp>
        <p:nvSpPr>
          <p:cNvPr id="19" name="ZoneTexte 18"/>
          <p:cNvSpPr txBox="1"/>
          <p:nvPr/>
        </p:nvSpPr>
        <p:spPr>
          <a:xfrm>
            <a:off x="3041477" y="4736284"/>
            <a:ext cx="81780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QIDO+WADO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041477" y="5742055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QIDO: Query by ID to DICOM Object</a:t>
            </a:r>
          </a:p>
          <a:p>
            <a:r>
              <a:rPr lang="en-US" sz="900" i="1" dirty="0" smtClean="0"/>
              <a:t>WADO: Web Access to DICOM Object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185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896" y="2537064"/>
            <a:ext cx="8382000" cy="300871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UPS-RS Worklist </a:t>
            </a:r>
            <a:r>
              <a:rPr lang="en-US" sz="2400" dirty="0" smtClean="0"/>
              <a:t>Service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DICOMweb</a:t>
            </a:r>
            <a:r>
              <a:rPr lang="en-US" sz="2400" dirty="0" smtClean="0"/>
              <a:t> version of DICOM Worklist </a:t>
            </a:r>
            <a:endParaRPr lang="en-US" sz="2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RS Non-patient Instance (NPI) </a:t>
            </a:r>
            <a:r>
              <a:rPr lang="en-US" sz="2400" dirty="0" smtClean="0"/>
              <a:t>Storage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For storing information that is not related to one particular </a:t>
            </a:r>
            <a:r>
              <a:rPr lang="en-US" sz="2000" dirty="0"/>
              <a:t>patient </a:t>
            </a:r>
            <a:r>
              <a:rPr lang="en-US" sz="2000" dirty="0" smtClean="0"/>
              <a:t>(palettes, protocols, templates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Studies Service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Other Services (UPS-RS WL and NPI-RS)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DICOMweb</a:t>
            </a:r>
            <a:r>
              <a:rPr lang="en-US" dirty="0" smtClean="0"/>
              <a:t>™ Specifications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DICOM Part 18 : </a:t>
            </a:r>
            <a:r>
              <a:rPr lang="en-US" dirty="0" err="1" smtClean="0"/>
              <a:t>DICOMweb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DICOM Part 2 (Annex I): Conformance</a:t>
            </a:r>
          </a:p>
          <a:p>
            <a:r>
              <a:rPr lang="en-US" dirty="0" smtClean="0"/>
              <a:t>Will be re-documented through pending Sup183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90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611085"/>
            <a:ext cx="7989752" cy="965075"/>
          </a:xfrm>
        </p:spPr>
        <p:txBody>
          <a:bodyPr/>
          <a:lstStyle/>
          <a:p>
            <a:r>
              <a:rPr lang="en-US" dirty="0"/>
              <a:t>Presenter’s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noProof="1"/>
              <a:t>Emmanuel </a:t>
            </a:r>
            <a:r>
              <a:rPr lang="en-US" sz="1400" noProof="1" smtClean="0"/>
              <a:t>Cordonnier </a:t>
            </a:r>
          </a:p>
          <a:p>
            <a:pPr marL="0" indent="0">
              <a:buNone/>
            </a:pPr>
            <a:r>
              <a:rPr lang="en-US" sz="1400" noProof="1" smtClean="0"/>
              <a:t>emmanuel.cordonnier@b-com.com</a:t>
            </a:r>
            <a:endParaRPr lang="en-US" sz="1400" noProof="1"/>
          </a:p>
          <a:p>
            <a:r>
              <a:rPr lang="en-US" sz="1400" noProof="1"/>
              <a:t>b&lt;&gt;com</a:t>
            </a:r>
            <a:br>
              <a:rPr lang="en-US" sz="1400" noProof="1"/>
            </a:br>
            <a:r>
              <a:rPr lang="en-US" sz="1400" noProof="1"/>
              <a:t>1219 avenue des Champs Blancs</a:t>
            </a:r>
            <a:br>
              <a:rPr lang="en-US" sz="1400" noProof="1"/>
            </a:br>
            <a:r>
              <a:rPr lang="en-US" sz="1400" noProof="1"/>
              <a:t>35510 Cesson-Sévigné</a:t>
            </a:r>
            <a:br>
              <a:rPr lang="en-US" sz="1400" noProof="1"/>
            </a:br>
            <a:r>
              <a:rPr lang="en-US" sz="1400" noProof="1" smtClean="0"/>
              <a:t>France</a:t>
            </a:r>
            <a:br>
              <a:rPr lang="en-US" sz="1400" noProof="1" smtClean="0"/>
            </a:br>
            <a:r>
              <a:rPr lang="en-US" sz="1400" noProof="1" smtClean="0"/>
              <a:t>www.b-com.com</a:t>
            </a:r>
          </a:p>
          <a:p>
            <a:r>
              <a:rPr lang="en-US" sz="1400" b="1" i="1" u="sng" noProof="1" smtClean="0"/>
              <a:t>Presentation content initiated by James Philbin (ACR, DICOM WG27 User Co-chair)</a:t>
            </a:r>
            <a:endParaRPr lang="en-US" sz="1400" noProof="1"/>
          </a:p>
          <a:p>
            <a:pPr marL="0" indent="0" algn="ctr">
              <a:buNone/>
            </a:pPr>
            <a:r>
              <a:rPr lang="en-US" sz="2400" i="1" noProof="1" smtClean="0"/>
              <a:t>Thank You</a:t>
            </a:r>
            <a:endParaRPr lang="en-US" sz="2400" i="1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01" y="6171366"/>
            <a:ext cx="7734299" cy="360799"/>
          </a:xfrm>
        </p:spPr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24953"/>
            <a:ext cx="393700" cy="2536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53" y="3122254"/>
            <a:ext cx="1862147" cy="5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Footprint DICOM Viewer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49" y="2583639"/>
            <a:ext cx="6233278" cy="34654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7370038" y="5512605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© b&lt;&gt;</a:t>
            </a:r>
            <a:r>
              <a:rPr lang="de-DE" sz="1100" dirty="0" err="1" smtClean="0"/>
              <a:t>com</a:t>
            </a:r>
            <a:endParaRPr lang="en-US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4350749" y="5113555"/>
            <a:ext cx="81780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WADO </a:t>
            </a:r>
            <a:endParaRPr lang="en-US" sz="900" dirty="0" smtClean="0"/>
          </a:p>
          <a:p>
            <a:pPr algn="ctr"/>
            <a:r>
              <a:rPr lang="en-US" sz="900" dirty="0" smtClean="0"/>
              <a:t>Reference</a:t>
            </a:r>
            <a:endParaRPr lang="en-US" sz="900" dirty="0"/>
          </a:p>
        </p:txBody>
      </p:sp>
      <p:cxnSp>
        <p:nvCxnSpPr>
          <p:cNvPr id="10" name="Connecteur droit avec flèche 9"/>
          <p:cNvCxnSpPr>
            <a:stCxn id="8" idx="2"/>
          </p:cNvCxnSpPr>
          <p:nvPr/>
        </p:nvCxnSpPr>
        <p:spPr>
          <a:xfrm>
            <a:off x="4759653" y="5482887"/>
            <a:ext cx="327502" cy="4732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Viewers on Tablets and Smart Phones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07" y="2721430"/>
            <a:ext cx="6143223" cy="31433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7265934" y="5391557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© </a:t>
            </a:r>
            <a:r>
              <a:rPr lang="de-DE" sz="1100" dirty="0" err="1" smtClean="0"/>
              <a:t>Osirix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6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 Footprint Medical Imaging Study Upload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/>
          <a:stretch/>
        </p:blipFill>
        <p:spPr>
          <a:xfrm>
            <a:off x="1614580" y="2623359"/>
            <a:ext cx="5646866" cy="3348461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 rot="16200000">
            <a:off x="6950133" y="5473428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© b&lt;&gt;</a:t>
            </a:r>
            <a:r>
              <a:rPr lang="de-DE" sz="1100" dirty="0" err="1" smtClean="0"/>
              <a:t>com</a:t>
            </a:r>
            <a:endParaRPr lang="en-US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6308338" y="4286658"/>
            <a:ext cx="81780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STOW </a:t>
            </a:r>
          </a:p>
          <a:p>
            <a:pPr algn="ctr"/>
            <a:r>
              <a:rPr lang="en-US" sz="1200" dirty="0" smtClean="0"/>
              <a:t>Action</a:t>
            </a:r>
            <a:endParaRPr lang="en-US" sz="1200" dirty="0"/>
          </a:p>
        </p:txBody>
      </p:sp>
      <p:cxnSp>
        <p:nvCxnSpPr>
          <p:cNvPr id="10" name="Connecteur droit avec flèche 9"/>
          <p:cNvCxnSpPr>
            <a:stCxn id="9" idx="0"/>
          </p:cNvCxnSpPr>
          <p:nvPr/>
        </p:nvCxnSpPr>
        <p:spPr>
          <a:xfrm flipV="1">
            <a:off x="6717242" y="3928057"/>
            <a:ext cx="172955" cy="3586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639677" y="5198512"/>
            <a:ext cx="1412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STOW</a:t>
            </a:r>
            <a:r>
              <a:rPr lang="en-US" sz="900" i="1" smtClean="0">
                <a:solidFill>
                  <a:schemeClr val="bg1"/>
                </a:solidFill>
              </a:rPr>
              <a:t>: Store Over the Web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DICOMweb</a:t>
            </a:r>
            <a:r>
              <a:rPr lang="en-US" dirty="0" smtClean="0"/>
              <a:t>™ Origin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DICOM communication was restricted to run over network with static addresses</a:t>
            </a:r>
          </a:p>
          <a:p>
            <a:r>
              <a:rPr lang="en-US" sz="1500" dirty="0" smtClean="0"/>
              <a:t>For medical imaging to go beyond radiology department, it has been necessary to enable DICOM instances to pass thru non-DICOM world, e.g., the web</a:t>
            </a:r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r>
              <a:rPr lang="en-US" sz="1500" dirty="0" smtClean="0"/>
              <a:t>In 2003, WADO URI has been defined for retrieving DICOM Instance via http</a:t>
            </a:r>
          </a:p>
          <a:p>
            <a:r>
              <a:rPr lang="en-US" sz="1500" dirty="0" smtClean="0"/>
              <a:t>In 2011, WADO has been extended to RESTful syntax, initiating </a:t>
            </a:r>
            <a:r>
              <a:rPr lang="en-US" sz="1500" dirty="0" err="1" smtClean="0"/>
              <a:t>DICOMweb</a:t>
            </a:r>
            <a:r>
              <a:rPr lang="en-US" sz="1500" dirty="0" smtClean="0"/>
              <a:t>™</a:t>
            </a:r>
          </a:p>
          <a:p>
            <a:endParaRPr lang="en-US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15901" y="3620252"/>
            <a:ext cx="1816100" cy="1282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93689" y="4085390"/>
            <a:ext cx="168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x-none" sz="1600" b="1" i="1"/>
              <a:t>DICOM «world»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126101" y="3620252"/>
            <a:ext cx="1816100" cy="1282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08651" y="4085390"/>
            <a:ext cx="168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x-none" sz="1600" b="1" i="1"/>
              <a:t>DICOM «world»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0901" y="3848852"/>
            <a:ext cx="3340100" cy="901700"/>
          </a:xfrm>
          <a:prstGeom prst="hexagon">
            <a:avLst>
              <a:gd name="adj" fmla="val 92588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05126" y="4393365"/>
            <a:ext cx="194284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x-none" sz="1600" b="1" dirty="0" smtClean="0"/>
              <a:t>Non-DICOM </a:t>
            </a:r>
            <a:r>
              <a:rPr lang="en-US" altLang="x-none" sz="1600" b="1" dirty="0"/>
              <a:t>world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459101" y="3925052"/>
            <a:ext cx="171291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43226" y="3971090"/>
            <a:ext cx="174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x-none" sz="1600" b="1" i="1"/>
              <a:t>DICOM «object»</a:t>
            </a:r>
          </a:p>
        </p:txBody>
      </p:sp>
    </p:spTree>
    <p:extLst>
      <p:ext uri="{BB962C8B-B14F-4D97-AF65-F5344CB8AC3E}">
        <p14:creationId xmlns:p14="http://schemas.microsoft.com/office/powerpoint/2010/main" val="14963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</a:t>
            </a:r>
            <a:r>
              <a:rPr lang="en-US" baseline="30000" dirty="0" smtClean="0"/>
              <a:t>®</a:t>
            </a:r>
            <a:r>
              <a:rPr lang="en-US" dirty="0" smtClean="0"/>
              <a:t> (DIMSE) vs </a:t>
            </a:r>
            <a:r>
              <a:rPr lang="en-US" dirty="0" err="1" smtClean="0"/>
              <a:t>DICOMweb</a:t>
            </a:r>
            <a:r>
              <a:rPr lang="en-US" baseline="30000" dirty="0" smtClean="0"/>
              <a:t>™</a:t>
            </a:r>
            <a:endParaRPr lang="en-US" baseline="30000" dirty="0"/>
          </a:p>
        </p:txBody>
      </p:sp>
      <p:pic>
        <p:nvPicPr>
          <p:cNvPr id="7" name="Picture 6" descr="Improved_DICOM.png"/>
          <p:cNvPicPr>
            <a:picLocks noChangeAspect="1"/>
          </p:cNvPicPr>
          <p:nvPr/>
        </p:nvPicPr>
        <p:blipFill>
          <a:blip r:embed="rId2"/>
          <a:srcRect t="57855"/>
          <a:stretch>
            <a:fillRect/>
          </a:stretch>
        </p:blipFill>
        <p:spPr>
          <a:xfrm>
            <a:off x="381000" y="4517751"/>
            <a:ext cx="9237945" cy="1623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723" y="4883508"/>
            <a:ext cx="13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Calibri" pitchFamily="34" charset="0"/>
              </a:rPr>
              <a:t>DICOMweb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6056" y="4593180"/>
            <a:ext cx="10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itchFamily="34" charset="0"/>
              </a:rPr>
              <a:t>HTTP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725" y="4883508"/>
            <a:ext cx="105999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Image</a:t>
            </a:r>
            <a:br>
              <a:rPr lang="en-US" sz="1400" b="1" dirty="0">
                <a:solidFill>
                  <a:schemeClr val="bg2"/>
                </a:solidFill>
                <a:latin typeface="+mj-lt"/>
              </a:rPr>
            </a:br>
            <a:r>
              <a:rPr lang="en-US" sz="1400" b="1" dirty="0">
                <a:solidFill>
                  <a:schemeClr val="bg2"/>
                </a:solidFill>
                <a:latin typeface="+mj-lt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5433" y="4883508"/>
            <a:ext cx="105999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Image</a:t>
            </a:r>
            <a:br>
              <a:rPr lang="en-US" sz="1400" b="1" dirty="0">
                <a:solidFill>
                  <a:schemeClr val="bg2"/>
                </a:solidFill>
                <a:latin typeface="+mj-lt"/>
              </a:rPr>
            </a:br>
            <a:r>
              <a:rPr lang="en-US" sz="1400" b="1" dirty="0">
                <a:solidFill>
                  <a:schemeClr val="bg2"/>
                </a:solidFill>
                <a:latin typeface="+mj-lt"/>
              </a:rPr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8745" y="4883508"/>
            <a:ext cx="105999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Image</a:t>
            </a:r>
            <a:br>
              <a:rPr lang="en-US" sz="1400" b="1" dirty="0">
                <a:solidFill>
                  <a:schemeClr val="bg2"/>
                </a:solidFill>
                <a:latin typeface="+mj-lt"/>
              </a:rPr>
            </a:br>
            <a:r>
              <a:rPr lang="en-US" sz="1400" b="1" dirty="0">
                <a:solidFill>
                  <a:schemeClr val="bg2"/>
                </a:solidFill>
                <a:latin typeface="+mj-lt"/>
              </a:rPr>
              <a:t>Data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5736794" y="3733169"/>
            <a:ext cx="105999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metadata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724180" y="3707413"/>
            <a:ext cx="105999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metadata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7032406" y="3704594"/>
            <a:ext cx="105999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metadata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2288373"/>
            <a:ext cx="9237945" cy="1743146"/>
            <a:chOff x="165270" y="1157217"/>
            <a:chExt cx="9237945" cy="1743146"/>
          </a:xfrm>
        </p:grpSpPr>
        <p:pic>
          <p:nvPicPr>
            <p:cNvPr id="17" name="Picture 16" descr="Improved_DICOM.png"/>
            <p:cNvPicPr>
              <a:picLocks noChangeAspect="1"/>
            </p:cNvPicPr>
            <p:nvPr/>
          </p:nvPicPr>
          <p:blipFill>
            <a:blip r:embed="rId2"/>
            <a:srcRect b="54754"/>
            <a:stretch>
              <a:fillRect/>
            </a:stretch>
          </p:blipFill>
          <p:spPr>
            <a:xfrm>
              <a:off x="260835" y="1157217"/>
              <a:ext cx="9142380" cy="174314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65270" y="1704262"/>
              <a:ext cx="8537226" cy="1091929"/>
              <a:chOff x="165270" y="1704262"/>
              <a:chExt cx="8537226" cy="109192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65270" y="1986289"/>
                <a:ext cx="1235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  <a:cs typeface="Calibri" pitchFamily="34" charset="0"/>
                  </a:rPr>
                  <a:t>DICOM (DIMSE)</a:t>
                </a:r>
                <a:endParaRPr lang="en-US" sz="1600" b="1" dirty="0">
                  <a:latin typeface="+mj-lt"/>
                  <a:cs typeface="Calibri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57469" y="1704262"/>
                <a:ext cx="10450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  <a:cs typeface="Calibri" pitchFamily="34" charset="0"/>
                  </a:rPr>
                  <a:t>TCP/IP</a:t>
                </a:r>
                <a:endParaRPr lang="en-US" b="1" dirty="0">
                  <a:latin typeface="+mj-lt"/>
                  <a:cs typeface="Calibri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00302" y="2024389"/>
                <a:ext cx="1021898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Image</a:t>
                </a:r>
                <a:br>
                  <a:rPr lang="en-US" sz="1400" b="1" dirty="0">
                    <a:solidFill>
                      <a:schemeClr val="bg2"/>
                    </a:solidFill>
                    <a:latin typeface="+mj-lt"/>
                  </a:rPr>
                </a:b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Data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9702" y="2024389"/>
                <a:ext cx="1059998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Image</a:t>
                </a:r>
                <a:br>
                  <a:rPr lang="en-US" sz="1400" b="1" dirty="0">
                    <a:solidFill>
                      <a:schemeClr val="bg2"/>
                    </a:solidFill>
                    <a:latin typeface="+mj-lt"/>
                  </a:rPr>
                </a:b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Data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48527" y="2024389"/>
                <a:ext cx="1059998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Image</a:t>
                </a:r>
                <a:br>
                  <a:rPr lang="en-US" sz="1400" b="1" dirty="0">
                    <a:solidFill>
                      <a:schemeClr val="bg2"/>
                    </a:solidFill>
                    <a:latin typeface="+mj-lt"/>
                  </a:rPr>
                </a:br>
                <a:r>
                  <a:rPr lang="en-US" sz="1400" b="1" dirty="0">
                    <a:solidFill>
                      <a:schemeClr val="bg2"/>
                    </a:solidFill>
                    <a:latin typeface="+mj-lt"/>
                  </a:rPr>
                  <a:t>Data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5400000">
                <a:off x="4907117" y="2111020"/>
                <a:ext cx="105999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metadata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5400000">
                <a:off x="6938188" y="2111021"/>
                <a:ext cx="105999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metadata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5400000">
                <a:off x="2073129" y="2106960"/>
                <a:ext cx="105999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metadata</a:t>
                </a:r>
              </a:p>
            </p:txBody>
          </p:sp>
        </p:grpSp>
      </p:grpSp>
      <p:pic>
        <p:nvPicPr>
          <p:cNvPr id="27" name="Picture 26" descr="Improved_DICOM.png"/>
          <p:cNvPicPr>
            <a:picLocks noChangeAspect="1"/>
          </p:cNvPicPr>
          <p:nvPr/>
        </p:nvPicPr>
        <p:blipFill>
          <a:blip r:embed="rId2"/>
          <a:srcRect t="45245" b="42146"/>
          <a:stretch>
            <a:fillRect/>
          </a:stretch>
        </p:blipFill>
        <p:spPr>
          <a:xfrm>
            <a:off x="418605" y="4031519"/>
            <a:ext cx="9142380" cy="485775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Mode Requirement for Easy Deployment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DICOM® 2019       www.dicomstandard.org          #DICOMConference2019        #DICOM             @DICOMstandard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5777265" y="6292853"/>
            <a:ext cx="1733451" cy="370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535CA-3DAE-D247-8996-1EC82720155A}" type="slidenum">
              <a:rPr lang="en-US" altLang="x-none" sz="400" smtClean="0"/>
              <a:pPr/>
              <a:t>9</a:t>
            </a:fld>
            <a:endParaRPr lang="en-US" altLang="x-none" sz="40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309658" y="4618294"/>
            <a:ext cx="1671542" cy="10944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x-none" sz="1600" dirty="0">
                <a:solidFill>
                  <a:schemeClr val="lt1"/>
                </a:solidFill>
              </a:rPr>
              <a:t>DICOM Objects </a:t>
            </a:r>
          </a:p>
          <a:p>
            <a:pPr algn="ctr"/>
            <a:r>
              <a:rPr lang="en-US" altLang="x-none" sz="1600" dirty="0">
                <a:solidFill>
                  <a:schemeClr val="lt1"/>
                </a:solidFill>
              </a:rPr>
              <a:t>Database</a:t>
            </a:r>
          </a:p>
          <a:p>
            <a:pPr algn="ctr"/>
            <a:endParaRPr lang="en-US" altLang="x-none" sz="1600" dirty="0">
              <a:solidFill>
                <a:schemeClr val="lt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2186" y="4070158"/>
            <a:ext cx="1114360" cy="4154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x-none" sz="1050" dirty="0" smtClean="0"/>
              <a:t>DIMSE </a:t>
            </a:r>
            <a:r>
              <a:rPr lang="fr-FR" altLang="x-none" sz="1050" dirty="0"/>
              <a:t>Interface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10365" y="4070158"/>
            <a:ext cx="1052452" cy="4154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x-none" sz="1050" dirty="0"/>
              <a:t>Web Interface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2068" y="3633574"/>
            <a:ext cx="15477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x-none" sz="1000" b="1" noProof="1" smtClean="0">
                <a:solidFill>
                  <a:schemeClr val="hlink"/>
                </a:solidFill>
              </a:rPr>
              <a:t>DICOMweb</a:t>
            </a:r>
            <a:endParaRPr lang="en-US" altLang="x-none" sz="1000" b="1" noProof="1">
              <a:solidFill>
                <a:schemeClr val="hlink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567456" y="4343427"/>
            <a:ext cx="290299" cy="427541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05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2291117" y="4382108"/>
            <a:ext cx="247637" cy="357860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05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587036" y="4602921"/>
            <a:ext cx="1671542" cy="113821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x-none" sz="1600">
                <a:solidFill>
                  <a:schemeClr val="lt1"/>
                </a:solidFill>
              </a:rPr>
              <a:t>DICOM Objects Database</a:t>
            </a:r>
          </a:p>
          <a:p>
            <a:pPr algn="ctr"/>
            <a:endParaRPr lang="en-US" altLang="x-none" sz="1600" dirty="0">
              <a:solidFill>
                <a:schemeClr val="lt1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71352" y="4159588"/>
            <a:ext cx="1703741" cy="2616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x-none" sz="1100" smtClean="0"/>
              <a:t>DIMSE </a:t>
            </a:r>
            <a:r>
              <a:rPr lang="fr-FR" altLang="x-none" sz="1100" dirty="0"/>
              <a:t>Interface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86722" y="3447940"/>
            <a:ext cx="1052452" cy="4154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x-none" sz="1050" dirty="0"/>
              <a:t>Web Gateway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13174" y="3110840"/>
            <a:ext cx="15477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x-none" sz="1000" b="1" smtClean="0">
                <a:solidFill>
                  <a:schemeClr val="hlink"/>
                </a:solidFill>
              </a:rPr>
              <a:t>DICOMweb</a:t>
            </a:r>
            <a:endParaRPr lang="en-US" altLang="x-none" sz="1000" b="1" dirty="0">
              <a:solidFill>
                <a:schemeClr val="hlink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777265" y="4446931"/>
            <a:ext cx="247636" cy="35584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312947" y="3759337"/>
            <a:ext cx="247636" cy="35584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167633" y="3310219"/>
            <a:ext cx="0" cy="2985105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517588" y="2789436"/>
            <a:ext cx="1423906" cy="25391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altLang="x-none" sz="1050" dirty="0"/>
              <a:t>Web Client System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2951348" y="3201490"/>
            <a:ext cx="690058" cy="81832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2788439" y="3191606"/>
            <a:ext cx="698196" cy="80119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5034358" y="3161952"/>
            <a:ext cx="123818" cy="16803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910540" y="3181721"/>
            <a:ext cx="123818" cy="14826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>
            <a:off x="2445266" y="4420789"/>
            <a:ext cx="217305" cy="325543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05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965243" y="4459984"/>
            <a:ext cx="247636" cy="35584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457248" y="3754970"/>
            <a:ext cx="247636" cy="35584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948367" y="3897437"/>
            <a:ext cx="2476358" cy="210135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343903" y="3960668"/>
            <a:ext cx="2042995" cy="207573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35043" y="5041650"/>
            <a:ext cx="1877905" cy="73866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accent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x-none" sz="1050"/>
              <a:t>Flexibility for the client</a:t>
            </a:r>
          </a:p>
          <a:p>
            <a:pPr algn="ctr" eaLnBrk="0" hangingPunct="0"/>
            <a:r>
              <a:rPr lang="en-US" altLang="x-none" sz="1050"/>
              <a:t>to be implemented either</a:t>
            </a:r>
          </a:p>
          <a:p>
            <a:pPr algn="ctr" eaLnBrk="0" hangingPunct="0"/>
            <a:r>
              <a:rPr lang="en-US" altLang="x-none" sz="1050"/>
              <a:t>as new system</a:t>
            </a:r>
          </a:p>
          <a:p>
            <a:pPr algn="ctr" eaLnBrk="0" hangingPunct="0"/>
            <a:r>
              <a:rPr lang="en-US" altLang="x-none" sz="1050"/>
              <a:t> or on existing system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68231" y="5741132"/>
            <a:ext cx="1871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/>
              <a:t>Medical Imaging Equipment</a:t>
            </a:r>
            <a:endParaRPr lang="en-US" sz="1200" i="1"/>
          </a:p>
        </p:txBody>
      </p:sp>
      <p:sp>
        <p:nvSpPr>
          <p:cNvPr id="37" name="ZoneTexte 36"/>
          <p:cNvSpPr txBox="1"/>
          <p:nvPr/>
        </p:nvSpPr>
        <p:spPr>
          <a:xfrm>
            <a:off x="5546828" y="5765768"/>
            <a:ext cx="1871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/>
              <a:t>Medical Imaging Equipment</a:t>
            </a:r>
            <a:endParaRPr lang="en-US" sz="1200" i="1"/>
          </a:p>
        </p:txBody>
      </p:sp>
      <p:grpSp>
        <p:nvGrpSpPr>
          <p:cNvPr id="52" name="Grouper 51"/>
          <p:cNvGrpSpPr/>
          <p:nvPr/>
        </p:nvGrpSpPr>
        <p:grpSpPr>
          <a:xfrm>
            <a:off x="468987" y="2701252"/>
            <a:ext cx="2578558" cy="1325741"/>
            <a:chOff x="3669988" y="2941836"/>
            <a:chExt cx="2578558" cy="1325741"/>
          </a:xfrm>
        </p:grpSpPr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4939122" y="3600340"/>
              <a:ext cx="1113948" cy="41549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x-none" sz="1050" dirty="0" smtClean="0"/>
                <a:t>DIMSE </a:t>
              </a:r>
              <a:r>
                <a:rPr lang="fr-FR" altLang="x-none" sz="1050" dirty="0"/>
                <a:t>Gateway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700822" y="3250217"/>
              <a:ext cx="154772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x-none" sz="1000" b="1" dirty="0" smtClean="0">
                  <a:solidFill>
                    <a:schemeClr val="hlink"/>
                  </a:solidFill>
                </a:rPr>
                <a:t>DIMSE</a:t>
              </a:r>
              <a:endParaRPr lang="en-US" altLang="x-none" sz="1000" b="1" dirty="0">
                <a:solidFill>
                  <a:schemeClr val="hlink"/>
                </a:solidFill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465347" y="3911737"/>
              <a:ext cx="247636" cy="35584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3669988" y="2941836"/>
              <a:ext cx="1423906" cy="4308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x-none" sz="1100" dirty="0" err="1" smtClean="0"/>
                <a:t>Medical</a:t>
              </a:r>
              <a:r>
                <a:rPr lang="fr-FR" altLang="x-none" sz="1100" dirty="0" smtClean="0"/>
                <a:t> Imaging Equipement</a:t>
              </a:r>
              <a:endParaRPr lang="fr-FR" altLang="x-none" sz="1100" dirty="0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5093894" y="3346750"/>
              <a:ext cx="225020" cy="20817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5058756" y="3401076"/>
              <a:ext cx="128002" cy="1587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5609648" y="3907370"/>
              <a:ext cx="247636" cy="35584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5591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867</TotalTime>
  <Words>2073</Words>
  <Application>Microsoft Office PowerPoint</Application>
  <PresentationFormat>On-screen Show (4:3)</PresentationFormat>
  <Paragraphs>493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Consolas</vt:lpstr>
      <vt:lpstr>Courier New</vt:lpstr>
      <vt:lpstr>Gill Sans MT</vt:lpstr>
      <vt:lpstr>Mangal</vt:lpstr>
      <vt:lpstr>Times New Roman</vt:lpstr>
      <vt:lpstr>Wingdings 2</vt:lpstr>
      <vt:lpstr>Dividend</vt:lpstr>
      <vt:lpstr>DICOM Educational Conference Bangkok, Thailand</vt:lpstr>
      <vt:lpstr>Need for additional DICOM flavor</vt:lpstr>
      <vt:lpstr>Easy EHR Access to Imaging Information</vt:lpstr>
      <vt:lpstr>Zero Footprint DICOM Viewer</vt:lpstr>
      <vt:lpstr>DICOM Viewers on Tablets and Smart Phones</vt:lpstr>
      <vt:lpstr>Zero Footprint Medical Imaging Study Upload</vt:lpstr>
      <vt:lpstr>DICOMweb™ Origin</vt:lpstr>
      <vt:lpstr>DICOM® (DIMSE) vs DICOMweb™</vt:lpstr>
      <vt:lpstr>Dual Mode Requirement for Easy Deployment</vt:lpstr>
      <vt:lpstr>Key Concepts</vt:lpstr>
      <vt:lpstr>HTTP Transactions</vt:lpstr>
      <vt:lpstr>HTTP Messages</vt:lpstr>
      <vt:lpstr>Anatomy of Transaction  HTTP Message</vt:lpstr>
      <vt:lpstr>Anatomy of  a Request   Method</vt:lpstr>
      <vt:lpstr>Anatomy of a Request Target Resource</vt:lpstr>
      <vt:lpstr>Target Resource Template</vt:lpstr>
      <vt:lpstr>WADO (jpeg) Request resource &amp; parameter Examples resource / parameter       Action                         Result</vt:lpstr>
      <vt:lpstr>Anatomy of  a Request  Version</vt:lpstr>
      <vt:lpstr>Anatomy of a Request Header Fields (1)</vt:lpstr>
      <vt:lpstr>Anatomy of a Request Header Fields (2)</vt:lpstr>
      <vt:lpstr>Anatomy of a Request Header Fields (3)</vt:lpstr>
      <vt:lpstr>Anatomy of a Request Payload</vt:lpstr>
      <vt:lpstr>RESTful Studies Service (RS)</vt:lpstr>
      <vt:lpstr>Studies Service Resources</vt:lpstr>
      <vt:lpstr>Study Service  Resources, URI Templates and Descriptions </vt:lpstr>
      <vt:lpstr>Study Service  Resources</vt:lpstr>
      <vt:lpstr>RESTful Studies Service Overview</vt:lpstr>
      <vt:lpstr>DICOM Media Types for WADO (URI vs. RS)</vt:lpstr>
      <vt:lpstr>Rendered Media Types for WADO (URI vs. RS)</vt:lpstr>
      <vt:lpstr>Studies Service Other Services (UPS-RS WL and NPI-RS)</vt:lpstr>
      <vt:lpstr>DICOMweb™ Specifications</vt:lpstr>
      <vt:lpstr>Questions?</vt:lpstr>
      <vt:lpstr>Presenter’s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ict</cp:lastModifiedBy>
  <cp:revision>73</cp:revision>
  <dcterms:created xsi:type="dcterms:W3CDTF">2018-06-26T03:42:10Z</dcterms:created>
  <dcterms:modified xsi:type="dcterms:W3CDTF">2019-10-02T10:59:59Z</dcterms:modified>
</cp:coreProperties>
</file>