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60" r:id="rId4"/>
  </p:sldMasterIdLst>
  <p:notesMasterIdLst>
    <p:notesMasterId r:id="rId16"/>
  </p:notesMasterIdLst>
  <p:sldIdLst>
    <p:sldId id="371" r:id="rId5"/>
    <p:sldId id="364" r:id="rId6"/>
    <p:sldId id="365" r:id="rId7"/>
    <p:sldId id="374" r:id="rId8"/>
    <p:sldId id="375" r:id="rId9"/>
    <p:sldId id="373" r:id="rId10"/>
    <p:sldId id="376" r:id="rId11"/>
    <p:sldId id="377" r:id="rId12"/>
    <p:sldId id="378" r:id="rId13"/>
    <p:sldId id="379" r:id="rId14"/>
    <p:sldId id="366" r:id="rId15"/>
  </p:sldIdLst>
  <p:sldSz cx="9144000" cy="6858000" type="screen4x3"/>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pellman, Lisa" initials="SL" lastIdx="1" clrIdx="0">
    <p:extLst>
      <p:ext uri="{19B8F6BF-5375-455C-9EA6-DF929625EA0E}">
        <p15:presenceInfo xmlns:p15="http://schemas.microsoft.com/office/powerpoint/2012/main" userId="S::lspellman@dicomstandard.org::f400bef3-aa38-4a99-be18-8bcddfe4516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E27CC3-2D4E-48C1-91E7-D41780FF944A}" v="67" dt="2019-09-16T20:56:30.71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7" autoAdjust="0"/>
    <p:restoredTop sz="90077" autoAdjust="0"/>
  </p:normalViewPr>
  <p:slideViewPr>
    <p:cSldViewPr snapToGrid="0">
      <p:cViewPr varScale="1">
        <p:scale>
          <a:sx n="76" d="100"/>
          <a:sy n="76" d="100"/>
        </p:scale>
        <p:origin x="1260" y="96"/>
      </p:cViewPr>
      <p:guideLst>
        <p:guide orient="horz" pos="2160"/>
        <p:guide pos="2880"/>
      </p:guideLst>
    </p:cSldViewPr>
  </p:slideViewPr>
  <p:notesTextViewPr>
    <p:cViewPr>
      <p:scale>
        <a:sx n="1" d="1"/>
        <a:sy n="1" d="1"/>
      </p:scale>
      <p:origin x="0" y="0"/>
    </p:cViewPr>
  </p:notesTextViewPr>
  <p:sorterViewPr>
    <p:cViewPr>
      <p:scale>
        <a:sx n="80" d="100"/>
        <a:sy n="80" d="100"/>
      </p:scale>
      <p:origin x="0" y="-149"/>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fld id="{DE547E28-C941-4276-9EAF-0853162F5EE1}" type="datetimeFigureOut">
              <a:rPr lang="en-US" smtClean="0"/>
              <a:t>9/16/2019</a:t>
            </a:fld>
            <a:endParaRPr lang="en-US"/>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08FF5BA8-4C89-4EFA-A315-B6DF9621566D}" type="slidenum">
              <a:rPr lang="en-US" smtClean="0"/>
              <a:t>‹#›</a:t>
            </a:fld>
            <a:endParaRPr lang="en-US"/>
          </a:p>
        </p:txBody>
      </p:sp>
    </p:spTree>
    <p:extLst>
      <p:ext uri="{BB962C8B-B14F-4D97-AF65-F5344CB8AC3E}">
        <p14:creationId xmlns:p14="http://schemas.microsoft.com/office/powerpoint/2010/main" val="28570237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dirty="0"/>
              <a:t>MITA is an operational steward and strong supporter of DICOM and in the other parts of MITA there are initiatives that may be of interest to users and vendors in the medical imaging space. </a:t>
            </a:r>
          </a:p>
          <a:p>
            <a:pPr defTabSz="924916">
              <a:defRPr/>
            </a:pPr>
            <a:r>
              <a:rPr lang="en-US" dirty="0"/>
              <a:t>We collaborate often, examples include: Cybersecurity with MITA MII and Ultrasound Committees</a:t>
            </a:r>
          </a:p>
          <a:p>
            <a:endParaRPr lang="en-US" dirty="0"/>
          </a:p>
        </p:txBody>
      </p:sp>
      <p:sp>
        <p:nvSpPr>
          <p:cNvPr id="4" name="Slide Number Placeholder 3"/>
          <p:cNvSpPr>
            <a:spLocks noGrp="1"/>
          </p:cNvSpPr>
          <p:nvPr>
            <p:ph type="sldNum" sz="quarter" idx="10"/>
          </p:nvPr>
        </p:nvSpPr>
        <p:spPr/>
        <p:txBody>
          <a:bodyPr/>
          <a:lstStyle/>
          <a:p>
            <a:fld id="{08FF5BA8-4C89-4EFA-A315-B6DF9621566D}"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26659140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hyperlink" Target="https://twitter.com/The_DICOM_STD"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557210" y="3085765"/>
            <a:ext cx="8134844" cy="364886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p:cNvSpPr>
            <a:spLocks noGrp="1"/>
          </p:cNvSpPr>
          <p:nvPr>
            <p:ph type="ctrTitle"/>
          </p:nvPr>
        </p:nvSpPr>
        <p:spPr>
          <a:xfrm>
            <a:off x="581192" y="1275080"/>
            <a:ext cx="7989752" cy="1066800"/>
          </a:xfrm>
          <a:effectLst/>
        </p:spPr>
        <p:txBody>
          <a:bodyPr anchor="t" anchorCtr="0">
            <a:normAutofit/>
          </a:bodyPr>
          <a:lstStyle>
            <a:lvl1pPr>
              <a:defRPr sz="3600" cap="none" baseline="0">
                <a:solidFill>
                  <a:schemeClr val="accent1"/>
                </a:solidFill>
              </a:defRPr>
            </a:lvl1pPr>
          </a:lstStyle>
          <a:p>
            <a:r>
              <a:rPr lang="en-US" dirty="0"/>
              <a:t>Click to edit Master title style</a:t>
            </a:r>
          </a:p>
        </p:txBody>
      </p:sp>
      <p:sp>
        <p:nvSpPr>
          <p:cNvPr id="3" name="Subtitle 2"/>
          <p:cNvSpPr>
            <a:spLocks noGrp="1"/>
          </p:cNvSpPr>
          <p:nvPr>
            <p:ph type="subTitle" idx="1"/>
          </p:nvPr>
        </p:nvSpPr>
        <p:spPr>
          <a:xfrm>
            <a:off x="581192" y="2341880"/>
            <a:ext cx="7989752" cy="743885"/>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Footer Placeholder 4"/>
          <p:cNvSpPr>
            <a:spLocks noGrp="1"/>
          </p:cNvSpPr>
          <p:nvPr>
            <p:ph type="ftr" sz="quarter" idx="11"/>
          </p:nvPr>
        </p:nvSpPr>
        <p:spPr>
          <a:xfrm>
            <a:off x="581192" y="5997364"/>
            <a:ext cx="7343799" cy="365125"/>
          </a:xfrm>
          <a:prstGeom prst="rect">
            <a:avLst/>
          </a:prstGeom>
        </p:spPr>
        <p:txBody>
          <a:bodyPr/>
          <a:lstStyle>
            <a:lvl1pPr>
              <a:defRPr b="1">
                <a:solidFill>
                  <a:schemeClr val="accent2">
                    <a:lumMod val="60000"/>
                    <a:lumOff val="40000"/>
                  </a:schemeClr>
                </a:solidFill>
                <a:latin typeface="Calibri" panose="020F0502020204030204" pitchFamily="34" charset="0"/>
                <a:cs typeface="Calibri" panose="020F0502020204030204" pitchFamily="34" charset="0"/>
              </a:defRPr>
            </a:lvl1pPr>
          </a:lstStyle>
          <a:p>
            <a:r>
              <a:rPr lang="en-US" dirty="0"/>
              <a:t>Copyright DICOM® 2019       www.dicomstandard.org          #DICOMConference2019         #DICOM           @</a:t>
            </a:r>
            <a:r>
              <a:rPr lang="en-US" dirty="0">
                <a:hlinkClick r:id="rId2"/>
              </a:rPr>
              <a:t>@</a:t>
            </a:r>
            <a:r>
              <a:rPr lang="en-US" u="sng" dirty="0" err="1">
                <a:hlinkClick r:id="rId2"/>
              </a:rPr>
              <a:t>The_DICOM_STD</a:t>
            </a:r>
            <a:endParaRPr lang="en-US" dirty="0"/>
          </a:p>
        </p:txBody>
      </p:sp>
    </p:spTree>
    <p:extLst>
      <p:ext uri="{BB962C8B-B14F-4D97-AF65-F5344CB8AC3E}">
        <p14:creationId xmlns:p14="http://schemas.microsoft.com/office/powerpoint/2010/main" val="29756167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8091" y="1062441"/>
            <a:ext cx="8247818" cy="60295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448091" y="2089818"/>
            <a:ext cx="8247818" cy="4319691"/>
          </a:xfrm>
        </p:spPr>
        <p:txBody>
          <a:bodyPr ancho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a:extLst>
              <a:ext uri="{FF2B5EF4-FFF2-40B4-BE49-F238E27FC236}">
                <a16:creationId xmlns:a16="http://schemas.microsoft.com/office/drawing/2014/main" id="{AE0F1CF1-F7EA-433C-9AC4-A61BA3825282}"/>
              </a:ext>
            </a:extLst>
          </p:cNvPr>
          <p:cNvSpPr>
            <a:spLocks noGrp="1"/>
          </p:cNvSpPr>
          <p:nvPr>
            <p:ph type="title"/>
          </p:nvPr>
        </p:nvSpPr>
        <p:spPr>
          <a:xfrm>
            <a:off x="566057" y="1092299"/>
            <a:ext cx="7865656" cy="564386"/>
          </a:xfrm>
        </p:spPr>
        <p:txBody>
          <a:bodyPr anchor="t" anchorCtr="0"/>
          <a:lstStyle>
            <a:lvl1pPr>
              <a:defRPr cap="none" baseline="0"/>
            </a:lvl1pPr>
          </a:lstStyle>
          <a:p>
            <a:r>
              <a:rPr lang="en-US" dirty="0"/>
              <a:t>Click to edit Master title style</a:t>
            </a:r>
          </a:p>
        </p:txBody>
      </p:sp>
    </p:spTree>
    <p:extLst>
      <p:ext uri="{BB962C8B-B14F-4D97-AF65-F5344CB8AC3E}">
        <p14:creationId xmlns:p14="http://schemas.microsoft.com/office/powerpoint/2010/main" val="1791494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82960" y="2228003"/>
            <a:ext cx="4089039"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82961" y="2926051"/>
            <a:ext cx="4089037"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3379" y="2228003"/>
            <a:ext cx="3937973"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783691" y="2992364"/>
            <a:ext cx="3907662"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ectangle 10">
            <a:extLst>
              <a:ext uri="{FF2B5EF4-FFF2-40B4-BE49-F238E27FC236}">
                <a16:creationId xmlns:a16="http://schemas.microsoft.com/office/drawing/2014/main" id="{F74261A4-924D-4D95-8EBA-434C081A5F88}"/>
              </a:ext>
            </a:extLst>
          </p:cNvPr>
          <p:cNvSpPr>
            <a:spLocks noChangeAspect="1"/>
          </p:cNvSpPr>
          <p:nvPr userDrawn="1"/>
        </p:nvSpPr>
        <p:spPr>
          <a:xfrm>
            <a:off x="448091" y="1079859"/>
            <a:ext cx="8247818" cy="60295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a:extLst>
              <a:ext uri="{FF2B5EF4-FFF2-40B4-BE49-F238E27FC236}">
                <a16:creationId xmlns:a16="http://schemas.microsoft.com/office/drawing/2014/main" id="{F69B00B6-EBB6-4752-9072-08E2F0367757}"/>
              </a:ext>
            </a:extLst>
          </p:cNvPr>
          <p:cNvSpPr>
            <a:spLocks noGrp="1"/>
          </p:cNvSpPr>
          <p:nvPr>
            <p:ph type="title"/>
          </p:nvPr>
        </p:nvSpPr>
        <p:spPr>
          <a:xfrm>
            <a:off x="566057" y="1092299"/>
            <a:ext cx="7865656" cy="564386"/>
          </a:xfrm>
        </p:spPr>
        <p:txBody>
          <a:bodyPr anchor="t" anchorCtr="0"/>
          <a:lstStyle>
            <a:lvl1pPr>
              <a:defRPr cap="none" baseline="0"/>
            </a:lvl1pPr>
          </a:lstStyle>
          <a:p>
            <a:r>
              <a:rPr lang="en-US" dirty="0"/>
              <a:t>Click to edit Master title style</a:t>
            </a:r>
          </a:p>
        </p:txBody>
      </p:sp>
    </p:spTree>
    <p:extLst>
      <p:ext uri="{BB962C8B-B14F-4D97-AF65-F5344CB8AC3E}">
        <p14:creationId xmlns:p14="http://schemas.microsoft.com/office/powerpoint/2010/main" val="26769042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FA8A16D-DFA7-4BB8-86FD-82BA2736DFBB}"/>
              </a:ext>
            </a:extLst>
          </p:cNvPr>
          <p:cNvSpPr>
            <a:spLocks noChangeAspect="1"/>
          </p:cNvSpPr>
          <p:nvPr userDrawn="1"/>
        </p:nvSpPr>
        <p:spPr>
          <a:xfrm>
            <a:off x="448091" y="1071150"/>
            <a:ext cx="8247818" cy="60295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66057" y="1092299"/>
            <a:ext cx="7865656" cy="564386"/>
          </a:xfrm>
        </p:spPr>
        <p:txBody>
          <a:bodyPr anchor="t" anchorCtr="0"/>
          <a:lstStyle>
            <a:lvl1pPr>
              <a:defRPr cap="none" baseline="0"/>
            </a:lvl1pPr>
          </a:lstStyle>
          <a:p>
            <a:r>
              <a:rPr lang="en-US" dirty="0"/>
              <a:t>Click to edit Master title style</a:t>
            </a:r>
          </a:p>
        </p:txBody>
      </p:sp>
    </p:spTree>
    <p:extLst>
      <p:ext uri="{BB962C8B-B14F-4D97-AF65-F5344CB8AC3E}">
        <p14:creationId xmlns:p14="http://schemas.microsoft.com/office/powerpoint/2010/main" val="3566757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91336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5575" y="76200"/>
            <a:ext cx="6169025" cy="1143000"/>
          </a:xfrm>
        </p:spPr>
        <p:txBody>
          <a:bodyPr/>
          <a:lstStyle/>
          <a:p>
            <a:r>
              <a:rPr lang="en-US"/>
              <a:t>Click to edit Master title style</a:t>
            </a:r>
          </a:p>
        </p:txBody>
      </p:sp>
      <p:sp>
        <p:nvSpPr>
          <p:cNvPr id="3" name="Text Placeholder 2"/>
          <p:cNvSpPr>
            <a:spLocks noGrp="1"/>
          </p:cNvSpPr>
          <p:nvPr>
            <p:ph type="body" sz="half" idx="1"/>
          </p:nvPr>
        </p:nvSpPr>
        <p:spPr>
          <a:xfrm>
            <a:off x="457200" y="1630363"/>
            <a:ext cx="4038600" cy="4525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30363"/>
            <a:ext cx="4038600" cy="4525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9EE6E02-F2CA-499C-AD44-8C80ADA8FDB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12686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8092" y="1249680"/>
            <a:ext cx="8238707" cy="9347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cap="none" baseline="0"/>
            </a:lvl1pPr>
          </a:lstStyle>
          <a:p>
            <a:r>
              <a:rPr lang="en-US" dirty="0"/>
              <a:t>Click to edit Master title style</a:t>
            </a:r>
          </a:p>
        </p:txBody>
      </p:sp>
      <p:sp>
        <p:nvSpPr>
          <p:cNvPr id="3" name="Content Placeholder 2"/>
          <p:cNvSpPr>
            <a:spLocks noGrp="1"/>
          </p:cNvSpPr>
          <p:nvPr>
            <p:ph sz="half" idx="1"/>
          </p:nvPr>
        </p:nvSpPr>
        <p:spPr>
          <a:xfrm>
            <a:off x="581192" y="2228002"/>
            <a:ext cx="3899527" cy="3633047"/>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282" y="2228003"/>
            <a:ext cx="3907662" cy="3633047"/>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42CF7D0-5F4B-4592-9942-4C02C38E9A33}" type="datetime1">
              <a:rPr lang="en-US" smtClean="0">
                <a:solidFill>
                  <a:srgbClr val="4590B8"/>
                </a:solidFill>
              </a:rPr>
              <a:pPr/>
              <a:t>9/16/2019</a:t>
            </a:fld>
            <a:endParaRPr lang="en-US" dirty="0">
              <a:solidFill>
                <a:srgbClr val="4590B8"/>
              </a:solidFill>
            </a:endParaRPr>
          </a:p>
        </p:txBody>
      </p:sp>
      <p:sp>
        <p:nvSpPr>
          <p:cNvPr id="6" name="Footer Placeholder 5"/>
          <p:cNvSpPr>
            <a:spLocks noGrp="1"/>
          </p:cNvSpPr>
          <p:nvPr>
            <p:ph type="ftr" sz="quarter" idx="11"/>
          </p:nvPr>
        </p:nvSpPr>
        <p:spPr/>
        <p:txBody>
          <a:bodyPr/>
          <a:lstStyle/>
          <a:p>
            <a:r>
              <a:rPr lang="en-US" dirty="0">
                <a:solidFill>
                  <a:srgbClr val="4590B8"/>
                </a:solidFill>
                <a:latin typeface="Arial" panose="020B0604020202020204" pitchFamily="34" charset="0"/>
                <a:cs typeface="Arial" panose="020B0604020202020204" pitchFamily="34" charset="0"/>
              </a:rPr>
              <a:t>Copyright</a:t>
            </a:r>
            <a:r>
              <a:rPr lang="en-US" dirty="0">
                <a:solidFill>
                  <a:srgbClr val="4590B8"/>
                </a:solidFill>
              </a:rPr>
              <a:t> DICOM® 2018 </a:t>
            </a: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srgbClr val="4590B8"/>
                </a:solidFill>
              </a:rPr>
              <a:pPr/>
              <a:t>‹#›</a:t>
            </a:fld>
            <a:endParaRPr lang="en-US" dirty="0">
              <a:solidFill>
                <a:srgbClr val="4590B8"/>
              </a:solidFill>
            </a:endParaRPr>
          </a:p>
        </p:txBody>
      </p:sp>
    </p:spTree>
    <p:extLst>
      <p:ext uri="{BB962C8B-B14F-4D97-AF65-F5344CB8AC3E}">
        <p14:creationId xmlns:p14="http://schemas.microsoft.com/office/powerpoint/2010/main" val="10386715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48091" y="1097365"/>
            <a:ext cx="7998461" cy="603025"/>
          </a:xfrm>
          <a:prstGeom prst="rect">
            <a:avLst/>
          </a:prstGeom>
        </p:spPr>
        <p:txBody>
          <a:bodyPr vert="horz" lIns="91440" tIns="45720" rIns="91440" bIns="45720" rtlCol="0" anchor="b">
            <a:normAutofit/>
          </a:bodyPr>
          <a:lstStyle/>
          <a:p>
            <a:r>
              <a:rPr lang="en-US" dirty="0"/>
              <a:t>Master title style</a:t>
            </a:r>
          </a:p>
        </p:txBody>
      </p:sp>
      <p:sp>
        <p:nvSpPr>
          <p:cNvPr id="3" name="Text Placeholder 2"/>
          <p:cNvSpPr>
            <a:spLocks noGrp="1"/>
          </p:cNvSpPr>
          <p:nvPr>
            <p:ph type="body" idx="1"/>
          </p:nvPr>
        </p:nvSpPr>
        <p:spPr>
          <a:xfrm>
            <a:off x="448091" y="2685203"/>
            <a:ext cx="7989752" cy="2991697"/>
          </a:xfrm>
          <a:prstGeom prst="rect">
            <a:avLst/>
          </a:prstGeom>
        </p:spPr>
        <p:txBody>
          <a:bodyPr vert="horz" lIns="91440" tIns="45720" rIns="91440" bIns="45720" rtlCol="0" anchor="ctr">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p:cNvSpPr/>
          <p:nvPr/>
        </p:nvSpPr>
        <p:spPr>
          <a:xfrm>
            <a:off x="448091" y="188764"/>
            <a:ext cx="2719909" cy="10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976001" y="188764"/>
            <a:ext cx="2710800" cy="10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3216601" y="188764"/>
            <a:ext cx="2710800" cy="10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pic>
        <p:nvPicPr>
          <p:cNvPr id="13" name="Picture 4"/>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6209211" y="363019"/>
            <a:ext cx="2283569" cy="655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43034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6" r:id="rId4"/>
    <p:sldLayoutId id="2147483667" r:id="rId5"/>
    <p:sldLayoutId id="2147483668" r:id="rId6"/>
    <p:sldLayoutId id="2147483669" r:id="rId7"/>
  </p:sldLayoutIdLst>
  <p:hf hdr="0" dt="0"/>
  <p:txStyles>
    <p:titleStyle>
      <a:lvl1pPr algn="l" defTabSz="457200" rtl="0" eaLnBrk="1" latinLnBrk="0" hangingPunct="1">
        <a:spcBef>
          <a:spcPct val="0"/>
        </a:spcBef>
        <a:buNone/>
        <a:defRPr sz="2800" b="0" kern="1200" cap="none"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ts val="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ts val="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ts val="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ts val="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dicomstandard.org/participate/"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mailto:LKowalczyk@dicomstandard.org" TargetMode="External"/><Relationship Id="rId7" Type="http://schemas.openxmlformats.org/officeDocument/2006/relationships/hyperlink" Target="http://www.nema.org/" TargetMode="External"/><Relationship Id="rId2" Type="http://schemas.openxmlformats.org/officeDocument/2006/relationships/hyperlink" Target="mailto:LSpellman@dicomstandard.org" TargetMode="External"/><Relationship Id="rId1" Type="http://schemas.openxmlformats.org/officeDocument/2006/relationships/slideLayout" Target="../slideLayouts/slideLayout7.xml"/><Relationship Id="rId6" Type="http://schemas.openxmlformats.org/officeDocument/2006/relationships/hyperlink" Target="http://www.medicalimaging.org/" TargetMode="External"/><Relationship Id="rId5" Type="http://schemas.openxmlformats.org/officeDocument/2006/relationships/hyperlink" Target="http://www.dicomstandard.org/" TargetMode="External"/><Relationship Id="rId4" Type="http://schemas.openxmlformats.org/officeDocument/2006/relationships/hyperlink" Target="mailto:dicom@dicomstandard.or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mailto:LKowalczyk@dicomstandard.org" TargetMode="External"/><Relationship Id="rId2" Type="http://schemas.openxmlformats.org/officeDocument/2006/relationships/hyperlink" Target="mailto:LSpellman@dicomstandard.org" TargetMode="Externa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dicomstandard.org/"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twitter.com/hashtag/DICOMweb?src=hashtag_click" TargetMode="External"/><Relationship Id="rId2" Type="http://schemas.openxmlformats.org/officeDocument/2006/relationships/hyperlink" Target="https://twitter.com/DICOMstandard"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3A248-A6ED-40FF-8B5D-11F02EC424CB}"/>
              </a:ext>
            </a:extLst>
          </p:cNvPr>
          <p:cNvSpPr>
            <a:spLocks noGrp="1"/>
          </p:cNvSpPr>
          <p:nvPr>
            <p:ph type="ctrTitle"/>
          </p:nvPr>
        </p:nvSpPr>
        <p:spPr/>
        <p:txBody>
          <a:bodyPr>
            <a:normAutofit/>
          </a:bodyPr>
          <a:lstStyle/>
          <a:p>
            <a:r>
              <a:rPr lang="en-US" sz="2800" cap="none" dirty="0">
                <a:cs typeface="Arial" panose="020B0604020202020204" pitchFamily="34" charset="0"/>
              </a:rPr>
              <a:t>DICOM Educational Conference</a:t>
            </a:r>
            <a:br>
              <a:rPr lang="en-US" sz="2800" cap="none" dirty="0">
                <a:cs typeface="Arial" panose="020B0604020202020204" pitchFamily="34" charset="0"/>
              </a:rPr>
            </a:br>
            <a:r>
              <a:rPr lang="en-US" sz="2800" dirty="0">
                <a:cs typeface="Arial" panose="020B0604020202020204" pitchFamily="34" charset="0"/>
              </a:rPr>
              <a:t>Bangkok, Thailand</a:t>
            </a:r>
            <a:endParaRPr lang="en-US" sz="2800" cap="none" dirty="0"/>
          </a:p>
        </p:txBody>
      </p:sp>
      <p:sp>
        <p:nvSpPr>
          <p:cNvPr id="3" name="Subtitle 2">
            <a:extLst>
              <a:ext uri="{FF2B5EF4-FFF2-40B4-BE49-F238E27FC236}">
                <a16:creationId xmlns:a16="http://schemas.microsoft.com/office/drawing/2014/main" id="{F03105D7-0FA0-4E79-9DEA-B986CE03872B}"/>
              </a:ext>
            </a:extLst>
          </p:cNvPr>
          <p:cNvSpPr>
            <a:spLocks noGrp="1"/>
          </p:cNvSpPr>
          <p:nvPr>
            <p:ph type="subTitle" idx="1"/>
          </p:nvPr>
        </p:nvSpPr>
        <p:spPr/>
        <p:txBody>
          <a:bodyPr>
            <a:normAutofit/>
          </a:bodyPr>
          <a:lstStyle/>
          <a:p>
            <a:r>
              <a:rPr lang="en-US" sz="1400" b="1" dirty="0">
                <a:latin typeface="Arial" panose="020B0604020202020204" pitchFamily="34" charset="0"/>
                <a:cs typeface="Arial" panose="020B0604020202020204" pitchFamily="34" charset="0"/>
              </a:rPr>
              <a:t>3-4 October 2019</a:t>
            </a:r>
            <a:endParaRPr lang="en-US" sz="1400" b="1" dirty="0"/>
          </a:p>
        </p:txBody>
      </p:sp>
      <p:sp>
        <p:nvSpPr>
          <p:cNvPr id="5" name="Subtitle 7">
            <a:extLst>
              <a:ext uri="{FF2B5EF4-FFF2-40B4-BE49-F238E27FC236}">
                <a16:creationId xmlns:a16="http://schemas.microsoft.com/office/drawing/2014/main" id="{59664AAA-B8A0-4C00-9701-1D33EC511A00}"/>
              </a:ext>
            </a:extLst>
          </p:cNvPr>
          <p:cNvSpPr txBox="1">
            <a:spLocks/>
          </p:cNvSpPr>
          <p:nvPr/>
        </p:nvSpPr>
        <p:spPr>
          <a:xfrm>
            <a:off x="581192" y="3408680"/>
            <a:ext cx="7891296" cy="2309950"/>
          </a:xfrm>
          <a:prstGeom prst="rect">
            <a:avLst/>
          </a:prstGeom>
        </p:spPr>
        <p:txBody>
          <a:bodyPr vert="horz" lIns="91440" tIns="45720" rIns="91440" bIns="45720" rtlCol="0" anchor="t">
            <a:normAutofit fontScale="92500" lnSpcReduction="10000"/>
          </a:bodyPr>
          <a:lstStyle>
            <a:lvl1pPr marL="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kern="1200" cap="all">
                <a:solidFill>
                  <a:schemeClr val="accent2"/>
                </a:solidFill>
                <a:latin typeface="+mn-lt"/>
                <a:ea typeface="+mn-ea"/>
                <a:cs typeface="+mn-cs"/>
              </a:defRPr>
            </a:lvl1pPr>
            <a:lvl2pPr marL="4572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9pPr>
          </a:lstStyle>
          <a:p>
            <a:pPr algn="r"/>
            <a:r>
              <a:rPr lang="en-US" sz="2400" b="1" dirty="0">
                <a:latin typeface="Arial" panose="020B0604020202020204" pitchFamily="34" charset="0"/>
                <a:cs typeface="Arial" panose="020B0604020202020204" pitchFamily="34" charset="0"/>
              </a:rPr>
              <a:t>What is a secretariat and what does it do?</a:t>
            </a:r>
          </a:p>
          <a:p>
            <a:pPr algn="r"/>
            <a:endParaRPr lang="en-US" sz="1400" dirty="0">
              <a:latin typeface="Arial" panose="020B0604020202020204" pitchFamily="34" charset="0"/>
              <a:cs typeface="Arial" panose="020B0604020202020204" pitchFamily="34" charset="0"/>
            </a:endParaRPr>
          </a:p>
          <a:p>
            <a:pPr algn="r">
              <a:buClr>
                <a:srgbClr val="4590B8"/>
              </a:buClr>
            </a:pPr>
            <a:r>
              <a:rPr lang="en-US" sz="1700" dirty="0">
                <a:solidFill>
                  <a:srgbClr val="4590B8"/>
                </a:solidFill>
                <a:latin typeface="Arial" panose="020B0604020202020204" pitchFamily="34" charset="0"/>
                <a:cs typeface="Arial" panose="020B0604020202020204" pitchFamily="34" charset="0"/>
              </a:rPr>
              <a:t>Office of the DICOM secretariat</a:t>
            </a:r>
          </a:p>
          <a:p>
            <a:pPr algn="r">
              <a:buClr>
                <a:srgbClr val="4590B8"/>
              </a:buClr>
            </a:pPr>
            <a:r>
              <a:rPr lang="en-US" sz="1700" dirty="0">
                <a:solidFill>
                  <a:srgbClr val="4590B8"/>
                </a:solidFill>
                <a:latin typeface="Arial" panose="020B0604020202020204" pitchFamily="34" charset="0"/>
                <a:cs typeface="Arial" panose="020B0604020202020204" pitchFamily="34" charset="0"/>
              </a:rPr>
              <a:t>Medical Imaging Technology Association (MITA)</a:t>
            </a:r>
          </a:p>
          <a:p>
            <a:pPr algn="r">
              <a:buClr>
                <a:srgbClr val="4590B8"/>
              </a:buClr>
            </a:pPr>
            <a:endParaRPr lang="en-US" sz="1700" dirty="0">
              <a:solidFill>
                <a:srgbClr val="4590B8"/>
              </a:solidFill>
              <a:latin typeface="Arial" panose="020B0604020202020204" pitchFamily="34" charset="0"/>
              <a:cs typeface="Arial" panose="020B0604020202020204" pitchFamily="34" charset="0"/>
            </a:endParaRPr>
          </a:p>
          <a:p>
            <a:pPr algn="r">
              <a:buClr>
                <a:srgbClr val="4590B8"/>
              </a:buClr>
            </a:pPr>
            <a:r>
              <a:rPr lang="en-US" sz="1700" dirty="0">
                <a:solidFill>
                  <a:srgbClr val="4590B8"/>
                </a:solidFill>
                <a:latin typeface="Arial" panose="020B0604020202020204" pitchFamily="34" charset="0"/>
                <a:cs typeface="Arial" panose="020B0604020202020204" pitchFamily="34" charset="0"/>
              </a:rPr>
              <a:t>													 Lisa Spellman DICOM General Secretary</a:t>
            </a:r>
          </a:p>
        </p:txBody>
      </p:sp>
      <p:sp>
        <p:nvSpPr>
          <p:cNvPr id="4" name="Rectangle 3">
            <a:extLst>
              <a:ext uri="{FF2B5EF4-FFF2-40B4-BE49-F238E27FC236}">
                <a16:creationId xmlns:a16="http://schemas.microsoft.com/office/drawing/2014/main" id="{4C0A8B8A-F706-46B6-B1B6-F150036B2773}"/>
              </a:ext>
            </a:extLst>
          </p:cNvPr>
          <p:cNvSpPr/>
          <p:nvPr/>
        </p:nvSpPr>
        <p:spPr>
          <a:xfrm>
            <a:off x="737136" y="6348673"/>
            <a:ext cx="7891296" cy="307777"/>
          </a:xfrm>
          <a:prstGeom prst="rect">
            <a:avLst/>
          </a:prstGeom>
        </p:spPr>
        <p:txBody>
          <a:bodyPr wrap="square">
            <a:spAutoFit/>
          </a:bodyPr>
          <a:lstStyle/>
          <a:p>
            <a:r>
              <a:rPr lang="en-US" sz="1050" dirty="0">
                <a:solidFill>
                  <a:schemeClr val="bg1"/>
                </a:solidFill>
              </a:rPr>
              <a:t>Copyright DICOM® 2019       www.dicomstandard.org          #DICOMConference2019        #DICOM           </a:t>
            </a:r>
            <a:r>
              <a:rPr lang="en-US" sz="1400" dirty="0">
                <a:solidFill>
                  <a:schemeClr val="bg1"/>
                </a:solidFill>
              </a:rPr>
              <a:t>  </a:t>
            </a:r>
            <a:r>
              <a:rPr lang="en-US" sz="1200" dirty="0">
                <a:solidFill>
                  <a:schemeClr val="bg1"/>
                </a:solidFill>
              </a:rPr>
              <a:t>@DICOMstandard</a:t>
            </a:r>
            <a:r>
              <a:rPr lang="en-US" sz="1050" dirty="0">
                <a:solidFill>
                  <a:schemeClr val="bg1"/>
                </a:solidFill>
              </a:rPr>
              <a:t> </a:t>
            </a:r>
          </a:p>
        </p:txBody>
      </p:sp>
    </p:spTree>
    <p:extLst>
      <p:ext uri="{BB962C8B-B14F-4D97-AF65-F5344CB8AC3E}">
        <p14:creationId xmlns:p14="http://schemas.microsoft.com/office/powerpoint/2010/main" val="21445595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59A513C-2631-424F-A33A-5B549CACB6D3}"/>
              </a:ext>
            </a:extLst>
          </p:cNvPr>
          <p:cNvSpPr>
            <a:spLocks noGrp="1"/>
          </p:cNvSpPr>
          <p:nvPr>
            <p:ph idx="1"/>
          </p:nvPr>
        </p:nvSpPr>
        <p:spPr>
          <a:xfrm>
            <a:off x="448092" y="1656686"/>
            <a:ext cx="3888090" cy="4254258"/>
          </a:xfrm>
        </p:spPr>
        <p:txBody>
          <a:bodyPr>
            <a:normAutofit/>
          </a:bodyPr>
          <a:lstStyle/>
          <a:p>
            <a:pPr marL="0" indent="0">
              <a:buNone/>
            </a:pPr>
            <a:r>
              <a:rPr lang="en-US" b="1" dirty="0"/>
              <a:t>About Joining any DICOM WG</a:t>
            </a:r>
          </a:p>
          <a:p>
            <a:r>
              <a:rPr lang="en-US" dirty="0"/>
              <a:t>No fee to join any DICOM WG</a:t>
            </a:r>
          </a:p>
          <a:p>
            <a:r>
              <a:rPr lang="en-US" dirty="0"/>
              <a:t>Can start as an Observer </a:t>
            </a:r>
          </a:p>
          <a:p>
            <a:r>
              <a:rPr lang="en-US" dirty="0"/>
              <a:t>Observers can participate in all WG activities, except voting</a:t>
            </a:r>
          </a:p>
          <a:p>
            <a:r>
              <a:rPr lang="en-US" dirty="0"/>
              <a:t>Want to be able to vote?</a:t>
            </a:r>
          </a:p>
          <a:p>
            <a:r>
              <a:rPr lang="en-US" dirty="0"/>
              <a:t>Sign IP Agreement (link below)</a:t>
            </a:r>
          </a:p>
          <a:p>
            <a:r>
              <a:rPr lang="en-US" dirty="0"/>
              <a:t>DICOM WGs typically meet           1-2x/month by telco – some meet more, some meet less, and some go dormant as work is completed</a:t>
            </a:r>
          </a:p>
          <a:p>
            <a:endParaRPr lang="en-US" dirty="0"/>
          </a:p>
          <a:p>
            <a:pPr marL="0" indent="0">
              <a:buNone/>
            </a:pPr>
            <a:endParaRPr lang="en-US" dirty="0"/>
          </a:p>
        </p:txBody>
      </p:sp>
      <p:sp>
        <p:nvSpPr>
          <p:cNvPr id="3" name="Title 2">
            <a:extLst>
              <a:ext uri="{FF2B5EF4-FFF2-40B4-BE49-F238E27FC236}">
                <a16:creationId xmlns:a16="http://schemas.microsoft.com/office/drawing/2014/main" id="{D5680514-5458-44DC-9AB5-156C33254D6F}"/>
              </a:ext>
            </a:extLst>
          </p:cNvPr>
          <p:cNvSpPr>
            <a:spLocks noGrp="1"/>
          </p:cNvSpPr>
          <p:nvPr>
            <p:ph type="title"/>
          </p:nvPr>
        </p:nvSpPr>
        <p:spPr/>
        <p:txBody>
          <a:bodyPr>
            <a:normAutofit fontScale="90000"/>
          </a:bodyPr>
          <a:lstStyle/>
          <a:p>
            <a:r>
              <a:rPr lang="en-US" dirty="0"/>
              <a:t>Please join us! </a:t>
            </a:r>
            <a:r>
              <a:rPr lang="en-US" b="1" dirty="0"/>
              <a:t>Joining DICOM is easy!</a:t>
            </a:r>
            <a:br>
              <a:rPr lang="en-US" b="1" dirty="0"/>
            </a:br>
            <a:endParaRPr lang="en-US" dirty="0"/>
          </a:p>
        </p:txBody>
      </p:sp>
      <p:sp>
        <p:nvSpPr>
          <p:cNvPr id="7" name="Content Placeholder 6">
            <a:extLst>
              <a:ext uri="{FF2B5EF4-FFF2-40B4-BE49-F238E27FC236}">
                <a16:creationId xmlns:a16="http://schemas.microsoft.com/office/drawing/2014/main" id="{DE17E3F1-EB44-4F27-8D08-35D66CE24022}"/>
              </a:ext>
            </a:extLst>
          </p:cNvPr>
          <p:cNvSpPr>
            <a:spLocks noGrp="1"/>
          </p:cNvSpPr>
          <p:nvPr>
            <p:ph sz="half" idx="4294967295"/>
          </p:nvPr>
        </p:nvSpPr>
        <p:spPr>
          <a:xfrm>
            <a:off x="4925673" y="1656685"/>
            <a:ext cx="3652270" cy="4065813"/>
          </a:xfrm>
        </p:spPr>
        <p:txBody>
          <a:bodyPr anchor="t" anchorCtr="0">
            <a:normAutofit/>
          </a:bodyPr>
          <a:lstStyle/>
          <a:p>
            <a:pPr marL="0" indent="0">
              <a:buNone/>
            </a:pPr>
            <a:r>
              <a:rPr lang="en-US" b="1" dirty="0"/>
              <a:t>About Joining the DICOM Standard Committee (DSC)</a:t>
            </a:r>
            <a:endParaRPr lang="en-US" dirty="0"/>
          </a:p>
          <a:p>
            <a:pPr>
              <a:buFont typeface="Wingdings" panose="05000000000000000000" pitchFamily="2" charset="2"/>
              <a:buChar char="§"/>
            </a:pPr>
            <a:r>
              <a:rPr lang="en-US" dirty="0"/>
              <a:t>Can join as an Observer</a:t>
            </a:r>
          </a:p>
          <a:p>
            <a:pPr>
              <a:buFont typeface="Wingdings" panose="05000000000000000000" pitchFamily="2" charset="2"/>
              <a:buChar char="§"/>
            </a:pPr>
            <a:r>
              <a:rPr lang="en-US" dirty="0"/>
              <a:t>To join as voting and help guide the future of DICOM</a:t>
            </a:r>
          </a:p>
          <a:p>
            <a:pPr>
              <a:buFont typeface="Wingdings" panose="05000000000000000000" pitchFamily="2" charset="2"/>
              <a:buChar char="§"/>
            </a:pPr>
            <a:r>
              <a:rPr lang="en-US" dirty="0"/>
              <a:t>If already a member of MITA, COCIR or JIRA</a:t>
            </a:r>
          </a:p>
          <a:p>
            <a:pPr lvl="1">
              <a:buFont typeface="Wingdings" panose="05000000000000000000" pitchFamily="2" charset="2"/>
              <a:buChar char="§"/>
            </a:pPr>
            <a:r>
              <a:rPr lang="en-US" dirty="0"/>
              <a:t>$1,850/year</a:t>
            </a:r>
          </a:p>
          <a:p>
            <a:pPr>
              <a:buFont typeface="Wingdings" panose="05000000000000000000" pitchFamily="2" charset="2"/>
              <a:buChar char="§"/>
            </a:pPr>
            <a:r>
              <a:rPr lang="en-US" dirty="0"/>
              <a:t>If not a member</a:t>
            </a:r>
          </a:p>
          <a:p>
            <a:pPr lvl="1">
              <a:buFont typeface="Wingdings" panose="05000000000000000000" pitchFamily="2" charset="2"/>
              <a:buChar char="§"/>
            </a:pPr>
            <a:r>
              <a:rPr lang="en-US" dirty="0"/>
              <a:t>$9.850/year</a:t>
            </a:r>
          </a:p>
        </p:txBody>
      </p:sp>
      <p:cxnSp>
        <p:nvCxnSpPr>
          <p:cNvPr id="9" name="Straight Connector 8">
            <a:extLst>
              <a:ext uri="{FF2B5EF4-FFF2-40B4-BE49-F238E27FC236}">
                <a16:creationId xmlns:a16="http://schemas.microsoft.com/office/drawing/2014/main" id="{E1A592D4-0EFD-452C-98E7-1E50E311E0AD}"/>
              </a:ext>
            </a:extLst>
          </p:cNvPr>
          <p:cNvCxnSpPr>
            <a:cxnSpLocks/>
          </p:cNvCxnSpPr>
          <p:nvPr/>
        </p:nvCxnSpPr>
        <p:spPr>
          <a:xfrm>
            <a:off x="4807820" y="1845130"/>
            <a:ext cx="0" cy="3739241"/>
          </a:xfrm>
          <a:prstGeom prst="line">
            <a:avLst/>
          </a:prstGeom>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9B97210A-87DC-4B95-BC02-6007C0D7C180}"/>
              </a:ext>
            </a:extLst>
          </p:cNvPr>
          <p:cNvSpPr/>
          <p:nvPr/>
        </p:nvSpPr>
        <p:spPr>
          <a:xfrm>
            <a:off x="566057" y="6445531"/>
            <a:ext cx="8062375" cy="307777"/>
          </a:xfrm>
          <a:prstGeom prst="rect">
            <a:avLst/>
          </a:prstGeom>
        </p:spPr>
        <p:txBody>
          <a:bodyPr wrap="square">
            <a:spAutoFit/>
          </a:bodyPr>
          <a:lstStyle/>
          <a:p>
            <a:r>
              <a:rPr lang="en-US" sz="1050" dirty="0">
                <a:solidFill>
                  <a:schemeClr val="tx2"/>
                </a:solidFill>
              </a:rPr>
              <a:t>Copyright DICOM® 2019       www.dicomstandard.org          #DICOMConference2019        #DICOM           </a:t>
            </a:r>
            <a:r>
              <a:rPr lang="en-US" sz="1400" dirty="0">
                <a:solidFill>
                  <a:schemeClr val="tx2"/>
                </a:solidFill>
              </a:rPr>
              <a:t>  </a:t>
            </a:r>
            <a:r>
              <a:rPr lang="en-US" sz="1200" dirty="0">
                <a:solidFill>
                  <a:schemeClr val="tx2"/>
                </a:solidFill>
              </a:rPr>
              <a:t>@DICOMstandard</a:t>
            </a:r>
            <a:r>
              <a:rPr lang="en-US" sz="1050" dirty="0">
                <a:solidFill>
                  <a:schemeClr val="tx2"/>
                </a:solidFill>
              </a:rPr>
              <a:t> </a:t>
            </a:r>
          </a:p>
        </p:txBody>
      </p:sp>
      <p:sp>
        <p:nvSpPr>
          <p:cNvPr id="14" name="TextBox 13">
            <a:extLst>
              <a:ext uri="{FF2B5EF4-FFF2-40B4-BE49-F238E27FC236}">
                <a16:creationId xmlns:a16="http://schemas.microsoft.com/office/drawing/2014/main" id="{D6835B58-4F04-40D4-A436-466B0365ACD3}"/>
              </a:ext>
            </a:extLst>
          </p:cNvPr>
          <p:cNvSpPr txBox="1"/>
          <p:nvPr/>
        </p:nvSpPr>
        <p:spPr>
          <a:xfrm>
            <a:off x="767443" y="5782031"/>
            <a:ext cx="7298866" cy="369332"/>
          </a:xfrm>
          <a:prstGeom prst="rect">
            <a:avLst/>
          </a:prstGeom>
          <a:noFill/>
          <a:ln>
            <a:solidFill>
              <a:schemeClr val="accent1"/>
            </a:solidFill>
          </a:ln>
        </p:spPr>
        <p:txBody>
          <a:bodyPr wrap="square" rtlCol="0">
            <a:spAutoFit/>
          </a:bodyPr>
          <a:lstStyle/>
          <a:p>
            <a:r>
              <a:rPr lang="en-US" b="1" dirty="0">
                <a:hlinkClick r:id="rId2"/>
              </a:rPr>
              <a:t>https://www.dicomstandard.org/participate/</a:t>
            </a:r>
            <a:endParaRPr lang="en-US" b="1" dirty="0"/>
          </a:p>
        </p:txBody>
      </p:sp>
    </p:spTree>
    <p:extLst>
      <p:ext uri="{BB962C8B-B14F-4D97-AF65-F5344CB8AC3E}">
        <p14:creationId xmlns:p14="http://schemas.microsoft.com/office/powerpoint/2010/main" val="4503319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sp>
        <p:nvSpPr>
          <p:cNvPr id="3" name="Content Placeholder 2"/>
          <p:cNvSpPr>
            <a:spLocks noGrp="1"/>
          </p:cNvSpPr>
          <p:nvPr>
            <p:ph sz="half" idx="1"/>
          </p:nvPr>
        </p:nvSpPr>
        <p:spPr>
          <a:xfrm>
            <a:off x="463640" y="2228003"/>
            <a:ext cx="3876540" cy="1694640"/>
          </a:xfrm>
          <a:ln>
            <a:solidFill>
              <a:schemeClr val="accent1"/>
            </a:solidFill>
          </a:ln>
        </p:spPr>
        <p:txBody>
          <a:bodyPr>
            <a:normAutofit/>
          </a:bodyPr>
          <a:lstStyle/>
          <a:p>
            <a:pPr marL="0" indent="0">
              <a:buNone/>
            </a:pPr>
            <a:r>
              <a:rPr lang="en-US" b="1" dirty="0"/>
              <a:t>Lisa Spellman</a:t>
            </a:r>
          </a:p>
          <a:p>
            <a:pPr marL="0" indent="0">
              <a:buNone/>
            </a:pPr>
            <a:r>
              <a:rPr lang="en-US" b="1" dirty="0"/>
              <a:t>DICOM General Secretary</a:t>
            </a:r>
          </a:p>
          <a:p>
            <a:pPr marL="0" indent="0">
              <a:buNone/>
            </a:pPr>
            <a:r>
              <a:rPr lang="en-US" b="1" dirty="0">
                <a:hlinkClick r:id="rId2"/>
              </a:rPr>
              <a:t>LSpellman@dicomstandard.org</a:t>
            </a:r>
            <a:endParaRPr lang="en-US" b="1" dirty="0"/>
          </a:p>
          <a:p>
            <a:pPr marL="0" indent="0">
              <a:buNone/>
            </a:pPr>
            <a:r>
              <a:rPr lang="en-US" b="1" dirty="0"/>
              <a:t>+1-703-841-3237 </a:t>
            </a:r>
          </a:p>
        </p:txBody>
      </p:sp>
      <p:sp>
        <p:nvSpPr>
          <p:cNvPr id="4" name="Content Placeholder 3"/>
          <p:cNvSpPr>
            <a:spLocks noGrp="1"/>
          </p:cNvSpPr>
          <p:nvPr>
            <p:ph sz="half" idx="2"/>
          </p:nvPr>
        </p:nvSpPr>
        <p:spPr>
          <a:xfrm>
            <a:off x="4663282" y="2228004"/>
            <a:ext cx="4068594" cy="1712789"/>
          </a:xfrm>
          <a:ln>
            <a:solidFill>
              <a:schemeClr val="accent1"/>
            </a:solidFill>
          </a:ln>
        </p:spPr>
        <p:txBody>
          <a:bodyPr>
            <a:normAutofit/>
          </a:bodyPr>
          <a:lstStyle/>
          <a:p>
            <a:pPr marL="0" indent="0">
              <a:buNone/>
            </a:pPr>
            <a:r>
              <a:rPr lang="en-US" b="1" dirty="0"/>
              <a:t>Luiza Kowalczyk</a:t>
            </a:r>
          </a:p>
          <a:p>
            <a:pPr marL="0" indent="0">
              <a:buNone/>
            </a:pPr>
            <a:r>
              <a:rPr lang="en-US" b="1" dirty="0"/>
              <a:t>Senior Manager, DICOM Operations </a:t>
            </a:r>
          </a:p>
          <a:p>
            <a:pPr marL="0" indent="0">
              <a:buNone/>
            </a:pPr>
            <a:r>
              <a:rPr lang="en-US" b="1" dirty="0"/>
              <a:t> </a:t>
            </a:r>
            <a:r>
              <a:rPr lang="en-US" b="1" u="sng" dirty="0">
                <a:hlinkClick r:id="rId3"/>
              </a:rPr>
              <a:t>LKowalczyk@dicomstandard.org</a:t>
            </a:r>
            <a:endParaRPr lang="en-US" b="1" u="sng" dirty="0"/>
          </a:p>
          <a:p>
            <a:pPr marL="0" indent="0">
              <a:buNone/>
            </a:pPr>
            <a:r>
              <a:rPr lang="en-US" b="1" u="sng" dirty="0"/>
              <a:t>+1-703-841-3259</a:t>
            </a:r>
          </a:p>
          <a:p>
            <a:pPr marL="0" indent="0">
              <a:buNone/>
            </a:pPr>
            <a:endParaRPr lang="en-US" b="1" u="sng" dirty="0"/>
          </a:p>
          <a:p>
            <a:pPr marL="0" indent="0">
              <a:buNone/>
            </a:pPr>
            <a:endParaRPr lang="en-US" b="1" u="sng" dirty="0"/>
          </a:p>
          <a:p>
            <a:pPr marL="0" indent="0">
              <a:buNone/>
            </a:pPr>
            <a:endParaRPr lang="en-US" b="1" u="sng" dirty="0"/>
          </a:p>
          <a:p>
            <a:pPr marL="0" indent="0">
              <a:buNone/>
            </a:pPr>
            <a:endParaRPr lang="en-US" b="1" dirty="0"/>
          </a:p>
        </p:txBody>
      </p:sp>
      <p:sp>
        <p:nvSpPr>
          <p:cNvPr id="5" name="TextBox 4"/>
          <p:cNvSpPr txBox="1"/>
          <p:nvPr/>
        </p:nvSpPr>
        <p:spPr>
          <a:xfrm>
            <a:off x="508714" y="4206363"/>
            <a:ext cx="8126569" cy="1554272"/>
          </a:xfrm>
          <a:prstGeom prst="rect">
            <a:avLst/>
          </a:prstGeom>
          <a:noFill/>
        </p:spPr>
        <p:txBody>
          <a:bodyPr wrap="square" rtlCol="0">
            <a:spAutoFit/>
          </a:bodyPr>
          <a:lstStyle/>
          <a:p>
            <a:pPr algn="ctr">
              <a:spcAft>
                <a:spcPts val="600"/>
              </a:spcAft>
            </a:pPr>
            <a:r>
              <a:rPr lang="en-US" b="1" dirty="0">
                <a:solidFill>
                  <a:prstClr val="black"/>
                </a:solidFill>
              </a:rPr>
              <a:t>Secretariat Resource Links</a:t>
            </a:r>
            <a:endParaRPr lang="en-US" dirty="0">
              <a:solidFill>
                <a:prstClr val="black"/>
              </a:solidFill>
            </a:endParaRPr>
          </a:p>
          <a:p>
            <a:r>
              <a:rPr lang="en-US" b="1" dirty="0">
                <a:solidFill>
                  <a:prstClr val="black"/>
                </a:solidFill>
              </a:rPr>
              <a:t>DICOM Secretariat General Mailbox:  </a:t>
            </a:r>
            <a:r>
              <a:rPr lang="en-US" b="1" dirty="0">
                <a:solidFill>
                  <a:prstClr val="black"/>
                </a:solidFill>
                <a:hlinkClick r:id="rId4"/>
              </a:rPr>
              <a:t>dicom@dicomstandard.org</a:t>
            </a:r>
            <a:endParaRPr lang="en-US" b="1" dirty="0">
              <a:solidFill>
                <a:prstClr val="black"/>
              </a:solidFill>
            </a:endParaRPr>
          </a:p>
          <a:p>
            <a:r>
              <a:rPr lang="en-US" b="1" dirty="0">
                <a:solidFill>
                  <a:prstClr val="black"/>
                </a:solidFill>
              </a:rPr>
              <a:t>DICOM Website:		</a:t>
            </a:r>
            <a:r>
              <a:rPr lang="en-US" b="1" dirty="0">
                <a:solidFill>
                  <a:prstClr val="black"/>
                </a:solidFill>
                <a:hlinkClick r:id="rId5"/>
              </a:rPr>
              <a:t>www.dicomstandard.org</a:t>
            </a:r>
            <a:endParaRPr lang="en-US" b="1" dirty="0">
              <a:solidFill>
                <a:prstClr val="black"/>
              </a:solidFill>
            </a:endParaRPr>
          </a:p>
          <a:p>
            <a:r>
              <a:rPr lang="en-US" b="1" dirty="0">
                <a:solidFill>
                  <a:prstClr val="black"/>
                </a:solidFill>
              </a:rPr>
              <a:t>   MITA Website:		</a:t>
            </a:r>
            <a:r>
              <a:rPr lang="en-US" b="1" dirty="0">
                <a:solidFill>
                  <a:prstClr val="black"/>
                </a:solidFill>
                <a:hlinkClick r:id="rId6"/>
              </a:rPr>
              <a:t>www.medicalimaging.org</a:t>
            </a:r>
            <a:r>
              <a:rPr lang="en-US" b="1" dirty="0">
                <a:solidFill>
                  <a:prstClr val="black"/>
                </a:solidFill>
              </a:rPr>
              <a:t> </a:t>
            </a:r>
          </a:p>
          <a:p>
            <a:r>
              <a:rPr lang="en-US" b="1" dirty="0">
                <a:solidFill>
                  <a:prstClr val="black"/>
                </a:solidFill>
              </a:rPr>
              <a:t> NEMA Website:		</a:t>
            </a:r>
            <a:r>
              <a:rPr lang="en-US" b="1" dirty="0">
                <a:solidFill>
                  <a:prstClr val="black"/>
                </a:solidFill>
                <a:hlinkClick r:id="rId7"/>
              </a:rPr>
              <a:t>www.nema.org</a:t>
            </a:r>
            <a:endParaRPr lang="en-US" b="1" dirty="0">
              <a:solidFill>
                <a:prstClr val="black"/>
              </a:solidFill>
            </a:endParaRPr>
          </a:p>
        </p:txBody>
      </p:sp>
      <p:sp>
        <p:nvSpPr>
          <p:cNvPr id="6" name="Rectangle 5">
            <a:extLst>
              <a:ext uri="{FF2B5EF4-FFF2-40B4-BE49-F238E27FC236}">
                <a16:creationId xmlns:a16="http://schemas.microsoft.com/office/drawing/2014/main" id="{7127434B-E5F7-43E5-93F3-DA6766BCC296}"/>
              </a:ext>
            </a:extLst>
          </p:cNvPr>
          <p:cNvSpPr/>
          <p:nvPr/>
        </p:nvSpPr>
        <p:spPr>
          <a:xfrm>
            <a:off x="540812" y="6163046"/>
            <a:ext cx="8062375" cy="307777"/>
          </a:xfrm>
          <a:prstGeom prst="rect">
            <a:avLst/>
          </a:prstGeom>
        </p:spPr>
        <p:txBody>
          <a:bodyPr wrap="square">
            <a:spAutoFit/>
          </a:bodyPr>
          <a:lstStyle/>
          <a:p>
            <a:r>
              <a:rPr lang="en-US" sz="1050" dirty="0">
                <a:solidFill>
                  <a:schemeClr val="tx2"/>
                </a:solidFill>
              </a:rPr>
              <a:t>Copyright DICOM® 2019       www.dicomstandard.org          #DICOMConference2019        #DICOM           </a:t>
            </a:r>
            <a:r>
              <a:rPr lang="en-US" sz="1400" dirty="0">
                <a:solidFill>
                  <a:schemeClr val="tx2"/>
                </a:solidFill>
              </a:rPr>
              <a:t>  </a:t>
            </a:r>
            <a:r>
              <a:rPr lang="en-US" sz="1200" dirty="0">
                <a:solidFill>
                  <a:schemeClr val="tx2"/>
                </a:solidFill>
              </a:rPr>
              <a:t>@DICOMstandard</a:t>
            </a:r>
            <a:r>
              <a:rPr lang="en-US" sz="1050" dirty="0">
                <a:solidFill>
                  <a:schemeClr val="tx2"/>
                </a:solidFill>
              </a:rPr>
              <a:t> </a:t>
            </a:r>
          </a:p>
        </p:txBody>
      </p:sp>
    </p:spTree>
    <p:extLst>
      <p:ext uri="{BB962C8B-B14F-4D97-AF65-F5344CB8AC3E}">
        <p14:creationId xmlns:p14="http://schemas.microsoft.com/office/powerpoint/2010/main" val="8388933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383F62F-7A45-46A6-87D3-2A77EEF3A428}"/>
              </a:ext>
            </a:extLst>
          </p:cNvPr>
          <p:cNvSpPr>
            <a:spLocks noGrp="1"/>
          </p:cNvSpPr>
          <p:nvPr>
            <p:ph idx="1"/>
          </p:nvPr>
        </p:nvSpPr>
        <p:spPr>
          <a:xfrm>
            <a:off x="448091" y="1796144"/>
            <a:ext cx="8247818" cy="4613366"/>
          </a:xfrm>
        </p:spPr>
        <p:txBody>
          <a:bodyPr>
            <a:normAutofit/>
          </a:bodyPr>
          <a:lstStyle/>
          <a:p>
            <a:pPr marL="0" indent="0">
              <a:spcAft>
                <a:spcPts val="200"/>
              </a:spcAft>
              <a:buNone/>
            </a:pPr>
            <a:r>
              <a:rPr lang="en-US" sz="2400" b="1" dirty="0"/>
              <a:t>About</a:t>
            </a:r>
          </a:p>
          <a:p>
            <a:r>
              <a:rPr lang="en-US" sz="2400" dirty="0"/>
              <a:t>Medical Imaging &amp; Technology Alliance (MITA)</a:t>
            </a:r>
          </a:p>
          <a:p>
            <a:r>
              <a:rPr lang="en-US" sz="2400" dirty="0"/>
              <a:t>DICOM Secretariat</a:t>
            </a:r>
          </a:p>
          <a:p>
            <a:pPr lvl="1"/>
            <a:r>
              <a:rPr lang="en-US" sz="2200" dirty="0"/>
              <a:t>Staff</a:t>
            </a:r>
          </a:p>
          <a:p>
            <a:pPr lvl="1"/>
            <a:r>
              <a:rPr lang="en-US" sz="2200" dirty="0"/>
              <a:t>Roles &amp; responsibilities </a:t>
            </a:r>
          </a:p>
          <a:p>
            <a:pPr lvl="1"/>
            <a:r>
              <a:rPr lang="en-US" sz="2200" dirty="0"/>
              <a:t>Initiatives</a:t>
            </a:r>
          </a:p>
          <a:p>
            <a:r>
              <a:rPr lang="en-US" sz="2600" dirty="0"/>
              <a:t>DICOM Collaboration Activities</a:t>
            </a:r>
            <a:endParaRPr lang="en-US" sz="2400" dirty="0"/>
          </a:p>
          <a:p>
            <a:r>
              <a:rPr lang="en-US" sz="2400" dirty="0"/>
              <a:t>DICOM Communications &amp; Outreach</a:t>
            </a:r>
          </a:p>
          <a:p>
            <a:r>
              <a:rPr lang="en-US" sz="2400" dirty="0"/>
              <a:t>Please join us!</a:t>
            </a:r>
          </a:p>
          <a:p>
            <a:pPr marL="324000" lvl="1" indent="0">
              <a:buNone/>
            </a:pPr>
            <a:endParaRPr lang="en-US" dirty="0"/>
          </a:p>
          <a:p>
            <a:endParaRPr lang="en-US" dirty="0"/>
          </a:p>
          <a:p>
            <a:pPr lvl="1"/>
            <a:endParaRPr lang="en-US" dirty="0"/>
          </a:p>
        </p:txBody>
      </p:sp>
      <p:sp>
        <p:nvSpPr>
          <p:cNvPr id="2" name="Title 1">
            <a:extLst>
              <a:ext uri="{FF2B5EF4-FFF2-40B4-BE49-F238E27FC236}">
                <a16:creationId xmlns:a16="http://schemas.microsoft.com/office/drawing/2014/main" id="{AD25E7E3-7300-470B-8561-CBB611B87FAC}"/>
              </a:ext>
            </a:extLst>
          </p:cNvPr>
          <p:cNvSpPr>
            <a:spLocks noGrp="1"/>
          </p:cNvSpPr>
          <p:nvPr>
            <p:ph type="title"/>
          </p:nvPr>
        </p:nvSpPr>
        <p:spPr/>
        <p:txBody>
          <a:bodyPr>
            <a:normAutofit/>
          </a:bodyPr>
          <a:lstStyle/>
          <a:p>
            <a:pPr marL="0" indent="0" algn="ctr"/>
            <a:r>
              <a:rPr lang="en-US" b="1" dirty="0"/>
              <a:t>Overview</a:t>
            </a:r>
          </a:p>
        </p:txBody>
      </p:sp>
      <p:sp>
        <p:nvSpPr>
          <p:cNvPr id="6" name="Rectangle 5">
            <a:extLst>
              <a:ext uri="{FF2B5EF4-FFF2-40B4-BE49-F238E27FC236}">
                <a16:creationId xmlns:a16="http://schemas.microsoft.com/office/drawing/2014/main" id="{02C104E9-4A9C-421A-AC71-38D9C4608F08}"/>
              </a:ext>
            </a:extLst>
          </p:cNvPr>
          <p:cNvSpPr/>
          <p:nvPr/>
        </p:nvSpPr>
        <p:spPr>
          <a:xfrm>
            <a:off x="540812" y="6163046"/>
            <a:ext cx="8062375" cy="307777"/>
          </a:xfrm>
          <a:prstGeom prst="rect">
            <a:avLst/>
          </a:prstGeom>
        </p:spPr>
        <p:txBody>
          <a:bodyPr wrap="square">
            <a:spAutoFit/>
          </a:bodyPr>
          <a:lstStyle/>
          <a:p>
            <a:r>
              <a:rPr lang="en-US" sz="1050" dirty="0">
                <a:solidFill>
                  <a:schemeClr val="tx2"/>
                </a:solidFill>
              </a:rPr>
              <a:t>Copyright DICOM® 2019       www.dicomstandard.org          #DICOMConference2019        #DICOM           </a:t>
            </a:r>
            <a:r>
              <a:rPr lang="en-US" sz="1400" dirty="0">
                <a:solidFill>
                  <a:schemeClr val="tx2"/>
                </a:solidFill>
              </a:rPr>
              <a:t>  </a:t>
            </a:r>
            <a:r>
              <a:rPr lang="en-US" sz="1200" dirty="0">
                <a:solidFill>
                  <a:schemeClr val="tx2"/>
                </a:solidFill>
              </a:rPr>
              <a:t>@DICOMstandard</a:t>
            </a:r>
            <a:r>
              <a:rPr lang="en-US" sz="1050" dirty="0">
                <a:solidFill>
                  <a:schemeClr val="tx2"/>
                </a:solidFill>
              </a:rPr>
              <a:t> </a:t>
            </a:r>
          </a:p>
        </p:txBody>
      </p:sp>
    </p:spTree>
    <p:extLst>
      <p:ext uri="{BB962C8B-B14F-4D97-AF65-F5344CB8AC3E}">
        <p14:creationId xmlns:p14="http://schemas.microsoft.com/office/powerpoint/2010/main" val="19200466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383F62F-7A45-46A6-87D3-2A77EEF3A428}"/>
              </a:ext>
            </a:extLst>
          </p:cNvPr>
          <p:cNvSpPr>
            <a:spLocks noGrp="1"/>
          </p:cNvSpPr>
          <p:nvPr>
            <p:ph sz="half" idx="2"/>
          </p:nvPr>
        </p:nvSpPr>
        <p:spPr>
          <a:xfrm>
            <a:off x="482961" y="1949230"/>
            <a:ext cx="4089037" cy="4213815"/>
          </a:xfrm>
        </p:spPr>
        <p:txBody>
          <a:bodyPr>
            <a:normAutofit fontScale="25000" lnSpcReduction="20000"/>
          </a:bodyPr>
          <a:lstStyle/>
          <a:p>
            <a:pPr>
              <a:buFont typeface="Wingdings" panose="05000000000000000000" pitchFamily="2" charset="2"/>
              <a:buChar char="§"/>
            </a:pPr>
            <a:r>
              <a:rPr lang="en-US" sz="8000" dirty="0"/>
              <a:t>Is a division of the National Electrical Manufacturers Association (NEMA)</a:t>
            </a:r>
          </a:p>
          <a:p>
            <a:pPr>
              <a:buFont typeface="Wingdings" panose="05000000000000000000" pitchFamily="2" charset="2"/>
              <a:buChar char="§"/>
            </a:pPr>
            <a:r>
              <a:rPr lang="en-US" sz="8000" dirty="0"/>
              <a:t>Collective voice of manufacturers, innovators, and product developers in medical imaging and radiopharmaceuticals</a:t>
            </a:r>
          </a:p>
          <a:p>
            <a:pPr>
              <a:buFont typeface="Wingdings" panose="05000000000000000000" pitchFamily="2" charset="2"/>
              <a:buChar char="§"/>
            </a:pPr>
            <a:r>
              <a:rPr lang="en-US" sz="8000" dirty="0"/>
              <a:t>Represents companies whose sales make up more than 90 percent of the global market for advanced imaging technologies </a:t>
            </a:r>
          </a:p>
          <a:p>
            <a:pPr>
              <a:buFont typeface="Wingdings" panose="05000000000000000000" pitchFamily="2" charset="2"/>
              <a:buChar char="§"/>
            </a:pPr>
            <a:r>
              <a:rPr lang="en-US" sz="8000" dirty="0"/>
              <a:t>MITA hosts DICOM Secretariat</a:t>
            </a:r>
          </a:p>
          <a:p>
            <a:pPr>
              <a:buFont typeface="Wingdings" panose="05000000000000000000" pitchFamily="2" charset="2"/>
              <a:buChar char="§"/>
            </a:pPr>
            <a:r>
              <a:rPr lang="en-US" sz="8000" dirty="0"/>
              <a:t>We collaborate often</a:t>
            </a:r>
          </a:p>
          <a:p>
            <a:endParaRPr lang="en-US" dirty="0"/>
          </a:p>
          <a:p>
            <a:pPr lvl="1"/>
            <a:endParaRPr lang="en-US" dirty="0"/>
          </a:p>
        </p:txBody>
      </p:sp>
      <p:sp>
        <p:nvSpPr>
          <p:cNvPr id="6" name="Content Placeholder 5"/>
          <p:cNvSpPr>
            <a:spLocks noGrp="1"/>
          </p:cNvSpPr>
          <p:nvPr>
            <p:ph sz="quarter" idx="4"/>
          </p:nvPr>
        </p:nvSpPr>
        <p:spPr>
          <a:xfrm>
            <a:off x="4753377" y="1855304"/>
            <a:ext cx="3907662" cy="4015196"/>
          </a:xfrm>
        </p:spPr>
        <p:txBody>
          <a:bodyPr>
            <a:normAutofit fontScale="25000" lnSpcReduction="20000"/>
          </a:bodyPr>
          <a:lstStyle/>
          <a:p>
            <a:pPr marL="0" indent="0">
              <a:buNone/>
            </a:pPr>
            <a:r>
              <a:rPr lang="en-US" sz="8000" dirty="0"/>
              <a:t>2019 initiatives include:</a:t>
            </a:r>
          </a:p>
          <a:p>
            <a:pPr>
              <a:buFont typeface="Wingdings" panose="05000000000000000000" pitchFamily="2" charset="2"/>
              <a:buChar char="Ø"/>
            </a:pPr>
            <a:r>
              <a:rPr lang="en-US" sz="7600" dirty="0"/>
              <a:t>Adopt Uniform Standards for Medical Imaging Service Providers</a:t>
            </a:r>
          </a:p>
          <a:p>
            <a:pPr>
              <a:buFont typeface="Wingdings" panose="05000000000000000000" pitchFamily="2" charset="2"/>
              <a:buChar char="Ø"/>
            </a:pPr>
            <a:r>
              <a:rPr lang="en-US" sz="7600" dirty="0"/>
              <a:t>Ensure Patient Access to</a:t>
            </a:r>
            <a:br>
              <a:rPr lang="en-US" sz="7600" dirty="0"/>
            </a:br>
            <a:r>
              <a:rPr lang="en-US" sz="7600" dirty="0"/>
              <a:t>Medical Imaging</a:t>
            </a:r>
          </a:p>
          <a:p>
            <a:pPr>
              <a:buFont typeface="Wingdings" panose="05000000000000000000" pitchFamily="2" charset="2"/>
              <a:buChar char="Ø"/>
            </a:pPr>
            <a:r>
              <a:rPr lang="en-US" sz="7600" dirty="0"/>
              <a:t>Promote Cybersecurity for </a:t>
            </a:r>
            <a:br>
              <a:rPr lang="en-US" sz="7600" dirty="0"/>
            </a:br>
            <a:r>
              <a:rPr lang="en-US" sz="7600" dirty="0"/>
              <a:t>Medical Imaging</a:t>
            </a:r>
          </a:p>
          <a:p>
            <a:pPr>
              <a:buFont typeface="Wingdings" panose="05000000000000000000" pitchFamily="2" charset="2"/>
              <a:buChar char="Ø"/>
            </a:pPr>
            <a:r>
              <a:rPr lang="en-US" sz="7600" dirty="0"/>
              <a:t>Improve Regulatory Environment to Promote Growth and Innovation</a:t>
            </a:r>
          </a:p>
          <a:p>
            <a:pPr>
              <a:buFont typeface="Wingdings" panose="05000000000000000000" pitchFamily="2" charset="2"/>
              <a:buChar char="Ø"/>
            </a:pPr>
            <a:r>
              <a:rPr lang="en-US" sz="7600" dirty="0"/>
              <a:t>Remove Barriers and Reduce Costs in Markets Worldwide</a:t>
            </a:r>
          </a:p>
          <a:p>
            <a:endParaRPr lang="en-US" dirty="0"/>
          </a:p>
        </p:txBody>
      </p:sp>
      <p:sp>
        <p:nvSpPr>
          <p:cNvPr id="2" name="Title 1">
            <a:extLst>
              <a:ext uri="{FF2B5EF4-FFF2-40B4-BE49-F238E27FC236}">
                <a16:creationId xmlns:a16="http://schemas.microsoft.com/office/drawing/2014/main" id="{AD25E7E3-7300-470B-8561-CBB611B87FAC}"/>
              </a:ext>
            </a:extLst>
          </p:cNvPr>
          <p:cNvSpPr>
            <a:spLocks noGrp="1"/>
          </p:cNvSpPr>
          <p:nvPr>
            <p:ph type="title"/>
          </p:nvPr>
        </p:nvSpPr>
        <p:spPr/>
        <p:txBody>
          <a:bodyPr>
            <a:normAutofit fontScale="90000"/>
          </a:bodyPr>
          <a:lstStyle/>
          <a:p>
            <a:r>
              <a:rPr lang="en-US" b="1" dirty="0"/>
              <a:t>Medical Imaging Technology Association (MITA)</a:t>
            </a:r>
          </a:p>
        </p:txBody>
      </p:sp>
      <p:sp>
        <p:nvSpPr>
          <p:cNvPr id="12" name="Rectangle 11">
            <a:extLst>
              <a:ext uri="{FF2B5EF4-FFF2-40B4-BE49-F238E27FC236}">
                <a16:creationId xmlns:a16="http://schemas.microsoft.com/office/drawing/2014/main" id="{D746F461-C873-460D-A6EE-4B712B161A13}"/>
              </a:ext>
            </a:extLst>
          </p:cNvPr>
          <p:cNvSpPr/>
          <p:nvPr/>
        </p:nvSpPr>
        <p:spPr>
          <a:xfrm>
            <a:off x="540812" y="6163046"/>
            <a:ext cx="8062375" cy="307777"/>
          </a:xfrm>
          <a:prstGeom prst="rect">
            <a:avLst/>
          </a:prstGeom>
        </p:spPr>
        <p:txBody>
          <a:bodyPr wrap="square">
            <a:spAutoFit/>
          </a:bodyPr>
          <a:lstStyle/>
          <a:p>
            <a:r>
              <a:rPr lang="en-US" sz="1050" dirty="0">
                <a:solidFill>
                  <a:schemeClr val="tx2"/>
                </a:solidFill>
              </a:rPr>
              <a:t>Copyright DICOM® 2019       www.dicomstandard.org          #DICOMConference2019        #DICOM           </a:t>
            </a:r>
            <a:r>
              <a:rPr lang="en-US" sz="1400" dirty="0">
                <a:solidFill>
                  <a:schemeClr val="tx2"/>
                </a:solidFill>
              </a:rPr>
              <a:t>  </a:t>
            </a:r>
            <a:r>
              <a:rPr lang="en-US" sz="1200" dirty="0">
                <a:solidFill>
                  <a:schemeClr val="tx2"/>
                </a:solidFill>
              </a:rPr>
              <a:t>@DICOMstandard</a:t>
            </a:r>
            <a:r>
              <a:rPr lang="en-US" sz="1050" dirty="0">
                <a:solidFill>
                  <a:schemeClr val="tx2"/>
                </a:solidFill>
              </a:rPr>
              <a:t> </a:t>
            </a:r>
          </a:p>
        </p:txBody>
      </p:sp>
      <p:cxnSp>
        <p:nvCxnSpPr>
          <p:cNvPr id="5" name="Straight Connector 4">
            <a:extLst>
              <a:ext uri="{FF2B5EF4-FFF2-40B4-BE49-F238E27FC236}">
                <a16:creationId xmlns:a16="http://schemas.microsoft.com/office/drawing/2014/main" id="{B1F9A490-3038-4511-8F6D-C14C147B901E}"/>
              </a:ext>
            </a:extLst>
          </p:cNvPr>
          <p:cNvCxnSpPr>
            <a:cxnSpLocks/>
            <a:endCxn id="12" idx="0"/>
          </p:cNvCxnSpPr>
          <p:nvPr/>
        </p:nvCxnSpPr>
        <p:spPr>
          <a:xfrm>
            <a:off x="4572000" y="1855304"/>
            <a:ext cx="0" cy="430774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51422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383F62F-7A45-46A6-87D3-2A77EEF3A428}"/>
              </a:ext>
            </a:extLst>
          </p:cNvPr>
          <p:cNvSpPr>
            <a:spLocks noGrp="1"/>
          </p:cNvSpPr>
          <p:nvPr>
            <p:ph idx="1"/>
          </p:nvPr>
        </p:nvSpPr>
        <p:spPr>
          <a:xfrm>
            <a:off x="448090" y="1762540"/>
            <a:ext cx="8283785" cy="4646970"/>
          </a:xfrm>
        </p:spPr>
        <p:txBody>
          <a:bodyPr>
            <a:normAutofit/>
          </a:bodyPr>
          <a:lstStyle/>
          <a:p>
            <a:pPr marL="324000" lvl="1" indent="0">
              <a:buNone/>
            </a:pPr>
            <a:endParaRPr lang="en-US" dirty="0"/>
          </a:p>
          <a:p>
            <a:endParaRPr lang="en-US" dirty="0"/>
          </a:p>
          <a:p>
            <a:pPr marL="324000" lvl="1" indent="0">
              <a:buNone/>
            </a:pPr>
            <a:endParaRPr lang="en-US" dirty="0"/>
          </a:p>
        </p:txBody>
      </p:sp>
      <p:sp>
        <p:nvSpPr>
          <p:cNvPr id="2" name="Title 1">
            <a:extLst>
              <a:ext uri="{FF2B5EF4-FFF2-40B4-BE49-F238E27FC236}">
                <a16:creationId xmlns:a16="http://schemas.microsoft.com/office/drawing/2014/main" id="{AD25E7E3-7300-470B-8561-CBB611B87FAC}"/>
              </a:ext>
            </a:extLst>
          </p:cNvPr>
          <p:cNvSpPr>
            <a:spLocks noGrp="1"/>
          </p:cNvSpPr>
          <p:nvPr>
            <p:ph type="title"/>
          </p:nvPr>
        </p:nvSpPr>
        <p:spPr/>
        <p:txBody>
          <a:bodyPr>
            <a:normAutofit/>
          </a:bodyPr>
          <a:lstStyle/>
          <a:p>
            <a:pPr marL="0" indent="0"/>
            <a:r>
              <a:rPr lang="en-US" b="1" dirty="0"/>
              <a:t>DICOM Secretariat Staff</a:t>
            </a:r>
          </a:p>
        </p:txBody>
      </p:sp>
      <p:sp>
        <p:nvSpPr>
          <p:cNvPr id="6" name="Rectangle 5">
            <a:extLst>
              <a:ext uri="{FF2B5EF4-FFF2-40B4-BE49-F238E27FC236}">
                <a16:creationId xmlns:a16="http://schemas.microsoft.com/office/drawing/2014/main" id="{02C104E9-4A9C-421A-AC71-38D9C4608F08}"/>
              </a:ext>
            </a:extLst>
          </p:cNvPr>
          <p:cNvSpPr/>
          <p:nvPr/>
        </p:nvSpPr>
        <p:spPr>
          <a:xfrm>
            <a:off x="540812" y="6163046"/>
            <a:ext cx="8062375" cy="307777"/>
          </a:xfrm>
          <a:prstGeom prst="rect">
            <a:avLst/>
          </a:prstGeom>
        </p:spPr>
        <p:txBody>
          <a:bodyPr wrap="square">
            <a:spAutoFit/>
          </a:bodyPr>
          <a:lstStyle/>
          <a:p>
            <a:r>
              <a:rPr lang="en-US" sz="1050" dirty="0">
                <a:solidFill>
                  <a:schemeClr val="tx2"/>
                </a:solidFill>
              </a:rPr>
              <a:t>Copyright DICOM® 2019       www.dicomstandard.org          #DICOMConference2019        #DICOM           </a:t>
            </a:r>
            <a:r>
              <a:rPr lang="en-US" sz="1400" dirty="0">
                <a:solidFill>
                  <a:schemeClr val="tx2"/>
                </a:solidFill>
              </a:rPr>
              <a:t>  </a:t>
            </a:r>
            <a:r>
              <a:rPr lang="en-US" sz="1200" dirty="0">
                <a:solidFill>
                  <a:schemeClr val="tx2"/>
                </a:solidFill>
              </a:rPr>
              <a:t>@DICOMstandard</a:t>
            </a:r>
            <a:r>
              <a:rPr lang="en-US" sz="1050" dirty="0">
                <a:solidFill>
                  <a:schemeClr val="tx2"/>
                </a:solidFill>
              </a:rPr>
              <a:t> </a:t>
            </a:r>
          </a:p>
        </p:txBody>
      </p:sp>
      <p:sp>
        <p:nvSpPr>
          <p:cNvPr id="5" name="Content Placeholder 2">
            <a:extLst>
              <a:ext uri="{FF2B5EF4-FFF2-40B4-BE49-F238E27FC236}">
                <a16:creationId xmlns:a16="http://schemas.microsoft.com/office/drawing/2014/main" id="{89B34F17-5E09-42CC-9E86-64B62BC17284}"/>
              </a:ext>
            </a:extLst>
          </p:cNvPr>
          <p:cNvSpPr txBox="1">
            <a:spLocks/>
          </p:cNvSpPr>
          <p:nvPr/>
        </p:nvSpPr>
        <p:spPr>
          <a:xfrm>
            <a:off x="412125" y="2009740"/>
            <a:ext cx="3722607" cy="1188720"/>
          </a:xfrm>
          <a:prstGeom prst="rect">
            <a:avLst/>
          </a:prstGeom>
          <a:ln>
            <a:solidFill>
              <a:schemeClr val="accent1"/>
            </a:solidFill>
          </a:ln>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ts val="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ts val="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ts val="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ts val="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spcBef>
                <a:spcPts val="0"/>
              </a:spcBef>
              <a:spcAft>
                <a:spcPts val="300"/>
              </a:spcAft>
              <a:buFont typeface="Wingdings 2" panose="05020102010507070707" pitchFamily="18" charset="2"/>
              <a:buNone/>
            </a:pPr>
            <a:r>
              <a:rPr lang="en-US" b="1" dirty="0"/>
              <a:t>Lisa Spellman</a:t>
            </a:r>
          </a:p>
          <a:p>
            <a:pPr marL="0" indent="0">
              <a:spcBef>
                <a:spcPts val="0"/>
              </a:spcBef>
              <a:spcAft>
                <a:spcPts val="300"/>
              </a:spcAft>
              <a:buFont typeface="Wingdings 2" panose="05020102010507070707" pitchFamily="18" charset="2"/>
              <a:buNone/>
            </a:pPr>
            <a:r>
              <a:rPr lang="en-US" b="1" dirty="0"/>
              <a:t>DICOM General Secretary</a:t>
            </a:r>
          </a:p>
          <a:p>
            <a:pPr marL="0" indent="0">
              <a:spcBef>
                <a:spcPts val="0"/>
              </a:spcBef>
              <a:spcAft>
                <a:spcPts val="300"/>
              </a:spcAft>
              <a:buFont typeface="Wingdings 2" panose="05020102010507070707" pitchFamily="18" charset="2"/>
              <a:buNone/>
            </a:pPr>
            <a:r>
              <a:rPr lang="en-US" b="1" dirty="0">
                <a:hlinkClick r:id="rId2"/>
              </a:rPr>
              <a:t>LSpellman@dicomstandard.org</a:t>
            </a:r>
            <a:r>
              <a:rPr lang="en-US" b="1" dirty="0"/>
              <a:t> </a:t>
            </a:r>
          </a:p>
        </p:txBody>
      </p:sp>
      <p:sp>
        <p:nvSpPr>
          <p:cNvPr id="7" name="Content Placeholder 3">
            <a:extLst>
              <a:ext uri="{FF2B5EF4-FFF2-40B4-BE49-F238E27FC236}">
                <a16:creationId xmlns:a16="http://schemas.microsoft.com/office/drawing/2014/main" id="{716574EB-AD90-4944-8E65-4CF26856166F}"/>
              </a:ext>
            </a:extLst>
          </p:cNvPr>
          <p:cNvSpPr txBox="1">
            <a:spLocks/>
          </p:cNvSpPr>
          <p:nvPr/>
        </p:nvSpPr>
        <p:spPr>
          <a:xfrm>
            <a:off x="4571999" y="2011066"/>
            <a:ext cx="4068594" cy="1188720"/>
          </a:xfrm>
          <a:prstGeom prst="rect">
            <a:avLst/>
          </a:prstGeom>
          <a:ln>
            <a:solidFill>
              <a:schemeClr val="accent1"/>
            </a:solidFill>
          </a:ln>
        </p:spPr>
        <p:txBody>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ts val="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ts val="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ts val="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ts val="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spcBef>
                <a:spcPts val="0"/>
              </a:spcBef>
              <a:spcAft>
                <a:spcPts val="300"/>
              </a:spcAft>
              <a:buFont typeface="Wingdings 2" panose="05020102010507070707" pitchFamily="18" charset="2"/>
              <a:buNone/>
            </a:pPr>
            <a:r>
              <a:rPr lang="en-US" b="1" dirty="0"/>
              <a:t>Luiza Kowalczyk</a:t>
            </a:r>
          </a:p>
          <a:p>
            <a:pPr marL="0" indent="0">
              <a:spcBef>
                <a:spcPts val="0"/>
              </a:spcBef>
              <a:spcAft>
                <a:spcPts val="300"/>
              </a:spcAft>
              <a:buFont typeface="Wingdings 2" panose="05020102010507070707" pitchFamily="18" charset="2"/>
              <a:buNone/>
            </a:pPr>
            <a:r>
              <a:rPr lang="en-US" b="1" dirty="0"/>
              <a:t>Senior Manager, DICOM Operations </a:t>
            </a:r>
          </a:p>
          <a:p>
            <a:pPr marL="0" indent="0">
              <a:spcBef>
                <a:spcPts val="0"/>
              </a:spcBef>
              <a:spcAft>
                <a:spcPts val="300"/>
              </a:spcAft>
              <a:buFont typeface="Wingdings 2" panose="05020102010507070707" pitchFamily="18" charset="2"/>
              <a:buNone/>
            </a:pPr>
            <a:r>
              <a:rPr lang="en-US" b="1" dirty="0"/>
              <a:t> </a:t>
            </a:r>
            <a:r>
              <a:rPr lang="en-US" b="1" u="sng" dirty="0">
                <a:hlinkClick r:id="rId3"/>
              </a:rPr>
              <a:t>LKowalczyk@dicomstandard.org</a:t>
            </a:r>
            <a:endParaRPr lang="en-US" b="1" u="sng" dirty="0"/>
          </a:p>
          <a:p>
            <a:pPr marL="0" indent="0">
              <a:buFont typeface="Wingdings 2" panose="05020102010507070707" pitchFamily="18" charset="2"/>
              <a:buNone/>
            </a:pPr>
            <a:endParaRPr lang="en-US" b="1" u="sng" dirty="0"/>
          </a:p>
          <a:p>
            <a:pPr marL="0" indent="0">
              <a:buFont typeface="Wingdings 2" panose="05020102010507070707" pitchFamily="18" charset="2"/>
              <a:buNone/>
            </a:pPr>
            <a:endParaRPr lang="en-US" b="1" u="sng" dirty="0"/>
          </a:p>
          <a:p>
            <a:pPr marL="0" indent="0">
              <a:buFont typeface="Wingdings 2" panose="05020102010507070707" pitchFamily="18" charset="2"/>
              <a:buNone/>
            </a:pPr>
            <a:endParaRPr lang="en-US" b="1" u="sng" dirty="0"/>
          </a:p>
          <a:p>
            <a:pPr marL="0" indent="0">
              <a:buFont typeface="Wingdings 2" panose="05020102010507070707" pitchFamily="18" charset="2"/>
              <a:buNone/>
            </a:pPr>
            <a:endParaRPr lang="en-US" b="1" u="sng" dirty="0"/>
          </a:p>
          <a:p>
            <a:pPr marL="0" indent="0">
              <a:buFont typeface="Wingdings 2" panose="05020102010507070707" pitchFamily="18" charset="2"/>
              <a:buNone/>
            </a:pPr>
            <a:endParaRPr lang="en-US" b="1" dirty="0"/>
          </a:p>
        </p:txBody>
      </p:sp>
      <p:pic>
        <p:nvPicPr>
          <p:cNvPr id="8" name="Picture 7">
            <a:extLst>
              <a:ext uri="{FF2B5EF4-FFF2-40B4-BE49-F238E27FC236}">
                <a16:creationId xmlns:a16="http://schemas.microsoft.com/office/drawing/2014/main" id="{657B2C7D-BC0B-4BA2-8E5E-F286CB003D65}"/>
              </a:ext>
            </a:extLst>
          </p:cNvPr>
          <p:cNvPicPr>
            <a:picLocks noChangeAspect="1"/>
          </p:cNvPicPr>
          <p:nvPr/>
        </p:nvPicPr>
        <p:blipFill>
          <a:blip r:embed="rId4"/>
          <a:stretch>
            <a:fillRect/>
          </a:stretch>
        </p:blipFill>
        <p:spPr>
          <a:xfrm>
            <a:off x="890498" y="3211281"/>
            <a:ext cx="2417436" cy="2416629"/>
          </a:xfrm>
          <a:prstGeom prst="rect">
            <a:avLst/>
          </a:prstGeom>
        </p:spPr>
      </p:pic>
      <p:pic>
        <p:nvPicPr>
          <p:cNvPr id="10" name="Picture 9">
            <a:extLst>
              <a:ext uri="{FF2B5EF4-FFF2-40B4-BE49-F238E27FC236}">
                <a16:creationId xmlns:a16="http://schemas.microsoft.com/office/drawing/2014/main" id="{EFB15E3C-3F5A-4E29-BF4F-10A23BC069A3}"/>
              </a:ext>
            </a:extLst>
          </p:cNvPr>
          <p:cNvPicPr>
            <a:picLocks noChangeAspect="1"/>
          </p:cNvPicPr>
          <p:nvPr/>
        </p:nvPicPr>
        <p:blipFill>
          <a:blip r:embed="rId5"/>
          <a:stretch>
            <a:fillRect/>
          </a:stretch>
        </p:blipFill>
        <p:spPr>
          <a:xfrm>
            <a:off x="5454199" y="3211281"/>
            <a:ext cx="1988964" cy="2416629"/>
          </a:xfrm>
          <a:prstGeom prst="rect">
            <a:avLst/>
          </a:prstGeom>
        </p:spPr>
      </p:pic>
    </p:spTree>
    <p:extLst>
      <p:ext uri="{BB962C8B-B14F-4D97-AF65-F5344CB8AC3E}">
        <p14:creationId xmlns:p14="http://schemas.microsoft.com/office/powerpoint/2010/main" val="35954879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3BD2EB9-C470-480C-9905-D9C549F0F9FC}"/>
              </a:ext>
            </a:extLst>
          </p:cNvPr>
          <p:cNvSpPr>
            <a:spLocks noGrp="1"/>
          </p:cNvSpPr>
          <p:nvPr>
            <p:ph idx="1"/>
          </p:nvPr>
        </p:nvSpPr>
        <p:spPr>
          <a:xfrm>
            <a:off x="448091" y="1736035"/>
            <a:ext cx="8247818" cy="4784035"/>
          </a:xfrm>
        </p:spPr>
        <p:txBody>
          <a:bodyPr>
            <a:normAutofit/>
          </a:bodyPr>
          <a:lstStyle/>
          <a:p>
            <a:pPr marL="0" indent="0">
              <a:spcAft>
                <a:spcPts val="300"/>
              </a:spcAft>
              <a:buNone/>
            </a:pPr>
            <a:r>
              <a:rPr lang="en-US" sz="2000" b="1" dirty="0"/>
              <a:t>DICOM Operations and Strategy </a:t>
            </a:r>
          </a:p>
          <a:p>
            <a:pPr>
              <a:buFont typeface="Wingdings" panose="05000000000000000000" pitchFamily="2" charset="2"/>
              <a:buChar char="ü"/>
            </a:pPr>
            <a:r>
              <a:rPr lang="en-US" dirty="0"/>
              <a:t>In collaboration with all DICOM WGs, including DICOM Standard Committee (DSC), WG-10 Strategy, WG-29 Education Communication &amp; Outreach</a:t>
            </a:r>
          </a:p>
          <a:p>
            <a:pPr marL="0" indent="0">
              <a:spcAft>
                <a:spcPts val="300"/>
              </a:spcAft>
              <a:buNone/>
            </a:pPr>
            <a:r>
              <a:rPr lang="en-US" sz="2000" b="1" dirty="0"/>
              <a:t>DICOM Work Group Support</a:t>
            </a:r>
          </a:p>
          <a:p>
            <a:pPr>
              <a:buFont typeface="Wingdings" panose="05000000000000000000" pitchFamily="2" charset="2"/>
              <a:buChar char="ü"/>
            </a:pPr>
            <a:r>
              <a:rPr lang="en-US" dirty="0"/>
              <a:t>Divided WGs ~ 50/50, we support all WGs with administrative services</a:t>
            </a:r>
          </a:p>
          <a:p>
            <a:pPr>
              <a:buFont typeface="Wingdings" panose="05000000000000000000" pitchFamily="2" charset="2"/>
              <a:buChar char="ü"/>
            </a:pPr>
            <a:r>
              <a:rPr lang="en-US" dirty="0"/>
              <a:t>A few WGs are facilitated by other associations such as the International Federation of Clinical Neurophysiology (IFCN)</a:t>
            </a:r>
          </a:p>
          <a:p>
            <a:pPr marL="0" indent="0">
              <a:spcAft>
                <a:spcPts val="300"/>
              </a:spcAft>
              <a:buNone/>
            </a:pPr>
            <a:r>
              <a:rPr lang="en-US" sz="2000" b="1" dirty="0"/>
              <a:t>DICOM Member Services</a:t>
            </a:r>
          </a:p>
          <a:p>
            <a:pPr>
              <a:buFont typeface="Wingdings" panose="05000000000000000000" pitchFamily="2" charset="2"/>
              <a:buChar char="ü"/>
            </a:pPr>
            <a:r>
              <a:rPr lang="en-US" dirty="0"/>
              <a:t>Add new members, updating, respond to information requests</a:t>
            </a:r>
          </a:p>
          <a:p>
            <a:pPr marL="0" indent="0">
              <a:buNone/>
            </a:pPr>
            <a:endParaRPr lang="en-US" dirty="0"/>
          </a:p>
        </p:txBody>
      </p:sp>
      <p:sp>
        <p:nvSpPr>
          <p:cNvPr id="3" name="Title 2">
            <a:extLst>
              <a:ext uri="{FF2B5EF4-FFF2-40B4-BE49-F238E27FC236}">
                <a16:creationId xmlns:a16="http://schemas.microsoft.com/office/drawing/2014/main" id="{441F3428-6CED-4D88-A2CA-72C96148ACA9}"/>
              </a:ext>
            </a:extLst>
          </p:cNvPr>
          <p:cNvSpPr>
            <a:spLocks noGrp="1"/>
          </p:cNvSpPr>
          <p:nvPr>
            <p:ph type="title"/>
          </p:nvPr>
        </p:nvSpPr>
        <p:spPr/>
        <p:txBody>
          <a:bodyPr>
            <a:normAutofit fontScale="90000"/>
          </a:bodyPr>
          <a:lstStyle/>
          <a:p>
            <a:r>
              <a:rPr lang="en-US" b="1" dirty="0"/>
              <a:t>DICOM Secretariat Roles &amp; Responsibilities</a:t>
            </a:r>
            <a:br>
              <a:rPr lang="en-US" b="1" u="sng" dirty="0"/>
            </a:br>
            <a:endParaRPr lang="en-US" dirty="0"/>
          </a:p>
        </p:txBody>
      </p:sp>
    </p:spTree>
    <p:extLst>
      <p:ext uri="{BB962C8B-B14F-4D97-AF65-F5344CB8AC3E}">
        <p14:creationId xmlns:p14="http://schemas.microsoft.com/office/powerpoint/2010/main" val="174524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383F62F-7A45-46A6-87D3-2A77EEF3A428}"/>
              </a:ext>
            </a:extLst>
          </p:cNvPr>
          <p:cNvSpPr>
            <a:spLocks noGrp="1"/>
          </p:cNvSpPr>
          <p:nvPr>
            <p:ph idx="1"/>
          </p:nvPr>
        </p:nvSpPr>
        <p:spPr>
          <a:xfrm>
            <a:off x="448091" y="1762540"/>
            <a:ext cx="8247818" cy="4646970"/>
          </a:xfrm>
        </p:spPr>
        <p:txBody>
          <a:bodyPr>
            <a:normAutofit/>
          </a:bodyPr>
          <a:lstStyle/>
          <a:p>
            <a:r>
              <a:rPr lang="en-US" sz="2000" b="1" dirty="0"/>
              <a:t>Website updates</a:t>
            </a:r>
          </a:p>
          <a:p>
            <a:pPr lvl="1">
              <a:buFont typeface="Wingdings 2" panose="05020102010507070707" pitchFamily="18" charset="2"/>
              <a:buChar char="P"/>
            </a:pPr>
            <a:r>
              <a:rPr lang="en-US" sz="1800" dirty="0">
                <a:hlinkClick r:id="rId2"/>
              </a:rPr>
              <a:t>www.dicomstandard.org</a:t>
            </a:r>
            <a:r>
              <a:rPr lang="en-US" sz="1800" dirty="0"/>
              <a:t> had a major update ~ two years ago</a:t>
            </a:r>
          </a:p>
          <a:p>
            <a:pPr lvl="1">
              <a:buFont typeface="Wingdings 2" panose="05020102010507070707" pitchFamily="18" charset="2"/>
              <a:buChar char="P"/>
            </a:pPr>
            <a:r>
              <a:rPr lang="en-US" sz="1800" dirty="0"/>
              <a:t>NEMA, MITA &amp; DICOM site updates in early 2020</a:t>
            </a:r>
          </a:p>
          <a:p>
            <a:pPr lvl="1">
              <a:buFont typeface="Wingdings 2" panose="05020102010507070707" pitchFamily="18" charset="2"/>
              <a:buChar char="P"/>
            </a:pPr>
            <a:r>
              <a:rPr lang="en-US" sz="1800" dirty="0"/>
              <a:t>DICOM navigation largely unchanged, improving visual</a:t>
            </a:r>
          </a:p>
          <a:p>
            <a:r>
              <a:rPr lang="en-US" sz="2000" b="1" dirty="0"/>
              <a:t>Continue to expand DICOM communications &amp; outreach </a:t>
            </a:r>
          </a:p>
          <a:p>
            <a:pPr lvl="1">
              <a:buFont typeface="Wingdings 2" panose="05020102010507070707" pitchFamily="18" charset="2"/>
              <a:buChar char="P"/>
            </a:pPr>
            <a:r>
              <a:rPr lang="en-US" sz="1800" dirty="0"/>
              <a:t>Restarted DICOM Twitter account so please tweet!</a:t>
            </a:r>
          </a:p>
          <a:p>
            <a:pPr lvl="1">
              <a:buFont typeface="Wingdings 2" panose="05020102010507070707" pitchFamily="18" charset="2"/>
              <a:buChar char="P"/>
            </a:pPr>
            <a:r>
              <a:rPr lang="en-US" sz="1800" dirty="0"/>
              <a:t>@DICOMstandard      #DICOM  # DICOMConference2019</a:t>
            </a:r>
          </a:p>
          <a:p>
            <a:r>
              <a:rPr lang="en-US" sz="2000" b="1" dirty="0"/>
              <a:t>Infrastructure review</a:t>
            </a:r>
          </a:p>
          <a:p>
            <a:pPr lvl="1">
              <a:buFont typeface="Wingdings 2" panose="05020102010507070707" pitchFamily="18" charset="2"/>
              <a:buChar char="P"/>
            </a:pPr>
            <a:r>
              <a:rPr lang="en-US" sz="1800" dirty="0"/>
              <a:t>Look to improve collaboration &amp; action tracking tools</a:t>
            </a:r>
          </a:p>
          <a:p>
            <a:pPr lvl="1">
              <a:buFont typeface="Wingdings 2" panose="05020102010507070707" pitchFamily="18" charset="2"/>
              <a:buChar char="P"/>
            </a:pPr>
            <a:r>
              <a:rPr lang="en-US" sz="1800" dirty="0"/>
              <a:t>Investigating JIRA, Confluence</a:t>
            </a:r>
          </a:p>
          <a:p>
            <a:r>
              <a:rPr lang="en-US" sz="2000" b="1" dirty="0"/>
              <a:t>What do you need?  Please tell us.  </a:t>
            </a:r>
          </a:p>
          <a:p>
            <a:endParaRPr lang="en-US" dirty="0"/>
          </a:p>
          <a:p>
            <a:pPr lvl="1"/>
            <a:endParaRPr lang="en-US" dirty="0"/>
          </a:p>
        </p:txBody>
      </p:sp>
      <p:sp>
        <p:nvSpPr>
          <p:cNvPr id="2" name="Title 1">
            <a:extLst>
              <a:ext uri="{FF2B5EF4-FFF2-40B4-BE49-F238E27FC236}">
                <a16:creationId xmlns:a16="http://schemas.microsoft.com/office/drawing/2014/main" id="{AD25E7E3-7300-470B-8561-CBB611B87FAC}"/>
              </a:ext>
            </a:extLst>
          </p:cNvPr>
          <p:cNvSpPr>
            <a:spLocks noGrp="1"/>
          </p:cNvSpPr>
          <p:nvPr>
            <p:ph type="title"/>
          </p:nvPr>
        </p:nvSpPr>
        <p:spPr/>
        <p:txBody>
          <a:bodyPr>
            <a:normAutofit/>
          </a:bodyPr>
          <a:lstStyle/>
          <a:p>
            <a:pPr marL="0" indent="0"/>
            <a:r>
              <a:rPr lang="en-US" b="1" dirty="0"/>
              <a:t>DICOM Secretariat Initiatives</a:t>
            </a:r>
          </a:p>
        </p:txBody>
      </p:sp>
      <p:sp>
        <p:nvSpPr>
          <p:cNvPr id="6" name="Rectangle 5">
            <a:extLst>
              <a:ext uri="{FF2B5EF4-FFF2-40B4-BE49-F238E27FC236}">
                <a16:creationId xmlns:a16="http://schemas.microsoft.com/office/drawing/2014/main" id="{02C104E9-4A9C-421A-AC71-38D9C4608F08}"/>
              </a:ext>
            </a:extLst>
          </p:cNvPr>
          <p:cNvSpPr/>
          <p:nvPr/>
        </p:nvSpPr>
        <p:spPr>
          <a:xfrm>
            <a:off x="540812" y="6163046"/>
            <a:ext cx="8062375" cy="307777"/>
          </a:xfrm>
          <a:prstGeom prst="rect">
            <a:avLst/>
          </a:prstGeom>
        </p:spPr>
        <p:txBody>
          <a:bodyPr wrap="square">
            <a:spAutoFit/>
          </a:bodyPr>
          <a:lstStyle/>
          <a:p>
            <a:r>
              <a:rPr lang="en-US" sz="1050" dirty="0">
                <a:solidFill>
                  <a:schemeClr val="tx2"/>
                </a:solidFill>
              </a:rPr>
              <a:t>Copyright DICOM® 2019       www.dicomstandard.org          #DICOMConference2019        #DICOM           </a:t>
            </a:r>
            <a:r>
              <a:rPr lang="en-US" sz="1400" dirty="0">
                <a:solidFill>
                  <a:schemeClr val="tx2"/>
                </a:solidFill>
              </a:rPr>
              <a:t>  </a:t>
            </a:r>
            <a:r>
              <a:rPr lang="en-US" sz="1200" dirty="0">
                <a:solidFill>
                  <a:schemeClr val="tx2"/>
                </a:solidFill>
              </a:rPr>
              <a:t>@DICOMstandard</a:t>
            </a:r>
            <a:r>
              <a:rPr lang="en-US" sz="1050" dirty="0">
                <a:solidFill>
                  <a:schemeClr val="tx2"/>
                </a:solidFill>
              </a:rPr>
              <a:t> </a:t>
            </a:r>
          </a:p>
        </p:txBody>
      </p:sp>
    </p:spTree>
    <p:extLst>
      <p:ext uri="{BB962C8B-B14F-4D97-AF65-F5344CB8AC3E}">
        <p14:creationId xmlns:p14="http://schemas.microsoft.com/office/powerpoint/2010/main" val="15449898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3BD2EB9-C470-480C-9905-D9C549F0F9FC}"/>
              </a:ext>
            </a:extLst>
          </p:cNvPr>
          <p:cNvSpPr>
            <a:spLocks noGrp="1"/>
          </p:cNvSpPr>
          <p:nvPr>
            <p:ph idx="1"/>
          </p:nvPr>
        </p:nvSpPr>
        <p:spPr>
          <a:xfrm>
            <a:off x="448090" y="1736035"/>
            <a:ext cx="8364605" cy="4784035"/>
          </a:xfrm>
        </p:spPr>
        <p:txBody>
          <a:bodyPr>
            <a:normAutofit/>
          </a:bodyPr>
          <a:lstStyle/>
          <a:p>
            <a:pPr marL="0" indent="0">
              <a:buNone/>
            </a:pPr>
            <a:r>
              <a:rPr lang="en-US" sz="2000" b="1" dirty="0"/>
              <a:t>We support &amp; facilitate outreach, collaboration </a:t>
            </a:r>
          </a:p>
          <a:p>
            <a:pPr>
              <a:buFont typeface="Wingdings" panose="05000000000000000000" pitchFamily="2" charset="2"/>
              <a:buChar char="ü"/>
            </a:pPr>
            <a:r>
              <a:rPr lang="en-US" sz="2000" b="1" dirty="0"/>
              <a:t>Internally within NEMA, and MITA </a:t>
            </a:r>
          </a:p>
          <a:p>
            <a:pPr lvl="1">
              <a:buFont typeface="Wingdings" panose="05000000000000000000" pitchFamily="2" charset="2"/>
              <a:buChar char="ü"/>
            </a:pPr>
            <a:r>
              <a:rPr lang="en-US" sz="1800" dirty="0"/>
              <a:t>White paper collaboration with MITA Medical Imaging Informatics (MII) &amp; MITA Cybersecurity on white papers, information sharing and more</a:t>
            </a:r>
          </a:p>
          <a:p>
            <a:pPr>
              <a:spcAft>
                <a:spcPts val="0"/>
              </a:spcAft>
              <a:buFont typeface="Wingdings" panose="05000000000000000000" pitchFamily="2" charset="2"/>
              <a:buChar char="ü"/>
            </a:pPr>
            <a:r>
              <a:rPr lang="en-US" sz="2000" b="1" dirty="0"/>
              <a:t>Externally w/other organizations, such as: </a:t>
            </a:r>
          </a:p>
          <a:p>
            <a:pPr lvl="1">
              <a:buFont typeface="Wingdings" panose="05000000000000000000" pitchFamily="2" charset="2"/>
              <a:buChar char="§"/>
            </a:pPr>
            <a:r>
              <a:rPr lang="en-US" sz="1800" dirty="0"/>
              <a:t> Society for Imaging Informatics (SIIM) doing </a:t>
            </a:r>
            <a:r>
              <a:rPr lang="en-US" sz="1600" dirty="0"/>
              <a:t>Webinars, cross-attending meetings</a:t>
            </a:r>
          </a:p>
          <a:p>
            <a:pPr>
              <a:buFont typeface="Wingdings" panose="05000000000000000000" pitchFamily="2" charset="2"/>
              <a:buChar char="ü"/>
            </a:pPr>
            <a:r>
              <a:rPr lang="en-US" sz="2000" b="1" dirty="0"/>
              <a:t>Standards Development Organizations (SDOs) such as ISO/TC215, HL7 &amp; others</a:t>
            </a:r>
          </a:p>
          <a:p>
            <a:pPr lvl="1">
              <a:buFont typeface="Wingdings" panose="05000000000000000000" pitchFamily="2" charset="2"/>
              <a:buChar char="§"/>
            </a:pPr>
            <a:r>
              <a:rPr lang="en-US" sz="1800" dirty="0"/>
              <a:t>DICOM WG-10 meets jointly w/TC215 &amp; HL7 Jan/Feb @HL7</a:t>
            </a:r>
          </a:p>
          <a:p>
            <a:pPr lvl="1">
              <a:buFont typeface="Wingdings" panose="05000000000000000000" pitchFamily="2" charset="2"/>
              <a:buChar char="§"/>
            </a:pPr>
            <a:r>
              <a:rPr lang="en-US" sz="1800" dirty="0"/>
              <a:t>DICOM 12052, Reference Standards Portfolio</a:t>
            </a:r>
          </a:p>
          <a:p>
            <a:pPr>
              <a:buFont typeface="Wingdings" panose="05000000000000000000" pitchFamily="2" charset="2"/>
              <a:buChar char="ü"/>
            </a:pPr>
            <a:r>
              <a:rPr lang="en-US" sz="2000" b="1" dirty="0"/>
              <a:t>Peer organizations, including COCIR, JIRA and many others</a:t>
            </a:r>
          </a:p>
          <a:p>
            <a:pPr lvl="1">
              <a:buFont typeface="Wingdings" panose="05000000000000000000" pitchFamily="2" charset="2"/>
              <a:buChar char="ü"/>
            </a:pPr>
            <a:r>
              <a:rPr lang="en-US" sz="1800" dirty="0"/>
              <a:t>COCIR &amp; JIRA were DICOM co-founders – members of these organizations get a discount on membership to DICOM Standard Committee (DSC)</a:t>
            </a:r>
          </a:p>
          <a:p>
            <a:endParaRPr lang="en-US" dirty="0"/>
          </a:p>
        </p:txBody>
      </p:sp>
      <p:sp>
        <p:nvSpPr>
          <p:cNvPr id="3" name="Title 2">
            <a:extLst>
              <a:ext uri="{FF2B5EF4-FFF2-40B4-BE49-F238E27FC236}">
                <a16:creationId xmlns:a16="http://schemas.microsoft.com/office/drawing/2014/main" id="{441F3428-6CED-4D88-A2CA-72C96148ACA9}"/>
              </a:ext>
            </a:extLst>
          </p:cNvPr>
          <p:cNvSpPr>
            <a:spLocks noGrp="1"/>
          </p:cNvSpPr>
          <p:nvPr>
            <p:ph type="title"/>
          </p:nvPr>
        </p:nvSpPr>
        <p:spPr/>
        <p:txBody>
          <a:bodyPr>
            <a:normAutofit fontScale="90000"/>
          </a:bodyPr>
          <a:lstStyle/>
          <a:p>
            <a:r>
              <a:rPr lang="en-US" b="1" dirty="0"/>
              <a:t>DICOM Collaboration Activities</a:t>
            </a:r>
            <a:br>
              <a:rPr lang="en-US" b="1" dirty="0"/>
            </a:br>
            <a:br>
              <a:rPr lang="en-US" b="1" u="sng" dirty="0"/>
            </a:br>
            <a:endParaRPr lang="en-US" dirty="0"/>
          </a:p>
        </p:txBody>
      </p:sp>
      <p:sp>
        <p:nvSpPr>
          <p:cNvPr id="4" name="Rectangle 3">
            <a:extLst>
              <a:ext uri="{FF2B5EF4-FFF2-40B4-BE49-F238E27FC236}">
                <a16:creationId xmlns:a16="http://schemas.microsoft.com/office/drawing/2014/main" id="{2CF00BC1-103C-4C8B-A8E0-3381EB2594A7}"/>
              </a:ext>
            </a:extLst>
          </p:cNvPr>
          <p:cNvSpPr/>
          <p:nvPr/>
        </p:nvSpPr>
        <p:spPr>
          <a:xfrm>
            <a:off x="566057" y="6445531"/>
            <a:ext cx="8062375" cy="307777"/>
          </a:xfrm>
          <a:prstGeom prst="rect">
            <a:avLst/>
          </a:prstGeom>
        </p:spPr>
        <p:txBody>
          <a:bodyPr wrap="square">
            <a:spAutoFit/>
          </a:bodyPr>
          <a:lstStyle/>
          <a:p>
            <a:r>
              <a:rPr lang="en-US" sz="1050" dirty="0">
                <a:solidFill>
                  <a:schemeClr val="tx2"/>
                </a:solidFill>
              </a:rPr>
              <a:t>Copyright DICOM® 2019       www.dicomstandard.org          #DICOMConference2019        #DICOM           </a:t>
            </a:r>
            <a:r>
              <a:rPr lang="en-US" sz="1400" dirty="0">
                <a:solidFill>
                  <a:schemeClr val="tx2"/>
                </a:solidFill>
              </a:rPr>
              <a:t>  </a:t>
            </a:r>
            <a:r>
              <a:rPr lang="en-US" sz="1200" dirty="0">
                <a:solidFill>
                  <a:schemeClr val="tx2"/>
                </a:solidFill>
              </a:rPr>
              <a:t>@DICOMstandard</a:t>
            </a:r>
            <a:r>
              <a:rPr lang="en-US" sz="1050" dirty="0">
                <a:solidFill>
                  <a:schemeClr val="tx2"/>
                </a:solidFill>
              </a:rPr>
              <a:t> </a:t>
            </a:r>
          </a:p>
        </p:txBody>
      </p:sp>
    </p:spTree>
    <p:extLst>
      <p:ext uri="{BB962C8B-B14F-4D97-AF65-F5344CB8AC3E}">
        <p14:creationId xmlns:p14="http://schemas.microsoft.com/office/powerpoint/2010/main" val="7003835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E82C35C-2C44-4F66-9099-CF74070B4FE2}"/>
              </a:ext>
            </a:extLst>
          </p:cNvPr>
          <p:cNvSpPr>
            <a:spLocks noGrp="1"/>
          </p:cNvSpPr>
          <p:nvPr>
            <p:ph idx="1"/>
          </p:nvPr>
        </p:nvSpPr>
        <p:spPr>
          <a:xfrm>
            <a:off x="448091" y="1812472"/>
            <a:ext cx="8247818" cy="4597038"/>
          </a:xfrm>
        </p:spPr>
        <p:txBody>
          <a:bodyPr>
            <a:normAutofit lnSpcReduction="10000"/>
          </a:bodyPr>
          <a:lstStyle/>
          <a:p>
            <a:pPr>
              <a:buFont typeface="Wingdings" panose="05000000000000000000" pitchFamily="2" charset="2"/>
              <a:buChar char="§"/>
            </a:pPr>
            <a:r>
              <a:rPr lang="en-US" sz="2400" b="1" dirty="0"/>
              <a:t>DICOM members &amp; stakeholders can get information from:</a:t>
            </a:r>
          </a:p>
          <a:p>
            <a:pPr lvl="1">
              <a:buFont typeface="Wingdings 2" panose="05020102010507070707" pitchFamily="18" charset="2"/>
              <a:buChar char="P"/>
            </a:pPr>
            <a:r>
              <a:rPr lang="en-US" sz="2000" dirty="0"/>
              <a:t>WG mailing lists:  Agendas,  notification of minute posting, release of voting packets, reminders &amp; other announcements</a:t>
            </a:r>
          </a:p>
          <a:p>
            <a:pPr lvl="1">
              <a:buFont typeface="Wingdings 2" panose="05020102010507070707" pitchFamily="18" charset="2"/>
              <a:buChar char="P"/>
            </a:pPr>
            <a:r>
              <a:rPr lang="en-US" sz="2000" dirty="0"/>
              <a:t>WG members may use list to send relevant info &amp; questions to other WG members </a:t>
            </a:r>
          </a:p>
          <a:p>
            <a:pPr lvl="1">
              <a:buFont typeface="Wingdings 2" panose="05020102010507070707" pitchFamily="18" charset="2"/>
              <a:buChar char="P"/>
            </a:pPr>
            <a:r>
              <a:rPr lang="en-US" sz="2000" dirty="0"/>
              <a:t>Want to check your status on any WG mailing list? Please contact me or Luiza</a:t>
            </a:r>
          </a:p>
          <a:p>
            <a:r>
              <a:rPr lang="en-US" sz="2400" b="1" dirty="0"/>
              <a:t>DICOM News</a:t>
            </a:r>
          </a:p>
          <a:p>
            <a:pPr lvl="1">
              <a:buFont typeface="Wingdings" panose="05000000000000000000" pitchFamily="2" charset="2"/>
              <a:buChar char="ü"/>
            </a:pPr>
            <a:r>
              <a:rPr lang="en-US" sz="2000" dirty="0"/>
              <a:t>WG-06 updates:  Bjorn will cover more on this tomorrow</a:t>
            </a:r>
          </a:p>
          <a:p>
            <a:r>
              <a:rPr lang="en-US" sz="2400" b="1" dirty="0"/>
              <a:t>DICOM in the News</a:t>
            </a:r>
          </a:p>
          <a:p>
            <a:pPr lvl="1">
              <a:buFont typeface="Wingdings 2" panose="05020102010507070707" pitchFamily="18" charset="2"/>
              <a:buChar char="P"/>
            </a:pPr>
            <a:r>
              <a:rPr lang="en-US" sz="2000" dirty="0"/>
              <a:t>Press releases</a:t>
            </a:r>
          </a:p>
          <a:p>
            <a:pPr marL="0" indent="0">
              <a:buNone/>
            </a:pPr>
            <a:endParaRPr lang="en-US" dirty="0"/>
          </a:p>
        </p:txBody>
      </p:sp>
      <p:sp>
        <p:nvSpPr>
          <p:cNvPr id="3" name="Title 2">
            <a:extLst>
              <a:ext uri="{FF2B5EF4-FFF2-40B4-BE49-F238E27FC236}">
                <a16:creationId xmlns:a16="http://schemas.microsoft.com/office/drawing/2014/main" id="{A57CB69D-FB60-4B2B-A952-02DC2ECA9AA3}"/>
              </a:ext>
            </a:extLst>
          </p:cNvPr>
          <p:cNvSpPr>
            <a:spLocks noGrp="1"/>
          </p:cNvSpPr>
          <p:nvPr>
            <p:ph type="title"/>
          </p:nvPr>
        </p:nvSpPr>
        <p:spPr/>
        <p:txBody>
          <a:bodyPr>
            <a:normAutofit fontScale="90000"/>
          </a:bodyPr>
          <a:lstStyle/>
          <a:p>
            <a:r>
              <a:rPr lang="en-US" dirty="0"/>
              <a:t>DICOM Communications &amp; Outreach</a:t>
            </a:r>
            <a:br>
              <a:rPr lang="en-US" dirty="0"/>
            </a:br>
            <a:endParaRPr lang="en-US" dirty="0"/>
          </a:p>
        </p:txBody>
      </p:sp>
      <p:sp>
        <p:nvSpPr>
          <p:cNvPr id="4" name="Rectangle 3">
            <a:extLst>
              <a:ext uri="{FF2B5EF4-FFF2-40B4-BE49-F238E27FC236}">
                <a16:creationId xmlns:a16="http://schemas.microsoft.com/office/drawing/2014/main" id="{B0BAF420-2049-4F1F-9C35-471BC8AB0BB1}"/>
              </a:ext>
            </a:extLst>
          </p:cNvPr>
          <p:cNvSpPr/>
          <p:nvPr/>
        </p:nvSpPr>
        <p:spPr>
          <a:xfrm>
            <a:off x="566057" y="6445531"/>
            <a:ext cx="8062375" cy="307777"/>
          </a:xfrm>
          <a:prstGeom prst="rect">
            <a:avLst/>
          </a:prstGeom>
        </p:spPr>
        <p:txBody>
          <a:bodyPr wrap="square">
            <a:spAutoFit/>
          </a:bodyPr>
          <a:lstStyle/>
          <a:p>
            <a:r>
              <a:rPr lang="en-US" sz="1050" dirty="0">
                <a:solidFill>
                  <a:schemeClr val="tx2"/>
                </a:solidFill>
              </a:rPr>
              <a:t>Copyright DICOM® 2019       www.dicomstandard.org          #DICOMConference2019        #DICOM           </a:t>
            </a:r>
            <a:r>
              <a:rPr lang="en-US" sz="1400" dirty="0">
                <a:solidFill>
                  <a:schemeClr val="tx2"/>
                </a:solidFill>
              </a:rPr>
              <a:t>  </a:t>
            </a:r>
            <a:r>
              <a:rPr lang="en-US" sz="1200" dirty="0">
                <a:solidFill>
                  <a:schemeClr val="tx2"/>
                </a:solidFill>
              </a:rPr>
              <a:t>@DICOMstandard</a:t>
            </a:r>
            <a:r>
              <a:rPr lang="en-US" sz="1050" dirty="0">
                <a:solidFill>
                  <a:schemeClr val="tx2"/>
                </a:solidFill>
              </a:rPr>
              <a:t> </a:t>
            </a:r>
          </a:p>
        </p:txBody>
      </p:sp>
    </p:spTree>
    <p:extLst>
      <p:ext uri="{BB962C8B-B14F-4D97-AF65-F5344CB8AC3E}">
        <p14:creationId xmlns:p14="http://schemas.microsoft.com/office/powerpoint/2010/main" val="13193985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E82C35C-2C44-4F66-9099-CF74070B4FE2}"/>
              </a:ext>
            </a:extLst>
          </p:cNvPr>
          <p:cNvSpPr>
            <a:spLocks noGrp="1"/>
          </p:cNvSpPr>
          <p:nvPr>
            <p:ph idx="1"/>
          </p:nvPr>
        </p:nvSpPr>
        <p:spPr>
          <a:xfrm>
            <a:off x="448090" y="1812472"/>
            <a:ext cx="6018023" cy="4597038"/>
          </a:xfrm>
        </p:spPr>
        <p:txBody>
          <a:bodyPr>
            <a:normAutofit/>
          </a:bodyPr>
          <a:lstStyle/>
          <a:p>
            <a:pPr marL="0" indent="0">
              <a:buNone/>
            </a:pPr>
            <a:r>
              <a:rPr lang="en-US" sz="2800" b="1" dirty="0"/>
              <a:t>Enhancing social media presence </a:t>
            </a:r>
          </a:p>
          <a:p>
            <a:pPr>
              <a:buFont typeface="Wingdings" panose="05000000000000000000" pitchFamily="2" charset="2"/>
              <a:buChar char="§"/>
            </a:pPr>
            <a:r>
              <a:rPr lang="en-US" sz="2400" b="1" dirty="0"/>
              <a:t>DICOM Twitter Handle </a:t>
            </a:r>
            <a:r>
              <a:rPr lang="en-US" sz="2400" dirty="0"/>
              <a:t>- </a:t>
            </a:r>
            <a:r>
              <a:rPr lang="en-US" sz="2400" b="1" dirty="0">
                <a:hlinkClick r:id="rId2"/>
              </a:rPr>
              <a:t>https://twitter.com/DICOMstandard</a:t>
            </a:r>
            <a:endParaRPr lang="en-US" sz="2400" b="1" dirty="0"/>
          </a:p>
          <a:p>
            <a:r>
              <a:rPr lang="en-US" sz="2600" b="1" dirty="0"/>
              <a:t>Hash tags:  </a:t>
            </a:r>
          </a:p>
          <a:p>
            <a:pPr marL="324000" lvl="1" indent="0">
              <a:buNone/>
            </a:pPr>
            <a:r>
              <a:rPr lang="en-US" sz="2400" b="1" dirty="0"/>
              <a:t>    </a:t>
            </a:r>
            <a:r>
              <a:rPr lang="en-US" sz="2400" b="1" u="sng" dirty="0"/>
              <a:t>#DICOM </a:t>
            </a:r>
            <a:r>
              <a:rPr lang="en-US" sz="2400" b="1" dirty="0"/>
              <a:t>   </a:t>
            </a:r>
            <a:r>
              <a:rPr lang="en-US" sz="2400" b="1" u="sng" dirty="0"/>
              <a:t> </a:t>
            </a:r>
            <a:r>
              <a:rPr lang="en-US" sz="2400" b="1" dirty="0">
                <a:solidFill>
                  <a:schemeClr val="tx1"/>
                </a:solidFill>
                <a:hlinkClick r:id="rId3">
                  <a:extLst>
                    <a:ext uri="{A12FA001-AC4F-418D-AE19-62706E023703}">
                      <ahyp:hlinkClr xmlns:ahyp="http://schemas.microsoft.com/office/drawing/2018/hyperlinkcolor" val="tx"/>
                    </a:ext>
                  </a:extLst>
                </a:hlinkClick>
              </a:rPr>
              <a:t>#</a:t>
            </a:r>
            <a:r>
              <a:rPr lang="en-US" sz="2400" b="1" dirty="0" err="1">
                <a:solidFill>
                  <a:schemeClr val="tx1"/>
                </a:solidFill>
                <a:hlinkClick r:id="rId3">
                  <a:extLst>
                    <a:ext uri="{A12FA001-AC4F-418D-AE19-62706E023703}">
                      <ahyp:hlinkClr xmlns:ahyp="http://schemas.microsoft.com/office/drawing/2018/hyperlinkcolor" val="tx"/>
                    </a:ext>
                  </a:extLst>
                </a:hlinkClick>
              </a:rPr>
              <a:t>DICOMweb</a:t>
            </a:r>
            <a:endParaRPr lang="en-US" sz="2400" b="1" dirty="0">
              <a:solidFill>
                <a:schemeClr val="tx1"/>
              </a:solidFill>
            </a:endParaRPr>
          </a:p>
          <a:p>
            <a:endParaRPr lang="en-US" dirty="0"/>
          </a:p>
        </p:txBody>
      </p:sp>
      <p:sp>
        <p:nvSpPr>
          <p:cNvPr id="3" name="Title 2">
            <a:extLst>
              <a:ext uri="{FF2B5EF4-FFF2-40B4-BE49-F238E27FC236}">
                <a16:creationId xmlns:a16="http://schemas.microsoft.com/office/drawing/2014/main" id="{A57CB69D-FB60-4B2B-A952-02DC2ECA9AA3}"/>
              </a:ext>
            </a:extLst>
          </p:cNvPr>
          <p:cNvSpPr>
            <a:spLocks noGrp="1"/>
          </p:cNvSpPr>
          <p:nvPr>
            <p:ph type="title"/>
          </p:nvPr>
        </p:nvSpPr>
        <p:spPr/>
        <p:txBody>
          <a:bodyPr>
            <a:normAutofit fontScale="90000"/>
          </a:bodyPr>
          <a:lstStyle/>
          <a:p>
            <a:r>
              <a:rPr lang="en-US" dirty="0"/>
              <a:t>DICOM </a:t>
            </a:r>
            <a:r>
              <a:rPr lang="en-US" b="1" dirty="0"/>
              <a:t>Enhancing social media presence </a:t>
            </a:r>
            <a:br>
              <a:rPr lang="en-US" dirty="0"/>
            </a:br>
            <a:endParaRPr lang="en-US" dirty="0"/>
          </a:p>
        </p:txBody>
      </p:sp>
      <p:pic>
        <p:nvPicPr>
          <p:cNvPr id="6" name="Picture 5">
            <a:extLst>
              <a:ext uri="{FF2B5EF4-FFF2-40B4-BE49-F238E27FC236}">
                <a16:creationId xmlns:a16="http://schemas.microsoft.com/office/drawing/2014/main" id="{DF293222-9AD3-49D9-A8A6-D91E514C5212}"/>
              </a:ext>
            </a:extLst>
          </p:cNvPr>
          <p:cNvPicPr>
            <a:picLocks noChangeAspect="1"/>
          </p:cNvPicPr>
          <p:nvPr/>
        </p:nvPicPr>
        <p:blipFill>
          <a:blip r:embed="rId4"/>
          <a:stretch>
            <a:fillRect/>
          </a:stretch>
        </p:blipFill>
        <p:spPr>
          <a:xfrm>
            <a:off x="5199599" y="3389348"/>
            <a:ext cx="3722613" cy="2376353"/>
          </a:xfrm>
          <a:prstGeom prst="rect">
            <a:avLst/>
          </a:prstGeom>
        </p:spPr>
      </p:pic>
      <p:sp>
        <p:nvSpPr>
          <p:cNvPr id="7" name="Rectangle 6">
            <a:extLst>
              <a:ext uri="{FF2B5EF4-FFF2-40B4-BE49-F238E27FC236}">
                <a16:creationId xmlns:a16="http://schemas.microsoft.com/office/drawing/2014/main" id="{209A1D2A-302E-4D3F-9660-6B5DF8DA99A2}"/>
              </a:ext>
            </a:extLst>
          </p:cNvPr>
          <p:cNvSpPr/>
          <p:nvPr/>
        </p:nvSpPr>
        <p:spPr>
          <a:xfrm>
            <a:off x="566057" y="6445531"/>
            <a:ext cx="8062375" cy="307777"/>
          </a:xfrm>
          <a:prstGeom prst="rect">
            <a:avLst/>
          </a:prstGeom>
        </p:spPr>
        <p:txBody>
          <a:bodyPr wrap="square">
            <a:spAutoFit/>
          </a:bodyPr>
          <a:lstStyle/>
          <a:p>
            <a:r>
              <a:rPr lang="en-US" sz="1050" dirty="0">
                <a:solidFill>
                  <a:schemeClr val="tx2"/>
                </a:solidFill>
              </a:rPr>
              <a:t>Copyright DICOM® 2019       www.dicomstandard.org          #DICOMConference2019        #DICOM           </a:t>
            </a:r>
            <a:r>
              <a:rPr lang="en-US" sz="1400" dirty="0">
                <a:solidFill>
                  <a:schemeClr val="tx2"/>
                </a:solidFill>
              </a:rPr>
              <a:t>  </a:t>
            </a:r>
            <a:r>
              <a:rPr lang="en-US" sz="1200" dirty="0">
                <a:solidFill>
                  <a:schemeClr val="tx2"/>
                </a:solidFill>
              </a:rPr>
              <a:t>@DICOMstandard</a:t>
            </a:r>
            <a:r>
              <a:rPr lang="en-US" sz="1050" dirty="0">
                <a:solidFill>
                  <a:schemeClr val="tx2"/>
                </a:solidFill>
              </a:rPr>
              <a:t> </a:t>
            </a:r>
          </a:p>
        </p:txBody>
      </p:sp>
    </p:spTree>
    <p:extLst>
      <p:ext uri="{BB962C8B-B14F-4D97-AF65-F5344CB8AC3E}">
        <p14:creationId xmlns:p14="http://schemas.microsoft.com/office/powerpoint/2010/main" val="719258262"/>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2DB23191718A145B9EA88D95090701D" ma:contentTypeVersion="10" ma:contentTypeDescription="Create a new document." ma:contentTypeScope="" ma:versionID="3987b6a6399c81f3e58af354dd0f4037">
  <xsd:schema xmlns:xsd="http://www.w3.org/2001/XMLSchema" xmlns:xs="http://www.w3.org/2001/XMLSchema" xmlns:p="http://schemas.microsoft.com/office/2006/metadata/properties" xmlns:ns3="37ecb571-9338-46a4-9034-03c4941ce117" targetNamespace="http://schemas.microsoft.com/office/2006/metadata/properties" ma:root="true" ma:fieldsID="4d71e7f5e47e6e0824039442e104d471" ns3:_="">
    <xsd:import namespace="37ecb571-9338-46a4-9034-03c4941ce117"/>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7ecb571-9338-46a4-9034-03c4941ce11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342BA2C-D2A6-42EC-A96E-18BC4F6AF8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7ecb571-9338-46a4-9034-03c4941ce11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F91B737-7437-491F-B977-356DA3773610}">
  <ds:schemaRefs>
    <ds:schemaRef ds:uri="http://schemas.microsoft.com/sharepoint/v3/contenttype/forms"/>
  </ds:schemaRefs>
</ds:datastoreItem>
</file>

<file path=customXml/itemProps3.xml><?xml version="1.0" encoding="utf-8"?>
<ds:datastoreItem xmlns:ds="http://schemas.openxmlformats.org/officeDocument/2006/customXml" ds:itemID="{6B368C63-FCF7-4F0F-935D-AC340CB48FBB}">
  <ds:schemaRefs>
    <ds:schemaRef ds:uri="http://schemas.openxmlformats.org/package/2006/metadata/core-properties"/>
    <ds:schemaRef ds:uri="http://purl.org/dc/dcmitype/"/>
    <ds:schemaRef ds:uri="http://schemas.microsoft.com/office/infopath/2007/PartnerControls"/>
    <ds:schemaRef ds:uri="37ecb571-9338-46a4-9034-03c4941ce117"/>
    <ds:schemaRef ds:uri="http://schemas.microsoft.com/office/2006/metadata/properties"/>
    <ds:schemaRef ds:uri="http://schemas.microsoft.com/office/2006/documentManagement/types"/>
    <ds:schemaRef ds:uri="http://purl.org/dc/elements/1.1/"/>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TM03457464[[fn=Dividend]]</Template>
  <TotalTime>635</TotalTime>
  <Words>877</Words>
  <Application>Microsoft Office PowerPoint</Application>
  <PresentationFormat>On-screen Show (4:3)</PresentationFormat>
  <Paragraphs>132</Paragraphs>
  <Slides>11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Gill Sans MT</vt:lpstr>
      <vt:lpstr>Wingdings</vt:lpstr>
      <vt:lpstr>Wingdings 2</vt:lpstr>
      <vt:lpstr>Dividend</vt:lpstr>
      <vt:lpstr>DICOM Educational Conference Bangkok, Thailand</vt:lpstr>
      <vt:lpstr>Overview</vt:lpstr>
      <vt:lpstr>Medical Imaging Technology Association (MITA)</vt:lpstr>
      <vt:lpstr>DICOM Secretariat Staff</vt:lpstr>
      <vt:lpstr>DICOM Secretariat Roles &amp; Responsibilities </vt:lpstr>
      <vt:lpstr>DICOM Secretariat Initiatives</vt:lpstr>
      <vt:lpstr>DICOM Collaboration Activities  </vt:lpstr>
      <vt:lpstr>DICOM Communications &amp; Outreach </vt:lpstr>
      <vt:lpstr>DICOM Enhancing social media presence  </vt:lpstr>
      <vt:lpstr>Please join us! Joining DICOM is easy!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DICOM Educational Conference Brisbane, Australia</dc:title>
  <dc:creator>Lynn Lear</dc:creator>
  <cp:lastModifiedBy>Kowalczyk, Luiza</cp:lastModifiedBy>
  <cp:revision>63</cp:revision>
  <cp:lastPrinted>2019-09-16T14:35:36Z</cp:lastPrinted>
  <dcterms:created xsi:type="dcterms:W3CDTF">2018-06-26T03:42:10Z</dcterms:created>
  <dcterms:modified xsi:type="dcterms:W3CDTF">2019-09-17T00:51:12Z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0x01010042DB23191718A145B9EA88D95090701D</vt:lpwstr>
  </property>
</Properties>
</file>