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304" r:id="rId2"/>
    <p:sldId id="287" r:id="rId3"/>
    <p:sldId id="305" r:id="rId4"/>
    <p:sldId id="292" r:id="rId5"/>
    <p:sldId id="30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48"/>
    <p:restoredTop sz="94674"/>
  </p:normalViewPr>
  <p:slideViewPr>
    <p:cSldViewPr snapToGrid="0" snapToObjects="1" showGuides="1">
      <p:cViewPr varScale="1">
        <p:scale>
          <a:sx n="139" d="100"/>
          <a:sy n="139" d="100"/>
        </p:scale>
        <p:origin x="192" y="224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1AE87-6AAC-C04D-8333-593677ED3110}" type="datetimeFigureOut">
              <a:rPr lang="en-US" smtClean="0"/>
              <a:t>3/20/24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B20A3-D995-A748-824F-07EB63518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2B0190-C3E9-AB4F-8DED-8000FF8936D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24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5EAB1-2DB7-0440-8AF3-25A84114A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80580A-A6A3-E14A-BD26-E838E0498B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1A886-1155-8E40-BD0E-A71ACB0B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D4B1-A03C-6A41-8F56-CAD462EF225F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2F537B-1F59-EA49-92CF-B0043C6F0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4296D5-354B-B043-B85C-037757C6A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CC07-B459-E44D-8826-F3171678E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89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D97A6-31FD-FB49-989B-99D52932F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8DCDCE-18EE-294B-B170-25F86A8F7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1C7FD-6B3D-434A-9853-19E1BFB2D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D4B1-A03C-6A41-8F56-CAD462EF225F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B10CB5-25DE-C543-B9A2-CB529B5D2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8E007-8AD0-4D45-92A7-4CCD3BC95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CC07-B459-E44D-8826-F3171678E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192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D4F3E9-46FB-704E-AF8B-5D5D573265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76F380-A750-CE40-9E89-7391E4D270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D6B20-2EFD-224C-B1CA-2B188F63D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D4B1-A03C-6A41-8F56-CAD462EF225F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DDBC9-325B-4B43-9B88-C52088CAC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A8606-F3DE-E64C-85B4-1852E01B4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CC07-B459-E44D-8826-F3171678E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64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BA992-332C-794F-9CB0-18FB55B2C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29CCF-F677-0B49-A8D3-7B4B5BB3B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A4B22-4739-834E-A5F0-0F764BCEE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D4B1-A03C-6A41-8F56-CAD462EF225F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53C60-A54D-3F48-AB47-38070243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FE0CE-A0C9-4C47-954B-B21638286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CC07-B459-E44D-8826-F3171678E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2CDB1-8AD6-5143-9EFA-E4808F66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43D7E1-7098-9146-B5C7-5C97DB259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73DA3-A2B9-D144-98E6-5B6DFB5C3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D4B1-A03C-6A41-8F56-CAD462EF225F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1A072-6313-EE44-B6BD-0EEFF29B3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C7BA2-E084-4745-A81D-8ECB31C9C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CC07-B459-E44D-8826-F3171678E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205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52200-BE5B-7E4B-A61B-2BE363D85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09DCA-02AC-494C-B987-F4EBEF8DCE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458D2A-1640-C943-9A8E-2AF80499E7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234E52-7808-9F44-ADA5-0667FC873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D4B1-A03C-6A41-8F56-CAD462EF225F}" type="datetimeFigureOut">
              <a:rPr lang="en-US" smtClean="0"/>
              <a:t>3/20/24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ECE63-825D-1B44-A31F-349E3072E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4D2CF3-E2AD-8148-802E-47C555885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CC07-B459-E44D-8826-F3171678E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05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0A423-3F9C-EE47-BB5B-8445F3A12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AF5226-19D4-3D4D-83CC-F719E2C73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3E18C4-7F8E-5748-926E-9A84FFE21E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300398-9068-8142-B3BF-A48A9B0E2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48598-E635-0E44-A910-4D6C04D2F2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7C94F-64E8-5C4E-A65F-874803AF8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D4B1-A03C-6A41-8F56-CAD462EF225F}" type="datetimeFigureOut">
              <a:rPr lang="en-US" smtClean="0"/>
              <a:t>3/20/24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28FA09-F368-A14B-96A6-28F0DD202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35A847-73E0-794D-9CC9-5261CF1B2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CC07-B459-E44D-8826-F3171678E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04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AF5DD-C03B-F040-83FD-397772989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96CBE8-A7CF-DC49-B32F-FA647E404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D4B1-A03C-6A41-8F56-CAD462EF225F}" type="datetimeFigureOut">
              <a:rPr lang="en-US" smtClean="0"/>
              <a:t>3/20/24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9779D7-D1BC-0245-ADED-81718457F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63129C-8867-3F45-8BBF-618D19005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CC07-B459-E44D-8826-F3171678E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27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91CCE-6F33-9247-A3FA-FDC63E816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D4B1-A03C-6A41-8F56-CAD462EF225F}" type="datetimeFigureOut">
              <a:rPr lang="en-US" smtClean="0"/>
              <a:t>3/20/24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74AE5F-3836-2744-8C76-BE6F75A92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6C94BE-9F09-BC45-AE6F-1EDD65452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CC07-B459-E44D-8826-F3171678E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851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934A1-58D1-9246-A4F6-D6E6D1FC5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27F7D-D668-3F46-BBA2-78BAEC4DA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BC8A7A-65C6-C144-81E9-4E185608D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F0D02C-E0A0-CF44-8EB8-9D318D20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D4B1-A03C-6A41-8F56-CAD462EF225F}" type="datetimeFigureOut">
              <a:rPr lang="en-US" smtClean="0"/>
              <a:t>3/20/24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0EB41C-2DA2-7840-9160-CE1E5D0C8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5BF076-5A24-3B41-B920-BE8396A0C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CC07-B459-E44D-8826-F3171678E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600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83FA2-C776-6A4D-AF70-7149AE8A7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6C8646-D92F-2841-A71A-87685E1F8D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A912B9-9C0A-4F47-B6C2-CD5E4AE120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DE67FF-FC5C-9946-B5C2-380490482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D4B1-A03C-6A41-8F56-CAD462EF225F}" type="datetimeFigureOut">
              <a:rPr lang="en-US" smtClean="0"/>
              <a:t>3/20/24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A55FE-3D8D-2342-BB16-255EA2EB8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61372-EF57-3C49-A4FC-0422F5E48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CC07-B459-E44D-8826-F3171678E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33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0AB2A9-17FC-B441-9237-940059F19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8E7D8-5490-5841-8C48-FD8387B43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8F394-0AFD-144B-9E47-C94C4A6A2E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AD4B1-A03C-6A41-8F56-CAD462EF225F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C0E1F-0831-7F4D-BFD9-863F96164C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CD6330-A0B2-CF43-B9D7-F0FA43AC0E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ACC07-B459-E44D-8826-F3171678E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917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FA4CC-AB19-044C-BF92-5BCE2D99A5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Label Map Segmentation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3DCE1C-AA76-E045-A356-C9B8EEA4A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44592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DICOM WG-06</a:t>
            </a:r>
          </a:p>
          <a:p>
            <a:r>
              <a:rPr lang="en-US" dirty="0"/>
              <a:t>David </a:t>
            </a:r>
            <a:r>
              <a:rPr lang="en-US" dirty="0" err="1"/>
              <a:t>Clunie</a:t>
            </a:r>
            <a:endParaRPr lang="en-US" dirty="0"/>
          </a:p>
          <a:p>
            <a:r>
              <a:rPr lang="en-US" dirty="0"/>
              <a:t>Presentation of Public Comment Draft </a:t>
            </a:r>
            <a:br>
              <a:rPr lang="en-US" dirty="0"/>
            </a:br>
            <a:r>
              <a:rPr lang="en-US" dirty="0"/>
              <a:t>2024/01/08</a:t>
            </a:r>
          </a:p>
        </p:txBody>
      </p:sp>
    </p:spTree>
    <p:extLst>
      <p:ext uri="{BB962C8B-B14F-4D97-AF65-F5344CB8AC3E}">
        <p14:creationId xmlns:p14="http://schemas.microsoft.com/office/powerpoint/2010/main" val="976539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0047C-C3D7-1045-813E-2BBF8D9BC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Various means of encoding segments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D3F68-3C0E-FC4B-8C87-80E383698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Previously:</a:t>
            </a:r>
          </a:p>
          <a:p>
            <a:pPr lvl="1"/>
            <a:r>
              <a:rPr lang="en-US" dirty="0"/>
              <a:t>bitplanes encoding each segment (1 bit or fractional)</a:t>
            </a:r>
          </a:p>
          <a:p>
            <a:pPr lvl="1"/>
            <a:r>
              <a:rPr lang="en-US" dirty="0"/>
              <a:t>allows for overlap, even if uncommon</a:t>
            </a:r>
          </a:p>
          <a:p>
            <a:r>
              <a:rPr lang="en-US" dirty="0"/>
              <a:t>Proposed:</a:t>
            </a:r>
          </a:p>
          <a:p>
            <a:pPr lvl="1"/>
            <a:r>
              <a:rPr lang="en-US" dirty="0"/>
              <a:t>label map, in which each pixel has index into segments</a:t>
            </a:r>
          </a:p>
          <a:p>
            <a:pPr lvl="1"/>
            <a:r>
              <a:rPr lang="en-US" dirty="0"/>
              <a:t>compact and efficient to process for non-overlapping use case</a:t>
            </a:r>
          </a:p>
          <a:p>
            <a:pPr lvl="1"/>
            <a:r>
              <a:rPr lang="en-US" dirty="0"/>
              <a:t>very common pattern in applications that create/use segmentations</a:t>
            </a:r>
          </a:p>
        </p:txBody>
      </p:sp>
    </p:spTree>
    <p:extLst>
      <p:ext uri="{BB962C8B-B14F-4D97-AF65-F5344CB8AC3E}">
        <p14:creationId xmlns:p14="http://schemas.microsoft.com/office/powerpoint/2010/main" val="1318816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Group 92">
            <a:extLst>
              <a:ext uri="{FF2B5EF4-FFF2-40B4-BE49-F238E27FC236}">
                <a16:creationId xmlns:a16="http://schemas.microsoft.com/office/drawing/2014/main" id="{80D26C09-1469-F5CD-6AAA-8549068EF34E}"/>
              </a:ext>
            </a:extLst>
          </p:cNvPr>
          <p:cNvGrpSpPr/>
          <p:nvPr/>
        </p:nvGrpSpPr>
        <p:grpSpPr>
          <a:xfrm>
            <a:off x="1320471" y="1452848"/>
            <a:ext cx="2637157" cy="1472945"/>
            <a:chOff x="1455938" y="764226"/>
            <a:chExt cx="2637157" cy="1472945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FA4E22EB-FBEA-5925-DB08-EC6B0EF0BB11}"/>
                </a:ext>
              </a:extLst>
            </p:cNvPr>
            <p:cNvGrpSpPr/>
            <p:nvPr/>
          </p:nvGrpSpPr>
          <p:grpSpPr>
            <a:xfrm>
              <a:off x="1455938" y="781235"/>
              <a:ext cx="1455936" cy="1455936"/>
              <a:chOff x="1455938" y="781235"/>
              <a:chExt cx="1455936" cy="1455936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DEAF743-F447-A6A9-6CCE-085BBB37CC84}"/>
                  </a:ext>
                </a:extLst>
              </p:cNvPr>
              <p:cNvSpPr/>
              <p:nvPr/>
            </p:nvSpPr>
            <p:spPr>
              <a:xfrm>
                <a:off x="1455938" y="781235"/>
                <a:ext cx="363984" cy="363984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00A09D1-6DB3-600B-94E7-B55A0DBE9DA7}"/>
                  </a:ext>
                </a:extLst>
              </p:cNvPr>
              <p:cNvSpPr/>
              <p:nvPr/>
            </p:nvSpPr>
            <p:spPr>
              <a:xfrm>
                <a:off x="1819922" y="781235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EC60225-BA80-40E2-08E7-BE26BCB91719}"/>
                  </a:ext>
                </a:extLst>
              </p:cNvPr>
              <p:cNvSpPr/>
              <p:nvPr/>
            </p:nvSpPr>
            <p:spPr>
              <a:xfrm>
                <a:off x="2183906" y="781235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47FA083-3244-898E-465D-EE083CF07175}"/>
                  </a:ext>
                </a:extLst>
              </p:cNvPr>
              <p:cNvSpPr/>
              <p:nvPr/>
            </p:nvSpPr>
            <p:spPr>
              <a:xfrm>
                <a:off x="2547890" y="781235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C130753-CCF7-F671-FEBC-CA94846DA42E}"/>
                  </a:ext>
                </a:extLst>
              </p:cNvPr>
              <p:cNvSpPr/>
              <p:nvPr/>
            </p:nvSpPr>
            <p:spPr>
              <a:xfrm>
                <a:off x="1455938" y="1145219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B0DB20A-84B6-8BE2-F323-A3EE4A29600A}"/>
                  </a:ext>
                </a:extLst>
              </p:cNvPr>
              <p:cNvSpPr/>
              <p:nvPr/>
            </p:nvSpPr>
            <p:spPr>
              <a:xfrm>
                <a:off x="1819922" y="1145219"/>
                <a:ext cx="363984" cy="363984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1128055-750F-F51F-6008-63081F9DA7FE}"/>
                  </a:ext>
                </a:extLst>
              </p:cNvPr>
              <p:cNvSpPr/>
              <p:nvPr/>
            </p:nvSpPr>
            <p:spPr>
              <a:xfrm>
                <a:off x="2183906" y="1145219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3038349D-F18A-157D-96A0-7763BC21BC4A}"/>
                  </a:ext>
                </a:extLst>
              </p:cNvPr>
              <p:cNvSpPr/>
              <p:nvPr/>
            </p:nvSpPr>
            <p:spPr>
              <a:xfrm>
                <a:off x="2547890" y="1145219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A05B8E2-5826-E935-96B8-FCB7B7FA95FB}"/>
                  </a:ext>
                </a:extLst>
              </p:cNvPr>
              <p:cNvSpPr/>
              <p:nvPr/>
            </p:nvSpPr>
            <p:spPr>
              <a:xfrm>
                <a:off x="1455938" y="1509203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5CC4004-8936-B6F4-18C0-6E0D74B7DE8B}"/>
                  </a:ext>
                </a:extLst>
              </p:cNvPr>
              <p:cNvSpPr/>
              <p:nvPr/>
            </p:nvSpPr>
            <p:spPr>
              <a:xfrm>
                <a:off x="1819922" y="1509203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A124B36-63F5-84BE-B9F9-8C4E035ABE97}"/>
                  </a:ext>
                </a:extLst>
              </p:cNvPr>
              <p:cNvSpPr/>
              <p:nvPr/>
            </p:nvSpPr>
            <p:spPr>
              <a:xfrm>
                <a:off x="2183906" y="1509203"/>
                <a:ext cx="363984" cy="363984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A353E85-9E93-C88E-EE12-5CB157B689C3}"/>
                  </a:ext>
                </a:extLst>
              </p:cNvPr>
              <p:cNvSpPr/>
              <p:nvPr/>
            </p:nvSpPr>
            <p:spPr>
              <a:xfrm>
                <a:off x="2547890" y="1509203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F37F221B-9DF3-0499-68C5-7E702472E95B}"/>
                  </a:ext>
                </a:extLst>
              </p:cNvPr>
              <p:cNvSpPr/>
              <p:nvPr/>
            </p:nvSpPr>
            <p:spPr>
              <a:xfrm>
                <a:off x="1455938" y="1873187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4D40945-ACCF-562C-AAA2-E539F68394C2}"/>
                  </a:ext>
                </a:extLst>
              </p:cNvPr>
              <p:cNvSpPr/>
              <p:nvPr/>
            </p:nvSpPr>
            <p:spPr>
              <a:xfrm>
                <a:off x="1819922" y="1873187"/>
                <a:ext cx="363984" cy="363984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F69CA0E-1C5D-24CE-15E1-A1EFAD732B85}"/>
                  </a:ext>
                </a:extLst>
              </p:cNvPr>
              <p:cNvSpPr/>
              <p:nvPr/>
            </p:nvSpPr>
            <p:spPr>
              <a:xfrm>
                <a:off x="2183906" y="1873187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7F4FDA10-5CFD-2C6C-394C-982B46DCDC56}"/>
                  </a:ext>
                </a:extLst>
              </p:cNvPr>
              <p:cNvSpPr/>
              <p:nvPr/>
            </p:nvSpPr>
            <p:spPr>
              <a:xfrm>
                <a:off x="2547890" y="1873187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</p:grp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9B33EB63-2AAE-F43C-582D-A5BBF8FE523D}"/>
                </a:ext>
              </a:extLst>
            </p:cNvPr>
            <p:cNvSpPr txBox="1"/>
            <p:nvPr/>
          </p:nvSpPr>
          <p:spPr>
            <a:xfrm>
              <a:off x="2911874" y="764226"/>
              <a:ext cx="11812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Segment 1</a:t>
              </a:r>
            </a:p>
          </p:txBody>
        </p:sp>
      </p:grpSp>
      <p:sp>
        <p:nvSpPr>
          <p:cNvPr id="151" name="TextBox 150">
            <a:extLst>
              <a:ext uri="{FF2B5EF4-FFF2-40B4-BE49-F238E27FC236}">
                <a16:creationId xmlns:a16="http://schemas.microsoft.com/office/drawing/2014/main" id="{50587BA0-6718-898E-37C3-8B699E1EF4D6}"/>
              </a:ext>
            </a:extLst>
          </p:cNvPr>
          <p:cNvSpPr txBox="1"/>
          <p:nvPr/>
        </p:nvSpPr>
        <p:spPr>
          <a:xfrm>
            <a:off x="4371060" y="279897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8DE23BA9-59C7-5915-8331-B0D5DFE1BB11}"/>
              </a:ext>
            </a:extLst>
          </p:cNvPr>
          <p:cNvGrpSpPr/>
          <p:nvPr/>
        </p:nvGrpSpPr>
        <p:grpSpPr>
          <a:xfrm>
            <a:off x="8366631" y="2536754"/>
            <a:ext cx="1455936" cy="1455936"/>
            <a:chOff x="1455938" y="781235"/>
            <a:chExt cx="1455936" cy="1455936"/>
          </a:xfrm>
        </p:grpSpPr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9FA2C4BC-A38C-CA8F-57DE-15CF7E3E425A}"/>
                </a:ext>
              </a:extLst>
            </p:cNvPr>
            <p:cNvSpPr/>
            <p:nvPr/>
          </p:nvSpPr>
          <p:spPr>
            <a:xfrm>
              <a:off x="1455938" y="781235"/>
              <a:ext cx="363984" cy="36398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6C8327BB-A762-CE7C-DFD3-603F1B7212C8}"/>
                </a:ext>
              </a:extLst>
            </p:cNvPr>
            <p:cNvSpPr/>
            <p:nvPr/>
          </p:nvSpPr>
          <p:spPr>
            <a:xfrm>
              <a:off x="1819922" y="781235"/>
              <a:ext cx="363984" cy="36398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1DC93226-577F-2332-DEC4-ADA245AB4722}"/>
                </a:ext>
              </a:extLst>
            </p:cNvPr>
            <p:cNvSpPr/>
            <p:nvPr/>
          </p:nvSpPr>
          <p:spPr>
            <a:xfrm>
              <a:off x="2183906" y="781235"/>
              <a:ext cx="363984" cy="363984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8A8DF72B-2FB9-3533-86FD-6C554927A811}"/>
                </a:ext>
              </a:extLst>
            </p:cNvPr>
            <p:cNvSpPr/>
            <p:nvPr/>
          </p:nvSpPr>
          <p:spPr>
            <a:xfrm>
              <a:off x="2547890" y="781235"/>
              <a:ext cx="363984" cy="363984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</a:t>
              </a: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CAD44F5B-DA14-25FB-61A1-E5E2165CA508}"/>
                </a:ext>
              </a:extLst>
            </p:cNvPr>
            <p:cNvSpPr/>
            <p:nvPr/>
          </p:nvSpPr>
          <p:spPr>
            <a:xfrm>
              <a:off x="1455938" y="1145219"/>
              <a:ext cx="363984" cy="363984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68073D8B-D983-8474-0B49-DFC1FAEA26D5}"/>
                </a:ext>
              </a:extLst>
            </p:cNvPr>
            <p:cNvSpPr/>
            <p:nvPr/>
          </p:nvSpPr>
          <p:spPr>
            <a:xfrm>
              <a:off x="1819922" y="1145219"/>
              <a:ext cx="363984" cy="36398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4DE4FF78-2382-EC0C-8EBA-5C5B9919FCE2}"/>
                </a:ext>
              </a:extLst>
            </p:cNvPr>
            <p:cNvSpPr/>
            <p:nvPr/>
          </p:nvSpPr>
          <p:spPr>
            <a:xfrm>
              <a:off x="2183906" y="1145219"/>
              <a:ext cx="363984" cy="36398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44FA8948-9B6D-A222-D918-93CCBF6E856B}"/>
                </a:ext>
              </a:extLst>
            </p:cNvPr>
            <p:cNvSpPr/>
            <p:nvPr/>
          </p:nvSpPr>
          <p:spPr>
            <a:xfrm>
              <a:off x="2547890" y="1145219"/>
              <a:ext cx="363984" cy="363984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24A57A39-50D0-6DDE-C9F0-F9335D90B3E0}"/>
                </a:ext>
              </a:extLst>
            </p:cNvPr>
            <p:cNvSpPr/>
            <p:nvPr/>
          </p:nvSpPr>
          <p:spPr>
            <a:xfrm>
              <a:off x="1455938" y="1509203"/>
              <a:ext cx="363984" cy="363984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N</a:t>
              </a:r>
            </a:p>
          </p:txBody>
        </p:sp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28F3F6E3-387B-D78D-229F-3DD844153CEC}"/>
                </a:ext>
              </a:extLst>
            </p:cNvPr>
            <p:cNvSpPr/>
            <p:nvPr/>
          </p:nvSpPr>
          <p:spPr>
            <a:xfrm>
              <a:off x="1819922" y="1509203"/>
              <a:ext cx="363984" cy="363984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B338C7E4-6FAE-CA1C-C8AD-8CA51AAF42EB}"/>
                </a:ext>
              </a:extLst>
            </p:cNvPr>
            <p:cNvSpPr/>
            <p:nvPr/>
          </p:nvSpPr>
          <p:spPr>
            <a:xfrm>
              <a:off x="2183906" y="1509203"/>
              <a:ext cx="363984" cy="36398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3A8407A7-0FD5-88E7-6448-81A9FC69CB3D}"/>
                </a:ext>
              </a:extLst>
            </p:cNvPr>
            <p:cNvSpPr/>
            <p:nvPr/>
          </p:nvSpPr>
          <p:spPr>
            <a:xfrm>
              <a:off x="2547890" y="1509203"/>
              <a:ext cx="363984" cy="36398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E5CDD7E9-B2BB-9F7C-838F-66E753E248C1}"/>
                </a:ext>
              </a:extLst>
            </p:cNvPr>
            <p:cNvSpPr/>
            <p:nvPr/>
          </p:nvSpPr>
          <p:spPr>
            <a:xfrm>
              <a:off x="1455938" y="1873187"/>
              <a:ext cx="363984" cy="363984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D88A2375-C8A2-13B8-8558-B41CAD9C5795}"/>
                </a:ext>
              </a:extLst>
            </p:cNvPr>
            <p:cNvSpPr/>
            <p:nvPr/>
          </p:nvSpPr>
          <p:spPr>
            <a:xfrm>
              <a:off x="1819922" y="1873187"/>
              <a:ext cx="363984" cy="36398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2F83605E-B19F-3139-6AAB-EB7F445105F2}"/>
                </a:ext>
              </a:extLst>
            </p:cNvPr>
            <p:cNvSpPr/>
            <p:nvPr/>
          </p:nvSpPr>
          <p:spPr>
            <a:xfrm>
              <a:off x="2183906" y="1873187"/>
              <a:ext cx="363984" cy="36398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9FCE5C4B-FF76-7B79-C4EB-2E5CE3CE4BF6}"/>
                </a:ext>
              </a:extLst>
            </p:cNvPr>
            <p:cNvSpPr/>
            <p:nvPr/>
          </p:nvSpPr>
          <p:spPr>
            <a:xfrm>
              <a:off x="2547890" y="1873187"/>
              <a:ext cx="363984" cy="363984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D63B479D-EC82-A6B8-F389-ED3CE96FD568}"/>
              </a:ext>
            </a:extLst>
          </p:cNvPr>
          <p:cNvGrpSpPr/>
          <p:nvPr/>
        </p:nvGrpSpPr>
        <p:grpSpPr>
          <a:xfrm>
            <a:off x="1845408" y="1943918"/>
            <a:ext cx="2637157" cy="1472945"/>
            <a:chOff x="1455938" y="764226"/>
            <a:chExt cx="2637157" cy="1472945"/>
          </a:xfrm>
        </p:grpSpPr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A52C2B9A-13E0-33DC-264E-5861E2D59810}"/>
                </a:ext>
              </a:extLst>
            </p:cNvPr>
            <p:cNvGrpSpPr/>
            <p:nvPr/>
          </p:nvGrpSpPr>
          <p:grpSpPr>
            <a:xfrm>
              <a:off x="1455938" y="781235"/>
              <a:ext cx="1455936" cy="1455936"/>
              <a:chOff x="1455938" y="781235"/>
              <a:chExt cx="1455936" cy="1455936"/>
            </a:xfrm>
          </p:grpSpPr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16F00864-607B-6C48-4838-D2E47CCFB409}"/>
                  </a:ext>
                </a:extLst>
              </p:cNvPr>
              <p:cNvSpPr/>
              <p:nvPr/>
            </p:nvSpPr>
            <p:spPr>
              <a:xfrm>
                <a:off x="1455938" y="781235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E377F11E-72F2-B445-1DFC-A4DAD25703B2}"/>
                  </a:ext>
                </a:extLst>
              </p:cNvPr>
              <p:cNvSpPr/>
              <p:nvPr/>
            </p:nvSpPr>
            <p:spPr>
              <a:xfrm>
                <a:off x="1819922" y="781235"/>
                <a:ext cx="363984" cy="363984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894C9DAC-038B-644F-2293-F2D928B06894}"/>
                  </a:ext>
                </a:extLst>
              </p:cNvPr>
              <p:cNvSpPr/>
              <p:nvPr/>
            </p:nvSpPr>
            <p:spPr>
              <a:xfrm>
                <a:off x="2183906" y="781235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CBD3B061-6008-494C-F036-D6F64B7A0530}"/>
                  </a:ext>
                </a:extLst>
              </p:cNvPr>
              <p:cNvSpPr/>
              <p:nvPr/>
            </p:nvSpPr>
            <p:spPr>
              <a:xfrm>
                <a:off x="2547890" y="781235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85FACB24-EE88-A269-B701-ACDEB0BF7755}"/>
                  </a:ext>
                </a:extLst>
              </p:cNvPr>
              <p:cNvSpPr/>
              <p:nvPr/>
            </p:nvSpPr>
            <p:spPr>
              <a:xfrm>
                <a:off x="1455938" y="1145219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1233BCD3-3F01-6B5F-E677-F1D4674AC094}"/>
                  </a:ext>
                </a:extLst>
              </p:cNvPr>
              <p:cNvSpPr/>
              <p:nvPr/>
            </p:nvSpPr>
            <p:spPr>
              <a:xfrm>
                <a:off x="1819922" y="1145219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7F402628-F174-AA3F-190D-B0533409B62C}"/>
                  </a:ext>
                </a:extLst>
              </p:cNvPr>
              <p:cNvSpPr/>
              <p:nvPr/>
            </p:nvSpPr>
            <p:spPr>
              <a:xfrm>
                <a:off x="2183906" y="1145219"/>
                <a:ext cx="363984" cy="363984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E8F6D6F-0F48-DC19-CE11-C0C25DC87357}"/>
                  </a:ext>
                </a:extLst>
              </p:cNvPr>
              <p:cNvSpPr/>
              <p:nvPr/>
            </p:nvSpPr>
            <p:spPr>
              <a:xfrm>
                <a:off x="2547890" y="1145219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07681535-1A12-996D-AC8F-FFB294B71541}"/>
                  </a:ext>
                </a:extLst>
              </p:cNvPr>
              <p:cNvSpPr/>
              <p:nvPr/>
            </p:nvSpPr>
            <p:spPr>
              <a:xfrm>
                <a:off x="1455938" y="1509203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5E82AB66-E938-4F14-B5A3-34121B728B38}"/>
                  </a:ext>
                </a:extLst>
              </p:cNvPr>
              <p:cNvSpPr/>
              <p:nvPr/>
            </p:nvSpPr>
            <p:spPr>
              <a:xfrm>
                <a:off x="1819922" y="1509203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274C55E1-8351-5D2E-B7C8-2F202327FCB0}"/>
                  </a:ext>
                </a:extLst>
              </p:cNvPr>
              <p:cNvSpPr/>
              <p:nvPr/>
            </p:nvSpPr>
            <p:spPr>
              <a:xfrm>
                <a:off x="2183906" y="1509203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E80E5AB0-2649-C9C6-DDF4-4B7B84C28DD0}"/>
                  </a:ext>
                </a:extLst>
              </p:cNvPr>
              <p:cNvSpPr/>
              <p:nvPr/>
            </p:nvSpPr>
            <p:spPr>
              <a:xfrm>
                <a:off x="2547890" y="1509203"/>
                <a:ext cx="363984" cy="363984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35AB3A01-AFA6-6CDA-CBDC-3FD5AB958248}"/>
                  </a:ext>
                </a:extLst>
              </p:cNvPr>
              <p:cNvSpPr/>
              <p:nvPr/>
            </p:nvSpPr>
            <p:spPr>
              <a:xfrm>
                <a:off x="1455938" y="1873187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33D1A004-748D-9043-97E9-1559FDDEA844}"/>
                  </a:ext>
                </a:extLst>
              </p:cNvPr>
              <p:cNvSpPr/>
              <p:nvPr/>
            </p:nvSpPr>
            <p:spPr>
              <a:xfrm>
                <a:off x="1819922" y="1873187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7F16648E-0C81-AD10-1035-8B128C49E440}"/>
                  </a:ext>
                </a:extLst>
              </p:cNvPr>
              <p:cNvSpPr/>
              <p:nvPr/>
            </p:nvSpPr>
            <p:spPr>
              <a:xfrm>
                <a:off x="2183906" y="1873187"/>
                <a:ext cx="363984" cy="363984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F27C2369-BDC1-8ED7-462F-59F7C68E5B7B}"/>
                  </a:ext>
                </a:extLst>
              </p:cNvPr>
              <p:cNvSpPr/>
              <p:nvPr/>
            </p:nvSpPr>
            <p:spPr>
              <a:xfrm>
                <a:off x="2547890" y="1873187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</p:grp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8F014A03-745E-132C-00DE-748078C92686}"/>
                </a:ext>
              </a:extLst>
            </p:cNvPr>
            <p:cNvSpPr txBox="1"/>
            <p:nvPr/>
          </p:nvSpPr>
          <p:spPr>
            <a:xfrm>
              <a:off x="2911874" y="764226"/>
              <a:ext cx="11812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Segment 2</a:t>
              </a: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53CF45D2-6DFB-0C0E-3BF4-B437562FD6A9}"/>
              </a:ext>
            </a:extLst>
          </p:cNvPr>
          <p:cNvGrpSpPr/>
          <p:nvPr/>
        </p:nvGrpSpPr>
        <p:grpSpPr>
          <a:xfrm>
            <a:off x="2370345" y="2434988"/>
            <a:ext cx="2637157" cy="1472945"/>
            <a:chOff x="1455938" y="764226"/>
            <a:chExt cx="2637157" cy="1472945"/>
          </a:xfrm>
        </p:grpSpPr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2CB66377-14F1-D302-3A5C-341BE695DBF0}"/>
                </a:ext>
              </a:extLst>
            </p:cNvPr>
            <p:cNvGrpSpPr/>
            <p:nvPr/>
          </p:nvGrpSpPr>
          <p:grpSpPr>
            <a:xfrm>
              <a:off x="1455938" y="781235"/>
              <a:ext cx="1455936" cy="1455936"/>
              <a:chOff x="1455938" y="781235"/>
              <a:chExt cx="1455936" cy="1455936"/>
            </a:xfrm>
          </p:grpSpPr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87D62A5A-DB19-1336-8236-47C0CAD37265}"/>
                  </a:ext>
                </a:extLst>
              </p:cNvPr>
              <p:cNvSpPr/>
              <p:nvPr/>
            </p:nvSpPr>
            <p:spPr>
              <a:xfrm>
                <a:off x="1455938" y="781235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70D08196-3363-27F2-C84F-5D96F2752FBD}"/>
                  </a:ext>
                </a:extLst>
              </p:cNvPr>
              <p:cNvSpPr/>
              <p:nvPr/>
            </p:nvSpPr>
            <p:spPr>
              <a:xfrm>
                <a:off x="1819922" y="781235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84DE538D-9AAB-6B3E-B637-1122DCCC6888}"/>
                  </a:ext>
                </a:extLst>
              </p:cNvPr>
              <p:cNvSpPr/>
              <p:nvPr/>
            </p:nvSpPr>
            <p:spPr>
              <a:xfrm>
                <a:off x="2183906" y="781235"/>
                <a:ext cx="363984" cy="363984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407CFD21-B293-AE6D-558E-78D7B9BE6C47}"/>
                  </a:ext>
                </a:extLst>
              </p:cNvPr>
              <p:cNvSpPr/>
              <p:nvPr/>
            </p:nvSpPr>
            <p:spPr>
              <a:xfrm>
                <a:off x="2547890" y="781235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BC8D4110-A9EE-8F45-B4B5-5DE124F4253D}"/>
                  </a:ext>
                </a:extLst>
              </p:cNvPr>
              <p:cNvSpPr/>
              <p:nvPr/>
            </p:nvSpPr>
            <p:spPr>
              <a:xfrm>
                <a:off x="1455938" y="1145219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1CD6E862-CB1A-A4E6-44B2-697E67443EE3}"/>
                  </a:ext>
                </a:extLst>
              </p:cNvPr>
              <p:cNvSpPr/>
              <p:nvPr/>
            </p:nvSpPr>
            <p:spPr>
              <a:xfrm>
                <a:off x="1819922" y="1145219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951F3C40-5592-86A4-79F0-CA1043EB92EE}"/>
                  </a:ext>
                </a:extLst>
              </p:cNvPr>
              <p:cNvSpPr/>
              <p:nvPr/>
            </p:nvSpPr>
            <p:spPr>
              <a:xfrm>
                <a:off x="2183906" y="1145219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CF8E8B7E-D130-9F58-7F05-07B9D48D7F1C}"/>
                  </a:ext>
                </a:extLst>
              </p:cNvPr>
              <p:cNvSpPr/>
              <p:nvPr/>
            </p:nvSpPr>
            <p:spPr>
              <a:xfrm>
                <a:off x="2547890" y="1145219"/>
                <a:ext cx="363984" cy="363984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CED5FED3-3761-1CD8-5543-353188850A56}"/>
                  </a:ext>
                </a:extLst>
              </p:cNvPr>
              <p:cNvSpPr/>
              <p:nvPr/>
            </p:nvSpPr>
            <p:spPr>
              <a:xfrm>
                <a:off x="1455938" y="1509203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45C7ADFA-C7F7-D501-D3F4-D9EC923E688A}"/>
                  </a:ext>
                </a:extLst>
              </p:cNvPr>
              <p:cNvSpPr/>
              <p:nvPr/>
            </p:nvSpPr>
            <p:spPr>
              <a:xfrm>
                <a:off x="1819922" y="1509203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04095F11-6F73-3420-6D12-4A4BA8ED6A51}"/>
                  </a:ext>
                </a:extLst>
              </p:cNvPr>
              <p:cNvSpPr/>
              <p:nvPr/>
            </p:nvSpPr>
            <p:spPr>
              <a:xfrm>
                <a:off x="2183906" y="1509203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2B035656-4539-98AA-1378-3150741D4D7E}"/>
                  </a:ext>
                </a:extLst>
              </p:cNvPr>
              <p:cNvSpPr/>
              <p:nvPr/>
            </p:nvSpPr>
            <p:spPr>
              <a:xfrm>
                <a:off x="2547890" y="1509203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DED4C310-8661-94B9-8C4E-32CD7D83E78B}"/>
                  </a:ext>
                </a:extLst>
              </p:cNvPr>
              <p:cNvSpPr/>
              <p:nvPr/>
            </p:nvSpPr>
            <p:spPr>
              <a:xfrm>
                <a:off x="1455938" y="1873187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5E75E702-7C4D-99F9-94D1-7093F0AD71CE}"/>
                  </a:ext>
                </a:extLst>
              </p:cNvPr>
              <p:cNvSpPr/>
              <p:nvPr/>
            </p:nvSpPr>
            <p:spPr>
              <a:xfrm>
                <a:off x="1819922" y="1873187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254C8AE2-B66A-E82E-9995-53895081E9FB}"/>
                  </a:ext>
                </a:extLst>
              </p:cNvPr>
              <p:cNvSpPr/>
              <p:nvPr/>
            </p:nvSpPr>
            <p:spPr>
              <a:xfrm>
                <a:off x="2183906" y="1873187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579EC1B4-3029-73D4-3A3F-6EC2BD780E53}"/>
                  </a:ext>
                </a:extLst>
              </p:cNvPr>
              <p:cNvSpPr/>
              <p:nvPr/>
            </p:nvSpPr>
            <p:spPr>
              <a:xfrm>
                <a:off x="2547890" y="1873187"/>
                <a:ext cx="363984" cy="363984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19DDC5EA-5685-01F4-4438-E934172F92C5}"/>
                </a:ext>
              </a:extLst>
            </p:cNvPr>
            <p:cNvSpPr txBox="1"/>
            <p:nvPr/>
          </p:nvSpPr>
          <p:spPr>
            <a:xfrm>
              <a:off x="2911874" y="764226"/>
              <a:ext cx="11812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Segment 3</a:t>
              </a:r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39E3FC67-5A1F-98A6-4118-6F043CF92C55}"/>
              </a:ext>
            </a:extLst>
          </p:cNvPr>
          <p:cNvGrpSpPr/>
          <p:nvPr/>
        </p:nvGrpSpPr>
        <p:grpSpPr>
          <a:xfrm>
            <a:off x="3279108" y="3355038"/>
            <a:ext cx="2669217" cy="1472945"/>
            <a:chOff x="3414575" y="2666416"/>
            <a:chExt cx="2669217" cy="1472945"/>
          </a:xfrm>
        </p:grpSpPr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A24A703C-D2F3-06CE-616C-3ED822550BB9}"/>
                </a:ext>
              </a:extLst>
            </p:cNvPr>
            <p:cNvGrpSpPr/>
            <p:nvPr/>
          </p:nvGrpSpPr>
          <p:grpSpPr>
            <a:xfrm>
              <a:off x="3414575" y="2683425"/>
              <a:ext cx="1455936" cy="1455936"/>
              <a:chOff x="1455938" y="781235"/>
              <a:chExt cx="1455936" cy="1455936"/>
            </a:xfrm>
          </p:grpSpPr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D8BAB02C-C383-E782-CB23-D99BE94D4FFD}"/>
                  </a:ext>
                </a:extLst>
              </p:cNvPr>
              <p:cNvSpPr/>
              <p:nvPr/>
            </p:nvSpPr>
            <p:spPr>
              <a:xfrm>
                <a:off x="1455938" y="781235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D6A3061F-F697-AAC5-9B09-A9900BE1A7F9}"/>
                  </a:ext>
                </a:extLst>
              </p:cNvPr>
              <p:cNvSpPr/>
              <p:nvPr/>
            </p:nvSpPr>
            <p:spPr>
              <a:xfrm>
                <a:off x="1819922" y="781235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0</a:t>
                </a:r>
              </a:p>
            </p:txBody>
          </p:sp>
          <p:sp>
            <p:nvSpPr>
              <p:cNvPr id="137" name="Rectangle 136">
                <a:extLst>
                  <a:ext uri="{FF2B5EF4-FFF2-40B4-BE49-F238E27FC236}">
                    <a16:creationId xmlns:a16="http://schemas.microsoft.com/office/drawing/2014/main" id="{C50E1D05-A638-604D-053B-3D3ADA1D2E03}"/>
                  </a:ext>
                </a:extLst>
              </p:cNvPr>
              <p:cNvSpPr/>
              <p:nvPr/>
            </p:nvSpPr>
            <p:spPr>
              <a:xfrm>
                <a:off x="2183906" y="781235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E22AFAF8-B141-FE87-3A0F-43EDBD91E451}"/>
                  </a:ext>
                </a:extLst>
              </p:cNvPr>
              <p:cNvSpPr/>
              <p:nvPr/>
            </p:nvSpPr>
            <p:spPr>
              <a:xfrm>
                <a:off x="2547890" y="781235"/>
                <a:ext cx="363984" cy="363984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139" name="Rectangle 138">
                <a:extLst>
                  <a:ext uri="{FF2B5EF4-FFF2-40B4-BE49-F238E27FC236}">
                    <a16:creationId xmlns:a16="http://schemas.microsoft.com/office/drawing/2014/main" id="{03BF6DC9-F164-4600-D466-C6D9F055BD71}"/>
                  </a:ext>
                </a:extLst>
              </p:cNvPr>
              <p:cNvSpPr/>
              <p:nvPr/>
            </p:nvSpPr>
            <p:spPr>
              <a:xfrm>
                <a:off x="1455938" y="1145219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0</a:t>
                </a:r>
              </a:p>
            </p:txBody>
          </p:sp>
          <p:sp>
            <p:nvSpPr>
              <p:cNvPr id="140" name="Rectangle 139">
                <a:extLst>
                  <a:ext uri="{FF2B5EF4-FFF2-40B4-BE49-F238E27FC236}">
                    <a16:creationId xmlns:a16="http://schemas.microsoft.com/office/drawing/2014/main" id="{1429F0A8-7BB8-2F46-69F6-5724527F5598}"/>
                  </a:ext>
                </a:extLst>
              </p:cNvPr>
              <p:cNvSpPr/>
              <p:nvPr/>
            </p:nvSpPr>
            <p:spPr>
              <a:xfrm>
                <a:off x="1819922" y="1145219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6AC4C3BB-5BCD-C543-54E5-65BB83D75E02}"/>
                  </a:ext>
                </a:extLst>
              </p:cNvPr>
              <p:cNvSpPr/>
              <p:nvPr/>
            </p:nvSpPr>
            <p:spPr>
              <a:xfrm>
                <a:off x="2183906" y="1145219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0</a:t>
                </a:r>
              </a:p>
            </p:txBody>
          </p:sp>
          <p:sp>
            <p:nvSpPr>
              <p:cNvPr id="142" name="Rectangle 141">
                <a:extLst>
                  <a:ext uri="{FF2B5EF4-FFF2-40B4-BE49-F238E27FC236}">
                    <a16:creationId xmlns:a16="http://schemas.microsoft.com/office/drawing/2014/main" id="{802230AC-1050-7604-8187-A55C5364B03F}"/>
                  </a:ext>
                </a:extLst>
              </p:cNvPr>
              <p:cNvSpPr/>
              <p:nvPr/>
            </p:nvSpPr>
            <p:spPr>
              <a:xfrm>
                <a:off x="2547890" y="1145219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43" name="Rectangle 142">
                <a:extLst>
                  <a:ext uri="{FF2B5EF4-FFF2-40B4-BE49-F238E27FC236}">
                    <a16:creationId xmlns:a16="http://schemas.microsoft.com/office/drawing/2014/main" id="{745E2EA9-BB95-778F-0033-70EE75027F90}"/>
                  </a:ext>
                </a:extLst>
              </p:cNvPr>
              <p:cNvSpPr/>
              <p:nvPr/>
            </p:nvSpPr>
            <p:spPr>
              <a:xfrm>
                <a:off x="1455938" y="1509203"/>
                <a:ext cx="363984" cy="36398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144" name="Rectangle 143">
                <a:extLst>
                  <a:ext uri="{FF2B5EF4-FFF2-40B4-BE49-F238E27FC236}">
                    <a16:creationId xmlns:a16="http://schemas.microsoft.com/office/drawing/2014/main" id="{2763CFD9-0DFB-1F0C-F55C-65E16FE6A319}"/>
                  </a:ext>
                </a:extLst>
              </p:cNvPr>
              <p:cNvSpPr/>
              <p:nvPr/>
            </p:nvSpPr>
            <p:spPr>
              <a:xfrm>
                <a:off x="1819922" y="1509203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0</a:t>
                </a:r>
              </a:p>
            </p:txBody>
          </p:sp>
          <p:sp>
            <p:nvSpPr>
              <p:cNvPr id="145" name="Rectangle 144">
                <a:extLst>
                  <a:ext uri="{FF2B5EF4-FFF2-40B4-BE49-F238E27FC236}">
                    <a16:creationId xmlns:a16="http://schemas.microsoft.com/office/drawing/2014/main" id="{31FFD212-8CD0-9A21-D727-8685D69E8E55}"/>
                  </a:ext>
                </a:extLst>
              </p:cNvPr>
              <p:cNvSpPr/>
              <p:nvPr/>
            </p:nvSpPr>
            <p:spPr>
              <a:xfrm>
                <a:off x="2183906" y="1509203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46" name="Rectangle 145">
                <a:extLst>
                  <a:ext uri="{FF2B5EF4-FFF2-40B4-BE49-F238E27FC236}">
                    <a16:creationId xmlns:a16="http://schemas.microsoft.com/office/drawing/2014/main" id="{63C851A6-C52E-E2C5-EC1A-5BC2E3052B21}"/>
                  </a:ext>
                </a:extLst>
              </p:cNvPr>
              <p:cNvSpPr/>
              <p:nvPr/>
            </p:nvSpPr>
            <p:spPr>
              <a:xfrm>
                <a:off x="2547890" y="1509203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0</a:t>
                </a:r>
              </a:p>
            </p:txBody>
          </p:sp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C9ADD48F-453D-4C83-DB99-471EDA6EAD15}"/>
                  </a:ext>
                </a:extLst>
              </p:cNvPr>
              <p:cNvSpPr/>
              <p:nvPr/>
            </p:nvSpPr>
            <p:spPr>
              <a:xfrm>
                <a:off x="1455938" y="1873187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0</a:t>
                </a:r>
              </a:p>
            </p:txBody>
          </p:sp>
          <p:sp>
            <p:nvSpPr>
              <p:cNvPr id="148" name="Rectangle 147">
                <a:extLst>
                  <a:ext uri="{FF2B5EF4-FFF2-40B4-BE49-F238E27FC236}">
                    <a16:creationId xmlns:a16="http://schemas.microsoft.com/office/drawing/2014/main" id="{62FE6517-A797-E08E-9FB4-0CA4B257B061}"/>
                  </a:ext>
                </a:extLst>
              </p:cNvPr>
              <p:cNvSpPr/>
              <p:nvPr/>
            </p:nvSpPr>
            <p:spPr>
              <a:xfrm>
                <a:off x="1819922" y="1873187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  <p:sp>
            <p:nvSpPr>
              <p:cNvPr id="149" name="Rectangle 148">
                <a:extLst>
                  <a:ext uri="{FF2B5EF4-FFF2-40B4-BE49-F238E27FC236}">
                    <a16:creationId xmlns:a16="http://schemas.microsoft.com/office/drawing/2014/main" id="{2FB365E4-A767-170E-B7A7-4DCF569D6947}"/>
                  </a:ext>
                </a:extLst>
              </p:cNvPr>
              <p:cNvSpPr/>
              <p:nvPr/>
            </p:nvSpPr>
            <p:spPr>
              <a:xfrm>
                <a:off x="2183906" y="1873187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0</a:t>
                </a:r>
              </a:p>
            </p:txBody>
          </p:sp>
          <p:sp>
            <p:nvSpPr>
              <p:cNvPr id="150" name="Rectangle 149">
                <a:extLst>
                  <a:ext uri="{FF2B5EF4-FFF2-40B4-BE49-F238E27FC236}">
                    <a16:creationId xmlns:a16="http://schemas.microsoft.com/office/drawing/2014/main" id="{CD764DAB-441F-7180-6EAA-A58F8DF57390}"/>
                  </a:ext>
                </a:extLst>
              </p:cNvPr>
              <p:cNvSpPr/>
              <p:nvPr/>
            </p:nvSpPr>
            <p:spPr>
              <a:xfrm>
                <a:off x="2547890" y="1873187"/>
                <a:ext cx="363984" cy="36398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</a:rPr>
                  <a:t>0</a:t>
                </a:r>
              </a:p>
            </p:txBody>
          </p:sp>
        </p:grp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2F406683-B393-3589-C82C-7FD5572B542F}"/>
                </a:ext>
              </a:extLst>
            </p:cNvPr>
            <p:cNvSpPr txBox="1"/>
            <p:nvPr/>
          </p:nvSpPr>
          <p:spPr>
            <a:xfrm>
              <a:off x="4870511" y="2666416"/>
              <a:ext cx="1213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Segment N</a:t>
              </a: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B1CB19A3-F5F3-9E52-3399-F453100FA7BD}"/>
              </a:ext>
            </a:extLst>
          </p:cNvPr>
          <p:cNvGrpSpPr/>
          <p:nvPr/>
        </p:nvGrpSpPr>
        <p:grpSpPr>
          <a:xfrm>
            <a:off x="6096000" y="1343378"/>
            <a:ext cx="2073610" cy="3793066"/>
            <a:chOff x="6096000" y="1343378"/>
            <a:chExt cx="2073610" cy="3793066"/>
          </a:xfrm>
        </p:grpSpPr>
        <p:sp>
          <p:nvSpPr>
            <p:cNvPr id="173" name="Right Brace 172">
              <a:extLst>
                <a:ext uri="{FF2B5EF4-FFF2-40B4-BE49-F238E27FC236}">
                  <a16:creationId xmlns:a16="http://schemas.microsoft.com/office/drawing/2014/main" id="{5B69C62F-EB5F-AF1B-ACA6-FFA7DDB6CB10}"/>
                </a:ext>
              </a:extLst>
            </p:cNvPr>
            <p:cNvSpPr/>
            <p:nvPr/>
          </p:nvSpPr>
          <p:spPr>
            <a:xfrm>
              <a:off x="6096000" y="1343378"/>
              <a:ext cx="485422" cy="3793066"/>
            </a:xfrm>
            <a:prstGeom prst="rightBrac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5" name="Straight Arrow Connector 174">
              <a:extLst>
                <a:ext uri="{FF2B5EF4-FFF2-40B4-BE49-F238E27FC236}">
                  <a16:creationId xmlns:a16="http://schemas.microsoft.com/office/drawing/2014/main" id="{A1051DE0-0DA3-4F6C-F211-0176DB10BB8C}"/>
                </a:ext>
              </a:extLst>
            </p:cNvPr>
            <p:cNvCxnSpPr>
              <a:cxnSpLocks/>
            </p:cNvCxnSpPr>
            <p:nvPr/>
          </p:nvCxnSpPr>
          <p:spPr>
            <a:xfrm>
              <a:off x="6573543" y="3239446"/>
              <a:ext cx="1596067" cy="9150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8" name="TextBox 177">
            <a:extLst>
              <a:ext uri="{FF2B5EF4-FFF2-40B4-BE49-F238E27FC236}">
                <a16:creationId xmlns:a16="http://schemas.microsoft.com/office/drawing/2014/main" id="{73BBA79C-1035-B08C-71C4-576F89318187}"/>
              </a:ext>
            </a:extLst>
          </p:cNvPr>
          <p:cNvSpPr txBox="1"/>
          <p:nvPr/>
        </p:nvSpPr>
        <p:spPr>
          <a:xfrm>
            <a:off x="1082112" y="5541264"/>
            <a:ext cx="4474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Multiple non-overlapping BINARY SEG Frames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035F28E6-E9D1-2BDA-BC4E-59E3D30F2CA5}"/>
              </a:ext>
            </a:extLst>
          </p:cNvPr>
          <p:cNvSpPr txBox="1"/>
          <p:nvPr/>
        </p:nvSpPr>
        <p:spPr>
          <a:xfrm>
            <a:off x="7656352" y="5541264"/>
            <a:ext cx="2958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Single LABELMAP SEG Frame</a:t>
            </a:r>
          </a:p>
        </p:txBody>
      </p:sp>
    </p:spTree>
    <p:extLst>
      <p:ext uri="{BB962C8B-B14F-4D97-AF65-F5344CB8AC3E}">
        <p14:creationId xmlns:p14="http://schemas.microsoft.com/office/powerpoint/2010/main" val="1015151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F334F-08C5-BB47-B5D0-DC445CC4B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Decisions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BBA96-9B97-AF41-940D-D70FF0073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Re-use as much of existing Segmentation IOD as possible</a:t>
            </a:r>
          </a:p>
          <a:p>
            <a:r>
              <a:rPr lang="en-US" dirty="0"/>
              <a:t>New SOP Class</a:t>
            </a:r>
          </a:p>
          <a:p>
            <a:r>
              <a:rPr lang="en-US" dirty="0"/>
              <a:t>Documented as multiple SOP Classes, same IOD</a:t>
            </a:r>
          </a:p>
          <a:p>
            <a:r>
              <a:rPr lang="en-US" dirty="0"/>
              <a:t>Requirements conditioned on LABELMAP Segmentation Type</a:t>
            </a:r>
          </a:p>
          <a:p>
            <a:r>
              <a:rPr lang="en-US" dirty="0"/>
              <a:t>8 or 16 bit (not more)</a:t>
            </a:r>
          </a:p>
          <a:p>
            <a:r>
              <a:rPr lang="en-US" dirty="0"/>
              <a:t>Segment Number not required to start at and increment by 1</a:t>
            </a:r>
          </a:p>
          <a:p>
            <a:r>
              <a:rPr lang="en-US" dirty="0"/>
              <a:t>Color support through PALETTE COLOR Photometric Interpretation</a:t>
            </a:r>
          </a:p>
          <a:p>
            <a:r>
              <a:rPr lang="en-US" dirty="0"/>
              <a:t>If label maps overlap, separate instances are needed</a:t>
            </a:r>
          </a:p>
        </p:txBody>
      </p:sp>
    </p:spTree>
    <p:extLst>
      <p:ext uri="{BB962C8B-B14F-4D97-AF65-F5344CB8AC3E}">
        <p14:creationId xmlns:p14="http://schemas.microsoft.com/office/powerpoint/2010/main" val="1327081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55605-99D6-6F4C-AAD1-78859EC0C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 of Scope (for this development cycle)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2AD9D-1B19-7947-978C-3276440A7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More efficient description of instance rather than class segments</a:t>
            </a:r>
          </a:p>
          <a:p>
            <a:pPr lvl="1"/>
            <a:r>
              <a:rPr lang="en-US"/>
              <a:t>e.</a:t>
            </a:r>
            <a:r>
              <a:rPr lang="en-US" dirty="0"/>
              <a:t>g., thousands (millions) of nuclei</a:t>
            </a:r>
          </a:p>
          <a:p>
            <a:pPr lvl="1"/>
            <a:r>
              <a:rPr lang="en-US" dirty="0"/>
              <a:t>without repeating segment sequence item describing category/property</a:t>
            </a:r>
          </a:p>
          <a:p>
            <a:r>
              <a:rPr lang="en-US" dirty="0"/>
              <a:t>More segments than 16 bit unsigned pixel will support</a:t>
            </a:r>
          </a:p>
          <a:p>
            <a:pPr lvl="1"/>
            <a:r>
              <a:rPr lang="en-US" dirty="0"/>
              <a:t>32 bit might be needed in future for lots of instance segments</a:t>
            </a:r>
          </a:p>
          <a:p>
            <a:pPr lvl="1"/>
            <a:r>
              <a:rPr lang="en-US" dirty="0"/>
              <a:t>Palette Color limited to 16 bits max at present</a:t>
            </a:r>
          </a:p>
          <a:p>
            <a:r>
              <a:rPr lang="en-US" dirty="0"/>
              <a:t>Improvements related to Per-Frame Functional Groups Sequence</a:t>
            </a:r>
          </a:p>
          <a:p>
            <a:pPr lvl="1"/>
            <a:r>
              <a:rPr lang="en-US" dirty="0"/>
              <a:t>which gets bulky with lots of frames</a:t>
            </a:r>
          </a:p>
        </p:txBody>
      </p:sp>
    </p:spTree>
    <p:extLst>
      <p:ext uri="{BB962C8B-B14F-4D97-AF65-F5344CB8AC3E}">
        <p14:creationId xmlns:p14="http://schemas.microsoft.com/office/powerpoint/2010/main" val="3856957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313</Words>
  <Application>Microsoft Macintosh PowerPoint</Application>
  <PresentationFormat>Widescreen</PresentationFormat>
  <Paragraphs>118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Label Map Segmentation</vt:lpstr>
      <vt:lpstr>Various means of encoding segments</vt:lpstr>
      <vt:lpstr>PowerPoint Presentation</vt:lpstr>
      <vt:lpstr>Design Decisions</vt:lpstr>
      <vt:lpstr>Out of Scope (for this development cycle)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Clunie</dc:creator>
  <cp:lastModifiedBy>Knazik, Shayna</cp:lastModifiedBy>
  <cp:revision>78</cp:revision>
  <dcterms:created xsi:type="dcterms:W3CDTF">2019-09-08T18:02:55Z</dcterms:created>
  <dcterms:modified xsi:type="dcterms:W3CDTF">2024-03-20T19:34:02Z</dcterms:modified>
</cp:coreProperties>
</file>