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28" r:id="rId5"/>
    <p:sldId id="342" r:id="rId6"/>
    <p:sldId id="343" r:id="rId7"/>
    <p:sldId id="344" r:id="rId8"/>
    <p:sldId id="345" r:id="rId9"/>
    <p:sldId id="346" r:id="rId10"/>
    <p:sldId id="34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bijn van Willenswaard, Wim" initials="CvW" lastIdx="1" clrIdx="0">
    <p:extLst>
      <p:ext uri="{19B8F6BF-5375-455C-9EA6-DF929625EA0E}">
        <p15:presenceInfo xmlns:p15="http://schemas.microsoft.com/office/powerpoint/2012/main" userId="Corbijn van Willenswaard, W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D1CC"/>
    <a:srgbClr val="FFCCFF"/>
    <a:srgbClr val="CCFFCC"/>
    <a:srgbClr val="FFFFCC"/>
    <a:srgbClr val="CC3399"/>
    <a:srgbClr val="009ED6"/>
    <a:srgbClr val="003399"/>
    <a:srgbClr val="2806BA"/>
    <a:srgbClr val="092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 autoAdjust="0"/>
    <p:restoredTop sz="50000" autoAdjust="0"/>
  </p:normalViewPr>
  <p:slideViewPr>
    <p:cSldViewPr>
      <p:cViewPr varScale="1">
        <p:scale>
          <a:sx n="63" d="100"/>
          <a:sy n="63" d="100"/>
        </p:scale>
        <p:origin x="135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390" y="43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9E1801-D9BF-431B-80F0-F2DC37D0E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1FCB658-C90E-4D1D-A441-1C8EAD6131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27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FCB658-C90E-4D1D-A441-1C8EAD6131B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7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3175"/>
            <a:ext cx="9144000" cy="1428750"/>
          </a:xfrm>
          <a:prstGeom prst="rect">
            <a:avLst/>
          </a:prstGeom>
          <a:gradFill rotWithShape="1">
            <a:gsLst>
              <a:gs pos="0">
                <a:srgbClr val="389A67"/>
              </a:gs>
              <a:gs pos="100000">
                <a:srgbClr val="B6E4CC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431925"/>
            <a:ext cx="9144000" cy="1524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9" descr="DICOM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175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1930" y="1791325"/>
            <a:ext cx="7220140" cy="1196975"/>
          </a:xfrm>
        </p:spPr>
        <p:txBody>
          <a:bodyPr/>
          <a:lstStyle>
            <a:lvl1pPr algn="ctr">
              <a:defRPr sz="4000" b="1">
                <a:solidFill>
                  <a:srgbClr val="008080"/>
                </a:solidFill>
              </a:defRPr>
            </a:lvl1pPr>
          </a:lstStyle>
          <a:p>
            <a:pPr lvl="0"/>
            <a:r>
              <a:rPr lang="en-US" noProof="0" dirty="0"/>
              <a:t>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1930" y="3390595"/>
            <a:ext cx="7220140" cy="2841969"/>
          </a:xfrm>
        </p:spPr>
        <p:txBody>
          <a:bodyPr/>
          <a:lstStyle>
            <a:lvl1pPr marL="0" indent="0" algn="ctr">
              <a:buFontTx/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 marL="285750" indent="-285750">
              <a:buFont typeface="Arial" pitchFamily="34" charset="0"/>
              <a:buChar char="•"/>
              <a:defRPr b="0">
                <a:solidFill>
                  <a:schemeClr val="tx1"/>
                </a:solidFill>
              </a:defRPr>
            </a:lvl2pPr>
            <a:lvl3pPr marL="457200" indent="-166688">
              <a:defRPr sz="2800" b="0">
                <a:solidFill>
                  <a:schemeClr val="tx1"/>
                </a:solidFill>
              </a:defRPr>
            </a:lvl3pPr>
            <a:lvl4pPr marL="741363" indent="-228600">
              <a:defRPr sz="2200" b="0">
                <a:solidFill>
                  <a:schemeClr val="tx1"/>
                </a:solidFill>
              </a:defRPr>
            </a:lvl4pPr>
            <a:lvl5pPr marL="969963" indent="-234950" defTabSz="1025525">
              <a:buFont typeface="Arial" pitchFamily="34" charset="0"/>
              <a:buChar char="–"/>
              <a:defRPr sz="2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098362"/>
          </a:xfrm>
        </p:spPr>
        <p:txBody>
          <a:bodyPr anchor="b"/>
          <a:lstStyle>
            <a:lvl1pPr marL="0" indent="0" algn="ctr">
              <a:buNone/>
              <a:defRPr sz="32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30363"/>
            <a:ext cx="4038600" cy="452596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smtClean="0"/>
            </a:lvl1pPr>
            <a:lvl2pPr>
              <a:defRPr lang="en-US" sz="2400" b="1" smtClean="0">
                <a:solidFill>
                  <a:srgbClr val="008080"/>
                </a:solidFill>
              </a:defRPr>
            </a:lvl2pPr>
            <a:lvl3pPr>
              <a:defRPr lang="en-US" sz="2400" smtClean="0"/>
            </a:lvl3pPr>
            <a:lvl4pPr>
              <a:defRPr lang="en-US" sz="2000" smtClean="0"/>
            </a:lvl4pPr>
            <a:lvl5pPr>
              <a:defRPr lang="en-US" sz="2000"/>
            </a:lvl5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 dirty="0"/>
              <a:t>Second level</a:t>
            </a:r>
          </a:p>
          <a:p>
            <a:pPr marL="457200" lvl="2" indent="-166688"/>
            <a:r>
              <a:rPr lang="en-US" dirty="0"/>
              <a:t>Third level</a:t>
            </a:r>
          </a:p>
          <a:p>
            <a:pPr marL="741363" lvl="3"/>
            <a:r>
              <a:rPr lang="en-US" dirty="0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30363"/>
            <a:ext cx="4038600" cy="452596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smtClean="0"/>
            </a:lvl1pPr>
            <a:lvl2pPr>
              <a:defRPr lang="en-US" sz="2400" b="1" smtClean="0">
                <a:solidFill>
                  <a:srgbClr val="008080"/>
                </a:solidFill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5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1201738"/>
            <a:ext cx="9144000" cy="1524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-17463"/>
            <a:ext cx="9144000" cy="1219201"/>
          </a:xfrm>
          <a:prstGeom prst="rect">
            <a:avLst/>
          </a:prstGeom>
          <a:gradFill rotWithShape="1">
            <a:gsLst>
              <a:gs pos="0">
                <a:srgbClr val="389A67"/>
              </a:gs>
              <a:gs pos="100000">
                <a:srgbClr val="B6E4CC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5575" y="125413"/>
            <a:ext cx="616902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03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 dirty="0"/>
              <a:t>Second level</a:t>
            </a:r>
          </a:p>
          <a:p>
            <a:pPr marL="457200" lvl="2" indent="-166688"/>
            <a:r>
              <a:rPr lang="en-US" dirty="0"/>
              <a:t>Third level</a:t>
            </a:r>
          </a:p>
          <a:p>
            <a:pPr marL="741363" lvl="3"/>
            <a:r>
              <a:rPr lang="en-US" dirty="0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 dirty="0"/>
              <a:t>Fifth level</a:t>
            </a:r>
          </a:p>
        </p:txBody>
      </p:sp>
      <p:pic>
        <p:nvPicPr>
          <p:cNvPr id="1030" name="Picture 9" descr="DICOM LOGO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317500"/>
            <a:ext cx="228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250" y="6539805"/>
            <a:ext cx="3401410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0280" y="6539805"/>
            <a:ext cx="4584700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6120" y="6539805"/>
            <a:ext cx="536316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74390077-D56E-4159-82B3-BE7C08A38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5" r:id="rId5"/>
    <p:sldLayoutId id="2147483672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en-US" sz="3200" b="1" dirty="0" smtClean="0">
          <a:solidFill>
            <a:srgbClr val="008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en-US" sz="2800" b="1" dirty="0" smtClean="0">
          <a:solidFill>
            <a:srgbClr val="008080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en-US" sz="2800" dirty="0" smtClean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en-US" sz="2200" dirty="0" smtClean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2200" dirty="0" smtClean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80" y="1791325"/>
            <a:ext cx="7604190" cy="1906510"/>
          </a:xfrm>
        </p:spPr>
        <p:txBody>
          <a:bodyPr/>
          <a:lstStyle/>
          <a:p>
            <a:r>
              <a:rPr lang="en-US" sz="4000" dirty="0"/>
              <a:t>WG-10:</a:t>
            </a:r>
            <a:br>
              <a:rPr lang="en-US" sz="4000" dirty="0"/>
            </a:br>
            <a:br>
              <a:rPr lang="en-US" sz="1400" dirty="0"/>
            </a:br>
            <a:br>
              <a:rPr lang="en-US" sz="1400" dirty="0"/>
            </a:br>
            <a:r>
              <a:rPr lang="en-US" dirty="0"/>
              <a:t>DICOM in 2040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61930" y="4811580"/>
            <a:ext cx="7220140" cy="142098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58965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Several Brainstorming Sessions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Using a Kanban Board at first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Will migrate to shared document(s)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566120" y="6539805"/>
            <a:ext cx="536316" cy="307240"/>
          </a:xfrm>
        </p:spPr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2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4395"/>
            <a:ext cx="8229600" cy="4301930"/>
          </a:xfrm>
        </p:spPr>
        <p:txBody>
          <a:bodyPr/>
          <a:lstStyle/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Healthcare Trends &amp; Needs</a:t>
            </a:r>
            <a:endParaRPr lang="en-US" dirty="0"/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HIT               Trends &amp; Needs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dirty="0"/>
              <a:t>DICOM	      Trends &amp; Needs</a:t>
            </a:r>
          </a:p>
        </p:txBody>
      </p:sp>
    </p:spTree>
    <p:extLst>
      <p:ext uri="{BB962C8B-B14F-4D97-AF65-F5344CB8AC3E}">
        <p14:creationId xmlns:p14="http://schemas.microsoft.com/office/powerpoint/2010/main" val="70647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ECFD-9CEB-6F43-ACF4-F8FBE65C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Themes: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2D619-F18B-A74F-9BD9-CF988DC0E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Unified Patient Record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Provider Collaboration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Home Health (Trend)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7DA0A-81C4-BD45-8DE6-4E8DFCC2D1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66120" y="6539805"/>
            <a:ext cx="536316" cy="307240"/>
          </a:xfrm>
        </p:spPr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4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ECFD-9CEB-6F43-ACF4-F8FBE65C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Themes: HIT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2D619-F18B-A74F-9BD9-CF988DC0E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30363"/>
            <a:ext cx="8377755" cy="49094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Cloud-based Patient Records (Need, Trend?)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Data Volume Increase (Trend)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Data Distillation for Human Consumption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Data &amp; Device Security (Need, Trend?)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Compelling non-Media Image Exchange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Care Pathway Procedure/Data Pipelines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Consumerized</a:t>
            </a:r>
            <a:r>
              <a:rPr lang="en-US" sz="2800" dirty="0"/>
              <a:t> Devices &amp; HIT (Trend)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Cross-”site” data &amp; workflow integration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“AI-accessible” Infrastructure (Need)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7DA0A-81C4-BD45-8DE6-4E8DFCC2D1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66120" y="6539805"/>
            <a:ext cx="536316" cy="307240"/>
          </a:xfrm>
        </p:spPr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7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ECFD-9CEB-6F43-ACF4-F8FBE65C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Themes: DICOM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2D619-F18B-A74F-9BD9-CF988DC0E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630363"/>
            <a:ext cx="8946861" cy="483263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Who/what should DICOM serve in 2040?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When/why would we retire DIMSE?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do we reduce the DICOM learning curve?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data technologies does DICOM need to handle?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Is the metadata organization still appropriate/adequate?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will interoperability boundaries shift and how does that affect DICOM?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 we need an “executable specification”?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7DA0A-81C4-BD45-8DE6-4E8DFCC2D1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66120" y="6539805"/>
            <a:ext cx="536316" cy="307240"/>
          </a:xfrm>
        </p:spPr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3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DF7C3-6DD6-414A-8BB6-0F50CE05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BEF62-8FAD-448B-B038-3DC2C820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45" y="1630363"/>
            <a:ext cx="8834955" cy="452596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Distill rough notes</a:t>
            </a:r>
          </a:p>
          <a:p>
            <a:pPr marL="457200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Select some specific questions/topics </a:t>
            </a:r>
            <a:br>
              <a:rPr lang="en-US" sz="2800" dirty="0"/>
            </a:br>
            <a:r>
              <a:rPr lang="en-US" sz="2800" dirty="0"/>
              <a:t>about DICOM direction / features</a:t>
            </a:r>
          </a:p>
          <a:p>
            <a:pPr marL="457200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Schedule discussions around those</a:t>
            </a:r>
          </a:p>
          <a:p>
            <a:pPr marL="457200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Consider “position paper” outlining proposed direction</a:t>
            </a:r>
          </a:p>
          <a:p>
            <a:pPr marL="914400" lvl="2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Some will be actions to start work on</a:t>
            </a:r>
          </a:p>
          <a:p>
            <a:pPr marL="914400" lvl="2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Some may be “if &lt;situation&gt;, then &lt;response&gt;”</a:t>
            </a:r>
          </a:p>
        </p:txBody>
      </p:sp>
    </p:spTree>
    <p:extLst>
      <p:ext uri="{BB962C8B-B14F-4D97-AF65-F5344CB8AC3E}">
        <p14:creationId xmlns:p14="http://schemas.microsoft.com/office/powerpoint/2010/main" val="27835764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B23191718A145B9EA88D95090701D" ma:contentTypeVersion="14" ma:contentTypeDescription="Create a new document." ma:contentTypeScope="" ma:versionID="5837d7dc39aa06a51bdacdab8e697ece">
  <xsd:schema xmlns:xsd="http://www.w3.org/2001/XMLSchema" xmlns:xs="http://www.w3.org/2001/XMLSchema" xmlns:p="http://schemas.microsoft.com/office/2006/metadata/properties" xmlns:ns3="2c4a811e-7a34-4900-aacc-03b1939eb93a" xmlns:ns4="37ecb571-9338-46a4-9034-03c4941ce117" targetNamespace="http://schemas.microsoft.com/office/2006/metadata/properties" ma:root="true" ma:fieldsID="835020e21824a2aefd01632627f15b50" ns3:_="" ns4:_="">
    <xsd:import namespace="2c4a811e-7a34-4900-aacc-03b1939eb93a"/>
    <xsd:import namespace="37ecb571-9338-46a4-9034-03c4941ce11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a811e-7a34-4900-aacc-03b1939eb93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cb571-9338-46a4-9034-03c4941ce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4E07C2-A63D-413D-BB77-65580EF0D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a811e-7a34-4900-aacc-03b1939eb93a"/>
    <ds:schemaRef ds:uri="37ecb571-9338-46a4-9034-03c4941ce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814B20-29AD-492A-AA0F-0D85843226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CAA5C-B380-4061-BD76-C2CA9DAB81FF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2c4a811e-7a34-4900-aacc-03b1939eb93a"/>
    <ds:schemaRef ds:uri="http://purl.org/dc/dcmitype/"/>
    <ds:schemaRef ds:uri="http://purl.org/dc/elements/1.1/"/>
    <ds:schemaRef ds:uri="http://schemas.openxmlformats.org/package/2006/metadata/core-properties"/>
    <ds:schemaRef ds:uri="37ecb571-9338-46a4-9034-03c4941ce11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39739</TotalTime>
  <Words>259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Default Design</vt:lpstr>
      <vt:lpstr>WG-10:   DICOM in 2040 Brainstorming</vt:lpstr>
      <vt:lpstr>Overview</vt:lpstr>
      <vt:lpstr>Layers</vt:lpstr>
      <vt:lpstr>Themes: Healthcare</vt:lpstr>
      <vt:lpstr>Themes: HIT</vt:lpstr>
      <vt:lpstr>Themes: DICOM</vt:lpstr>
      <vt:lpstr>Next Steps</vt:lpstr>
    </vt:vector>
  </TitlesOfParts>
  <Company>anon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lucius</dc:creator>
  <cp:lastModifiedBy>Hull, Carolyn</cp:lastModifiedBy>
  <cp:revision>280</cp:revision>
  <dcterms:created xsi:type="dcterms:W3CDTF">2008-01-03T19:09:51Z</dcterms:created>
  <dcterms:modified xsi:type="dcterms:W3CDTF">2021-12-10T20:15:59Z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0x01010042DB23191718A145B9EA88D95090701D</vt:lpwstr>
  </property>
</Properties>
</file>