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2" r:id="rId3"/>
  </p:sldMasterIdLst>
  <p:notesMasterIdLst>
    <p:notesMasterId r:id="rId7"/>
  </p:notesMasterIdLst>
  <p:sldIdLst>
    <p:sldId id="256" r:id="rId4"/>
    <p:sldId id="274" r:id="rId5"/>
    <p:sldId id="275" r:id="rId6"/>
  </p:sldIdLst>
  <p:sldSz cx="12192000" cy="6858000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EED6"/>
    <a:srgbClr val="005695"/>
    <a:srgbClr val="B2CEE7"/>
    <a:srgbClr val="CCDEF0"/>
    <a:srgbClr val="185990"/>
    <a:srgbClr val="FDF895"/>
    <a:srgbClr val="B7E6FF"/>
    <a:srgbClr val="4F8ABE"/>
    <a:srgbClr val="86B2D8"/>
    <a:srgbClr val="9AB6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84" autoAdjust="0"/>
    <p:restoredTop sz="89737" autoAdjust="0"/>
  </p:normalViewPr>
  <p:slideViewPr>
    <p:cSldViewPr snapToGrid="0">
      <p:cViewPr varScale="1">
        <p:scale>
          <a:sx n="125" d="100"/>
          <a:sy n="125" d="100"/>
        </p:scale>
        <p:origin x="888" y="1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4936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A9C2D484-E815-E54C-BEA7-9A927767E662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892D68CF-5598-6B46-BB52-E9FA2B921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529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100" dirty="0"/>
              <a:t>Consider a slide with some examples of images?</a:t>
            </a:r>
            <a:endParaRPr lang="en-CA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2D68CF-5598-6B46-BB52-E9FA2B921C3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7248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fr-FR"/>
              <a:t>2019-03-25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Copyright DICOM® 2019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630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2019-03-25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Copyright DICOM® 2019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529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fr-FR"/>
              <a:t>2019-03-25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Copyright DICOM® 2019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967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59AFA8C-1841-3144-0832-C80B981FEF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05951" y="6421963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r>
              <a:rPr lang="fr-FR" dirty="0"/>
              <a:t>2023-06-12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A0C623B-6006-2EAE-1071-364F19BA30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81192" y="6417637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Copyright DICOM® 2023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912A9FA4-6156-3457-560C-8391E21309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58300" y="6421963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275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fr-FR"/>
              <a:t>2019-03-25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Copyright DICOM® 2019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93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2019-03-25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Copyright DICOM® 2019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689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2019-03-25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Copyright DICOM® 2019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496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2019-03-25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Copyright DICOM® 2019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598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2019-03-25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Copyright DICOM® 2019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834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fr-FR"/>
              <a:t>2019-03-25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Copyright DICOM® 2019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882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2019-03-25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Copyright DICOM® 2019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610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1963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r>
              <a:rPr lang="fr-FR" dirty="0"/>
              <a:t>2023-06-12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17637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Copyright DICOM® 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1963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CA"/>
          </a:p>
        </p:txBody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CA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E4972C0-5D2F-6AA2-A39F-575ED127B18D}"/>
              </a:ext>
            </a:extLst>
          </p:cNvPr>
          <p:cNvPicPr/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2201" y="607784"/>
            <a:ext cx="2648607" cy="578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962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3A248-A6ED-40FF-8B5D-11F02EC42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1576252"/>
            <a:ext cx="11029615" cy="2965166"/>
          </a:xfrm>
        </p:spPr>
        <p:txBody>
          <a:bodyPr>
            <a:normAutofit fontScale="90000"/>
          </a:bodyPr>
          <a:lstStyle/>
          <a:p>
            <a:r>
              <a:rPr lang="en-US" sz="2800" b="1" cap="none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Processing CT SOP Classes </a:t>
            </a:r>
            <a:br>
              <a:rPr lang="en-US" sz="2800" b="1" cap="none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800" b="1" cap="none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800" b="1" cap="none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800" b="1" cap="none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b="1" cap="none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 Comment</a:t>
            </a:r>
            <a:br>
              <a:rPr lang="en-US" sz="2800" b="1" cap="none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b="1" cap="none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WG-21</a:t>
            </a:r>
            <a:br>
              <a:rPr lang="en-US" sz="2800" b="1" cap="none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800" b="1" cap="none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455F8EA-18DA-34F3-08EA-562E498185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1" cap="none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2025.11.14</a:t>
            </a: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3079939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DAA83-471A-3293-83D6-05FBBEFA3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7A5A21-8D1F-D84F-14CD-48C9D74BD0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972235"/>
            <a:ext cx="11029615" cy="4706471"/>
          </a:xfrm>
        </p:spPr>
        <p:txBody>
          <a:bodyPr>
            <a:normAutofit lnSpcReduction="10000"/>
          </a:bodyPr>
          <a:lstStyle/>
          <a:p>
            <a:r>
              <a:rPr lang="en-US" sz="2200" dirty="0"/>
              <a:t>Multi-energy CT is expanding, driven by photon counting technology.</a:t>
            </a:r>
          </a:p>
          <a:p>
            <a:r>
              <a:rPr lang="en-US" sz="2200" dirty="0"/>
              <a:t>Multi-energy CT produces “basis images” at specific energy levels.</a:t>
            </a:r>
          </a:p>
          <a:p>
            <a:pPr>
              <a:spcBef>
                <a:spcPts val="1800"/>
              </a:spcBef>
            </a:pPr>
            <a:r>
              <a:rPr lang="en-US" sz="2200" dirty="0"/>
              <a:t>X-ray attenuation curves are energy-dependent</a:t>
            </a:r>
          </a:p>
          <a:p>
            <a:pPr>
              <a:spcBef>
                <a:spcPts val="2400"/>
              </a:spcBef>
            </a:pPr>
            <a:r>
              <a:rPr lang="en-US" sz="2200" dirty="0"/>
              <a:t>Many diagnostic “spectral” images can be derived from pairs of basis images</a:t>
            </a:r>
          </a:p>
          <a:p>
            <a:pPr lvl="1"/>
            <a:r>
              <a:rPr lang="en-US" sz="2000" dirty="0"/>
              <a:t>Iodine maps, virtual non-contrast images, calcium maps</a:t>
            </a:r>
          </a:p>
          <a:p>
            <a:pPr lvl="1"/>
            <a:r>
              <a:rPr lang="en-US" sz="2000" dirty="0"/>
              <a:t>Virtual monoenergetic images at various energy levels</a:t>
            </a:r>
          </a:p>
          <a:p>
            <a:pPr>
              <a:spcBef>
                <a:spcPts val="2400"/>
              </a:spcBef>
            </a:pPr>
            <a:r>
              <a:rPr lang="en-US" sz="2200" dirty="0"/>
              <a:t>For Processing (Basis) images need to be exchanged and managed</a:t>
            </a:r>
          </a:p>
          <a:p>
            <a:pPr lvl="1"/>
            <a:r>
              <a:rPr lang="en-US" sz="2000" dirty="0"/>
              <a:t>To avoid cluttering the reading process with basis images </a:t>
            </a:r>
          </a:p>
          <a:p>
            <a:pPr lvl="1"/>
            <a:r>
              <a:rPr lang="en-US" sz="2000" dirty="0"/>
              <a:t>To support radiologist requests for “on demand” spectral images during the reading process.</a:t>
            </a:r>
          </a:p>
        </p:txBody>
      </p:sp>
    </p:spTree>
    <p:extLst>
      <p:ext uri="{BB962C8B-B14F-4D97-AF65-F5344CB8AC3E}">
        <p14:creationId xmlns:p14="http://schemas.microsoft.com/office/powerpoint/2010/main" val="1677098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0BAF0BA-1140-E3D4-61E4-DAA09DCBD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Data MECT Flow </a:t>
            </a:r>
            <a:endParaRPr lang="en-CA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17500C8-F84D-8C94-3C89-E87F611DCA45}"/>
              </a:ext>
            </a:extLst>
          </p:cNvPr>
          <p:cNvSpPr txBox="1"/>
          <p:nvPr/>
        </p:nvSpPr>
        <p:spPr>
          <a:xfrm>
            <a:off x="1089595" y="2089401"/>
            <a:ext cx="1124509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914400"/>
            <a:r>
              <a:rPr lang="en-US" sz="1400" b="1" dirty="0">
                <a:solidFill>
                  <a:prstClr val="black"/>
                </a:solidFill>
                <a:latin typeface="Segoe UI"/>
                <a:ea typeface="Meiryo UI"/>
              </a:rPr>
              <a:t>Modality</a:t>
            </a:r>
            <a:endParaRPr lang="en-CA" sz="1400" b="1" dirty="0">
              <a:solidFill>
                <a:prstClr val="black"/>
              </a:solidFill>
              <a:latin typeface="Segoe UI"/>
              <a:ea typeface="Meiryo UI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31075EC-A595-1824-D987-CF91E98D455E}"/>
              </a:ext>
            </a:extLst>
          </p:cNvPr>
          <p:cNvSpPr txBox="1"/>
          <p:nvPr/>
        </p:nvSpPr>
        <p:spPr>
          <a:xfrm>
            <a:off x="4771871" y="2054282"/>
            <a:ext cx="1618610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914400"/>
            <a:r>
              <a:rPr lang="en-US" sz="1400" b="1" dirty="0">
                <a:solidFill>
                  <a:prstClr val="black"/>
                </a:solidFill>
                <a:latin typeface="Segoe UI"/>
                <a:ea typeface="Meiryo UI"/>
              </a:rPr>
              <a:t>PACS / VNA</a:t>
            </a:r>
            <a:endParaRPr lang="en-CA" sz="1400" b="1" dirty="0">
              <a:solidFill>
                <a:prstClr val="black"/>
              </a:solidFill>
              <a:latin typeface="Segoe UI"/>
              <a:ea typeface="Meiryo UI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4F4E902-E50E-EEA5-28F2-4054D4F9569C}"/>
              </a:ext>
            </a:extLst>
          </p:cNvPr>
          <p:cNvSpPr txBox="1"/>
          <p:nvPr/>
        </p:nvSpPr>
        <p:spPr>
          <a:xfrm>
            <a:off x="7954977" y="4040121"/>
            <a:ext cx="2725156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914400"/>
            <a:r>
              <a:rPr lang="en-US" sz="1400" b="1" dirty="0">
                <a:solidFill>
                  <a:prstClr val="black"/>
                </a:solidFill>
                <a:latin typeface="Segoe UI"/>
                <a:ea typeface="Meiryo UI"/>
              </a:rPr>
              <a:t>Viewer / Hanging Protocol</a:t>
            </a:r>
            <a:endParaRPr lang="en-CA" sz="1400" b="1" dirty="0">
              <a:solidFill>
                <a:prstClr val="black"/>
              </a:solidFill>
              <a:latin typeface="Segoe UI"/>
              <a:ea typeface="Meiryo UI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4F2DB1E-3494-80FF-0ED1-6CBF479C0B0E}"/>
              </a:ext>
            </a:extLst>
          </p:cNvPr>
          <p:cNvSpPr txBox="1"/>
          <p:nvPr/>
        </p:nvSpPr>
        <p:spPr>
          <a:xfrm>
            <a:off x="575894" y="3709958"/>
            <a:ext cx="35056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1100" dirty="0">
                <a:solidFill>
                  <a:prstClr val="black"/>
                </a:solidFill>
                <a:latin typeface="Segoe UI"/>
                <a:ea typeface="Meiryo UI"/>
              </a:rPr>
              <a:t>Basis Object = DICOM Enhanced CT – For Processing; </a:t>
            </a:r>
          </a:p>
          <a:p>
            <a:pPr defTabSz="914400"/>
            <a:r>
              <a:rPr lang="en-US" sz="1100" dirty="0">
                <a:solidFill>
                  <a:prstClr val="black"/>
                </a:solidFill>
                <a:latin typeface="Segoe UI"/>
                <a:ea typeface="Meiryo UI"/>
              </a:rPr>
              <a:t>1 object can contain all basis stacks, noise maps, etc. 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647749E-9789-5014-1155-D0F12ED9DA49}"/>
              </a:ext>
            </a:extLst>
          </p:cNvPr>
          <p:cNvGrpSpPr/>
          <p:nvPr/>
        </p:nvGrpSpPr>
        <p:grpSpPr>
          <a:xfrm>
            <a:off x="1175722" y="4576232"/>
            <a:ext cx="599297" cy="586691"/>
            <a:chOff x="1650786" y="2961971"/>
            <a:chExt cx="599297" cy="586691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C6A10E9D-9127-AD49-45BC-1EC84F7F6C1F}"/>
                </a:ext>
              </a:extLst>
            </p:cNvPr>
            <p:cNvGrpSpPr/>
            <p:nvPr/>
          </p:nvGrpSpPr>
          <p:grpSpPr>
            <a:xfrm>
              <a:off x="1741656" y="2961971"/>
              <a:ext cx="508427" cy="467205"/>
              <a:chOff x="1195508" y="2401551"/>
              <a:chExt cx="813226" cy="745351"/>
            </a:xfrm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8FAA9E91-15C7-AA44-DABA-0DA9D4D31922}"/>
                  </a:ext>
                </a:extLst>
              </p:cNvPr>
              <p:cNvSpPr/>
              <p:nvPr/>
            </p:nvSpPr>
            <p:spPr>
              <a:xfrm>
                <a:off x="1244814" y="2401551"/>
                <a:ext cx="714615" cy="745351"/>
              </a:xfrm>
              <a:prstGeom prst="rect">
                <a:avLst/>
              </a:prstGeom>
              <a:solidFill>
                <a:srgbClr val="4F81BD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CD0498B3-C627-7AD0-A0C4-A99C966CC254}"/>
                  </a:ext>
                </a:extLst>
              </p:cNvPr>
              <p:cNvSpPr txBox="1"/>
              <p:nvPr/>
            </p:nvSpPr>
            <p:spPr>
              <a:xfrm>
                <a:off x="1195508" y="2401551"/>
                <a:ext cx="813226" cy="3191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</a:rPr>
                  <a:t>VMI 50</a:t>
                </a:r>
                <a:endParaRPr kumimoji="0" lang="en-CA" sz="7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</a:endParaRPr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3C612E48-7146-551A-D025-9AE4CB236D70}"/>
                </a:ext>
              </a:extLst>
            </p:cNvPr>
            <p:cNvGrpSpPr/>
            <p:nvPr/>
          </p:nvGrpSpPr>
          <p:grpSpPr>
            <a:xfrm>
              <a:off x="1719229" y="2987835"/>
              <a:ext cx="508427" cy="467205"/>
              <a:chOff x="1195508" y="2401551"/>
              <a:chExt cx="813226" cy="745351"/>
            </a:xfrm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39E7159C-BA10-FBF8-2C4C-0F75DCB244D7}"/>
                  </a:ext>
                </a:extLst>
              </p:cNvPr>
              <p:cNvSpPr/>
              <p:nvPr/>
            </p:nvSpPr>
            <p:spPr>
              <a:xfrm>
                <a:off x="1244814" y="2401551"/>
                <a:ext cx="714615" cy="745351"/>
              </a:xfrm>
              <a:prstGeom prst="rect">
                <a:avLst/>
              </a:prstGeom>
              <a:solidFill>
                <a:srgbClr val="4F81BD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CBEC4F96-ADF4-7C6B-4467-B03C781AB38A}"/>
                  </a:ext>
                </a:extLst>
              </p:cNvPr>
              <p:cNvSpPr txBox="1"/>
              <p:nvPr/>
            </p:nvSpPr>
            <p:spPr>
              <a:xfrm>
                <a:off x="1195508" y="2401551"/>
                <a:ext cx="813226" cy="3191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</a:rPr>
                  <a:t>VMI 50</a:t>
                </a:r>
                <a:endParaRPr kumimoji="0" lang="en-CA" sz="7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</a:endParaRPr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8D11F3DB-49E9-869A-5341-671A824D276A}"/>
                </a:ext>
              </a:extLst>
            </p:cNvPr>
            <p:cNvGrpSpPr/>
            <p:nvPr/>
          </p:nvGrpSpPr>
          <p:grpSpPr>
            <a:xfrm>
              <a:off x="1696534" y="3017872"/>
              <a:ext cx="508427" cy="467205"/>
              <a:chOff x="1195508" y="2401551"/>
              <a:chExt cx="813226" cy="745351"/>
            </a:xfrm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4E009BCB-37D1-A0A7-F0B2-EEFAD9159E45}"/>
                  </a:ext>
                </a:extLst>
              </p:cNvPr>
              <p:cNvSpPr/>
              <p:nvPr/>
            </p:nvSpPr>
            <p:spPr>
              <a:xfrm>
                <a:off x="1244814" y="2401551"/>
                <a:ext cx="714615" cy="745351"/>
              </a:xfrm>
              <a:prstGeom prst="rect">
                <a:avLst/>
              </a:prstGeom>
              <a:solidFill>
                <a:srgbClr val="4F81BD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0F6D2B68-AC01-9401-2F6D-53E193B49EB1}"/>
                  </a:ext>
                </a:extLst>
              </p:cNvPr>
              <p:cNvSpPr txBox="1"/>
              <p:nvPr/>
            </p:nvSpPr>
            <p:spPr>
              <a:xfrm>
                <a:off x="1195508" y="2401551"/>
                <a:ext cx="813226" cy="3191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</a:rPr>
                  <a:t>VMI 50</a:t>
                </a:r>
                <a:endParaRPr kumimoji="0" lang="en-CA" sz="7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</a:endParaRP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5B23D013-27E5-951D-68F8-D845F101F292}"/>
                </a:ext>
              </a:extLst>
            </p:cNvPr>
            <p:cNvGrpSpPr/>
            <p:nvPr/>
          </p:nvGrpSpPr>
          <p:grpSpPr>
            <a:xfrm>
              <a:off x="1673660" y="3047909"/>
              <a:ext cx="508427" cy="467205"/>
              <a:chOff x="1195508" y="2401551"/>
              <a:chExt cx="813226" cy="745351"/>
            </a:xfrm>
          </p:grpSpPr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FC8DA0A8-5D59-53D9-559C-5547BC16698F}"/>
                  </a:ext>
                </a:extLst>
              </p:cNvPr>
              <p:cNvSpPr/>
              <p:nvPr/>
            </p:nvSpPr>
            <p:spPr>
              <a:xfrm>
                <a:off x="1244814" y="2401551"/>
                <a:ext cx="714615" cy="745351"/>
              </a:xfrm>
              <a:prstGeom prst="rect">
                <a:avLst/>
              </a:prstGeom>
              <a:solidFill>
                <a:srgbClr val="4F81BD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6FA8DCEA-92DB-4E8D-92F1-2B3811B8BC87}"/>
                  </a:ext>
                </a:extLst>
              </p:cNvPr>
              <p:cNvSpPr txBox="1"/>
              <p:nvPr/>
            </p:nvSpPr>
            <p:spPr>
              <a:xfrm>
                <a:off x="1195508" y="2401551"/>
                <a:ext cx="813226" cy="3191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</a:rPr>
                  <a:t>VMI 50</a:t>
                </a:r>
                <a:endParaRPr kumimoji="0" lang="en-CA" sz="7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</a:endParaRPr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1BEC8228-70C8-200A-6A46-36CE6AAB875A}"/>
                </a:ext>
              </a:extLst>
            </p:cNvPr>
            <p:cNvGrpSpPr/>
            <p:nvPr/>
          </p:nvGrpSpPr>
          <p:grpSpPr>
            <a:xfrm>
              <a:off x="1650786" y="3081457"/>
              <a:ext cx="508427" cy="467205"/>
              <a:chOff x="1195508" y="2401551"/>
              <a:chExt cx="813226" cy="745351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A595E8BD-9850-9F6C-A74A-996D87914009}"/>
                  </a:ext>
                </a:extLst>
              </p:cNvPr>
              <p:cNvSpPr/>
              <p:nvPr/>
            </p:nvSpPr>
            <p:spPr>
              <a:xfrm>
                <a:off x="1244814" y="2401551"/>
                <a:ext cx="714615" cy="745351"/>
              </a:xfrm>
              <a:prstGeom prst="rect">
                <a:avLst/>
              </a:prstGeom>
              <a:solidFill>
                <a:srgbClr val="4F81BD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AFF694C-5B7C-231A-7004-F0C56309505D}"/>
                  </a:ext>
                </a:extLst>
              </p:cNvPr>
              <p:cNvSpPr txBox="1"/>
              <p:nvPr/>
            </p:nvSpPr>
            <p:spPr>
              <a:xfrm>
                <a:off x="1195508" y="2401551"/>
                <a:ext cx="813226" cy="3191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</a:rPr>
                  <a:t>VMI 65</a:t>
                </a:r>
                <a:endParaRPr kumimoji="0" lang="en-CA" sz="7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</a:endParaRPr>
              </a:p>
            </p:txBody>
          </p:sp>
        </p:grp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9EF0EEFA-8F9A-4E2C-35D4-04E43064EC27}"/>
              </a:ext>
            </a:extLst>
          </p:cNvPr>
          <p:cNvSpPr txBox="1"/>
          <p:nvPr/>
        </p:nvSpPr>
        <p:spPr>
          <a:xfrm>
            <a:off x="7892153" y="2054282"/>
            <a:ext cx="1709995" cy="3077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914400"/>
            <a:r>
              <a:rPr lang="en-US" sz="1400" b="1" dirty="0">
                <a:solidFill>
                  <a:prstClr val="black"/>
                </a:solidFill>
                <a:latin typeface="Segoe UI"/>
                <a:ea typeface="Meiryo UI"/>
              </a:rPr>
              <a:t>Archive</a:t>
            </a:r>
            <a:endParaRPr lang="en-CA" sz="1400" b="1" dirty="0">
              <a:solidFill>
                <a:prstClr val="black"/>
              </a:solidFill>
              <a:latin typeface="Segoe UI"/>
              <a:ea typeface="Meiryo UI"/>
            </a:endParaRP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871287CB-9FDB-8272-6566-851C1DEB05E8}"/>
              </a:ext>
            </a:extLst>
          </p:cNvPr>
          <p:cNvGrpSpPr/>
          <p:nvPr/>
        </p:nvGrpSpPr>
        <p:grpSpPr>
          <a:xfrm>
            <a:off x="1197954" y="5212537"/>
            <a:ext cx="599297" cy="586691"/>
            <a:chOff x="1650786" y="2961971"/>
            <a:chExt cx="599297" cy="586691"/>
          </a:xfrm>
        </p:grpSpPr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94CD942A-BA00-6D02-D1EA-042CE4346F53}"/>
                </a:ext>
              </a:extLst>
            </p:cNvPr>
            <p:cNvGrpSpPr/>
            <p:nvPr/>
          </p:nvGrpSpPr>
          <p:grpSpPr>
            <a:xfrm>
              <a:off x="1741656" y="2961971"/>
              <a:ext cx="508427" cy="467205"/>
              <a:chOff x="1195508" y="2401551"/>
              <a:chExt cx="813226" cy="745351"/>
            </a:xfrm>
          </p:grpSpPr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964E3944-5E91-AAF4-EFB8-0D42A012FDAC}"/>
                  </a:ext>
                </a:extLst>
              </p:cNvPr>
              <p:cNvSpPr/>
              <p:nvPr/>
            </p:nvSpPr>
            <p:spPr>
              <a:xfrm>
                <a:off x="1244814" y="2401551"/>
                <a:ext cx="714615" cy="745351"/>
              </a:xfrm>
              <a:prstGeom prst="rect">
                <a:avLst/>
              </a:prstGeom>
              <a:solidFill>
                <a:srgbClr val="4F81BD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B3C6A015-E3D0-2569-9639-8BE5353A73F9}"/>
                  </a:ext>
                </a:extLst>
              </p:cNvPr>
              <p:cNvSpPr txBox="1"/>
              <p:nvPr/>
            </p:nvSpPr>
            <p:spPr>
              <a:xfrm>
                <a:off x="1195508" y="2401551"/>
                <a:ext cx="813226" cy="3191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</a:rPr>
                  <a:t>VMI 50</a:t>
                </a:r>
                <a:endParaRPr kumimoji="0" lang="en-CA" sz="7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</a:endParaRPr>
              </a:p>
            </p:txBody>
          </p:sp>
        </p:grp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44FD20B2-0B3F-D98F-60A6-842CA7A845B3}"/>
                </a:ext>
              </a:extLst>
            </p:cNvPr>
            <p:cNvGrpSpPr/>
            <p:nvPr/>
          </p:nvGrpSpPr>
          <p:grpSpPr>
            <a:xfrm>
              <a:off x="1719229" y="2987835"/>
              <a:ext cx="508427" cy="467205"/>
              <a:chOff x="1195508" y="2401551"/>
              <a:chExt cx="813226" cy="745351"/>
            </a:xfrm>
          </p:grpSpPr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CD0D0380-C064-D832-0BC9-9108D75CB14D}"/>
                  </a:ext>
                </a:extLst>
              </p:cNvPr>
              <p:cNvSpPr/>
              <p:nvPr/>
            </p:nvSpPr>
            <p:spPr>
              <a:xfrm>
                <a:off x="1244814" y="2401551"/>
                <a:ext cx="714615" cy="745351"/>
              </a:xfrm>
              <a:prstGeom prst="rect">
                <a:avLst/>
              </a:prstGeom>
              <a:solidFill>
                <a:srgbClr val="4F81BD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A43ADE71-36F2-D273-C66E-0D37B74EF34A}"/>
                  </a:ext>
                </a:extLst>
              </p:cNvPr>
              <p:cNvSpPr txBox="1"/>
              <p:nvPr/>
            </p:nvSpPr>
            <p:spPr>
              <a:xfrm>
                <a:off x="1195508" y="2401551"/>
                <a:ext cx="813226" cy="3191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</a:rPr>
                  <a:t>VMI 50</a:t>
                </a:r>
                <a:endParaRPr kumimoji="0" lang="en-CA" sz="7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</a:endParaRPr>
              </a:p>
            </p:txBody>
          </p:sp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3B6DD0BD-66D3-B5CC-26D7-AD6D4209284C}"/>
                </a:ext>
              </a:extLst>
            </p:cNvPr>
            <p:cNvGrpSpPr/>
            <p:nvPr/>
          </p:nvGrpSpPr>
          <p:grpSpPr>
            <a:xfrm>
              <a:off x="1696534" y="3017872"/>
              <a:ext cx="508427" cy="467205"/>
              <a:chOff x="1195508" y="2401551"/>
              <a:chExt cx="813226" cy="745351"/>
            </a:xfrm>
          </p:grpSpPr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49013723-840A-A7A0-1527-C7FFC94FBE81}"/>
                  </a:ext>
                </a:extLst>
              </p:cNvPr>
              <p:cNvSpPr/>
              <p:nvPr/>
            </p:nvSpPr>
            <p:spPr>
              <a:xfrm>
                <a:off x="1244814" y="2401551"/>
                <a:ext cx="714615" cy="745351"/>
              </a:xfrm>
              <a:prstGeom prst="rect">
                <a:avLst/>
              </a:prstGeom>
              <a:solidFill>
                <a:srgbClr val="4F81BD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BD97B606-C9D8-2F55-7271-5B5D52F1218A}"/>
                  </a:ext>
                </a:extLst>
              </p:cNvPr>
              <p:cNvSpPr txBox="1"/>
              <p:nvPr/>
            </p:nvSpPr>
            <p:spPr>
              <a:xfrm>
                <a:off x="1195508" y="2401551"/>
                <a:ext cx="813226" cy="3191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</a:rPr>
                  <a:t>VMI 50</a:t>
                </a:r>
                <a:endParaRPr kumimoji="0" lang="en-CA" sz="7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</a:endParaRPr>
              </a:p>
            </p:txBody>
          </p: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5F656B2D-F106-D59B-EB08-1ACB0C2B0F3B}"/>
                </a:ext>
              </a:extLst>
            </p:cNvPr>
            <p:cNvGrpSpPr/>
            <p:nvPr/>
          </p:nvGrpSpPr>
          <p:grpSpPr>
            <a:xfrm>
              <a:off x="1673660" y="3047909"/>
              <a:ext cx="508427" cy="467205"/>
              <a:chOff x="1195508" y="2401551"/>
              <a:chExt cx="813226" cy="745351"/>
            </a:xfrm>
          </p:grpSpPr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934C930D-6F4A-5A9D-6D0A-0986EFA849B9}"/>
                  </a:ext>
                </a:extLst>
              </p:cNvPr>
              <p:cNvSpPr/>
              <p:nvPr/>
            </p:nvSpPr>
            <p:spPr>
              <a:xfrm>
                <a:off x="1244814" y="2401551"/>
                <a:ext cx="714615" cy="745351"/>
              </a:xfrm>
              <a:prstGeom prst="rect">
                <a:avLst/>
              </a:prstGeom>
              <a:solidFill>
                <a:srgbClr val="4F81BD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543471D0-A1CF-6AAD-B906-DCB937DC517E}"/>
                  </a:ext>
                </a:extLst>
              </p:cNvPr>
              <p:cNvSpPr txBox="1"/>
              <p:nvPr/>
            </p:nvSpPr>
            <p:spPr>
              <a:xfrm>
                <a:off x="1195508" y="2401551"/>
                <a:ext cx="813226" cy="3191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</a:rPr>
                  <a:t>VMI 50</a:t>
                </a:r>
                <a:endParaRPr kumimoji="0" lang="en-CA" sz="7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</a:endParaRPr>
              </a:p>
            </p:txBody>
          </p: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43155685-5A1C-69A8-49DA-05F5F3396EA0}"/>
                </a:ext>
              </a:extLst>
            </p:cNvPr>
            <p:cNvGrpSpPr/>
            <p:nvPr/>
          </p:nvGrpSpPr>
          <p:grpSpPr>
            <a:xfrm>
              <a:off x="1650786" y="3081457"/>
              <a:ext cx="508427" cy="467205"/>
              <a:chOff x="1195508" y="2401551"/>
              <a:chExt cx="813226" cy="745351"/>
            </a:xfrm>
          </p:grpSpPr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82DE1CDB-156F-DFC4-1E8C-FCA7242F2971}"/>
                  </a:ext>
                </a:extLst>
              </p:cNvPr>
              <p:cNvSpPr/>
              <p:nvPr/>
            </p:nvSpPr>
            <p:spPr>
              <a:xfrm>
                <a:off x="1244814" y="2401551"/>
                <a:ext cx="714615" cy="745351"/>
              </a:xfrm>
              <a:prstGeom prst="rect">
                <a:avLst/>
              </a:prstGeom>
              <a:solidFill>
                <a:srgbClr val="4F81BD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72A2D0AA-9CBE-331A-06BE-2E4F35741CD6}"/>
                  </a:ext>
                </a:extLst>
              </p:cNvPr>
              <p:cNvSpPr txBox="1"/>
              <p:nvPr/>
            </p:nvSpPr>
            <p:spPr>
              <a:xfrm>
                <a:off x="1195508" y="2401551"/>
                <a:ext cx="813226" cy="3191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</a:rPr>
                  <a:t>VNC</a:t>
                </a:r>
                <a:endParaRPr kumimoji="0" lang="en-CA" sz="7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</a:endParaRPr>
              </a:p>
            </p:txBody>
          </p:sp>
        </p:grp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5899D478-4F15-1C5E-B218-2D79FF7CF74A}"/>
              </a:ext>
            </a:extLst>
          </p:cNvPr>
          <p:cNvGrpSpPr/>
          <p:nvPr/>
        </p:nvGrpSpPr>
        <p:grpSpPr>
          <a:xfrm>
            <a:off x="1126416" y="2992208"/>
            <a:ext cx="813226" cy="745351"/>
            <a:chOff x="445673" y="2536622"/>
            <a:chExt cx="813226" cy="745351"/>
          </a:xfrm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8C9749E5-3E5D-91B0-7111-9C7B887C9AC0}"/>
                </a:ext>
              </a:extLst>
            </p:cNvPr>
            <p:cNvSpPr/>
            <p:nvPr/>
          </p:nvSpPr>
          <p:spPr>
            <a:xfrm>
              <a:off x="494979" y="2536622"/>
              <a:ext cx="714615" cy="745351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CA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Meiryo UI"/>
                <a:cs typeface="+mn-cs"/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B53B15BB-C4C4-389A-F2B2-D19C701D1AA9}"/>
                </a:ext>
              </a:extLst>
            </p:cNvPr>
            <p:cNvSpPr txBox="1"/>
            <p:nvPr/>
          </p:nvSpPr>
          <p:spPr>
            <a:xfrm>
              <a:off x="445673" y="2536622"/>
              <a:ext cx="813226" cy="21544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</a:rPr>
                <a:t>Basis Object</a:t>
              </a:r>
              <a:endParaRPr kumimoji="0" lang="en-CA" sz="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Meiryo UI"/>
              </a:endParaRPr>
            </a:p>
          </p:txBody>
        </p: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2809E7B6-5ACC-DCF7-FC4C-4D008C21B771}"/>
                </a:ext>
              </a:extLst>
            </p:cNvPr>
            <p:cNvGrpSpPr/>
            <p:nvPr/>
          </p:nvGrpSpPr>
          <p:grpSpPr>
            <a:xfrm>
              <a:off x="536348" y="2720902"/>
              <a:ext cx="254213" cy="232987"/>
              <a:chOff x="2411505" y="2390786"/>
              <a:chExt cx="568472" cy="586691"/>
            </a:xfrm>
          </p:grpSpPr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0D94C70C-1D05-824B-43EE-5047BD7D3DB6}"/>
                  </a:ext>
                </a:extLst>
              </p:cNvPr>
              <p:cNvSpPr/>
              <p:nvPr/>
            </p:nvSpPr>
            <p:spPr>
              <a:xfrm>
                <a:off x="2533201" y="2390786"/>
                <a:ext cx="446776" cy="467205"/>
              </a:xfrm>
              <a:prstGeom prst="rect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B58513DF-7F78-EE7B-159A-EB6ED409EE0F}"/>
                  </a:ext>
                </a:extLst>
              </p:cNvPr>
              <p:cNvSpPr/>
              <p:nvPr/>
            </p:nvSpPr>
            <p:spPr>
              <a:xfrm>
                <a:off x="2510774" y="2416650"/>
                <a:ext cx="446776" cy="467205"/>
              </a:xfrm>
              <a:prstGeom prst="rect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1C571D36-39F4-A9F9-0C1C-86597AABC008}"/>
                  </a:ext>
                </a:extLst>
              </p:cNvPr>
              <p:cNvSpPr/>
              <p:nvPr/>
            </p:nvSpPr>
            <p:spPr>
              <a:xfrm>
                <a:off x="2488079" y="2446687"/>
                <a:ext cx="446776" cy="467205"/>
              </a:xfrm>
              <a:prstGeom prst="rect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id="{0638E169-584A-6795-C29A-D005B17EBE7D}"/>
                  </a:ext>
                </a:extLst>
              </p:cNvPr>
              <p:cNvSpPr/>
              <p:nvPr/>
            </p:nvSpPr>
            <p:spPr>
              <a:xfrm>
                <a:off x="2465205" y="2476724"/>
                <a:ext cx="446776" cy="467205"/>
              </a:xfrm>
              <a:prstGeom prst="rect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5FDA4A88-A711-FAD3-F073-9AAD97FAC196}"/>
                  </a:ext>
                </a:extLst>
              </p:cNvPr>
              <p:cNvGrpSpPr/>
              <p:nvPr/>
            </p:nvGrpSpPr>
            <p:grpSpPr>
              <a:xfrm>
                <a:off x="2411505" y="2510272"/>
                <a:ext cx="508427" cy="467205"/>
                <a:chOff x="1195508" y="2401551"/>
                <a:chExt cx="813226" cy="745351"/>
              </a:xfrm>
              <a:solidFill>
                <a:sysClr val="window" lastClr="FFFFFF"/>
              </a:solidFill>
            </p:grpSpPr>
            <p:sp>
              <p:nvSpPr>
                <p:cNvPr id="70" name="Rectangle 69">
                  <a:extLst>
                    <a:ext uri="{FF2B5EF4-FFF2-40B4-BE49-F238E27FC236}">
                      <a16:creationId xmlns:a16="http://schemas.microsoft.com/office/drawing/2014/main" id="{AB2D80EB-E81C-D7AB-7573-4FEB58B53A69}"/>
                    </a:ext>
                  </a:extLst>
                </p:cNvPr>
                <p:cNvSpPr/>
                <p:nvPr/>
              </p:nvSpPr>
              <p:spPr>
                <a:xfrm>
                  <a:off x="1244814" y="2401551"/>
                  <a:ext cx="714615" cy="745351"/>
                </a:xfrm>
                <a:prstGeom prst="rect">
                  <a:avLst/>
                </a:prstGeom>
                <a:grpFill/>
                <a:ln w="9525" cap="flat" cmpd="sng" algn="ctr">
                  <a:solidFill>
                    <a:srgbClr val="4F81BD">
                      <a:shade val="15000"/>
                    </a:srgbClr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CA" sz="1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  <a:cs typeface="+mn-cs"/>
                  </a:endParaRPr>
                </a:p>
              </p:txBody>
            </p:sp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6B882CC7-1796-3A0D-72EF-85F1CA364670}"/>
                    </a:ext>
                  </a:extLst>
                </p:cNvPr>
                <p:cNvSpPr txBox="1"/>
                <p:nvPr/>
              </p:nvSpPr>
              <p:spPr>
                <a:xfrm>
                  <a:off x="1195508" y="2401551"/>
                  <a:ext cx="813226" cy="31915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CA" sz="7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</a:endParaRPr>
                </a:p>
              </p:txBody>
            </p:sp>
          </p:grpSp>
        </p:grp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9197FE14-3DB8-9FD7-F6C8-A59C1B00BA25}"/>
                </a:ext>
              </a:extLst>
            </p:cNvPr>
            <p:cNvGrpSpPr/>
            <p:nvPr/>
          </p:nvGrpSpPr>
          <p:grpSpPr>
            <a:xfrm>
              <a:off x="845715" y="2720902"/>
              <a:ext cx="254213" cy="232987"/>
              <a:chOff x="2411505" y="2390786"/>
              <a:chExt cx="568472" cy="586691"/>
            </a:xfrm>
          </p:grpSpPr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D4B1AC0D-B3BD-8E0B-A9FF-267BDB285BC4}"/>
                  </a:ext>
                </a:extLst>
              </p:cNvPr>
              <p:cNvSpPr/>
              <p:nvPr/>
            </p:nvSpPr>
            <p:spPr>
              <a:xfrm>
                <a:off x="2533201" y="2390786"/>
                <a:ext cx="446776" cy="467205"/>
              </a:xfrm>
              <a:prstGeom prst="rect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7CFB9318-0512-AADE-6952-DE0B9CB337F0}"/>
                  </a:ext>
                </a:extLst>
              </p:cNvPr>
              <p:cNvSpPr/>
              <p:nvPr/>
            </p:nvSpPr>
            <p:spPr>
              <a:xfrm>
                <a:off x="2510774" y="2416650"/>
                <a:ext cx="446776" cy="467205"/>
              </a:xfrm>
              <a:prstGeom prst="rect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67BF8702-4DF4-BF9B-CD33-D15B933422A6}"/>
                  </a:ext>
                </a:extLst>
              </p:cNvPr>
              <p:cNvSpPr/>
              <p:nvPr/>
            </p:nvSpPr>
            <p:spPr>
              <a:xfrm>
                <a:off x="2488079" y="2446687"/>
                <a:ext cx="446776" cy="467205"/>
              </a:xfrm>
              <a:prstGeom prst="rect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BA9D6BF7-B7DB-E70C-16A5-5FFFAA1191EC}"/>
                  </a:ext>
                </a:extLst>
              </p:cNvPr>
              <p:cNvSpPr/>
              <p:nvPr/>
            </p:nvSpPr>
            <p:spPr>
              <a:xfrm>
                <a:off x="2465205" y="2476724"/>
                <a:ext cx="446776" cy="467205"/>
              </a:xfrm>
              <a:prstGeom prst="rect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CDDECC99-8840-AB32-0B1D-022FC0834C95}"/>
                  </a:ext>
                </a:extLst>
              </p:cNvPr>
              <p:cNvGrpSpPr/>
              <p:nvPr/>
            </p:nvGrpSpPr>
            <p:grpSpPr>
              <a:xfrm>
                <a:off x="2411505" y="2510272"/>
                <a:ext cx="508427" cy="467205"/>
                <a:chOff x="1195508" y="2401551"/>
                <a:chExt cx="813226" cy="745351"/>
              </a:xfrm>
              <a:solidFill>
                <a:sysClr val="window" lastClr="FFFFFF"/>
              </a:solidFill>
            </p:grpSpPr>
            <p:sp>
              <p:nvSpPr>
                <p:cNvPr id="63" name="Rectangle 62">
                  <a:extLst>
                    <a:ext uri="{FF2B5EF4-FFF2-40B4-BE49-F238E27FC236}">
                      <a16:creationId xmlns:a16="http://schemas.microsoft.com/office/drawing/2014/main" id="{9C514E99-1012-6CD3-FC0C-C3FB183D2EFF}"/>
                    </a:ext>
                  </a:extLst>
                </p:cNvPr>
                <p:cNvSpPr/>
                <p:nvPr/>
              </p:nvSpPr>
              <p:spPr>
                <a:xfrm>
                  <a:off x="1244814" y="2401551"/>
                  <a:ext cx="714615" cy="745351"/>
                </a:xfrm>
                <a:prstGeom prst="rect">
                  <a:avLst/>
                </a:prstGeom>
                <a:grpFill/>
                <a:ln w="9525" cap="flat" cmpd="sng" algn="ctr">
                  <a:solidFill>
                    <a:srgbClr val="4F81BD">
                      <a:shade val="15000"/>
                    </a:srgbClr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CA" sz="1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  <a:cs typeface="+mn-cs"/>
                  </a:endParaRPr>
                </a:p>
              </p:txBody>
            </p:sp>
            <p:sp>
              <p:nvSpPr>
                <p:cNvPr id="64" name="TextBox 63">
                  <a:extLst>
                    <a:ext uri="{FF2B5EF4-FFF2-40B4-BE49-F238E27FC236}">
                      <a16:creationId xmlns:a16="http://schemas.microsoft.com/office/drawing/2014/main" id="{8BDA2D88-A6D4-DBE8-830C-AA20229AFC04}"/>
                    </a:ext>
                  </a:extLst>
                </p:cNvPr>
                <p:cNvSpPr txBox="1"/>
                <p:nvPr/>
              </p:nvSpPr>
              <p:spPr>
                <a:xfrm>
                  <a:off x="1195508" y="2401551"/>
                  <a:ext cx="813226" cy="31915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CA" sz="7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</a:endParaRPr>
                </a:p>
              </p:txBody>
            </p:sp>
          </p:grpSp>
        </p:grp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E8CAF411-1E79-FC3B-617F-B932B1F7B7F5}"/>
                </a:ext>
              </a:extLst>
            </p:cNvPr>
            <p:cNvGrpSpPr/>
            <p:nvPr/>
          </p:nvGrpSpPr>
          <p:grpSpPr>
            <a:xfrm>
              <a:off x="530562" y="2994545"/>
              <a:ext cx="254213" cy="232987"/>
              <a:chOff x="2411505" y="2390786"/>
              <a:chExt cx="568472" cy="586691"/>
            </a:xfrm>
          </p:grpSpPr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44C1AC90-63F2-FE48-D158-A748857C2DE4}"/>
                  </a:ext>
                </a:extLst>
              </p:cNvPr>
              <p:cNvSpPr/>
              <p:nvPr/>
            </p:nvSpPr>
            <p:spPr>
              <a:xfrm>
                <a:off x="2533201" y="2390786"/>
                <a:ext cx="446776" cy="467205"/>
              </a:xfrm>
              <a:prstGeom prst="rect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B5968BD8-95B9-7F76-CF10-A81C66C56706}"/>
                  </a:ext>
                </a:extLst>
              </p:cNvPr>
              <p:cNvSpPr/>
              <p:nvPr/>
            </p:nvSpPr>
            <p:spPr>
              <a:xfrm>
                <a:off x="2510774" y="2416650"/>
                <a:ext cx="446776" cy="467205"/>
              </a:xfrm>
              <a:prstGeom prst="rect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0213DA25-138D-661E-36CA-20A8C816FAA9}"/>
                  </a:ext>
                </a:extLst>
              </p:cNvPr>
              <p:cNvSpPr/>
              <p:nvPr/>
            </p:nvSpPr>
            <p:spPr>
              <a:xfrm>
                <a:off x="2488079" y="2446687"/>
                <a:ext cx="446776" cy="467205"/>
              </a:xfrm>
              <a:prstGeom prst="rect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EB83AA8B-48E4-0989-5226-C6E8B6AECDFA}"/>
                  </a:ext>
                </a:extLst>
              </p:cNvPr>
              <p:cNvSpPr/>
              <p:nvPr/>
            </p:nvSpPr>
            <p:spPr>
              <a:xfrm>
                <a:off x="2465205" y="2476724"/>
                <a:ext cx="446776" cy="467205"/>
              </a:xfrm>
              <a:prstGeom prst="rect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grpSp>
            <p:nvGrpSpPr>
              <p:cNvPr id="55" name="Group 54">
                <a:extLst>
                  <a:ext uri="{FF2B5EF4-FFF2-40B4-BE49-F238E27FC236}">
                    <a16:creationId xmlns:a16="http://schemas.microsoft.com/office/drawing/2014/main" id="{C5210047-B276-F139-418C-1C8094C76961}"/>
                  </a:ext>
                </a:extLst>
              </p:cNvPr>
              <p:cNvGrpSpPr/>
              <p:nvPr/>
            </p:nvGrpSpPr>
            <p:grpSpPr>
              <a:xfrm>
                <a:off x="2411505" y="2510272"/>
                <a:ext cx="508427" cy="467205"/>
                <a:chOff x="1195508" y="2401551"/>
                <a:chExt cx="813226" cy="745351"/>
              </a:xfrm>
              <a:solidFill>
                <a:sysClr val="window" lastClr="FFFFFF"/>
              </a:solidFill>
            </p:grpSpPr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3445EE94-12DB-579E-3BDF-26BF010ABF61}"/>
                    </a:ext>
                  </a:extLst>
                </p:cNvPr>
                <p:cNvSpPr/>
                <p:nvPr/>
              </p:nvSpPr>
              <p:spPr>
                <a:xfrm>
                  <a:off x="1244814" y="2401551"/>
                  <a:ext cx="714615" cy="745351"/>
                </a:xfrm>
                <a:prstGeom prst="rect">
                  <a:avLst/>
                </a:prstGeom>
                <a:grpFill/>
                <a:ln w="9525" cap="flat" cmpd="sng" algn="ctr">
                  <a:solidFill>
                    <a:srgbClr val="4F81BD">
                      <a:shade val="15000"/>
                    </a:srgbClr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CA" sz="1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  <a:cs typeface="+mn-cs"/>
                  </a:endParaRPr>
                </a:p>
              </p:txBody>
            </p:sp>
            <p:sp>
              <p:nvSpPr>
                <p:cNvPr id="57" name="TextBox 56">
                  <a:extLst>
                    <a:ext uri="{FF2B5EF4-FFF2-40B4-BE49-F238E27FC236}">
                      <a16:creationId xmlns:a16="http://schemas.microsoft.com/office/drawing/2014/main" id="{3975DC31-994E-3402-5F6B-B43888167CDB}"/>
                    </a:ext>
                  </a:extLst>
                </p:cNvPr>
                <p:cNvSpPr txBox="1"/>
                <p:nvPr/>
              </p:nvSpPr>
              <p:spPr>
                <a:xfrm>
                  <a:off x="1195508" y="2401551"/>
                  <a:ext cx="813226" cy="31915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CA" sz="7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</a:endParaRPr>
                </a:p>
              </p:txBody>
            </p:sp>
          </p:grpSp>
        </p:grp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C6807A5F-6226-808A-1F2B-C83492B0D052}"/>
              </a:ext>
            </a:extLst>
          </p:cNvPr>
          <p:cNvGrpSpPr/>
          <p:nvPr/>
        </p:nvGrpSpPr>
        <p:grpSpPr>
          <a:xfrm>
            <a:off x="8428266" y="4527741"/>
            <a:ext cx="599297" cy="586691"/>
            <a:chOff x="1650786" y="2961971"/>
            <a:chExt cx="599297" cy="586691"/>
          </a:xfrm>
        </p:grpSpPr>
        <p:grpSp>
          <p:nvGrpSpPr>
            <p:cNvPr id="105" name="Group 104">
              <a:extLst>
                <a:ext uri="{FF2B5EF4-FFF2-40B4-BE49-F238E27FC236}">
                  <a16:creationId xmlns:a16="http://schemas.microsoft.com/office/drawing/2014/main" id="{6D260F7C-0384-F814-E27E-333DFB7F50BF}"/>
                </a:ext>
              </a:extLst>
            </p:cNvPr>
            <p:cNvGrpSpPr/>
            <p:nvPr/>
          </p:nvGrpSpPr>
          <p:grpSpPr>
            <a:xfrm>
              <a:off x="1741656" y="2961971"/>
              <a:ext cx="508427" cy="467205"/>
              <a:chOff x="1195508" y="2401551"/>
              <a:chExt cx="813226" cy="745351"/>
            </a:xfrm>
          </p:grpSpPr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354C3B30-EB2B-5F62-F971-B35F63A315C4}"/>
                  </a:ext>
                </a:extLst>
              </p:cNvPr>
              <p:cNvSpPr/>
              <p:nvPr/>
            </p:nvSpPr>
            <p:spPr>
              <a:xfrm>
                <a:off x="1244814" y="2401551"/>
                <a:ext cx="714615" cy="745351"/>
              </a:xfrm>
              <a:prstGeom prst="rect">
                <a:avLst/>
              </a:prstGeom>
              <a:solidFill>
                <a:srgbClr val="4F81BD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119" name="TextBox 118">
                <a:extLst>
                  <a:ext uri="{FF2B5EF4-FFF2-40B4-BE49-F238E27FC236}">
                    <a16:creationId xmlns:a16="http://schemas.microsoft.com/office/drawing/2014/main" id="{FA9CD49F-53F1-5839-C31E-5AA8EFF8D5E1}"/>
                  </a:ext>
                </a:extLst>
              </p:cNvPr>
              <p:cNvSpPr txBox="1"/>
              <p:nvPr/>
            </p:nvSpPr>
            <p:spPr>
              <a:xfrm>
                <a:off x="1195508" y="2401551"/>
                <a:ext cx="813226" cy="3191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</a:rPr>
                  <a:t>VMI 50</a:t>
                </a:r>
                <a:endParaRPr kumimoji="0" lang="en-CA" sz="7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</a:endParaRPr>
              </a:p>
            </p:txBody>
          </p:sp>
        </p:grpSp>
        <p:grpSp>
          <p:nvGrpSpPr>
            <p:cNvPr id="106" name="Group 105">
              <a:extLst>
                <a:ext uri="{FF2B5EF4-FFF2-40B4-BE49-F238E27FC236}">
                  <a16:creationId xmlns:a16="http://schemas.microsoft.com/office/drawing/2014/main" id="{A8D84223-6262-C627-354E-E476606F0504}"/>
                </a:ext>
              </a:extLst>
            </p:cNvPr>
            <p:cNvGrpSpPr/>
            <p:nvPr/>
          </p:nvGrpSpPr>
          <p:grpSpPr>
            <a:xfrm>
              <a:off x="1719229" y="2987835"/>
              <a:ext cx="508427" cy="467205"/>
              <a:chOff x="1195508" y="2401551"/>
              <a:chExt cx="813226" cy="745351"/>
            </a:xfrm>
          </p:grpSpPr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4451A7D5-980D-738C-E006-CB4EC07378FB}"/>
                  </a:ext>
                </a:extLst>
              </p:cNvPr>
              <p:cNvSpPr/>
              <p:nvPr/>
            </p:nvSpPr>
            <p:spPr>
              <a:xfrm>
                <a:off x="1244814" y="2401551"/>
                <a:ext cx="714615" cy="745351"/>
              </a:xfrm>
              <a:prstGeom prst="rect">
                <a:avLst/>
              </a:prstGeom>
              <a:solidFill>
                <a:srgbClr val="4F81BD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117" name="TextBox 116">
                <a:extLst>
                  <a:ext uri="{FF2B5EF4-FFF2-40B4-BE49-F238E27FC236}">
                    <a16:creationId xmlns:a16="http://schemas.microsoft.com/office/drawing/2014/main" id="{5E6D00D6-7B91-1142-375D-E34AB0544316}"/>
                  </a:ext>
                </a:extLst>
              </p:cNvPr>
              <p:cNvSpPr txBox="1"/>
              <p:nvPr/>
            </p:nvSpPr>
            <p:spPr>
              <a:xfrm>
                <a:off x="1195508" y="2401551"/>
                <a:ext cx="813226" cy="3191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</a:rPr>
                  <a:t>VMI 50</a:t>
                </a:r>
                <a:endParaRPr kumimoji="0" lang="en-CA" sz="7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</a:endParaRPr>
              </a:p>
            </p:txBody>
          </p:sp>
        </p:grpSp>
        <p:grpSp>
          <p:nvGrpSpPr>
            <p:cNvPr id="107" name="Group 106">
              <a:extLst>
                <a:ext uri="{FF2B5EF4-FFF2-40B4-BE49-F238E27FC236}">
                  <a16:creationId xmlns:a16="http://schemas.microsoft.com/office/drawing/2014/main" id="{0F64AE91-629D-29C5-4697-75D0EF8454BA}"/>
                </a:ext>
              </a:extLst>
            </p:cNvPr>
            <p:cNvGrpSpPr/>
            <p:nvPr/>
          </p:nvGrpSpPr>
          <p:grpSpPr>
            <a:xfrm>
              <a:off x="1696534" y="3017872"/>
              <a:ext cx="508427" cy="467205"/>
              <a:chOff x="1195508" y="2401551"/>
              <a:chExt cx="813226" cy="745351"/>
            </a:xfrm>
          </p:grpSpPr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407A05DC-2471-ECF8-1F13-31ECEEC14299}"/>
                  </a:ext>
                </a:extLst>
              </p:cNvPr>
              <p:cNvSpPr/>
              <p:nvPr/>
            </p:nvSpPr>
            <p:spPr>
              <a:xfrm>
                <a:off x="1244814" y="2401551"/>
                <a:ext cx="714615" cy="745351"/>
              </a:xfrm>
              <a:prstGeom prst="rect">
                <a:avLst/>
              </a:prstGeom>
              <a:solidFill>
                <a:srgbClr val="4F81BD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115" name="TextBox 114">
                <a:extLst>
                  <a:ext uri="{FF2B5EF4-FFF2-40B4-BE49-F238E27FC236}">
                    <a16:creationId xmlns:a16="http://schemas.microsoft.com/office/drawing/2014/main" id="{2F41B605-C70B-A154-B140-584B220D91B5}"/>
                  </a:ext>
                </a:extLst>
              </p:cNvPr>
              <p:cNvSpPr txBox="1"/>
              <p:nvPr/>
            </p:nvSpPr>
            <p:spPr>
              <a:xfrm>
                <a:off x="1195508" y="2401551"/>
                <a:ext cx="813226" cy="3191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</a:rPr>
                  <a:t>VMI 50</a:t>
                </a:r>
                <a:endParaRPr kumimoji="0" lang="en-CA" sz="7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</a:endParaRPr>
              </a:p>
            </p:txBody>
          </p:sp>
        </p:grpSp>
        <p:grpSp>
          <p:nvGrpSpPr>
            <p:cNvPr id="108" name="Group 107">
              <a:extLst>
                <a:ext uri="{FF2B5EF4-FFF2-40B4-BE49-F238E27FC236}">
                  <a16:creationId xmlns:a16="http://schemas.microsoft.com/office/drawing/2014/main" id="{8D98201B-B205-E48E-CF51-D8E7DB6D1280}"/>
                </a:ext>
              </a:extLst>
            </p:cNvPr>
            <p:cNvGrpSpPr/>
            <p:nvPr/>
          </p:nvGrpSpPr>
          <p:grpSpPr>
            <a:xfrm>
              <a:off x="1673660" y="3047909"/>
              <a:ext cx="508427" cy="467205"/>
              <a:chOff x="1195508" y="2401551"/>
              <a:chExt cx="813226" cy="745351"/>
            </a:xfrm>
          </p:grpSpPr>
          <p:sp>
            <p:nvSpPr>
              <p:cNvPr id="112" name="Rectangle 111">
                <a:extLst>
                  <a:ext uri="{FF2B5EF4-FFF2-40B4-BE49-F238E27FC236}">
                    <a16:creationId xmlns:a16="http://schemas.microsoft.com/office/drawing/2014/main" id="{61BF8AF9-35BD-2507-0385-40483E9743B1}"/>
                  </a:ext>
                </a:extLst>
              </p:cNvPr>
              <p:cNvSpPr/>
              <p:nvPr/>
            </p:nvSpPr>
            <p:spPr>
              <a:xfrm>
                <a:off x="1244814" y="2401551"/>
                <a:ext cx="714615" cy="745351"/>
              </a:xfrm>
              <a:prstGeom prst="rect">
                <a:avLst/>
              </a:prstGeom>
              <a:solidFill>
                <a:srgbClr val="4F81BD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113" name="TextBox 112">
                <a:extLst>
                  <a:ext uri="{FF2B5EF4-FFF2-40B4-BE49-F238E27FC236}">
                    <a16:creationId xmlns:a16="http://schemas.microsoft.com/office/drawing/2014/main" id="{C0CE7243-51A8-53BC-79CA-80949F464E86}"/>
                  </a:ext>
                </a:extLst>
              </p:cNvPr>
              <p:cNvSpPr txBox="1"/>
              <p:nvPr/>
            </p:nvSpPr>
            <p:spPr>
              <a:xfrm>
                <a:off x="1195508" y="2401551"/>
                <a:ext cx="813226" cy="3191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</a:rPr>
                  <a:t>VMI 50</a:t>
                </a:r>
                <a:endParaRPr kumimoji="0" lang="en-CA" sz="7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</a:endParaRPr>
              </a:p>
            </p:txBody>
          </p:sp>
        </p:grpSp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41929B74-11B8-6030-707B-3205CE61A2EC}"/>
                </a:ext>
              </a:extLst>
            </p:cNvPr>
            <p:cNvGrpSpPr/>
            <p:nvPr/>
          </p:nvGrpSpPr>
          <p:grpSpPr>
            <a:xfrm>
              <a:off x="1650786" y="3081457"/>
              <a:ext cx="508427" cy="467205"/>
              <a:chOff x="1195508" y="2401551"/>
              <a:chExt cx="813226" cy="745351"/>
            </a:xfrm>
          </p:grpSpPr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B673EEE9-0B5E-D46C-372D-E35AD5276B2B}"/>
                  </a:ext>
                </a:extLst>
              </p:cNvPr>
              <p:cNvSpPr/>
              <p:nvPr/>
            </p:nvSpPr>
            <p:spPr>
              <a:xfrm>
                <a:off x="1244814" y="2401551"/>
                <a:ext cx="714615" cy="745351"/>
              </a:xfrm>
              <a:prstGeom prst="rect">
                <a:avLst/>
              </a:prstGeom>
              <a:solidFill>
                <a:srgbClr val="4F81BD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67DE4318-270B-8BA8-CDC1-8BC2435C564A}"/>
                  </a:ext>
                </a:extLst>
              </p:cNvPr>
              <p:cNvSpPr txBox="1"/>
              <p:nvPr/>
            </p:nvSpPr>
            <p:spPr>
              <a:xfrm>
                <a:off x="1195508" y="2401551"/>
                <a:ext cx="813226" cy="3191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</a:rPr>
                  <a:t>VMI 65</a:t>
                </a:r>
                <a:endParaRPr kumimoji="0" lang="en-CA" sz="7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</a:endParaRPr>
              </a:p>
            </p:txBody>
          </p:sp>
        </p:grpSp>
      </p:grp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552B954B-7F26-F1ED-6386-C1AF00F9288E}"/>
              </a:ext>
            </a:extLst>
          </p:cNvPr>
          <p:cNvGrpSpPr/>
          <p:nvPr/>
        </p:nvGrpSpPr>
        <p:grpSpPr>
          <a:xfrm>
            <a:off x="8431390" y="5230724"/>
            <a:ext cx="599297" cy="586691"/>
            <a:chOff x="1650786" y="2961971"/>
            <a:chExt cx="599297" cy="586691"/>
          </a:xfrm>
        </p:grpSpPr>
        <p:grpSp>
          <p:nvGrpSpPr>
            <p:cNvPr id="121" name="Group 120">
              <a:extLst>
                <a:ext uri="{FF2B5EF4-FFF2-40B4-BE49-F238E27FC236}">
                  <a16:creationId xmlns:a16="http://schemas.microsoft.com/office/drawing/2014/main" id="{AFE766F2-1921-1D9B-11FC-602BBFF0AEFE}"/>
                </a:ext>
              </a:extLst>
            </p:cNvPr>
            <p:cNvGrpSpPr/>
            <p:nvPr/>
          </p:nvGrpSpPr>
          <p:grpSpPr>
            <a:xfrm>
              <a:off x="1741656" y="2961971"/>
              <a:ext cx="508427" cy="467205"/>
              <a:chOff x="1195508" y="2401551"/>
              <a:chExt cx="813226" cy="745351"/>
            </a:xfrm>
          </p:grpSpPr>
          <p:sp>
            <p:nvSpPr>
              <p:cNvPr id="134" name="Rectangle 133">
                <a:extLst>
                  <a:ext uri="{FF2B5EF4-FFF2-40B4-BE49-F238E27FC236}">
                    <a16:creationId xmlns:a16="http://schemas.microsoft.com/office/drawing/2014/main" id="{D999F794-42AE-92F0-1124-0116D55911A1}"/>
                  </a:ext>
                </a:extLst>
              </p:cNvPr>
              <p:cNvSpPr/>
              <p:nvPr/>
            </p:nvSpPr>
            <p:spPr>
              <a:xfrm>
                <a:off x="1244814" y="2401551"/>
                <a:ext cx="714615" cy="745351"/>
              </a:xfrm>
              <a:prstGeom prst="rect">
                <a:avLst/>
              </a:prstGeom>
              <a:solidFill>
                <a:srgbClr val="4F81BD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135" name="TextBox 134">
                <a:extLst>
                  <a:ext uri="{FF2B5EF4-FFF2-40B4-BE49-F238E27FC236}">
                    <a16:creationId xmlns:a16="http://schemas.microsoft.com/office/drawing/2014/main" id="{B46AE7EB-5FAB-2F90-90DC-9BCD8F4DF385}"/>
                  </a:ext>
                </a:extLst>
              </p:cNvPr>
              <p:cNvSpPr txBox="1"/>
              <p:nvPr/>
            </p:nvSpPr>
            <p:spPr>
              <a:xfrm>
                <a:off x="1195508" y="2401551"/>
                <a:ext cx="813226" cy="3191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</a:rPr>
                  <a:t>VMI 50</a:t>
                </a:r>
                <a:endParaRPr kumimoji="0" lang="en-CA" sz="7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</a:endParaRPr>
              </a:p>
            </p:txBody>
          </p:sp>
        </p:grpSp>
        <p:grpSp>
          <p:nvGrpSpPr>
            <p:cNvPr id="122" name="Group 121">
              <a:extLst>
                <a:ext uri="{FF2B5EF4-FFF2-40B4-BE49-F238E27FC236}">
                  <a16:creationId xmlns:a16="http://schemas.microsoft.com/office/drawing/2014/main" id="{8DB9D36F-247A-C0E0-8FEE-8AB2A20873A0}"/>
                </a:ext>
              </a:extLst>
            </p:cNvPr>
            <p:cNvGrpSpPr/>
            <p:nvPr/>
          </p:nvGrpSpPr>
          <p:grpSpPr>
            <a:xfrm>
              <a:off x="1719229" y="2987835"/>
              <a:ext cx="508427" cy="467205"/>
              <a:chOff x="1195508" y="2401551"/>
              <a:chExt cx="813226" cy="745351"/>
            </a:xfrm>
          </p:grpSpPr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7A071856-209E-1454-6347-03B17A67E75F}"/>
                  </a:ext>
                </a:extLst>
              </p:cNvPr>
              <p:cNvSpPr/>
              <p:nvPr/>
            </p:nvSpPr>
            <p:spPr>
              <a:xfrm>
                <a:off x="1244814" y="2401551"/>
                <a:ext cx="714615" cy="745351"/>
              </a:xfrm>
              <a:prstGeom prst="rect">
                <a:avLst/>
              </a:prstGeom>
              <a:solidFill>
                <a:srgbClr val="4F81BD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133" name="TextBox 132">
                <a:extLst>
                  <a:ext uri="{FF2B5EF4-FFF2-40B4-BE49-F238E27FC236}">
                    <a16:creationId xmlns:a16="http://schemas.microsoft.com/office/drawing/2014/main" id="{3801A399-CE0F-8A7E-D334-E1E6BBEB2BBB}"/>
                  </a:ext>
                </a:extLst>
              </p:cNvPr>
              <p:cNvSpPr txBox="1"/>
              <p:nvPr/>
            </p:nvSpPr>
            <p:spPr>
              <a:xfrm>
                <a:off x="1195508" y="2401551"/>
                <a:ext cx="813226" cy="3191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</a:rPr>
                  <a:t>VMI 50</a:t>
                </a:r>
                <a:endParaRPr kumimoji="0" lang="en-CA" sz="7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</a:endParaRPr>
              </a:p>
            </p:txBody>
          </p:sp>
        </p:grpSp>
        <p:grpSp>
          <p:nvGrpSpPr>
            <p:cNvPr id="123" name="Group 122">
              <a:extLst>
                <a:ext uri="{FF2B5EF4-FFF2-40B4-BE49-F238E27FC236}">
                  <a16:creationId xmlns:a16="http://schemas.microsoft.com/office/drawing/2014/main" id="{8BD77513-0290-B156-0187-32B55A292F22}"/>
                </a:ext>
              </a:extLst>
            </p:cNvPr>
            <p:cNvGrpSpPr/>
            <p:nvPr/>
          </p:nvGrpSpPr>
          <p:grpSpPr>
            <a:xfrm>
              <a:off x="1696534" y="3017872"/>
              <a:ext cx="508427" cy="467205"/>
              <a:chOff x="1195508" y="2401551"/>
              <a:chExt cx="813226" cy="745351"/>
            </a:xfrm>
          </p:grpSpPr>
          <p:sp>
            <p:nvSpPr>
              <p:cNvPr id="130" name="Rectangle 129">
                <a:extLst>
                  <a:ext uri="{FF2B5EF4-FFF2-40B4-BE49-F238E27FC236}">
                    <a16:creationId xmlns:a16="http://schemas.microsoft.com/office/drawing/2014/main" id="{F7F43B05-A215-7671-A8B7-03C6D930A9D3}"/>
                  </a:ext>
                </a:extLst>
              </p:cNvPr>
              <p:cNvSpPr/>
              <p:nvPr/>
            </p:nvSpPr>
            <p:spPr>
              <a:xfrm>
                <a:off x="1244814" y="2401551"/>
                <a:ext cx="714615" cy="745351"/>
              </a:xfrm>
              <a:prstGeom prst="rect">
                <a:avLst/>
              </a:prstGeom>
              <a:solidFill>
                <a:srgbClr val="4F81BD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131" name="TextBox 130">
                <a:extLst>
                  <a:ext uri="{FF2B5EF4-FFF2-40B4-BE49-F238E27FC236}">
                    <a16:creationId xmlns:a16="http://schemas.microsoft.com/office/drawing/2014/main" id="{2AEF60D7-CBA4-B2FA-8279-7F0C2B61870F}"/>
                  </a:ext>
                </a:extLst>
              </p:cNvPr>
              <p:cNvSpPr txBox="1"/>
              <p:nvPr/>
            </p:nvSpPr>
            <p:spPr>
              <a:xfrm>
                <a:off x="1195508" y="2401551"/>
                <a:ext cx="813226" cy="3191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</a:rPr>
                  <a:t>VMI 50</a:t>
                </a:r>
                <a:endParaRPr kumimoji="0" lang="en-CA" sz="7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</a:endParaRPr>
              </a:p>
            </p:txBody>
          </p:sp>
        </p:grpSp>
        <p:grpSp>
          <p:nvGrpSpPr>
            <p:cNvPr id="124" name="Group 123">
              <a:extLst>
                <a:ext uri="{FF2B5EF4-FFF2-40B4-BE49-F238E27FC236}">
                  <a16:creationId xmlns:a16="http://schemas.microsoft.com/office/drawing/2014/main" id="{135F677A-B566-0B68-4E2A-BA804D7266A1}"/>
                </a:ext>
              </a:extLst>
            </p:cNvPr>
            <p:cNvGrpSpPr/>
            <p:nvPr/>
          </p:nvGrpSpPr>
          <p:grpSpPr>
            <a:xfrm>
              <a:off x="1673660" y="3047909"/>
              <a:ext cx="508427" cy="467205"/>
              <a:chOff x="1195508" y="2401551"/>
              <a:chExt cx="813226" cy="745351"/>
            </a:xfrm>
          </p:grpSpPr>
          <p:sp>
            <p:nvSpPr>
              <p:cNvPr id="128" name="Rectangle 127">
                <a:extLst>
                  <a:ext uri="{FF2B5EF4-FFF2-40B4-BE49-F238E27FC236}">
                    <a16:creationId xmlns:a16="http://schemas.microsoft.com/office/drawing/2014/main" id="{E14EFC5F-FFEE-C53F-E95C-5665F44830F0}"/>
                  </a:ext>
                </a:extLst>
              </p:cNvPr>
              <p:cNvSpPr/>
              <p:nvPr/>
            </p:nvSpPr>
            <p:spPr>
              <a:xfrm>
                <a:off x="1244814" y="2401551"/>
                <a:ext cx="714615" cy="745351"/>
              </a:xfrm>
              <a:prstGeom prst="rect">
                <a:avLst/>
              </a:prstGeom>
              <a:solidFill>
                <a:srgbClr val="4F81BD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129" name="TextBox 128">
                <a:extLst>
                  <a:ext uri="{FF2B5EF4-FFF2-40B4-BE49-F238E27FC236}">
                    <a16:creationId xmlns:a16="http://schemas.microsoft.com/office/drawing/2014/main" id="{8F1EF195-5CB6-24E0-5902-2C7A639E80C4}"/>
                  </a:ext>
                </a:extLst>
              </p:cNvPr>
              <p:cNvSpPr txBox="1"/>
              <p:nvPr/>
            </p:nvSpPr>
            <p:spPr>
              <a:xfrm>
                <a:off x="1195508" y="2401551"/>
                <a:ext cx="813226" cy="3191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</a:rPr>
                  <a:t>VMI 50</a:t>
                </a:r>
                <a:endParaRPr kumimoji="0" lang="en-CA" sz="7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</a:endParaRPr>
              </a:p>
            </p:txBody>
          </p:sp>
        </p:grpSp>
        <p:grpSp>
          <p:nvGrpSpPr>
            <p:cNvPr id="125" name="Group 124">
              <a:extLst>
                <a:ext uri="{FF2B5EF4-FFF2-40B4-BE49-F238E27FC236}">
                  <a16:creationId xmlns:a16="http://schemas.microsoft.com/office/drawing/2014/main" id="{6478533B-6660-199C-474E-A64CD3F52869}"/>
                </a:ext>
              </a:extLst>
            </p:cNvPr>
            <p:cNvGrpSpPr/>
            <p:nvPr/>
          </p:nvGrpSpPr>
          <p:grpSpPr>
            <a:xfrm>
              <a:off x="1650786" y="3081457"/>
              <a:ext cx="508427" cy="467205"/>
              <a:chOff x="1195508" y="2401551"/>
              <a:chExt cx="813226" cy="745351"/>
            </a:xfrm>
          </p:grpSpPr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AE82F9AE-8930-F81C-5294-CCD919C17305}"/>
                  </a:ext>
                </a:extLst>
              </p:cNvPr>
              <p:cNvSpPr/>
              <p:nvPr/>
            </p:nvSpPr>
            <p:spPr>
              <a:xfrm>
                <a:off x="1244814" y="2401551"/>
                <a:ext cx="714615" cy="745351"/>
              </a:xfrm>
              <a:prstGeom prst="rect">
                <a:avLst/>
              </a:prstGeom>
              <a:solidFill>
                <a:srgbClr val="4F81BD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127" name="TextBox 126">
                <a:extLst>
                  <a:ext uri="{FF2B5EF4-FFF2-40B4-BE49-F238E27FC236}">
                    <a16:creationId xmlns:a16="http://schemas.microsoft.com/office/drawing/2014/main" id="{75B7BB37-F706-0635-BFF8-22426EDB523A}"/>
                  </a:ext>
                </a:extLst>
              </p:cNvPr>
              <p:cNvSpPr txBox="1"/>
              <p:nvPr/>
            </p:nvSpPr>
            <p:spPr>
              <a:xfrm>
                <a:off x="1195508" y="2401551"/>
                <a:ext cx="813226" cy="3191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</a:rPr>
                  <a:t>VNC</a:t>
                </a:r>
                <a:endParaRPr kumimoji="0" lang="en-CA" sz="7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</a:endParaRPr>
              </a:p>
            </p:txBody>
          </p:sp>
        </p:grpSp>
      </p:grpSp>
      <p:sp>
        <p:nvSpPr>
          <p:cNvPr id="212" name="TextBox 211">
            <a:extLst>
              <a:ext uri="{FF2B5EF4-FFF2-40B4-BE49-F238E27FC236}">
                <a16:creationId xmlns:a16="http://schemas.microsoft.com/office/drawing/2014/main" id="{159E470E-6057-9B8F-CAF1-124B5D517E61}"/>
              </a:ext>
            </a:extLst>
          </p:cNvPr>
          <p:cNvSpPr txBox="1"/>
          <p:nvPr/>
        </p:nvSpPr>
        <p:spPr>
          <a:xfrm>
            <a:off x="242644" y="2512331"/>
            <a:ext cx="1845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1100" b="1" dirty="0">
                <a:solidFill>
                  <a:prstClr val="black"/>
                </a:solidFill>
                <a:latin typeface="Segoe UI"/>
                <a:ea typeface="Meiryo UI"/>
              </a:rPr>
              <a:t>Performs Reconstruction </a:t>
            </a:r>
          </a:p>
          <a:p>
            <a:pPr defTabSz="914400"/>
            <a:r>
              <a:rPr lang="en-US" sz="1100" b="1" dirty="0">
                <a:solidFill>
                  <a:prstClr val="black"/>
                </a:solidFill>
                <a:latin typeface="Segoe UI"/>
                <a:ea typeface="Meiryo UI"/>
              </a:rPr>
              <a:t>&amp; Basis Decomposition</a:t>
            </a:r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2D1285D5-C3A8-D140-EEC9-03122126D383}"/>
              </a:ext>
            </a:extLst>
          </p:cNvPr>
          <p:cNvSpPr txBox="1"/>
          <p:nvPr/>
        </p:nvSpPr>
        <p:spPr>
          <a:xfrm>
            <a:off x="203915" y="4108094"/>
            <a:ext cx="326678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1100" b="1" dirty="0">
                <a:solidFill>
                  <a:prstClr val="black"/>
                </a:solidFill>
                <a:latin typeface="Segoe UI"/>
                <a:ea typeface="Meiryo UI"/>
              </a:rPr>
              <a:t>Generates Virtual Monoenergetic Image Set</a:t>
            </a:r>
          </a:p>
          <a:p>
            <a:pPr defTabSz="914400"/>
            <a:r>
              <a:rPr lang="en-US" sz="1100" b="1" dirty="0">
                <a:solidFill>
                  <a:prstClr val="black"/>
                </a:solidFill>
                <a:latin typeface="Segoe UI"/>
                <a:ea typeface="Meiryo UI"/>
              </a:rPr>
              <a:t>Generates Virtual Non-Contrast Image Set</a:t>
            </a:r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08DB4AE1-9341-86E1-85CE-F23624036FFC}"/>
              </a:ext>
            </a:extLst>
          </p:cNvPr>
          <p:cNvSpPr txBox="1"/>
          <p:nvPr/>
        </p:nvSpPr>
        <p:spPr>
          <a:xfrm>
            <a:off x="575894" y="5894416"/>
            <a:ext cx="35056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1100" dirty="0">
                <a:solidFill>
                  <a:prstClr val="black"/>
                </a:solidFill>
                <a:latin typeface="Segoe UI"/>
                <a:ea typeface="Meiryo UI"/>
              </a:rPr>
              <a:t>Two Series of DICOM CT Images</a:t>
            </a:r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A6BCD687-247A-6AAE-3316-2CF490D78DB0}"/>
              </a:ext>
            </a:extLst>
          </p:cNvPr>
          <p:cNvSpPr txBox="1"/>
          <p:nvPr/>
        </p:nvSpPr>
        <p:spPr>
          <a:xfrm>
            <a:off x="401479" y="6511104"/>
            <a:ext cx="749067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1100" b="1" dirty="0">
                <a:solidFill>
                  <a:prstClr val="black"/>
                </a:solidFill>
                <a:latin typeface="Segoe UI"/>
                <a:ea typeface="Meiryo UI"/>
              </a:rPr>
              <a:t>NOTE: This is just one example of how the SOP Classes might be used and distributed. Many possibilities exist.</a:t>
            </a:r>
          </a:p>
        </p:txBody>
      </p:sp>
      <p:grpSp>
        <p:nvGrpSpPr>
          <p:cNvPr id="216" name="Group 215">
            <a:extLst>
              <a:ext uri="{FF2B5EF4-FFF2-40B4-BE49-F238E27FC236}">
                <a16:creationId xmlns:a16="http://schemas.microsoft.com/office/drawing/2014/main" id="{43E5431F-884E-4F32-7DC3-6DFDF621D804}"/>
              </a:ext>
            </a:extLst>
          </p:cNvPr>
          <p:cNvGrpSpPr/>
          <p:nvPr/>
        </p:nvGrpSpPr>
        <p:grpSpPr>
          <a:xfrm>
            <a:off x="5129675" y="4527187"/>
            <a:ext cx="599297" cy="586691"/>
            <a:chOff x="1650786" y="2961971"/>
            <a:chExt cx="599297" cy="586691"/>
          </a:xfrm>
        </p:grpSpPr>
        <p:grpSp>
          <p:nvGrpSpPr>
            <p:cNvPr id="217" name="Group 216">
              <a:extLst>
                <a:ext uri="{FF2B5EF4-FFF2-40B4-BE49-F238E27FC236}">
                  <a16:creationId xmlns:a16="http://schemas.microsoft.com/office/drawing/2014/main" id="{2E6310D1-2A90-F1B6-9FAC-D493F2E797B4}"/>
                </a:ext>
              </a:extLst>
            </p:cNvPr>
            <p:cNvGrpSpPr/>
            <p:nvPr/>
          </p:nvGrpSpPr>
          <p:grpSpPr>
            <a:xfrm>
              <a:off x="1741656" y="2961971"/>
              <a:ext cx="508427" cy="467205"/>
              <a:chOff x="1195508" y="2401551"/>
              <a:chExt cx="813226" cy="745351"/>
            </a:xfrm>
          </p:grpSpPr>
          <p:sp>
            <p:nvSpPr>
              <p:cNvPr id="230" name="Rectangle 229">
                <a:extLst>
                  <a:ext uri="{FF2B5EF4-FFF2-40B4-BE49-F238E27FC236}">
                    <a16:creationId xmlns:a16="http://schemas.microsoft.com/office/drawing/2014/main" id="{3107A4D1-94D4-691F-321D-287086BABFD4}"/>
                  </a:ext>
                </a:extLst>
              </p:cNvPr>
              <p:cNvSpPr/>
              <p:nvPr/>
            </p:nvSpPr>
            <p:spPr>
              <a:xfrm>
                <a:off x="1244814" y="2401551"/>
                <a:ext cx="714615" cy="745351"/>
              </a:xfrm>
              <a:prstGeom prst="rect">
                <a:avLst/>
              </a:prstGeom>
              <a:solidFill>
                <a:srgbClr val="4F81BD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231" name="TextBox 230">
                <a:extLst>
                  <a:ext uri="{FF2B5EF4-FFF2-40B4-BE49-F238E27FC236}">
                    <a16:creationId xmlns:a16="http://schemas.microsoft.com/office/drawing/2014/main" id="{54315034-BF00-2CD1-7C0B-EBC98605B99A}"/>
                  </a:ext>
                </a:extLst>
              </p:cNvPr>
              <p:cNvSpPr txBox="1"/>
              <p:nvPr/>
            </p:nvSpPr>
            <p:spPr>
              <a:xfrm>
                <a:off x="1195508" y="2401551"/>
                <a:ext cx="813226" cy="3191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</a:rPr>
                  <a:t>VMI 50</a:t>
                </a:r>
                <a:endParaRPr kumimoji="0" lang="en-CA" sz="7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</a:endParaRPr>
              </a:p>
            </p:txBody>
          </p:sp>
        </p:grpSp>
        <p:grpSp>
          <p:nvGrpSpPr>
            <p:cNvPr id="218" name="Group 217">
              <a:extLst>
                <a:ext uri="{FF2B5EF4-FFF2-40B4-BE49-F238E27FC236}">
                  <a16:creationId xmlns:a16="http://schemas.microsoft.com/office/drawing/2014/main" id="{78881FE3-FFDD-C959-F50F-15F9ECE3C20C}"/>
                </a:ext>
              </a:extLst>
            </p:cNvPr>
            <p:cNvGrpSpPr/>
            <p:nvPr/>
          </p:nvGrpSpPr>
          <p:grpSpPr>
            <a:xfrm>
              <a:off x="1719229" y="2987835"/>
              <a:ext cx="508427" cy="467205"/>
              <a:chOff x="1195508" y="2401551"/>
              <a:chExt cx="813226" cy="745351"/>
            </a:xfrm>
          </p:grpSpPr>
          <p:sp>
            <p:nvSpPr>
              <p:cNvPr id="228" name="Rectangle 227">
                <a:extLst>
                  <a:ext uri="{FF2B5EF4-FFF2-40B4-BE49-F238E27FC236}">
                    <a16:creationId xmlns:a16="http://schemas.microsoft.com/office/drawing/2014/main" id="{512C0EDC-0ADB-55FC-5568-5F0F130B3393}"/>
                  </a:ext>
                </a:extLst>
              </p:cNvPr>
              <p:cNvSpPr/>
              <p:nvPr/>
            </p:nvSpPr>
            <p:spPr>
              <a:xfrm>
                <a:off x="1244814" y="2401551"/>
                <a:ext cx="714615" cy="745351"/>
              </a:xfrm>
              <a:prstGeom prst="rect">
                <a:avLst/>
              </a:prstGeom>
              <a:solidFill>
                <a:srgbClr val="4F81BD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229" name="TextBox 228">
                <a:extLst>
                  <a:ext uri="{FF2B5EF4-FFF2-40B4-BE49-F238E27FC236}">
                    <a16:creationId xmlns:a16="http://schemas.microsoft.com/office/drawing/2014/main" id="{5863ECFB-A977-86E4-4392-378EB2AD2B0C}"/>
                  </a:ext>
                </a:extLst>
              </p:cNvPr>
              <p:cNvSpPr txBox="1"/>
              <p:nvPr/>
            </p:nvSpPr>
            <p:spPr>
              <a:xfrm>
                <a:off x="1195508" y="2401551"/>
                <a:ext cx="813226" cy="3191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</a:rPr>
                  <a:t>VMI 50</a:t>
                </a:r>
                <a:endParaRPr kumimoji="0" lang="en-CA" sz="7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</a:endParaRPr>
              </a:p>
            </p:txBody>
          </p:sp>
        </p:grpSp>
        <p:grpSp>
          <p:nvGrpSpPr>
            <p:cNvPr id="219" name="Group 218">
              <a:extLst>
                <a:ext uri="{FF2B5EF4-FFF2-40B4-BE49-F238E27FC236}">
                  <a16:creationId xmlns:a16="http://schemas.microsoft.com/office/drawing/2014/main" id="{319D3C84-B97E-5238-85DB-F5384899221C}"/>
                </a:ext>
              </a:extLst>
            </p:cNvPr>
            <p:cNvGrpSpPr/>
            <p:nvPr/>
          </p:nvGrpSpPr>
          <p:grpSpPr>
            <a:xfrm>
              <a:off x="1696534" y="3017872"/>
              <a:ext cx="508427" cy="467205"/>
              <a:chOff x="1195508" y="2401551"/>
              <a:chExt cx="813226" cy="745351"/>
            </a:xfrm>
          </p:grpSpPr>
          <p:sp>
            <p:nvSpPr>
              <p:cNvPr id="226" name="Rectangle 225">
                <a:extLst>
                  <a:ext uri="{FF2B5EF4-FFF2-40B4-BE49-F238E27FC236}">
                    <a16:creationId xmlns:a16="http://schemas.microsoft.com/office/drawing/2014/main" id="{7AFAE491-8654-FBA7-50BF-DBD1B3AA3F9E}"/>
                  </a:ext>
                </a:extLst>
              </p:cNvPr>
              <p:cNvSpPr/>
              <p:nvPr/>
            </p:nvSpPr>
            <p:spPr>
              <a:xfrm>
                <a:off x="1244814" y="2401551"/>
                <a:ext cx="714615" cy="745351"/>
              </a:xfrm>
              <a:prstGeom prst="rect">
                <a:avLst/>
              </a:prstGeom>
              <a:solidFill>
                <a:srgbClr val="4F81BD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227" name="TextBox 226">
                <a:extLst>
                  <a:ext uri="{FF2B5EF4-FFF2-40B4-BE49-F238E27FC236}">
                    <a16:creationId xmlns:a16="http://schemas.microsoft.com/office/drawing/2014/main" id="{6A702919-EA78-627C-4016-5FEAFF744C1F}"/>
                  </a:ext>
                </a:extLst>
              </p:cNvPr>
              <p:cNvSpPr txBox="1"/>
              <p:nvPr/>
            </p:nvSpPr>
            <p:spPr>
              <a:xfrm>
                <a:off x="1195508" y="2401551"/>
                <a:ext cx="813226" cy="3191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</a:rPr>
                  <a:t>VMI 50</a:t>
                </a:r>
                <a:endParaRPr kumimoji="0" lang="en-CA" sz="7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</a:endParaRPr>
              </a:p>
            </p:txBody>
          </p:sp>
        </p:grpSp>
        <p:grpSp>
          <p:nvGrpSpPr>
            <p:cNvPr id="220" name="Group 219">
              <a:extLst>
                <a:ext uri="{FF2B5EF4-FFF2-40B4-BE49-F238E27FC236}">
                  <a16:creationId xmlns:a16="http://schemas.microsoft.com/office/drawing/2014/main" id="{CE590C40-0A64-519D-D603-86EF852BA9E3}"/>
                </a:ext>
              </a:extLst>
            </p:cNvPr>
            <p:cNvGrpSpPr/>
            <p:nvPr/>
          </p:nvGrpSpPr>
          <p:grpSpPr>
            <a:xfrm>
              <a:off x="1673660" y="3047909"/>
              <a:ext cx="508427" cy="467205"/>
              <a:chOff x="1195508" y="2401551"/>
              <a:chExt cx="813226" cy="745351"/>
            </a:xfrm>
          </p:grpSpPr>
          <p:sp>
            <p:nvSpPr>
              <p:cNvPr id="224" name="Rectangle 223">
                <a:extLst>
                  <a:ext uri="{FF2B5EF4-FFF2-40B4-BE49-F238E27FC236}">
                    <a16:creationId xmlns:a16="http://schemas.microsoft.com/office/drawing/2014/main" id="{B11BB6D9-1A74-BEA6-2C41-4EAC55450106}"/>
                  </a:ext>
                </a:extLst>
              </p:cNvPr>
              <p:cNvSpPr/>
              <p:nvPr/>
            </p:nvSpPr>
            <p:spPr>
              <a:xfrm>
                <a:off x="1244814" y="2401551"/>
                <a:ext cx="714615" cy="745351"/>
              </a:xfrm>
              <a:prstGeom prst="rect">
                <a:avLst/>
              </a:prstGeom>
              <a:solidFill>
                <a:srgbClr val="4F81BD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225" name="TextBox 224">
                <a:extLst>
                  <a:ext uri="{FF2B5EF4-FFF2-40B4-BE49-F238E27FC236}">
                    <a16:creationId xmlns:a16="http://schemas.microsoft.com/office/drawing/2014/main" id="{27811C7E-4F0D-9F87-B1C7-63C8F9623D3D}"/>
                  </a:ext>
                </a:extLst>
              </p:cNvPr>
              <p:cNvSpPr txBox="1"/>
              <p:nvPr/>
            </p:nvSpPr>
            <p:spPr>
              <a:xfrm>
                <a:off x="1195508" y="2401551"/>
                <a:ext cx="813226" cy="3191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</a:rPr>
                  <a:t>VMI 50</a:t>
                </a:r>
                <a:endParaRPr kumimoji="0" lang="en-CA" sz="7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</a:endParaRPr>
              </a:p>
            </p:txBody>
          </p:sp>
        </p:grpSp>
        <p:grpSp>
          <p:nvGrpSpPr>
            <p:cNvPr id="221" name="Group 220">
              <a:extLst>
                <a:ext uri="{FF2B5EF4-FFF2-40B4-BE49-F238E27FC236}">
                  <a16:creationId xmlns:a16="http://schemas.microsoft.com/office/drawing/2014/main" id="{375D7151-33A5-DE95-E46A-90358D7EE071}"/>
                </a:ext>
              </a:extLst>
            </p:cNvPr>
            <p:cNvGrpSpPr/>
            <p:nvPr/>
          </p:nvGrpSpPr>
          <p:grpSpPr>
            <a:xfrm>
              <a:off x="1650786" y="3081457"/>
              <a:ext cx="508427" cy="467205"/>
              <a:chOff x="1195508" y="2401551"/>
              <a:chExt cx="813226" cy="745351"/>
            </a:xfrm>
          </p:grpSpPr>
          <p:sp>
            <p:nvSpPr>
              <p:cNvPr id="222" name="Rectangle 221">
                <a:extLst>
                  <a:ext uri="{FF2B5EF4-FFF2-40B4-BE49-F238E27FC236}">
                    <a16:creationId xmlns:a16="http://schemas.microsoft.com/office/drawing/2014/main" id="{E1374F3D-5351-6186-379E-A6194A6FACAE}"/>
                  </a:ext>
                </a:extLst>
              </p:cNvPr>
              <p:cNvSpPr/>
              <p:nvPr/>
            </p:nvSpPr>
            <p:spPr>
              <a:xfrm>
                <a:off x="1244814" y="2401551"/>
                <a:ext cx="714615" cy="745351"/>
              </a:xfrm>
              <a:prstGeom prst="rect">
                <a:avLst/>
              </a:prstGeom>
              <a:solidFill>
                <a:srgbClr val="4F81BD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223" name="TextBox 222">
                <a:extLst>
                  <a:ext uri="{FF2B5EF4-FFF2-40B4-BE49-F238E27FC236}">
                    <a16:creationId xmlns:a16="http://schemas.microsoft.com/office/drawing/2014/main" id="{0FB4E361-5472-FDE6-6C6F-56BC9F6E1099}"/>
                  </a:ext>
                </a:extLst>
              </p:cNvPr>
              <p:cNvSpPr txBox="1"/>
              <p:nvPr/>
            </p:nvSpPr>
            <p:spPr>
              <a:xfrm>
                <a:off x="1195508" y="2401551"/>
                <a:ext cx="813226" cy="3191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</a:rPr>
                  <a:t>VMI 65</a:t>
                </a:r>
                <a:endParaRPr kumimoji="0" lang="en-CA" sz="7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</a:endParaRPr>
              </a:p>
            </p:txBody>
          </p:sp>
        </p:grpSp>
      </p:grpSp>
      <p:grpSp>
        <p:nvGrpSpPr>
          <p:cNvPr id="232" name="Group 231">
            <a:extLst>
              <a:ext uri="{FF2B5EF4-FFF2-40B4-BE49-F238E27FC236}">
                <a16:creationId xmlns:a16="http://schemas.microsoft.com/office/drawing/2014/main" id="{74D9E890-F89A-FC28-86C3-9BBFECA82DAE}"/>
              </a:ext>
            </a:extLst>
          </p:cNvPr>
          <p:cNvGrpSpPr/>
          <p:nvPr/>
        </p:nvGrpSpPr>
        <p:grpSpPr>
          <a:xfrm>
            <a:off x="5151907" y="5163492"/>
            <a:ext cx="599297" cy="586691"/>
            <a:chOff x="1650786" y="2961971"/>
            <a:chExt cx="599297" cy="586691"/>
          </a:xfrm>
        </p:grpSpPr>
        <p:grpSp>
          <p:nvGrpSpPr>
            <p:cNvPr id="233" name="Group 232">
              <a:extLst>
                <a:ext uri="{FF2B5EF4-FFF2-40B4-BE49-F238E27FC236}">
                  <a16:creationId xmlns:a16="http://schemas.microsoft.com/office/drawing/2014/main" id="{1E991E6D-EF58-2631-221D-1E430C4D5213}"/>
                </a:ext>
              </a:extLst>
            </p:cNvPr>
            <p:cNvGrpSpPr/>
            <p:nvPr/>
          </p:nvGrpSpPr>
          <p:grpSpPr>
            <a:xfrm>
              <a:off x="1741656" y="2961971"/>
              <a:ext cx="508427" cy="467205"/>
              <a:chOff x="1195508" y="2401551"/>
              <a:chExt cx="813226" cy="745351"/>
            </a:xfrm>
          </p:grpSpPr>
          <p:sp>
            <p:nvSpPr>
              <p:cNvPr id="246" name="Rectangle 245">
                <a:extLst>
                  <a:ext uri="{FF2B5EF4-FFF2-40B4-BE49-F238E27FC236}">
                    <a16:creationId xmlns:a16="http://schemas.microsoft.com/office/drawing/2014/main" id="{9E2223CA-D022-5EDD-47F7-04A04C874428}"/>
                  </a:ext>
                </a:extLst>
              </p:cNvPr>
              <p:cNvSpPr/>
              <p:nvPr/>
            </p:nvSpPr>
            <p:spPr>
              <a:xfrm>
                <a:off x="1244814" y="2401551"/>
                <a:ext cx="714615" cy="745351"/>
              </a:xfrm>
              <a:prstGeom prst="rect">
                <a:avLst/>
              </a:prstGeom>
              <a:solidFill>
                <a:srgbClr val="4F81BD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247" name="TextBox 246">
                <a:extLst>
                  <a:ext uri="{FF2B5EF4-FFF2-40B4-BE49-F238E27FC236}">
                    <a16:creationId xmlns:a16="http://schemas.microsoft.com/office/drawing/2014/main" id="{6DFC0405-AD8F-94BD-AC0B-1A4DDD2D4223}"/>
                  </a:ext>
                </a:extLst>
              </p:cNvPr>
              <p:cNvSpPr txBox="1"/>
              <p:nvPr/>
            </p:nvSpPr>
            <p:spPr>
              <a:xfrm>
                <a:off x="1195508" y="2401551"/>
                <a:ext cx="813226" cy="3191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</a:rPr>
                  <a:t>VMI 50</a:t>
                </a:r>
                <a:endParaRPr kumimoji="0" lang="en-CA" sz="7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</a:endParaRPr>
              </a:p>
            </p:txBody>
          </p:sp>
        </p:grpSp>
        <p:grpSp>
          <p:nvGrpSpPr>
            <p:cNvPr id="234" name="Group 233">
              <a:extLst>
                <a:ext uri="{FF2B5EF4-FFF2-40B4-BE49-F238E27FC236}">
                  <a16:creationId xmlns:a16="http://schemas.microsoft.com/office/drawing/2014/main" id="{B90DA4FF-BAB5-6B7A-2CCC-90E32BDBCC77}"/>
                </a:ext>
              </a:extLst>
            </p:cNvPr>
            <p:cNvGrpSpPr/>
            <p:nvPr/>
          </p:nvGrpSpPr>
          <p:grpSpPr>
            <a:xfrm>
              <a:off x="1719229" y="2987835"/>
              <a:ext cx="508427" cy="467205"/>
              <a:chOff x="1195508" y="2401551"/>
              <a:chExt cx="813226" cy="745351"/>
            </a:xfrm>
          </p:grpSpPr>
          <p:sp>
            <p:nvSpPr>
              <p:cNvPr id="244" name="Rectangle 243">
                <a:extLst>
                  <a:ext uri="{FF2B5EF4-FFF2-40B4-BE49-F238E27FC236}">
                    <a16:creationId xmlns:a16="http://schemas.microsoft.com/office/drawing/2014/main" id="{4EDB0FBA-9A92-5415-FCCD-8C964A76DD67}"/>
                  </a:ext>
                </a:extLst>
              </p:cNvPr>
              <p:cNvSpPr/>
              <p:nvPr/>
            </p:nvSpPr>
            <p:spPr>
              <a:xfrm>
                <a:off x="1244814" y="2401551"/>
                <a:ext cx="714615" cy="745351"/>
              </a:xfrm>
              <a:prstGeom prst="rect">
                <a:avLst/>
              </a:prstGeom>
              <a:solidFill>
                <a:srgbClr val="4F81BD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245" name="TextBox 244">
                <a:extLst>
                  <a:ext uri="{FF2B5EF4-FFF2-40B4-BE49-F238E27FC236}">
                    <a16:creationId xmlns:a16="http://schemas.microsoft.com/office/drawing/2014/main" id="{20B2B338-F82F-490E-8952-76256E287840}"/>
                  </a:ext>
                </a:extLst>
              </p:cNvPr>
              <p:cNvSpPr txBox="1"/>
              <p:nvPr/>
            </p:nvSpPr>
            <p:spPr>
              <a:xfrm>
                <a:off x="1195508" y="2401551"/>
                <a:ext cx="813226" cy="3191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</a:rPr>
                  <a:t>VMI 50</a:t>
                </a:r>
                <a:endParaRPr kumimoji="0" lang="en-CA" sz="7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</a:endParaRPr>
              </a:p>
            </p:txBody>
          </p:sp>
        </p:grpSp>
        <p:grpSp>
          <p:nvGrpSpPr>
            <p:cNvPr id="235" name="Group 234">
              <a:extLst>
                <a:ext uri="{FF2B5EF4-FFF2-40B4-BE49-F238E27FC236}">
                  <a16:creationId xmlns:a16="http://schemas.microsoft.com/office/drawing/2014/main" id="{A3C21A19-578A-1BE9-E075-9AFEA8D1F69E}"/>
                </a:ext>
              </a:extLst>
            </p:cNvPr>
            <p:cNvGrpSpPr/>
            <p:nvPr/>
          </p:nvGrpSpPr>
          <p:grpSpPr>
            <a:xfrm>
              <a:off x="1696534" y="3017872"/>
              <a:ext cx="508427" cy="467205"/>
              <a:chOff x="1195508" y="2401551"/>
              <a:chExt cx="813226" cy="745351"/>
            </a:xfrm>
          </p:grpSpPr>
          <p:sp>
            <p:nvSpPr>
              <p:cNvPr id="242" name="Rectangle 241">
                <a:extLst>
                  <a:ext uri="{FF2B5EF4-FFF2-40B4-BE49-F238E27FC236}">
                    <a16:creationId xmlns:a16="http://schemas.microsoft.com/office/drawing/2014/main" id="{7A947946-D8C3-12B5-C3A4-651562DD3D14}"/>
                  </a:ext>
                </a:extLst>
              </p:cNvPr>
              <p:cNvSpPr/>
              <p:nvPr/>
            </p:nvSpPr>
            <p:spPr>
              <a:xfrm>
                <a:off x="1244814" y="2401551"/>
                <a:ext cx="714615" cy="745351"/>
              </a:xfrm>
              <a:prstGeom prst="rect">
                <a:avLst/>
              </a:prstGeom>
              <a:solidFill>
                <a:srgbClr val="4F81BD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243" name="TextBox 242">
                <a:extLst>
                  <a:ext uri="{FF2B5EF4-FFF2-40B4-BE49-F238E27FC236}">
                    <a16:creationId xmlns:a16="http://schemas.microsoft.com/office/drawing/2014/main" id="{5F986EFE-5A40-36D4-9D61-6956D044348C}"/>
                  </a:ext>
                </a:extLst>
              </p:cNvPr>
              <p:cNvSpPr txBox="1"/>
              <p:nvPr/>
            </p:nvSpPr>
            <p:spPr>
              <a:xfrm>
                <a:off x="1195508" y="2401551"/>
                <a:ext cx="813226" cy="3191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</a:rPr>
                  <a:t>VMI 50</a:t>
                </a:r>
                <a:endParaRPr kumimoji="0" lang="en-CA" sz="7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</a:endParaRPr>
              </a:p>
            </p:txBody>
          </p:sp>
        </p:grpSp>
        <p:grpSp>
          <p:nvGrpSpPr>
            <p:cNvPr id="236" name="Group 235">
              <a:extLst>
                <a:ext uri="{FF2B5EF4-FFF2-40B4-BE49-F238E27FC236}">
                  <a16:creationId xmlns:a16="http://schemas.microsoft.com/office/drawing/2014/main" id="{A9AEB9DA-6151-777B-13CD-5AB5D8166005}"/>
                </a:ext>
              </a:extLst>
            </p:cNvPr>
            <p:cNvGrpSpPr/>
            <p:nvPr/>
          </p:nvGrpSpPr>
          <p:grpSpPr>
            <a:xfrm>
              <a:off x="1673660" y="3047909"/>
              <a:ext cx="508427" cy="467205"/>
              <a:chOff x="1195508" y="2401551"/>
              <a:chExt cx="813226" cy="745351"/>
            </a:xfrm>
          </p:grpSpPr>
          <p:sp>
            <p:nvSpPr>
              <p:cNvPr id="240" name="Rectangle 239">
                <a:extLst>
                  <a:ext uri="{FF2B5EF4-FFF2-40B4-BE49-F238E27FC236}">
                    <a16:creationId xmlns:a16="http://schemas.microsoft.com/office/drawing/2014/main" id="{67D2D283-4BE2-C7D6-203C-1EDC2C64A43B}"/>
                  </a:ext>
                </a:extLst>
              </p:cNvPr>
              <p:cNvSpPr/>
              <p:nvPr/>
            </p:nvSpPr>
            <p:spPr>
              <a:xfrm>
                <a:off x="1244814" y="2401551"/>
                <a:ext cx="714615" cy="745351"/>
              </a:xfrm>
              <a:prstGeom prst="rect">
                <a:avLst/>
              </a:prstGeom>
              <a:solidFill>
                <a:srgbClr val="4F81BD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241" name="TextBox 240">
                <a:extLst>
                  <a:ext uri="{FF2B5EF4-FFF2-40B4-BE49-F238E27FC236}">
                    <a16:creationId xmlns:a16="http://schemas.microsoft.com/office/drawing/2014/main" id="{C79B170B-5C65-CE3F-A96C-58C23361028A}"/>
                  </a:ext>
                </a:extLst>
              </p:cNvPr>
              <p:cNvSpPr txBox="1"/>
              <p:nvPr/>
            </p:nvSpPr>
            <p:spPr>
              <a:xfrm>
                <a:off x="1195508" y="2401551"/>
                <a:ext cx="813226" cy="3191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</a:rPr>
                  <a:t>VMI 50</a:t>
                </a:r>
                <a:endParaRPr kumimoji="0" lang="en-CA" sz="7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</a:endParaRPr>
              </a:p>
            </p:txBody>
          </p:sp>
        </p:grpSp>
        <p:grpSp>
          <p:nvGrpSpPr>
            <p:cNvPr id="237" name="Group 236">
              <a:extLst>
                <a:ext uri="{FF2B5EF4-FFF2-40B4-BE49-F238E27FC236}">
                  <a16:creationId xmlns:a16="http://schemas.microsoft.com/office/drawing/2014/main" id="{32C59245-FF97-7D83-FFCB-3463FCC54745}"/>
                </a:ext>
              </a:extLst>
            </p:cNvPr>
            <p:cNvGrpSpPr/>
            <p:nvPr/>
          </p:nvGrpSpPr>
          <p:grpSpPr>
            <a:xfrm>
              <a:off x="1650786" y="3081457"/>
              <a:ext cx="508427" cy="467205"/>
              <a:chOff x="1195508" y="2401551"/>
              <a:chExt cx="813226" cy="745351"/>
            </a:xfrm>
          </p:grpSpPr>
          <p:sp>
            <p:nvSpPr>
              <p:cNvPr id="238" name="Rectangle 237">
                <a:extLst>
                  <a:ext uri="{FF2B5EF4-FFF2-40B4-BE49-F238E27FC236}">
                    <a16:creationId xmlns:a16="http://schemas.microsoft.com/office/drawing/2014/main" id="{679FF0A0-A967-7B4A-2C61-B5A6303DFC1A}"/>
                  </a:ext>
                </a:extLst>
              </p:cNvPr>
              <p:cNvSpPr/>
              <p:nvPr/>
            </p:nvSpPr>
            <p:spPr>
              <a:xfrm>
                <a:off x="1244814" y="2401551"/>
                <a:ext cx="714615" cy="745351"/>
              </a:xfrm>
              <a:prstGeom prst="rect">
                <a:avLst/>
              </a:prstGeom>
              <a:solidFill>
                <a:srgbClr val="4F81BD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239" name="TextBox 238">
                <a:extLst>
                  <a:ext uri="{FF2B5EF4-FFF2-40B4-BE49-F238E27FC236}">
                    <a16:creationId xmlns:a16="http://schemas.microsoft.com/office/drawing/2014/main" id="{BE4DF47F-CFFC-8826-9B4E-9284488CC6F4}"/>
                  </a:ext>
                </a:extLst>
              </p:cNvPr>
              <p:cNvSpPr txBox="1"/>
              <p:nvPr/>
            </p:nvSpPr>
            <p:spPr>
              <a:xfrm>
                <a:off x="1195508" y="2401551"/>
                <a:ext cx="813226" cy="3191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</a:rPr>
                  <a:t>VNC</a:t>
                </a:r>
                <a:endParaRPr kumimoji="0" lang="en-CA" sz="7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</a:endParaRPr>
              </a:p>
            </p:txBody>
          </p:sp>
        </p:grpSp>
      </p:grpSp>
      <p:grpSp>
        <p:nvGrpSpPr>
          <p:cNvPr id="248" name="Group 247">
            <a:extLst>
              <a:ext uri="{FF2B5EF4-FFF2-40B4-BE49-F238E27FC236}">
                <a16:creationId xmlns:a16="http://schemas.microsoft.com/office/drawing/2014/main" id="{9F8889DD-2DD7-48A1-1DE3-73AE64029D49}"/>
              </a:ext>
            </a:extLst>
          </p:cNvPr>
          <p:cNvGrpSpPr/>
          <p:nvPr/>
        </p:nvGrpSpPr>
        <p:grpSpPr>
          <a:xfrm>
            <a:off x="8060131" y="2988783"/>
            <a:ext cx="813226" cy="745351"/>
            <a:chOff x="445673" y="2536622"/>
            <a:chExt cx="813226" cy="745351"/>
          </a:xfrm>
        </p:grpSpPr>
        <p:sp>
          <p:nvSpPr>
            <p:cNvPr id="249" name="Rectangle 248">
              <a:extLst>
                <a:ext uri="{FF2B5EF4-FFF2-40B4-BE49-F238E27FC236}">
                  <a16:creationId xmlns:a16="http://schemas.microsoft.com/office/drawing/2014/main" id="{DE52F57E-DB57-FA5E-E4F8-229CA56C5443}"/>
                </a:ext>
              </a:extLst>
            </p:cNvPr>
            <p:cNvSpPr/>
            <p:nvPr/>
          </p:nvSpPr>
          <p:spPr>
            <a:xfrm>
              <a:off x="494979" y="2536622"/>
              <a:ext cx="714615" cy="745351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CA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Meiryo UI"/>
                <a:cs typeface="+mn-cs"/>
              </a:endParaRPr>
            </a:p>
          </p:txBody>
        </p:sp>
        <p:sp>
          <p:nvSpPr>
            <p:cNvPr id="250" name="TextBox 249">
              <a:extLst>
                <a:ext uri="{FF2B5EF4-FFF2-40B4-BE49-F238E27FC236}">
                  <a16:creationId xmlns:a16="http://schemas.microsoft.com/office/drawing/2014/main" id="{965C5456-B1EC-2EBC-B415-2FCF4390E5D0}"/>
                </a:ext>
              </a:extLst>
            </p:cNvPr>
            <p:cNvSpPr txBox="1"/>
            <p:nvPr/>
          </p:nvSpPr>
          <p:spPr>
            <a:xfrm>
              <a:off x="445673" y="2536622"/>
              <a:ext cx="813226" cy="21544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</a:rPr>
                <a:t>Basis Object</a:t>
              </a:r>
              <a:endParaRPr kumimoji="0" lang="en-CA" sz="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Meiryo UI"/>
              </a:endParaRPr>
            </a:p>
          </p:txBody>
        </p:sp>
        <p:grpSp>
          <p:nvGrpSpPr>
            <p:cNvPr id="251" name="Group 250">
              <a:extLst>
                <a:ext uri="{FF2B5EF4-FFF2-40B4-BE49-F238E27FC236}">
                  <a16:creationId xmlns:a16="http://schemas.microsoft.com/office/drawing/2014/main" id="{59769DDC-5CEF-3F1A-CA4D-ECC8F0B6D993}"/>
                </a:ext>
              </a:extLst>
            </p:cNvPr>
            <p:cNvGrpSpPr/>
            <p:nvPr/>
          </p:nvGrpSpPr>
          <p:grpSpPr>
            <a:xfrm>
              <a:off x="536348" y="2720902"/>
              <a:ext cx="254213" cy="232987"/>
              <a:chOff x="2411505" y="2390786"/>
              <a:chExt cx="568472" cy="586691"/>
            </a:xfrm>
          </p:grpSpPr>
          <p:sp>
            <p:nvSpPr>
              <p:cNvPr id="268" name="Rectangle 267">
                <a:extLst>
                  <a:ext uri="{FF2B5EF4-FFF2-40B4-BE49-F238E27FC236}">
                    <a16:creationId xmlns:a16="http://schemas.microsoft.com/office/drawing/2014/main" id="{843AF112-6AFE-7F59-C887-06EBBB1D903F}"/>
                  </a:ext>
                </a:extLst>
              </p:cNvPr>
              <p:cNvSpPr/>
              <p:nvPr/>
            </p:nvSpPr>
            <p:spPr>
              <a:xfrm>
                <a:off x="2533201" y="2390786"/>
                <a:ext cx="446776" cy="467205"/>
              </a:xfrm>
              <a:prstGeom prst="rect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269" name="Rectangle 268">
                <a:extLst>
                  <a:ext uri="{FF2B5EF4-FFF2-40B4-BE49-F238E27FC236}">
                    <a16:creationId xmlns:a16="http://schemas.microsoft.com/office/drawing/2014/main" id="{FEEC9043-9E1A-B9AA-6DD5-FA3E16D50F05}"/>
                  </a:ext>
                </a:extLst>
              </p:cNvPr>
              <p:cNvSpPr/>
              <p:nvPr/>
            </p:nvSpPr>
            <p:spPr>
              <a:xfrm>
                <a:off x="2510774" y="2416650"/>
                <a:ext cx="446776" cy="467205"/>
              </a:xfrm>
              <a:prstGeom prst="rect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270" name="Rectangle 269">
                <a:extLst>
                  <a:ext uri="{FF2B5EF4-FFF2-40B4-BE49-F238E27FC236}">
                    <a16:creationId xmlns:a16="http://schemas.microsoft.com/office/drawing/2014/main" id="{5215D14A-5BF6-52C8-4DB6-22C1B970057E}"/>
                  </a:ext>
                </a:extLst>
              </p:cNvPr>
              <p:cNvSpPr/>
              <p:nvPr/>
            </p:nvSpPr>
            <p:spPr>
              <a:xfrm>
                <a:off x="2488079" y="2446687"/>
                <a:ext cx="446776" cy="467205"/>
              </a:xfrm>
              <a:prstGeom prst="rect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271" name="Rectangle 270">
                <a:extLst>
                  <a:ext uri="{FF2B5EF4-FFF2-40B4-BE49-F238E27FC236}">
                    <a16:creationId xmlns:a16="http://schemas.microsoft.com/office/drawing/2014/main" id="{D11B18F0-8481-59B1-F9DC-4F95490CBEBD}"/>
                  </a:ext>
                </a:extLst>
              </p:cNvPr>
              <p:cNvSpPr/>
              <p:nvPr/>
            </p:nvSpPr>
            <p:spPr>
              <a:xfrm>
                <a:off x="2465205" y="2476724"/>
                <a:ext cx="446776" cy="467205"/>
              </a:xfrm>
              <a:prstGeom prst="rect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grpSp>
            <p:nvGrpSpPr>
              <p:cNvPr id="272" name="Group 271">
                <a:extLst>
                  <a:ext uri="{FF2B5EF4-FFF2-40B4-BE49-F238E27FC236}">
                    <a16:creationId xmlns:a16="http://schemas.microsoft.com/office/drawing/2014/main" id="{9470D34E-A243-6EA5-FED3-7F651AD6EA3F}"/>
                  </a:ext>
                </a:extLst>
              </p:cNvPr>
              <p:cNvGrpSpPr/>
              <p:nvPr/>
            </p:nvGrpSpPr>
            <p:grpSpPr>
              <a:xfrm>
                <a:off x="2411505" y="2510272"/>
                <a:ext cx="508427" cy="467205"/>
                <a:chOff x="1195508" y="2401551"/>
                <a:chExt cx="813226" cy="745351"/>
              </a:xfrm>
              <a:solidFill>
                <a:sysClr val="window" lastClr="FFFFFF"/>
              </a:solidFill>
            </p:grpSpPr>
            <p:sp>
              <p:nvSpPr>
                <p:cNvPr id="273" name="Rectangle 272">
                  <a:extLst>
                    <a:ext uri="{FF2B5EF4-FFF2-40B4-BE49-F238E27FC236}">
                      <a16:creationId xmlns:a16="http://schemas.microsoft.com/office/drawing/2014/main" id="{AE5C880D-E769-5C0C-8B86-8046426C928A}"/>
                    </a:ext>
                  </a:extLst>
                </p:cNvPr>
                <p:cNvSpPr/>
                <p:nvPr/>
              </p:nvSpPr>
              <p:spPr>
                <a:xfrm>
                  <a:off x="1244814" y="2401551"/>
                  <a:ext cx="714615" cy="745351"/>
                </a:xfrm>
                <a:prstGeom prst="rect">
                  <a:avLst/>
                </a:prstGeom>
                <a:grpFill/>
                <a:ln w="9525" cap="flat" cmpd="sng" algn="ctr">
                  <a:solidFill>
                    <a:srgbClr val="4F81BD">
                      <a:shade val="15000"/>
                    </a:srgbClr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CA" sz="1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  <a:cs typeface="+mn-cs"/>
                  </a:endParaRPr>
                </a:p>
              </p:txBody>
            </p:sp>
            <p:sp>
              <p:nvSpPr>
                <p:cNvPr id="274" name="TextBox 273">
                  <a:extLst>
                    <a:ext uri="{FF2B5EF4-FFF2-40B4-BE49-F238E27FC236}">
                      <a16:creationId xmlns:a16="http://schemas.microsoft.com/office/drawing/2014/main" id="{191F5857-557A-1BBE-A868-3BCE4105DC05}"/>
                    </a:ext>
                  </a:extLst>
                </p:cNvPr>
                <p:cNvSpPr txBox="1"/>
                <p:nvPr/>
              </p:nvSpPr>
              <p:spPr>
                <a:xfrm>
                  <a:off x="1195508" y="2401551"/>
                  <a:ext cx="813226" cy="31915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CA" sz="7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</a:endParaRPr>
                </a:p>
              </p:txBody>
            </p:sp>
          </p:grpSp>
        </p:grpSp>
        <p:grpSp>
          <p:nvGrpSpPr>
            <p:cNvPr id="252" name="Group 251">
              <a:extLst>
                <a:ext uri="{FF2B5EF4-FFF2-40B4-BE49-F238E27FC236}">
                  <a16:creationId xmlns:a16="http://schemas.microsoft.com/office/drawing/2014/main" id="{1154EE85-8869-1509-82D6-1C84021CD006}"/>
                </a:ext>
              </a:extLst>
            </p:cNvPr>
            <p:cNvGrpSpPr/>
            <p:nvPr/>
          </p:nvGrpSpPr>
          <p:grpSpPr>
            <a:xfrm>
              <a:off x="845715" y="2720902"/>
              <a:ext cx="254213" cy="232987"/>
              <a:chOff x="2411505" y="2390786"/>
              <a:chExt cx="568472" cy="586691"/>
            </a:xfrm>
          </p:grpSpPr>
          <p:sp>
            <p:nvSpPr>
              <p:cNvPr id="261" name="Rectangle 260">
                <a:extLst>
                  <a:ext uri="{FF2B5EF4-FFF2-40B4-BE49-F238E27FC236}">
                    <a16:creationId xmlns:a16="http://schemas.microsoft.com/office/drawing/2014/main" id="{9BDB1F12-E8FE-D6C4-09EA-97E7B2D27588}"/>
                  </a:ext>
                </a:extLst>
              </p:cNvPr>
              <p:cNvSpPr/>
              <p:nvPr/>
            </p:nvSpPr>
            <p:spPr>
              <a:xfrm>
                <a:off x="2533201" y="2390786"/>
                <a:ext cx="446776" cy="467205"/>
              </a:xfrm>
              <a:prstGeom prst="rect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262" name="Rectangle 261">
                <a:extLst>
                  <a:ext uri="{FF2B5EF4-FFF2-40B4-BE49-F238E27FC236}">
                    <a16:creationId xmlns:a16="http://schemas.microsoft.com/office/drawing/2014/main" id="{9ACC18F5-4D7C-BF92-6339-F9C306A0B8E7}"/>
                  </a:ext>
                </a:extLst>
              </p:cNvPr>
              <p:cNvSpPr/>
              <p:nvPr/>
            </p:nvSpPr>
            <p:spPr>
              <a:xfrm>
                <a:off x="2510774" y="2416650"/>
                <a:ext cx="446776" cy="467205"/>
              </a:xfrm>
              <a:prstGeom prst="rect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263" name="Rectangle 262">
                <a:extLst>
                  <a:ext uri="{FF2B5EF4-FFF2-40B4-BE49-F238E27FC236}">
                    <a16:creationId xmlns:a16="http://schemas.microsoft.com/office/drawing/2014/main" id="{AF53FAAB-26DC-FFA3-70DC-71FD6A3FE5EA}"/>
                  </a:ext>
                </a:extLst>
              </p:cNvPr>
              <p:cNvSpPr/>
              <p:nvPr/>
            </p:nvSpPr>
            <p:spPr>
              <a:xfrm>
                <a:off x="2488079" y="2446687"/>
                <a:ext cx="446776" cy="467205"/>
              </a:xfrm>
              <a:prstGeom prst="rect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264" name="Rectangle 263">
                <a:extLst>
                  <a:ext uri="{FF2B5EF4-FFF2-40B4-BE49-F238E27FC236}">
                    <a16:creationId xmlns:a16="http://schemas.microsoft.com/office/drawing/2014/main" id="{86118151-4DCC-0C7E-4092-B383A483CDDA}"/>
                  </a:ext>
                </a:extLst>
              </p:cNvPr>
              <p:cNvSpPr/>
              <p:nvPr/>
            </p:nvSpPr>
            <p:spPr>
              <a:xfrm>
                <a:off x="2465205" y="2476724"/>
                <a:ext cx="446776" cy="467205"/>
              </a:xfrm>
              <a:prstGeom prst="rect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grpSp>
            <p:nvGrpSpPr>
              <p:cNvPr id="265" name="Group 264">
                <a:extLst>
                  <a:ext uri="{FF2B5EF4-FFF2-40B4-BE49-F238E27FC236}">
                    <a16:creationId xmlns:a16="http://schemas.microsoft.com/office/drawing/2014/main" id="{E6A74BA7-6F38-A029-CD1E-69B317B283EE}"/>
                  </a:ext>
                </a:extLst>
              </p:cNvPr>
              <p:cNvGrpSpPr/>
              <p:nvPr/>
            </p:nvGrpSpPr>
            <p:grpSpPr>
              <a:xfrm>
                <a:off x="2411505" y="2510272"/>
                <a:ext cx="508427" cy="467205"/>
                <a:chOff x="1195508" y="2401551"/>
                <a:chExt cx="813226" cy="745351"/>
              </a:xfrm>
              <a:solidFill>
                <a:sysClr val="window" lastClr="FFFFFF"/>
              </a:solidFill>
            </p:grpSpPr>
            <p:sp>
              <p:nvSpPr>
                <p:cNvPr id="266" name="Rectangle 265">
                  <a:extLst>
                    <a:ext uri="{FF2B5EF4-FFF2-40B4-BE49-F238E27FC236}">
                      <a16:creationId xmlns:a16="http://schemas.microsoft.com/office/drawing/2014/main" id="{69193FCC-F32F-7EC5-72D6-FAED524DA504}"/>
                    </a:ext>
                  </a:extLst>
                </p:cNvPr>
                <p:cNvSpPr/>
                <p:nvPr/>
              </p:nvSpPr>
              <p:spPr>
                <a:xfrm>
                  <a:off x="1244814" y="2401551"/>
                  <a:ext cx="714615" cy="745351"/>
                </a:xfrm>
                <a:prstGeom prst="rect">
                  <a:avLst/>
                </a:prstGeom>
                <a:grpFill/>
                <a:ln w="9525" cap="flat" cmpd="sng" algn="ctr">
                  <a:solidFill>
                    <a:srgbClr val="4F81BD">
                      <a:shade val="15000"/>
                    </a:srgbClr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CA" sz="1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  <a:cs typeface="+mn-cs"/>
                  </a:endParaRPr>
                </a:p>
              </p:txBody>
            </p:sp>
            <p:sp>
              <p:nvSpPr>
                <p:cNvPr id="267" name="TextBox 266">
                  <a:extLst>
                    <a:ext uri="{FF2B5EF4-FFF2-40B4-BE49-F238E27FC236}">
                      <a16:creationId xmlns:a16="http://schemas.microsoft.com/office/drawing/2014/main" id="{0B287316-9D9C-5AD5-1DB0-F88616368353}"/>
                    </a:ext>
                  </a:extLst>
                </p:cNvPr>
                <p:cNvSpPr txBox="1"/>
                <p:nvPr/>
              </p:nvSpPr>
              <p:spPr>
                <a:xfrm>
                  <a:off x="1195508" y="2401551"/>
                  <a:ext cx="813226" cy="31915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CA" sz="7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</a:endParaRPr>
                </a:p>
              </p:txBody>
            </p:sp>
          </p:grpSp>
        </p:grpSp>
        <p:grpSp>
          <p:nvGrpSpPr>
            <p:cNvPr id="253" name="Group 252">
              <a:extLst>
                <a:ext uri="{FF2B5EF4-FFF2-40B4-BE49-F238E27FC236}">
                  <a16:creationId xmlns:a16="http://schemas.microsoft.com/office/drawing/2014/main" id="{FDB67352-AC9B-CBE1-95A2-D58D46C04441}"/>
                </a:ext>
              </a:extLst>
            </p:cNvPr>
            <p:cNvGrpSpPr/>
            <p:nvPr/>
          </p:nvGrpSpPr>
          <p:grpSpPr>
            <a:xfrm>
              <a:off x="530562" y="2994545"/>
              <a:ext cx="254213" cy="232987"/>
              <a:chOff x="2411505" y="2390786"/>
              <a:chExt cx="568472" cy="586691"/>
            </a:xfrm>
          </p:grpSpPr>
          <p:sp>
            <p:nvSpPr>
              <p:cNvPr id="254" name="Rectangle 253">
                <a:extLst>
                  <a:ext uri="{FF2B5EF4-FFF2-40B4-BE49-F238E27FC236}">
                    <a16:creationId xmlns:a16="http://schemas.microsoft.com/office/drawing/2014/main" id="{5E096D34-546A-DF6F-4CDB-ED3BAA230705}"/>
                  </a:ext>
                </a:extLst>
              </p:cNvPr>
              <p:cNvSpPr/>
              <p:nvPr/>
            </p:nvSpPr>
            <p:spPr>
              <a:xfrm>
                <a:off x="2533201" y="2390786"/>
                <a:ext cx="446776" cy="467205"/>
              </a:xfrm>
              <a:prstGeom prst="rect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255" name="Rectangle 254">
                <a:extLst>
                  <a:ext uri="{FF2B5EF4-FFF2-40B4-BE49-F238E27FC236}">
                    <a16:creationId xmlns:a16="http://schemas.microsoft.com/office/drawing/2014/main" id="{9F5545C5-385F-5AAD-926B-758CA68138EC}"/>
                  </a:ext>
                </a:extLst>
              </p:cNvPr>
              <p:cNvSpPr/>
              <p:nvPr/>
            </p:nvSpPr>
            <p:spPr>
              <a:xfrm>
                <a:off x="2510774" y="2416650"/>
                <a:ext cx="446776" cy="467205"/>
              </a:xfrm>
              <a:prstGeom prst="rect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256" name="Rectangle 255">
                <a:extLst>
                  <a:ext uri="{FF2B5EF4-FFF2-40B4-BE49-F238E27FC236}">
                    <a16:creationId xmlns:a16="http://schemas.microsoft.com/office/drawing/2014/main" id="{A3ED6897-5C10-68BB-3720-9FA572336289}"/>
                  </a:ext>
                </a:extLst>
              </p:cNvPr>
              <p:cNvSpPr/>
              <p:nvPr/>
            </p:nvSpPr>
            <p:spPr>
              <a:xfrm>
                <a:off x="2488079" y="2446687"/>
                <a:ext cx="446776" cy="467205"/>
              </a:xfrm>
              <a:prstGeom prst="rect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257" name="Rectangle 256">
                <a:extLst>
                  <a:ext uri="{FF2B5EF4-FFF2-40B4-BE49-F238E27FC236}">
                    <a16:creationId xmlns:a16="http://schemas.microsoft.com/office/drawing/2014/main" id="{47B283B0-88F4-31B0-8963-2FEAFB31DC74}"/>
                  </a:ext>
                </a:extLst>
              </p:cNvPr>
              <p:cNvSpPr/>
              <p:nvPr/>
            </p:nvSpPr>
            <p:spPr>
              <a:xfrm>
                <a:off x="2465205" y="2476724"/>
                <a:ext cx="446776" cy="467205"/>
              </a:xfrm>
              <a:prstGeom prst="rect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grpSp>
            <p:nvGrpSpPr>
              <p:cNvPr id="258" name="Group 257">
                <a:extLst>
                  <a:ext uri="{FF2B5EF4-FFF2-40B4-BE49-F238E27FC236}">
                    <a16:creationId xmlns:a16="http://schemas.microsoft.com/office/drawing/2014/main" id="{27E06D9C-7CFF-EFB9-8796-AEBB9F6B5DF3}"/>
                  </a:ext>
                </a:extLst>
              </p:cNvPr>
              <p:cNvGrpSpPr/>
              <p:nvPr/>
            </p:nvGrpSpPr>
            <p:grpSpPr>
              <a:xfrm>
                <a:off x="2411505" y="2510272"/>
                <a:ext cx="508427" cy="467205"/>
                <a:chOff x="1195508" y="2401551"/>
                <a:chExt cx="813226" cy="745351"/>
              </a:xfrm>
              <a:solidFill>
                <a:sysClr val="window" lastClr="FFFFFF"/>
              </a:solidFill>
            </p:grpSpPr>
            <p:sp>
              <p:nvSpPr>
                <p:cNvPr id="259" name="Rectangle 258">
                  <a:extLst>
                    <a:ext uri="{FF2B5EF4-FFF2-40B4-BE49-F238E27FC236}">
                      <a16:creationId xmlns:a16="http://schemas.microsoft.com/office/drawing/2014/main" id="{0A07F0B7-0A04-50B5-1F59-F31E62692981}"/>
                    </a:ext>
                  </a:extLst>
                </p:cNvPr>
                <p:cNvSpPr/>
                <p:nvPr/>
              </p:nvSpPr>
              <p:spPr>
                <a:xfrm>
                  <a:off x="1244814" y="2401551"/>
                  <a:ext cx="714615" cy="745351"/>
                </a:xfrm>
                <a:prstGeom prst="rect">
                  <a:avLst/>
                </a:prstGeom>
                <a:grpFill/>
                <a:ln w="9525" cap="flat" cmpd="sng" algn="ctr">
                  <a:solidFill>
                    <a:srgbClr val="4F81BD">
                      <a:shade val="15000"/>
                    </a:srgbClr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CA" sz="1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  <a:cs typeface="+mn-cs"/>
                  </a:endParaRPr>
                </a:p>
              </p:txBody>
            </p:sp>
            <p:sp>
              <p:nvSpPr>
                <p:cNvPr id="260" name="TextBox 259">
                  <a:extLst>
                    <a:ext uri="{FF2B5EF4-FFF2-40B4-BE49-F238E27FC236}">
                      <a16:creationId xmlns:a16="http://schemas.microsoft.com/office/drawing/2014/main" id="{375C5472-B85B-39A8-4689-F27FE3E062D2}"/>
                    </a:ext>
                  </a:extLst>
                </p:cNvPr>
                <p:cNvSpPr txBox="1"/>
                <p:nvPr/>
              </p:nvSpPr>
              <p:spPr>
                <a:xfrm>
                  <a:off x="1195508" y="2401551"/>
                  <a:ext cx="813226" cy="31915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CA" sz="7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</a:endParaRPr>
                </a:p>
              </p:txBody>
            </p:sp>
          </p:grpSp>
        </p:grpSp>
      </p:grpSp>
      <p:cxnSp>
        <p:nvCxnSpPr>
          <p:cNvPr id="276" name="Straight Arrow Connector 275">
            <a:extLst>
              <a:ext uri="{FF2B5EF4-FFF2-40B4-BE49-F238E27FC236}">
                <a16:creationId xmlns:a16="http://schemas.microsoft.com/office/drawing/2014/main" id="{D24477AF-63A2-867F-AA85-C0F6E31046BE}"/>
              </a:ext>
            </a:extLst>
          </p:cNvPr>
          <p:cNvCxnSpPr/>
          <p:nvPr/>
        </p:nvCxnSpPr>
        <p:spPr>
          <a:xfrm>
            <a:off x="2509284" y="3406215"/>
            <a:ext cx="1998921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Straight Arrow Connector 276">
            <a:extLst>
              <a:ext uri="{FF2B5EF4-FFF2-40B4-BE49-F238E27FC236}">
                <a16:creationId xmlns:a16="http://schemas.microsoft.com/office/drawing/2014/main" id="{A9BF0109-01CD-01D4-312F-36B088C177EA}"/>
              </a:ext>
            </a:extLst>
          </p:cNvPr>
          <p:cNvCxnSpPr/>
          <p:nvPr/>
        </p:nvCxnSpPr>
        <p:spPr>
          <a:xfrm>
            <a:off x="2417135" y="4877043"/>
            <a:ext cx="1998921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Straight Arrow Connector 277">
            <a:extLst>
              <a:ext uri="{FF2B5EF4-FFF2-40B4-BE49-F238E27FC236}">
                <a16:creationId xmlns:a16="http://schemas.microsoft.com/office/drawing/2014/main" id="{940C6046-763D-3B43-2AA1-A4D3CD2FB7B3}"/>
              </a:ext>
            </a:extLst>
          </p:cNvPr>
          <p:cNvCxnSpPr/>
          <p:nvPr/>
        </p:nvCxnSpPr>
        <p:spPr>
          <a:xfrm>
            <a:off x="2417134" y="5493731"/>
            <a:ext cx="1998921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Straight Arrow Connector 278">
            <a:extLst>
              <a:ext uri="{FF2B5EF4-FFF2-40B4-BE49-F238E27FC236}">
                <a16:creationId xmlns:a16="http://schemas.microsoft.com/office/drawing/2014/main" id="{AECCDADA-D6B9-1633-7BBA-24A3DEC7EADB}"/>
              </a:ext>
            </a:extLst>
          </p:cNvPr>
          <p:cNvCxnSpPr>
            <a:cxnSpLocks/>
          </p:cNvCxnSpPr>
          <p:nvPr/>
        </p:nvCxnSpPr>
        <p:spPr>
          <a:xfrm>
            <a:off x="6090702" y="3233216"/>
            <a:ext cx="1636664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1" name="Group 280">
            <a:extLst>
              <a:ext uri="{FF2B5EF4-FFF2-40B4-BE49-F238E27FC236}">
                <a16:creationId xmlns:a16="http://schemas.microsoft.com/office/drawing/2014/main" id="{F68FE1CD-DBC5-7BE1-F31D-3D880D11DCB3}"/>
              </a:ext>
            </a:extLst>
          </p:cNvPr>
          <p:cNvGrpSpPr/>
          <p:nvPr/>
        </p:nvGrpSpPr>
        <p:grpSpPr>
          <a:xfrm>
            <a:off x="9131757" y="2955774"/>
            <a:ext cx="599297" cy="586691"/>
            <a:chOff x="1650786" y="2961971"/>
            <a:chExt cx="599297" cy="586691"/>
          </a:xfrm>
        </p:grpSpPr>
        <p:grpSp>
          <p:nvGrpSpPr>
            <p:cNvPr id="282" name="Group 281">
              <a:extLst>
                <a:ext uri="{FF2B5EF4-FFF2-40B4-BE49-F238E27FC236}">
                  <a16:creationId xmlns:a16="http://schemas.microsoft.com/office/drawing/2014/main" id="{6F035152-481C-B1EF-10D5-73E29EACA27F}"/>
                </a:ext>
              </a:extLst>
            </p:cNvPr>
            <p:cNvGrpSpPr/>
            <p:nvPr/>
          </p:nvGrpSpPr>
          <p:grpSpPr>
            <a:xfrm>
              <a:off x="1741656" y="2961971"/>
              <a:ext cx="508427" cy="467205"/>
              <a:chOff x="1195508" y="2401551"/>
              <a:chExt cx="813226" cy="745351"/>
            </a:xfrm>
          </p:grpSpPr>
          <p:sp>
            <p:nvSpPr>
              <p:cNvPr id="295" name="Rectangle 294">
                <a:extLst>
                  <a:ext uri="{FF2B5EF4-FFF2-40B4-BE49-F238E27FC236}">
                    <a16:creationId xmlns:a16="http://schemas.microsoft.com/office/drawing/2014/main" id="{1DEA87E1-1F70-DBA8-63CB-D1878243F4AB}"/>
                  </a:ext>
                </a:extLst>
              </p:cNvPr>
              <p:cNvSpPr/>
              <p:nvPr/>
            </p:nvSpPr>
            <p:spPr>
              <a:xfrm>
                <a:off x="1244814" y="2401551"/>
                <a:ext cx="714615" cy="745351"/>
              </a:xfrm>
              <a:prstGeom prst="rect">
                <a:avLst/>
              </a:prstGeom>
              <a:solidFill>
                <a:srgbClr val="4F81BD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296" name="TextBox 295">
                <a:extLst>
                  <a:ext uri="{FF2B5EF4-FFF2-40B4-BE49-F238E27FC236}">
                    <a16:creationId xmlns:a16="http://schemas.microsoft.com/office/drawing/2014/main" id="{B73EF065-46C2-A71A-A6C7-DBFC237016F3}"/>
                  </a:ext>
                </a:extLst>
              </p:cNvPr>
              <p:cNvSpPr txBox="1"/>
              <p:nvPr/>
            </p:nvSpPr>
            <p:spPr>
              <a:xfrm>
                <a:off x="1195508" y="2401551"/>
                <a:ext cx="813226" cy="3191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</a:rPr>
                  <a:t>VMI 50</a:t>
                </a:r>
                <a:endParaRPr kumimoji="0" lang="en-CA" sz="7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</a:endParaRPr>
              </a:p>
            </p:txBody>
          </p:sp>
        </p:grpSp>
        <p:grpSp>
          <p:nvGrpSpPr>
            <p:cNvPr id="283" name="Group 282">
              <a:extLst>
                <a:ext uri="{FF2B5EF4-FFF2-40B4-BE49-F238E27FC236}">
                  <a16:creationId xmlns:a16="http://schemas.microsoft.com/office/drawing/2014/main" id="{3B2A8F65-73E1-C1D2-FB4C-926E3E11C0E2}"/>
                </a:ext>
              </a:extLst>
            </p:cNvPr>
            <p:cNvGrpSpPr/>
            <p:nvPr/>
          </p:nvGrpSpPr>
          <p:grpSpPr>
            <a:xfrm>
              <a:off x="1719229" y="2987835"/>
              <a:ext cx="508427" cy="467205"/>
              <a:chOff x="1195508" y="2401551"/>
              <a:chExt cx="813226" cy="745351"/>
            </a:xfrm>
          </p:grpSpPr>
          <p:sp>
            <p:nvSpPr>
              <p:cNvPr id="293" name="Rectangle 292">
                <a:extLst>
                  <a:ext uri="{FF2B5EF4-FFF2-40B4-BE49-F238E27FC236}">
                    <a16:creationId xmlns:a16="http://schemas.microsoft.com/office/drawing/2014/main" id="{0EAC606E-A696-38DD-D6A9-EC559C16A661}"/>
                  </a:ext>
                </a:extLst>
              </p:cNvPr>
              <p:cNvSpPr/>
              <p:nvPr/>
            </p:nvSpPr>
            <p:spPr>
              <a:xfrm>
                <a:off x="1244814" y="2401551"/>
                <a:ext cx="714615" cy="745351"/>
              </a:xfrm>
              <a:prstGeom prst="rect">
                <a:avLst/>
              </a:prstGeom>
              <a:solidFill>
                <a:srgbClr val="4F81BD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294" name="TextBox 293">
                <a:extLst>
                  <a:ext uri="{FF2B5EF4-FFF2-40B4-BE49-F238E27FC236}">
                    <a16:creationId xmlns:a16="http://schemas.microsoft.com/office/drawing/2014/main" id="{B641BC51-88D6-83E9-2A0C-244863CE7D90}"/>
                  </a:ext>
                </a:extLst>
              </p:cNvPr>
              <p:cNvSpPr txBox="1"/>
              <p:nvPr/>
            </p:nvSpPr>
            <p:spPr>
              <a:xfrm>
                <a:off x="1195508" y="2401551"/>
                <a:ext cx="813226" cy="3191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</a:rPr>
                  <a:t>VMI 50</a:t>
                </a:r>
                <a:endParaRPr kumimoji="0" lang="en-CA" sz="7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</a:endParaRPr>
              </a:p>
            </p:txBody>
          </p:sp>
        </p:grpSp>
        <p:grpSp>
          <p:nvGrpSpPr>
            <p:cNvPr id="284" name="Group 283">
              <a:extLst>
                <a:ext uri="{FF2B5EF4-FFF2-40B4-BE49-F238E27FC236}">
                  <a16:creationId xmlns:a16="http://schemas.microsoft.com/office/drawing/2014/main" id="{F6E2C6CC-58A2-A6C2-A292-90276D27318F}"/>
                </a:ext>
              </a:extLst>
            </p:cNvPr>
            <p:cNvGrpSpPr/>
            <p:nvPr/>
          </p:nvGrpSpPr>
          <p:grpSpPr>
            <a:xfrm>
              <a:off x="1696534" y="3017872"/>
              <a:ext cx="508427" cy="467205"/>
              <a:chOff x="1195508" y="2401551"/>
              <a:chExt cx="813226" cy="745351"/>
            </a:xfrm>
          </p:grpSpPr>
          <p:sp>
            <p:nvSpPr>
              <p:cNvPr id="291" name="Rectangle 290">
                <a:extLst>
                  <a:ext uri="{FF2B5EF4-FFF2-40B4-BE49-F238E27FC236}">
                    <a16:creationId xmlns:a16="http://schemas.microsoft.com/office/drawing/2014/main" id="{C59E078B-1E5B-706D-16E5-D531034C254B}"/>
                  </a:ext>
                </a:extLst>
              </p:cNvPr>
              <p:cNvSpPr/>
              <p:nvPr/>
            </p:nvSpPr>
            <p:spPr>
              <a:xfrm>
                <a:off x="1244814" y="2401551"/>
                <a:ext cx="714615" cy="745351"/>
              </a:xfrm>
              <a:prstGeom prst="rect">
                <a:avLst/>
              </a:prstGeom>
              <a:solidFill>
                <a:srgbClr val="4F81BD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292" name="TextBox 291">
                <a:extLst>
                  <a:ext uri="{FF2B5EF4-FFF2-40B4-BE49-F238E27FC236}">
                    <a16:creationId xmlns:a16="http://schemas.microsoft.com/office/drawing/2014/main" id="{1D7FEF70-89A7-B99A-FACD-9F657D646E96}"/>
                  </a:ext>
                </a:extLst>
              </p:cNvPr>
              <p:cNvSpPr txBox="1"/>
              <p:nvPr/>
            </p:nvSpPr>
            <p:spPr>
              <a:xfrm>
                <a:off x="1195508" y="2401551"/>
                <a:ext cx="813226" cy="3191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</a:rPr>
                  <a:t>VMI 50</a:t>
                </a:r>
                <a:endParaRPr kumimoji="0" lang="en-CA" sz="7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</a:endParaRPr>
              </a:p>
            </p:txBody>
          </p:sp>
        </p:grpSp>
        <p:grpSp>
          <p:nvGrpSpPr>
            <p:cNvPr id="285" name="Group 284">
              <a:extLst>
                <a:ext uri="{FF2B5EF4-FFF2-40B4-BE49-F238E27FC236}">
                  <a16:creationId xmlns:a16="http://schemas.microsoft.com/office/drawing/2014/main" id="{3BBA9B23-1C78-610F-71B4-4255CD991629}"/>
                </a:ext>
              </a:extLst>
            </p:cNvPr>
            <p:cNvGrpSpPr/>
            <p:nvPr/>
          </p:nvGrpSpPr>
          <p:grpSpPr>
            <a:xfrm>
              <a:off x="1673660" y="3047909"/>
              <a:ext cx="508427" cy="467205"/>
              <a:chOff x="1195508" y="2401551"/>
              <a:chExt cx="813226" cy="745351"/>
            </a:xfrm>
          </p:grpSpPr>
          <p:sp>
            <p:nvSpPr>
              <p:cNvPr id="289" name="Rectangle 288">
                <a:extLst>
                  <a:ext uri="{FF2B5EF4-FFF2-40B4-BE49-F238E27FC236}">
                    <a16:creationId xmlns:a16="http://schemas.microsoft.com/office/drawing/2014/main" id="{112F2D70-09EF-3D26-5F0D-2E1D6D51B289}"/>
                  </a:ext>
                </a:extLst>
              </p:cNvPr>
              <p:cNvSpPr/>
              <p:nvPr/>
            </p:nvSpPr>
            <p:spPr>
              <a:xfrm>
                <a:off x="1244814" y="2401551"/>
                <a:ext cx="714615" cy="745351"/>
              </a:xfrm>
              <a:prstGeom prst="rect">
                <a:avLst/>
              </a:prstGeom>
              <a:solidFill>
                <a:srgbClr val="4F81BD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290" name="TextBox 289">
                <a:extLst>
                  <a:ext uri="{FF2B5EF4-FFF2-40B4-BE49-F238E27FC236}">
                    <a16:creationId xmlns:a16="http://schemas.microsoft.com/office/drawing/2014/main" id="{CFDE2D45-531F-980A-42E5-B53669D12C7D}"/>
                  </a:ext>
                </a:extLst>
              </p:cNvPr>
              <p:cNvSpPr txBox="1"/>
              <p:nvPr/>
            </p:nvSpPr>
            <p:spPr>
              <a:xfrm>
                <a:off x="1195508" y="2401551"/>
                <a:ext cx="813226" cy="3191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</a:rPr>
                  <a:t>VMI 50</a:t>
                </a:r>
                <a:endParaRPr kumimoji="0" lang="en-CA" sz="7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</a:endParaRPr>
              </a:p>
            </p:txBody>
          </p:sp>
        </p:grpSp>
        <p:grpSp>
          <p:nvGrpSpPr>
            <p:cNvPr id="286" name="Group 285">
              <a:extLst>
                <a:ext uri="{FF2B5EF4-FFF2-40B4-BE49-F238E27FC236}">
                  <a16:creationId xmlns:a16="http://schemas.microsoft.com/office/drawing/2014/main" id="{4C9149F0-DA4E-9D2D-0744-F045DF48B2AD}"/>
                </a:ext>
              </a:extLst>
            </p:cNvPr>
            <p:cNvGrpSpPr/>
            <p:nvPr/>
          </p:nvGrpSpPr>
          <p:grpSpPr>
            <a:xfrm>
              <a:off x="1650786" y="3081457"/>
              <a:ext cx="508427" cy="467205"/>
              <a:chOff x="1195508" y="2401551"/>
              <a:chExt cx="813226" cy="745351"/>
            </a:xfrm>
          </p:grpSpPr>
          <p:sp>
            <p:nvSpPr>
              <p:cNvPr id="287" name="Rectangle 286">
                <a:extLst>
                  <a:ext uri="{FF2B5EF4-FFF2-40B4-BE49-F238E27FC236}">
                    <a16:creationId xmlns:a16="http://schemas.microsoft.com/office/drawing/2014/main" id="{0AFC0B4D-ECE3-1350-59C3-11FCB03C669B}"/>
                  </a:ext>
                </a:extLst>
              </p:cNvPr>
              <p:cNvSpPr/>
              <p:nvPr/>
            </p:nvSpPr>
            <p:spPr>
              <a:xfrm>
                <a:off x="1244814" y="2401551"/>
                <a:ext cx="714615" cy="745351"/>
              </a:xfrm>
              <a:prstGeom prst="rect">
                <a:avLst/>
              </a:prstGeom>
              <a:solidFill>
                <a:srgbClr val="4F81BD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288" name="TextBox 287">
                <a:extLst>
                  <a:ext uri="{FF2B5EF4-FFF2-40B4-BE49-F238E27FC236}">
                    <a16:creationId xmlns:a16="http://schemas.microsoft.com/office/drawing/2014/main" id="{066FD74E-E7EB-5271-E9AE-4988FCB72689}"/>
                  </a:ext>
                </a:extLst>
              </p:cNvPr>
              <p:cNvSpPr txBox="1"/>
              <p:nvPr/>
            </p:nvSpPr>
            <p:spPr>
              <a:xfrm>
                <a:off x="1195508" y="2401551"/>
                <a:ext cx="813226" cy="3191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</a:rPr>
                  <a:t>VMI 65</a:t>
                </a:r>
                <a:endParaRPr kumimoji="0" lang="en-CA" sz="7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</a:endParaRPr>
              </a:p>
            </p:txBody>
          </p:sp>
        </p:grpSp>
      </p:grpSp>
      <p:grpSp>
        <p:nvGrpSpPr>
          <p:cNvPr id="297" name="Group 296">
            <a:extLst>
              <a:ext uri="{FF2B5EF4-FFF2-40B4-BE49-F238E27FC236}">
                <a16:creationId xmlns:a16="http://schemas.microsoft.com/office/drawing/2014/main" id="{8E35C772-5940-2013-48F7-0B80715A8B2D}"/>
              </a:ext>
            </a:extLst>
          </p:cNvPr>
          <p:cNvGrpSpPr/>
          <p:nvPr/>
        </p:nvGrpSpPr>
        <p:grpSpPr>
          <a:xfrm>
            <a:off x="5068936" y="3017772"/>
            <a:ext cx="813226" cy="745351"/>
            <a:chOff x="445673" y="2536622"/>
            <a:chExt cx="813226" cy="745351"/>
          </a:xfrm>
        </p:grpSpPr>
        <p:sp>
          <p:nvSpPr>
            <p:cNvPr id="298" name="Rectangle 297">
              <a:extLst>
                <a:ext uri="{FF2B5EF4-FFF2-40B4-BE49-F238E27FC236}">
                  <a16:creationId xmlns:a16="http://schemas.microsoft.com/office/drawing/2014/main" id="{7F77114F-E2FC-E60C-C0D7-23452D272241}"/>
                </a:ext>
              </a:extLst>
            </p:cNvPr>
            <p:cNvSpPr/>
            <p:nvPr/>
          </p:nvSpPr>
          <p:spPr>
            <a:xfrm>
              <a:off x="494979" y="2536622"/>
              <a:ext cx="714615" cy="745351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CA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Meiryo UI"/>
                <a:cs typeface="+mn-cs"/>
              </a:endParaRPr>
            </a:p>
          </p:txBody>
        </p:sp>
        <p:sp>
          <p:nvSpPr>
            <p:cNvPr id="299" name="TextBox 298">
              <a:extLst>
                <a:ext uri="{FF2B5EF4-FFF2-40B4-BE49-F238E27FC236}">
                  <a16:creationId xmlns:a16="http://schemas.microsoft.com/office/drawing/2014/main" id="{63839569-4545-BEEC-F500-C40AEBC8637C}"/>
                </a:ext>
              </a:extLst>
            </p:cNvPr>
            <p:cNvSpPr txBox="1"/>
            <p:nvPr/>
          </p:nvSpPr>
          <p:spPr>
            <a:xfrm>
              <a:off x="445673" y="2536622"/>
              <a:ext cx="813226" cy="21544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</a:rPr>
                <a:t>Basis Object</a:t>
              </a:r>
              <a:endParaRPr kumimoji="0" lang="en-CA" sz="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Meiryo UI"/>
              </a:endParaRPr>
            </a:p>
          </p:txBody>
        </p:sp>
        <p:grpSp>
          <p:nvGrpSpPr>
            <p:cNvPr id="300" name="Group 299">
              <a:extLst>
                <a:ext uri="{FF2B5EF4-FFF2-40B4-BE49-F238E27FC236}">
                  <a16:creationId xmlns:a16="http://schemas.microsoft.com/office/drawing/2014/main" id="{0AEC37F4-0A85-D6F3-742A-04FAFCAA909B}"/>
                </a:ext>
              </a:extLst>
            </p:cNvPr>
            <p:cNvGrpSpPr/>
            <p:nvPr/>
          </p:nvGrpSpPr>
          <p:grpSpPr>
            <a:xfrm>
              <a:off x="536348" y="2720902"/>
              <a:ext cx="254213" cy="232987"/>
              <a:chOff x="2411505" y="2390786"/>
              <a:chExt cx="568472" cy="586691"/>
            </a:xfrm>
          </p:grpSpPr>
          <p:sp>
            <p:nvSpPr>
              <p:cNvPr id="317" name="Rectangle 316">
                <a:extLst>
                  <a:ext uri="{FF2B5EF4-FFF2-40B4-BE49-F238E27FC236}">
                    <a16:creationId xmlns:a16="http://schemas.microsoft.com/office/drawing/2014/main" id="{CAB115DD-6E98-9F1B-B56A-2EF094F18814}"/>
                  </a:ext>
                </a:extLst>
              </p:cNvPr>
              <p:cNvSpPr/>
              <p:nvPr/>
            </p:nvSpPr>
            <p:spPr>
              <a:xfrm>
                <a:off x="2533201" y="2390786"/>
                <a:ext cx="446776" cy="467205"/>
              </a:xfrm>
              <a:prstGeom prst="rect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318" name="Rectangle 317">
                <a:extLst>
                  <a:ext uri="{FF2B5EF4-FFF2-40B4-BE49-F238E27FC236}">
                    <a16:creationId xmlns:a16="http://schemas.microsoft.com/office/drawing/2014/main" id="{9424469C-5043-FAA1-1107-BA9861FB2648}"/>
                  </a:ext>
                </a:extLst>
              </p:cNvPr>
              <p:cNvSpPr/>
              <p:nvPr/>
            </p:nvSpPr>
            <p:spPr>
              <a:xfrm>
                <a:off x="2510774" y="2416650"/>
                <a:ext cx="446776" cy="467205"/>
              </a:xfrm>
              <a:prstGeom prst="rect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319" name="Rectangle 318">
                <a:extLst>
                  <a:ext uri="{FF2B5EF4-FFF2-40B4-BE49-F238E27FC236}">
                    <a16:creationId xmlns:a16="http://schemas.microsoft.com/office/drawing/2014/main" id="{5205F3F6-1040-E5BE-5185-3205C5DC8264}"/>
                  </a:ext>
                </a:extLst>
              </p:cNvPr>
              <p:cNvSpPr/>
              <p:nvPr/>
            </p:nvSpPr>
            <p:spPr>
              <a:xfrm>
                <a:off x="2488079" y="2446687"/>
                <a:ext cx="446776" cy="467205"/>
              </a:xfrm>
              <a:prstGeom prst="rect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320" name="Rectangle 319">
                <a:extLst>
                  <a:ext uri="{FF2B5EF4-FFF2-40B4-BE49-F238E27FC236}">
                    <a16:creationId xmlns:a16="http://schemas.microsoft.com/office/drawing/2014/main" id="{84228073-BBF2-7FA8-DAC5-2F93706C646A}"/>
                  </a:ext>
                </a:extLst>
              </p:cNvPr>
              <p:cNvSpPr/>
              <p:nvPr/>
            </p:nvSpPr>
            <p:spPr>
              <a:xfrm>
                <a:off x="2465205" y="2476724"/>
                <a:ext cx="446776" cy="467205"/>
              </a:xfrm>
              <a:prstGeom prst="rect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grpSp>
            <p:nvGrpSpPr>
              <p:cNvPr id="321" name="Group 320">
                <a:extLst>
                  <a:ext uri="{FF2B5EF4-FFF2-40B4-BE49-F238E27FC236}">
                    <a16:creationId xmlns:a16="http://schemas.microsoft.com/office/drawing/2014/main" id="{F0AFD9FB-E2CD-A2F5-313D-2E0D70CB5E31}"/>
                  </a:ext>
                </a:extLst>
              </p:cNvPr>
              <p:cNvGrpSpPr/>
              <p:nvPr/>
            </p:nvGrpSpPr>
            <p:grpSpPr>
              <a:xfrm>
                <a:off x="2411505" y="2510272"/>
                <a:ext cx="508427" cy="467205"/>
                <a:chOff x="1195508" y="2401551"/>
                <a:chExt cx="813226" cy="745351"/>
              </a:xfrm>
              <a:solidFill>
                <a:sysClr val="window" lastClr="FFFFFF"/>
              </a:solidFill>
            </p:grpSpPr>
            <p:sp>
              <p:nvSpPr>
                <p:cNvPr id="322" name="Rectangle 321">
                  <a:extLst>
                    <a:ext uri="{FF2B5EF4-FFF2-40B4-BE49-F238E27FC236}">
                      <a16:creationId xmlns:a16="http://schemas.microsoft.com/office/drawing/2014/main" id="{99F7C87B-44F5-4967-961E-191BB514C1B3}"/>
                    </a:ext>
                  </a:extLst>
                </p:cNvPr>
                <p:cNvSpPr/>
                <p:nvPr/>
              </p:nvSpPr>
              <p:spPr>
                <a:xfrm>
                  <a:off x="1244814" y="2401551"/>
                  <a:ext cx="714615" cy="745351"/>
                </a:xfrm>
                <a:prstGeom prst="rect">
                  <a:avLst/>
                </a:prstGeom>
                <a:grpFill/>
                <a:ln w="9525" cap="flat" cmpd="sng" algn="ctr">
                  <a:solidFill>
                    <a:srgbClr val="4F81BD">
                      <a:shade val="15000"/>
                    </a:srgbClr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CA" sz="1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  <a:cs typeface="+mn-cs"/>
                  </a:endParaRPr>
                </a:p>
              </p:txBody>
            </p:sp>
            <p:sp>
              <p:nvSpPr>
                <p:cNvPr id="323" name="TextBox 322">
                  <a:extLst>
                    <a:ext uri="{FF2B5EF4-FFF2-40B4-BE49-F238E27FC236}">
                      <a16:creationId xmlns:a16="http://schemas.microsoft.com/office/drawing/2014/main" id="{81C950D4-0746-8B1B-FA95-DBD60EA18238}"/>
                    </a:ext>
                  </a:extLst>
                </p:cNvPr>
                <p:cNvSpPr txBox="1"/>
                <p:nvPr/>
              </p:nvSpPr>
              <p:spPr>
                <a:xfrm>
                  <a:off x="1195508" y="2401551"/>
                  <a:ext cx="813226" cy="31915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CA" sz="7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</a:endParaRPr>
                </a:p>
              </p:txBody>
            </p:sp>
          </p:grpSp>
        </p:grpSp>
        <p:grpSp>
          <p:nvGrpSpPr>
            <p:cNvPr id="301" name="Group 300">
              <a:extLst>
                <a:ext uri="{FF2B5EF4-FFF2-40B4-BE49-F238E27FC236}">
                  <a16:creationId xmlns:a16="http://schemas.microsoft.com/office/drawing/2014/main" id="{C465CFF8-BC7A-C074-5CCD-7C9113C73CB7}"/>
                </a:ext>
              </a:extLst>
            </p:cNvPr>
            <p:cNvGrpSpPr/>
            <p:nvPr/>
          </p:nvGrpSpPr>
          <p:grpSpPr>
            <a:xfrm>
              <a:off x="845715" y="2720902"/>
              <a:ext cx="254213" cy="232987"/>
              <a:chOff x="2411505" y="2390786"/>
              <a:chExt cx="568472" cy="586691"/>
            </a:xfrm>
          </p:grpSpPr>
          <p:sp>
            <p:nvSpPr>
              <p:cNvPr id="310" name="Rectangle 309">
                <a:extLst>
                  <a:ext uri="{FF2B5EF4-FFF2-40B4-BE49-F238E27FC236}">
                    <a16:creationId xmlns:a16="http://schemas.microsoft.com/office/drawing/2014/main" id="{E491C6A8-C6E9-0716-601F-3D0481361E26}"/>
                  </a:ext>
                </a:extLst>
              </p:cNvPr>
              <p:cNvSpPr/>
              <p:nvPr/>
            </p:nvSpPr>
            <p:spPr>
              <a:xfrm>
                <a:off x="2533201" y="2390786"/>
                <a:ext cx="446776" cy="467205"/>
              </a:xfrm>
              <a:prstGeom prst="rect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311" name="Rectangle 310">
                <a:extLst>
                  <a:ext uri="{FF2B5EF4-FFF2-40B4-BE49-F238E27FC236}">
                    <a16:creationId xmlns:a16="http://schemas.microsoft.com/office/drawing/2014/main" id="{1EFB11BE-2D14-E11E-7156-85B814AF65DA}"/>
                  </a:ext>
                </a:extLst>
              </p:cNvPr>
              <p:cNvSpPr/>
              <p:nvPr/>
            </p:nvSpPr>
            <p:spPr>
              <a:xfrm>
                <a:off x="2510774" y="2416650"/>
                <a:ext cx="446776" cy="467205"/>
              </a:xfrm>
              <a:prstGeom prst="rect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312" name="Rectangle 311">
                <a:extLst>
                  <a:ext uri="{FF2B5EF4-FFF2-40B4-BE49-F238E27FC236}">
                    <a16:creationId xmlns:a16="http://schemas.microsoft.com/office/drawing/2014/main" id="{DE0B6CEC-2175-E675-7F0F-0ED7B4F2BEE4}"/>
                  </a:ext>
                </a:extLst>
              </p:cNvPr>
              <p:cNvSpPr/>
              <p:nvPr/>
            </p:nvSpPr>
            <p:spPr>
              <a:xfrm>
                <a:off x="2488079" y="2446687"/>
                <a:ext cx="446776" cy="467205"/>
              </a:xfrm>
              <a:prstGeom prst="rect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313" name="Rectangle 312">
                <a:extLst>
                  <a:ext uri="{FF2B5EF4-FFF2-40B4-BE49-F238E27FC236}">
                    <a16:creationId xmlns:a16="http://schemas.microsoft.com/office/drawing/2014/main" id="{79E36B99-910F-1665-E55B-BF2EE29715C9}"/>
                  </a:ext>
                </a:extLst>
              </p:cNvPr>
              <p:cNvSpPr/>
              <p:nvPr/>
            </p:nvSpPr>
            <p:spPr>
              <a:xfrm>
                <a:off x="2465205" y="2476724"/>
                <a:ext cx="446776" cy="467205"/>
              </a:xfrm>
              <a:prstGeom prst="rect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grpSp>
            <p:nvGrpSpPr>
              <p:cNvPr id="314" name="Group 313">
                <a:extLst>
                  <a:ext uri="{FF2B5EF4-FFF2-40B4-BE49-F238E27FC236}">
                    <a16:creationId xmlns:a16="http://schemas.microsoft.com/office/drawing/2014/main" id="{C5E4E46B-3D33-1BFA-C1BE-8FBDCFA2CBC9}"/>
                  </a:ext>
                </a:extLst>
              </p:cNvPr>
              <p:cNvGrpSpPr/>
              <p:nvPr/>
            </p:nvGrpSpPr>
            <p:grpSpPr>
              <a:xfrm>
                <a:off x="2411505" y="2510272"/>
                <a:ext cx="508427" cy="467205"/>
                <a:chOff x="1195508" y="2401551"/>
                <a:chExt cx="813226" cy="745351"/>
              </a:xfrm>
              <a:solidFill>
                <a:sysClr val="window" lastClr="FFFFFF"/>
              </a:solidFill>
            </p:grpSpPr>
            <p:sp>
              <p:nvSpPr>
                <p:cNvPr id="315" name="Rectangle 314">
                  <a:extLst>
                    <a:ext uri="{FF2B5EF4-FFF2-40B4-BE49-F238E27FC236}">
                      <a16:creationId xmlns:a16="http://schemas.microsoft.com/office/drawing/2014/main" id="{8DF91CF3-2D76-CC9F-360D-67A9D4ED67EE}"/>
                    </a:ext>
                  </a:extLst>
                </p:cNvPr>
                <p:cNvSpPr/>
                <p:nvPr/>
              </p:nvSpPr>
              <p:spPr>
                <a:xfrm>
                  <a:off x="1244814" y="2401551"/>
                  <a:ext cx="714615" cy="745351"/>
                </a:xfrm>
                <a:prstGeom prst="rect">
                  <a:avLst/>
                </a:prstGeom>
                <a:grpFill/>
                <a:ln w="9525" cap="flat" cmpd="sng" algn="ctr">
                  <a:solidFill>
                    <a:srgbClr val="4F81BD">
                      <a:shade val="15000"/>
                    </a:srgbClr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CA" sz="1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  <a:cs typeface="+mn-cs"/>
                  </a:endParaRPr>
                </a:p>
              </p:txBody>
            </p:sp>
            <p:sp>
              <p:nvSpPr>
                <p:cNvPr id="316" name="TextBox 315">
                  <a:extLst>
                    <a:ext uri="{FF2B5EF4-FFF2-40B4-BE49-F238E27FC236}">
                      <a16:creationId xmlns:a16="http://schemas.microsoft.com/office/drawing/2014/main" id="{FBF95011-B5E5-3BCD-4B4F-151C3293A7D4}"/>
                    </a:ext>
                  </a:extLst>
                </p:cNvPr>
                <p:cNvSpPr txBox="1"/>
                <p:nvPr/>
              </p:nvSpPr>
              <p:spPr>
                <a:xfrm>
                  <a:off x="1195508" y="2401551"/>
                  <a:ext cx="813226" cy="31915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CA" sz="7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</a:endParaRPr>
                </a:p>
              </p:txBody>
            </p:sp>
          </p:grpSp>
        </p:grpSp>
        <p:grpSp>
          <p:nvGrpSpPr>
            <p:cNvPr id="302" name="Group 301">
              <a:extLst>
                <a:ext uri="{FF2B5EF4-FFF2-40B4-BE49-F238E27FC236}">
                  <a16:creationId xmlns:a16="http://schemas.microsoft.com/office/drawing/2014/main" id="{29DBE71B-C8D9-4642-1A7C-DA0A6E76D0A5}"/>
                </a:ext>
              </a:extLst>
            </p:cNvPr>
            <p:cNvGrpSpPr/>
            <p:nvPr/>
          </p:nvGrpSpPr>
          <p:grpSpPr>
            <a:xfrm>
              <a:off x="530562" y="2994545"/>
              <a:ext cx="254213" cy="232987"/>
              <a:chOff x="2411505" y="2390786"/>
              <a:chExt cx="568472" cy="586691"/>
            </a:xfrm>
          </p:grpSpPr>
          <p:sp>
            <p:nvSpPr>
              <p:cNvPr id="303" name="Rectangle 302">
                <a:extLst>
                  <a:ext uri="{FF2B5EF4-FFF2-40B4-BE49-F238E27FC236}">
                    <a16:creationId xmlns:a16="http://schemas.microsoft.com/office/drawing/2014/main" id="{5E39372D-5A68-CDE6-49F9-B3E3FF043E66}"/>
                  </a:ext>
                </a:extLst>
              </p:cNvPr>
              <p:cNvSpPr/>
              <p:nvPr/>
            </p:nvSpPr>
            <p:spPr>
              <a:xfrm>
                <a:off x="2533201" y="2390786"/>
                <a:ext cx="446776" cy="467205"/>
              </a:xfrm>
              <a:prstGeom prst="rect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304" name="Rectangle 303">
                <a:extLst>
                  <a:ext uri="{FF2B5EF4-FFF2-40B4-BE49-F238E27FC236}">
                    <a16:creationId xmlns:a16="http://schemas.microsoft.com/office/drawing/2014/main" id="{919D560C-6848-22E7-132F-B2AC4A375FA3}"/>
                  </a:ext>
                </a:extLst>
              </p:cNvPr>
              <p:cNvSpPr/>
              <p:nvPr/>
            </p:nvSpPr>
            <p:spPr>
              <a:xfrm>
                <a:off x="2510774" y="2416650"/>
                <a:ext cx="446776" cy="467205"/>
              </a:xfrm>
              <a:prstGeom prst="rect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305" name="Rectangle 304">
                <a:extLst>
                  <a:ext uri="{FF2B5EF4-FFF2-40B4-BE49-F238E27FC236}">
                    <a16:creationId xmlns:a16="http://schemas.microsoft.com/office/drawing/2014/main" id="{FD4FFEDC-DCEC-95F1-7C92-7C0E1983C2EE}"/>
                  </a:ext>
                </a:extLst>
              </p:cNvPr>
              <p:cNvSpPr/>
              <p:nvPr/>
            </p:nvSpPr>
            <p:spPr>
              <a:xfrm>
                <a:off x="2488079" y="2446687"/>
                <a:ext cx="446776" cy="467205"/>
              </a:xfrm>
              <a:prstGeom prst="rect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306" name="Rectangle 305">
                <a:extLst>
                  <a:ext uri="{FF2B5EF4-FFF2-40B4-BE49-F238E27FC236}">
                    <a16:creationId xmlns:a16="http://schemas.microsoft.com/office/drawing/2014/main" id="{2CAAEE1B-3005-A84E-A3A4-2B2DF91A315C}"/>
                  </a:ext>
                </a:extLst>
              </p:cNvPr>
              <p:cNvSpPr/>
              <p:nvPr/>
            </p:nvSpPr>
            <p:spPr>
              <a:xfrm>
                <a:off x="2465205" y="2476724"/>
                <a:ext cx="446776" cy="467205"/>
              </a:xfrm>
              <a:prstGeom prst="rect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grpSp>
            <p:nvGrpSpPr>
              <p:cNvPr id="307" name="Group 306">
                <a:extLst>
                  <a:ext uri="{FF2B5EF4-FFF2-40B4-BE49-F238E27FC236}">
                    <a16:creationId xmlns:a16="http://schemas.microsoft.com/office/drawing/2014/main" id="{CB9BF849-F0B1-70B0-6E96-E213970A7E4A}"/>
                  </a:ext>
                </a:extLst>
              </p:cNvPr>
              <p:cNvGrpSpPr/>
              <p:nvPr/>
            </p:nvGrpSpPr>
            <p:grpSpPr>
              <a:xfrm>
                <a:off x="2411505" y="2510272"/>
                <a:ext cx="508427" cy="467205"/>
                <a:chOff x="1195508" y="2401551"/>
                <a:chExt cx="813226" cy="745351"/>
              </a:xfrm>
              <a:solidFill>
                <a:sysClr val="window" lastClr="FFFFFF"/>
              </a:solidFill>
            </p:grpSpPr>
            <p:sp>
              <p:nvSpPr>
                <p:cNvPr id="308" name="Rectangle 307">
                  <a:extLst>
                    <a:ext uri="{FF2B5EF4-FFF2-40B4-BE49-F238E27FC236}">
                      <a16:creationId xmlns:a16="http://schemas.microsoft.com/office/drawing/2014/main" id="{D2C35BB0-5E16-F998-CF3C-C0FBCB4A3C9B}"/>
                    </a:ext>
                  </a:extLst>
                </p:cNvPr>
                <p:cNvSpPr/>
                <p:nvPr/>
              </p:nvSpPr>
              <p:spPr>
                <a:xfrm>
                  <a:off x="1244814" y="2401551"/>
                  <a:ext cx="714615" cy="745351"/>
                </a:xfrm>
                <a:prstGeom prst="rect">
                  <a:avLst/>
                </a:prstGeom>
                <a:grpFill/>
                <a:ln w="9525" cap="flat" cmpd="sng" algn="ctr">
                  <a:solidFill>
                    <a:srgbClr val="4F81BD">
                      <a:shade val="15000"/>
                    </a:srgbClr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CA" sz="1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  <a:cs typeface="+mn-cs"/>
                  </a:endParaRPr>
                </a:p>
              </p:txBody>
            </p:sp>
            <p:sp>
              <p:nvSpPr>
                <p:cNvPr id="309" name="TextBox 308">
                  <a:extLst>
                    <a:ext uri="{FF2B5EF4-FFF2-40B4-BE49-F238E27FC236}">
                      <a16:creationId xmlns:a16="http://schemas.microsoft.com/office/drawing/2014/main" id="{5F282DCB-FA6E-75C9-08F3-9D8B64C2DAB5}"/>
                    </a:ext>
                  </a:extLst>
                </p:cNvPr>
                <p:cNvSpPr txBox="1"/>
                <p:nvPr/>
              </p:nvSpPr>
              <p:spPr>
                <a:xfrm>
                  <a:off x="1195508" y="2401551"/>
                  <a:ext cx="813226" cy="31915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CA" sz="7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</a:endParaRPr>
                </a:p>
              </p:txBody>
            </p:sp>
          </p:grpSp>
        </p:grpSp>
      </p:grpSp>
      <p:cxnSp>
        <p:nvCxnSpPr>
          <p:cNvPr id="324" name="Straight Arrow Connector 323">
            <a:extLst>
              <a:ext uri="{FF2B5EF4-FFF2-40B4-BE49-F238E27FC236}">
                <a16:creationId xmlns:a16="http://schemas.microsoft.com/office/drawing/2014/main" id="{C138B22B-35C8-A09A-9344-0E0E259E2EAA}"/>
              </a:ext>
            </a:extLst>
          </p:cNvPr>
          <p:cNvCxnSpPr>
            <a:cxnSpLocks/>
          </p:cNvCxnSpPr>
          <p:nvPr/>
        </p:nvCxnSpPr>
        <p:spPr>
          <a:xfrm flipV="1">
            <a:off x="6048545" y="3706699"/>
            <a:ext cx="1678821" cy="94309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" name="TextBox 326">
            <a:extLst>
              <a:ext uri="{FF2B5EF4-FFF2-40B4-BE49-F238E27FC236}">
                <a16:creationId xmlns:a16="http://schemas.microsoft.com/office/drawing/2014/main" id="{2B62AAEB-3E5C-7D65-38EE-6C17A63A90FA}"/>
              </a:ext>
            </a:extLst>
          </p:cNvPr>
          <p:cNvSpPr txBox="1"/>
          <p:nvPr/>
        </p:nvSpPr>
        <p:spPr>
          <a:xfrm>
            <a:off x="9902542" y="2932207"/>
            <a:ext cx="222747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1100" dirty="0">
                <a:solidFill>
                  <a:prstClr val="black"/>
                </a:solidFill>
                <a:latin typeface="Segoe UI"/>
                <a:ea typeface="Meiryo UI"/>
              </a:rPr>
              <a:t>VMI available for quick viewing. VNC can be regenerated from Basis Images if needed.</a:t>
            </a:r>
          </a:p>
        </p:txBody>
      </p:sp>
      <p:grpSp>
        <p:nvGrpSpPr>
          <p:cNvPr id="328" name="Group 327">
            <a:extLst>
              <a:ext uri="{FF2B5EF4-FFF2-40B4-BE49-F238E27FC236}">
                <a16:creationId xmlns:a16="http://schemas.microsoft.com/office/drawing/2014/main" id="{E667AE9E-73C7-CB9C-AE84-16E49464554A}"/>
              </a:ext>
            </a:extLst>
          </p:cNvPr>
          <p:cNvGrpSpPr/>
          <p:nvPr/>
        </p:nvGrpSpPr>
        <p:grpSpPr>
          <a:xfrm>
            <a:off x="8447501" y="5981569"/>
            <a:ext cx="599297" cy="586691"/>
            <a:chOff x="1650786" y="2961971"/>
            <a:chExt cx="599297" cy="586691"/>
          </a:xfrm>
        </p:grpSpPr>
        <p:grpSp>
          <p:nvGrpSpPr>
            <p:cNvPr id="329" name="Group 328">
              <a:extLst>
                <a:ext uri="{FF2B5EF4-FFF2-40B4-BE49-F238E27FC236}">
                  <a16:creationId xmlns:a16="http://schemas.microsoft.com/office/drawing/2014/main" id="{4D035E01-632E-85E9-AA5B-2840AFB8C9D7}"/>
                </a:ext>
              </a:extLst>
            </p:cNvPr>
            <p:cNvGrpSpPr/>
            <p:nvPr/>
          </p:nvGrpSpPr>
          <p:grpSpPr>
            <a:xfrm>
              <a:off x="1741656" y="2961971"/>
              <a:ext cx="508427" cy="467205"/>
              <a:chOff x="1195508" y="2401551"/>
              <a:chExt cx="813226" cy="745351"/>
            </a:xfrm>
          </p:grpSpPr>
          <p:sp>
            <p:nvSpPr>
              <p:cNvPr id="342" name="Rectangle 341">
                <a:extLst>
                  <a:ext uri="{FF2B5EF4-FFF2-40B4-BE49-F238E27FC236}">
                    <a16:creationId xmlns:a16="http://schemas.microsoft.com/office/drawing/2014/main" id="{B5CFD493-E6C3-DA01-B969-A5BB12687A1F}"/>
                  </a:ext>
                </a:extLst>
              </p:cNvPr>
              <p:cNvSpPr/>
              <p:nvPr/>
            </p:nvSpPr>
            <p:spPr>
              <a:xfrm>
                <a:off x="1244814" y="2401551"/>
                <a:ext cx="714615" cy="745351"/>
              </a:xfrm>
              <a:prstGeom prst="rect">
                <a:avLst/>
              </a:prstGeom>
              <a:solidFill>
                <a:srgbClr val="4F81BD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343" name="TextBox 342">
                <a:extLst>
                  <a:ext uri="{FF2B5EF4-FFF2-40B4-BE49-F238E27FC236}">
                    <a16:creationId xmlns:a16="http://schemas.microsoft.com/office/drawing/2014/main" id="{6944981C-16EC-0764-DE9B-38B0B0F5A14A}"/>
                  </a:ext>
                </a:extLst>
              </p:cNvPr>
              <p:cNvSpPr txBox="1"/>
              <p:nvPr/>
            </p:nvSpPr>
            <p:spPr>
              <a:xfrm>
                <a:off x="1195508" y="2401551"/>
                <a:ext cx="813226" cy="3191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</a:rPr>
                  <a:t>VMI 50</a:t>
                </a:r>
                <a:endParaRPr kumimoji="0" lang="en-CA" sz="7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</a:endParaRPr>
              </a:p>
            </p:txBody>
          </p:sp>
        </p:grpSp>
        <p:grpSp>
          <p:nvGrpSpPr>
            <p:cNvPr id="330" name="Group 329">
              <a:extLst>
                <a:ext uri="{FF2B5EF4-FFF2-40B4-BE49-F238E27FC236}">
                  <a16:creationId xmlns:a16="http://schemas.microsoft.com/office/drawing/2014/main" id="{91F285FB-D03D-B734-0072-7DFFF6CDF173}"/>
                </a:ext>
              </a:extLst>
            </p:cNvPr>
            <p:cNvGrpSpPr/>
            <p:nvPr/>
          </p:nvGrpSpPr>
          <p:grpSpPr>
            <a:xfrm>
              <a:off x="1719229" y="2987835"/>
              <a:ext cx="508427" cy="467205"/>
              <a:chOff x="1195508" y="2401551"/>
              <a:chExt cx="813226" cy="745351"/>
            </a:xfrm>
          </p:grpSpPr>
          <p:sp>
            <p:nvSpPr>
              <p:cNvPr id="340" name="Rectangle 339">
                <a:extLst>
                  <a:ext uri="{FF2B5EF4-FFF2-40B4-BE49-F238E27FC236}">
                    <a16:creationId xmlns:a16="http://schemas.microsoft.com/office/drawing/2014/main" id="{B1EA3A54-3B61-A965-7404-8DDA416E4503}"/>
                  </a:ext>
                </a:extLst>
              </p:cNvPr>
              <p:cNvSpPr/>
              <p:nvPr/>
            </p:nvSpPr>
            <p:spPr>
              <a:xfrm>
                <a:off x="1244814" y="2401551"/>
                <a:ext cx="714615" cy="745351"/>
              </a:xfrm>
              <a:prstGeom prst="rect">
                <a:avLst/>
              </a:prstGeom>
              <a:solidFill>
                <a:srgbClr val="4F81BD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341" name="TextBox 340">
                <a:extLst>
                  <a:ext uri="{FF2B5EF4-FFF2-40B4-BE49-F238E27FC236}">
                    <a16:creationId xmlns:a16="http://schemas.microsoft.com/office/drawing/2014/main" id="{9953010A-2326-5210-7A83-50880B38BA67}"/>
                  </a:ext>
                </a:extLst>
              </p:cNvPr>
              <p:cNvSpPr txBox="1"/>
              <p:nvPr/>
            </p:nvSpPr>
            <p:spPr>
              <a:xfrm>
                <a:off x="1195508" y="2401551"/>
                <a:ext cx="813226" cy="3191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</a:rPr>
                  <a:t>VMI 50</a:t>
                </a:r>
                <a:endParaRPr kumimoji="0" lang="en-CA" sz="7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</a:endParaRPr>
              </a:p>
            </p:txBody>
          </p:sp>
        </p:grpSp>
        <p:grpSp>
          <p:nvGrpSpPr>
            <p:cNvPr id="331" name="Group 330">
              <a:extLst>
                <a:ext uri="{FF2B5EF4-FFF2-40B4-BE49-F238E27FC236}">
                  <a16:creationId xmlns:a16="http://schemas.microsoft.com/office/drawing/2014/main" id="{CACE09D1-E688-B162-A28C-B7891F5EE519}"/>
                </a:ext>
              </a:extLst>
            </p:cNvPr>
            <p:cNvGrpSpPr/>
            <p:nvPr/>
          </p:nvGrpSpPr>
          <p:grpSpPr>
            <a:xfrm>
              <a:off x="1696534" y="3017872"/>
              <a:ext cx="508427" cy="467205"/>
              <a:chOff x="1195508" y="2401551"/>
              <a:chExt cx="813226" cy="745351"/>
            </a:xfrm>
          </p:grpSpPr>
          <p:sp>
            <p:nvSpPr>
              <p:cNvPr id="338" name="Rectangle 337">
                <a:extLst>
                  <a:ext uri="{FF2B5EF4-FFF2-40B4-BE49-F238E27FC236}">
                    <a16:creationId xmlns:a16="http://schemas.microsoft.com/office/drawing/2014/main" id="{C013752D-884A-5C4E-58B3-0ADABB2BE0D7}"/>
                  </a:ext>
                </a:extLst>
              </p:cNvPr>
              <p:cNvSpPr/>
              <p:nvPr/>
            </p:nvSpPr>
            <p:spPr>
              <a:xfrm>
                <a:off x="1244814" y="2401551"/>
                <a:ext cx="714615" cy="745351"/>
              </a:xfrm>
              <a:prstGeom prst="rect">
                <a:avLst/>
              </a:prstGeom>
              <a:solidFill>
                <a:srgbClr val="4F81BD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339" name="TextBox 338">
                <a:extLst>
                  <a:ext uri="{FF2B5EF4-FFF2-40B4-BE49-F238E27FC236}">
                    <a16:creationId xmlns:a16="http://schemas.microsoft.com/office/drawing/2014/main" id="{68E99319-646F-35DB-9E54-45BE11B4FADD}"/>
                  </a:ext>
                </a:extLst>
              </p:cNvPr>
              <p:cNvSpPr txBox="1"/>
              <p:nvPr/>
            </p:nvSpPr>
            <p:spPr>
              <a:xfrm>
                <a:off x="1195508" y="2401551"/>
                <a:ext cx="813226" cy="3191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</a:rPr>
                  <a:t>VMI 50</a:t>
                </a:r>
                <a:endParaRPr kumimoji="0" lang="en-CA" sz="7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</a:endParaRPr>
              </a:p>
            </p:txBody>
          </p:sp>
        </p:grpSp>
        <p:grpSp>
          <p:nvGrpSpPr>
            <p:cNvPr id="332" name="Group 331">
              <a:extLst>
                <a:ext uri="{FF2B5EF4-FFF2-40B4-BE49-F238E27FC236}">
                  <a16:creationId xmlns:a16="http://schemas.microsoft.com/office/drawing/2014/main" id="{D6371A9B-0BAA-2AEA-0B5C-4ADE01068DB4}"/>
                </a:ext>
              </a:extLst>
            </p:cNvPr>
            <p:cNvGrpSpPr/>
            <p:nvPr/>
          </p:nvGrpSpPr>
          <p:grpSpPr>
            <a:xfrm>
              <a:off x="1673660" y="3047909"/>
              <a:ext cx="508427" cy="467205"/>
              <a:chOff x="1195508" y="2401551"/>
              <a:chExt cx="813226" cy="745351"/>
            </a:xfrm>
          </p:grpSpPr>
          <p:sp>
            <p:nvSpPr>
              <p:cNvPr id="336" name="Rectangle 335">
                <a:extLst>
                  <a:ext uri="{FF2B5EF4-FFF2-40B4-BE49-F238E27FC236}">
                    <a16:creationId xmlns:a16="http://schemas.microsoft.com/office/drawing/2014/main" id="{98583930-47B4-B24C-BEA3-DDFFE5C62588}"/>
                  </a:ext>
                </a:extLst>
              </p:cNvPr>
              <p:cNvSpPr/>
              <p:nvPr/>
            </p:nvSpPr>
            <p:spPr>
              <a:xfrm>
                <a:off x="1244814" y="2401551"/>
                <a:ext cx="714615" cy="745351"/>
              </a:xfrm>
              <a:prstGeom prst="rect">
                <a:avLst/>
              </a:prstGeom>
              <a:solidFill>
                <a:srgbClr val="4F81BD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337" name="TextBox 336">
                <a:extLst>
                  <a:ext uri="{FF2B5EF4-FFF2-40B4-BE49-F238E27FC236}">
                    <a16:creationId xmlns:a16="http://schemas.microsoft.com/office/drawing/2014/main" id="{36C655D4-7CE8-283C-98B7-505FF28FD639}"/>
                  </a:ext>
                </a:extLst>
              </p:cNvPr>
              <p:cNvSpPr txBox="1"/>
              <p:nvPr/>
            </p:nvSpPr>
            <p:spPr>
              <a:xfrm>
                <a:off x="1195508" y="2401551"/>
                <a:ext cx="813226" cy="3191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</a:rPr>
                  <a:t>VMI 50</a:t>
                </a:r>
                <a:endParaRPr kumimoji="0" lang="en-CA" sz="7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</a:endParaRPr>
              </a:p>
            </p:txBody>
          </p:sp>
        </p:grpSp>
        <p:grpSp>
          <p:nvGrpSpPr>
            <p:cNvPr id="333" name="Group 332">
              <a:extLst>
                <a:ext uri="{FF2B5EF4-FFF2-40B4-BE49-F238E27FC236}">
                  <a16:creationId xmlns:a16="http://schemas.microsoft.com/office/drawing/2014/main" id="{FC241ECF-1AA3-56F9-7EF6-B55EB8BBEA2B}"/>
                </a:ext>
              </a:extLst>
            </p:cNvPr>
            <p:cNvGrpSpPr/>
            <p:nvPr/>
          </p:nvGrpSpPr>
          <p:grpSpPr>
            <a:xfrm>
              <a:off x="1650786" y="3081457"/>
              <a:ext cx="508427" cy="467205"/>
              <a:chOff x="1195508" y="2401551"/>
              <a:chExt cx="813226" cy="745351"/>
            </a:xfrm>
          </p:grpSpPr>
          <p:sp>
            <p:nvSpPr>
              <p:cNvPr id="334" name="Rectangle 333">
                <a:extLst>
                  <a:ext uri="{FF2B5EF4-FFF2-40B4-BE49-F238E27FC236}">
                    <a16:creationId xmlns:a16="http://schemas.microsoft.com/office/drawing/2014/main" id="{5C1006BA-EF94-344E-10AB-A60902B7755F}"/>
                  </a:ext>
                </a:extLst>
              </p:cNvPr>
              <p:cNvSpPr/>
              <p:nvPr/>
            </p:nvSpPr>
            <p:spPr>
              <a:xfrm>
                <a:off x="1244814" y="2401551"/>
                <a:ext cx="714615" cy="745351"/>
              </a:xfrm>
              <a:prstGeom prst="rect">
                <a:avLst/>
              </a:prstGeom>
              <a:solidFill>
                <a:srgbClr val="4F81BD"/>
              </a:solidFill>
              <a:ln w="9525" cap="flat" cmpd="sng" algn="ctr">
                <a:solidFill>
                  <a:srgbClr val="4F81BD">
                    <a:shade val="15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  <a:cs typeface="+mn-cs"/>
                </a:endParaRPr>
              </a:p>
            </p:txBody>
          </p:sp>
          <p:sp>
            <p:nvSpPr>
              <p:cNvPr id="335" name="TextBox 334">
                <a:extLst>
                  <a:ext uri="{FF2B5EF4-FFF2-40B4-BE49-F238E27FC236}">
                    <a16:creationId xmlns:a16="http://schemas.microsoft.com/office/drawing/2014/main" id="{5EF353EA-8DF2-4F4E-1138-DE48FDBEAF23}"/>
                  </a:ext>
                </a:extLst>
              </p:cNvPr>
              <p:cNvSpPr txBox="1"/>
              <p:nvPr/>
            </p:nvSpPr>
            <p:spPr>
              <a:xfrm>
                <a:off x="1195508" y="2401551"/>
                <a:ext cx="813226" cy="3191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"/>
                    <a:ea typeface="Meiryo UI"/>
                  </a:rPr>
                  <a:t>VMI 45</a:t>
                </a:r>
                <a:endParaRPr kumimoji="0" lang="en-CA" sz="7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Meiryo UI"/>
                </a:endParaRPr>
              </a:p>
            </p:txBody>
          </p:sp>
        </p:grpSp>
      </p:grpSp>
      <p:cxnSp>
        <p:nvCxnSpPr>
          <p:cNvPr id="344" name="Straight Arrow Connector 343">
            <a:extLst>
              <a:ext uri="{FF2B5EF4-FFF2-40B4-BE49-F238E27FC236}">
                <a16:creationId xmlns:a16="http://schemas.microsoft.com/office/drawing/2014/main" id="{BB52F0EB-49CC-3D29-7D15-D0E40903467E}"/>
              </a:ext>
            </a:extLst>
          </p:cNvPr>
          <p:cNvCxnSpPr/>
          <p:nvPr/>
        </p:nvCxnSpPr>
        <p:spPr>
          <a:xfrm>
            <a:off x="6048546" y="4877043"/>
            <a:ext cx="1998921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5" name="Straight Arrow Connector 344">
            <a:extLst>
              <a:ext uri="{FF2B5EF4-FFF2-40B4-BE49-F238E27FC236}">
                <a16:creationId xmlns:a16="http://schemas.microsoft.com/office/drawing/2014/main" id="{EBEE482C-6556-7E57-6466-93408BF377CE}"/>
              </a:ext>
            </a:extLst>
          </p:cNvPr>
          <p:cNvCxnSpPr/>
          <p:nvPr/>
        </p:nvCxnSpPr>
        <p:spPr>
          <a:xfrm>
            <a:off x="6048545" y="5493731"/>
            <a:ext cx="1998921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" name="Straight Arrow Connector 345">
            <a:extLst>
              <a:ext uri="{FF2B5EF4-FFF2-40B4-BE49-F238E27FC236}">
                <a16:creationId xmlns:a16="http://schemas.microsoft.com/office/drawing/2014/main" id="{5EDC5169-51BD-6BC6-4CD8-76E88B8C0289}"/>
              </a:ext>
            </a:extLst>
          </p:cNvPr>
          <p:cNvCxnSpPr>
            <a:cxnSpLocks/>
          </p:cNvCxnSpPr>
          <p:nvPr/>
        </p:nvCxnSpPr>
        <p:spPr>
          <a:xfrm>
            <a:off x="6090702" y="3624784"/>
            <a:ext cx="1969429" cy="2531242"/>
          </a:xfrm>
          <a:prstGeom prst="straightConnector1">
            <a:avLst/>
          </a:prstGeom>
          <a:ln w="3810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9" name="TextBox 348">
            <a:extLst>
              <a:ext uri="{FF2B5EF4-FFF2-40B4-BE49-F238E27FC236}">
                <a16:creationId xmlns:a16="http://schemas.microsoft.com/office/drawing/2014/main" id="{D4D5E751-5311-89E6-0C85-41C818555D24}"/>
              </a:ext>
            </a:extLst>
          </p:cNvPr>
          <p:cNvSpPr txBox="1"/>
          <p:nvPr/>
        </p:nvSpPr>
        <p:spPr>
          <a:xfrm>
            <a:off x="9186530" y="6025221"/>
            <a:ext cx="27666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1100" dirty="0">
                <a:solidFill>
                  <a:prstClr val="black"/>
                </a:solidFill>
                <a:latin typeface="Segoe UI"/>
                <a:ea typeface="Meiryo UI"/>
              </a:rPr>
              <a:t>New VMI 45 Series is requested and generated on the fly from Basis Images</a:t>
            </a:r>
          </a:p>
        </p:txBody>
      </p:sp>
    </p:spTree>
    <p:extLst>
      <p:ext uri="{BB962C8B-B14F-4D97-AF65-F5344CB8AC3E}">
        <p14:creationId xmlns:p14="http://schemas.microsoft.com/office/powerpoint/2010/main" val="1023220162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4AC9F00922A8140B925B44E3652C3BF" ma:contentTypeVersion="15" ma:contentTypeDescription="Create a new document." ma:contentTypeScope="" ma:versionID="7b7ab6462b53d4f5119b2d3e133f5650">
  <xsd:schema xmlns:xsd="http://www.w3.org/2001/XMLSchema" xmlns:xs="http://www.w3.org/2001/XMLSchema" xmlns:p="http://schemas.microsoft.com/office/2006/metadata/properties" xmlns:ns2="35f0d2ed-0178-4833-9cdd-0b33c9568efa" xmlns:ns3="f2653489-53a8-4027-97ec-f6332eaf834e" targetNamespace="http://schemas.microsoft.com/office/2006/metadata/properties" ma:root="true" ma:fieldsID="1ce128cca07b710098de4f5ee6be7597" ns2:_="" ns3:_="">
    <xsd:import namespace="35f0d2ed-0178-4833-9cdd-0b33c9568efa"/>
    <xsd:import namespace="f2653489-53a8-4027-97ec-f6332eaf83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f0d2ed-0178-4833-9cdd-0b33c9568ef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1926a90d-46de-4e11-973c-5c973776351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653489-53a8-4027-97ec-f6332eaf834e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9c659e9f-3090-411d-92d9-52b6c1350990}" ma:internalName="TaxCatchAll" ma:showField="CatchAllData" ma:web="f2653489-53a8-4027-97ec-f6332eaf834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AB18AAB-07C0-418E-A775-1D67C6F06A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5f0d2ed-0178-4833-9cdd-0b33c9568efa"/>
    <ds:schemaRef ds:uri="f2653489-53a8-4027-97ec-f6332eaf83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46665D1-1EB9-440B-84D9-84A086DCACA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2922</TotalTime>
  <Words>313</Words>
  <Application>Microsoft Macintosh PowerPoint</Application>
  <PresentationFormat>Widescreen</PresentationFormat>
  <Paragraphs>72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Gill Sans MT</vt:lpstr>
      <vt:lpstr>Segoe UI</vt:lpstr>
      <vt:lpstr>Wingdings 2</vt:lpstr>
      <vt:lpstr>Dividend</vt:lpstr>
      <vt:lpstr>For Processing CT SOP Classes     Public Comment WG-21 </vt:lpstr>
      <vt:lpstr>Background</vt:lpstr>
      <vt:lpstr>Example Data MECT Flow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Knazik, Shayna</cp:lastModifiedBy>
  <cp:revision>7</cp:revision>
  <dcterms:created xsi:type="dcterms:W3CDTF">2023-06-13T16:48:30Z</dcterms:created>
  <dcterms:modified xsi:type="dcterms:W3CDTF">2025-11-19T00:29:28Z</dcterms:modified>
</cp:coreProperties>
</file>