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8" r:id="rId3"/>
    <p:sldId id="275" r:id="rId4"/>
    <p:sldId id="267" r:id="rId5"/>
    <p:sldId id="268" r:id="rId6"/>
    <p:sldId id="273" r:id="rId7"/>
    <p:sldId id="269" r:id="rId8"/>
    <p:sldId id="271" r:id="rId9"/>
    <p:sldId id="274" r:id="rId10"/>
    <p:sldId id="272" r:id="rId11"/>
    <p:sldId id="277" r:id="rId12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995" autoAdjust="0"/>
    <p:restoredTop sz="94622" autoAdjust="0"/>
  </p:normalViewPr>
  <p:slideViewPr>
    <p:cSldViewPr snapToGrid="0">
      <p:cViewPr varScale="1">
        <p:scale>
          <a:sx n="141" d="100"/>
          <a:sy n="141" d="100"/>
        </p:scale>
        <p:origin x="181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am Caffery" userId="f4b55c15-fb83-4d4c-8d40-79c5961f96c1" providerId="ADAL" clId="{0D4BF6B7-C971-4AFF-8094-133C95928426}"/>
    <pc:docChg chg="undo custSel modSld sldOrd">
      <pc:chgData name="Liam Caffery" userId="f4b55c15-fb83-4d4c-8d40-79c5961f96c1" providerId="ADAL" clId="{0D4BF6B7-C971-4AFF-8094-133C95928426}" dt="2026-06-18T01:32:02.263" v="751" actId="6549"/>
      <pc:docMkLst>
        <pc:docMk/>
      </pc:docMkLst>
      <pc:sldChg chg="modSp mod">
        <pc:chgData name="Liam Caffery" userId="f4b55c15-fb83-4d4c-8d40-79c5961f96c1" providerId="ADAL" clId="{0D4BF6B7-C971-4AFF-8094-133C95928426}" dt="2026-06-18T01:32:02.263" v="751" actId="6549"/>
        <pc:sldMkLst>
          <pc:docMk/>
          <pc:sldMk cId="3079939064" sldId="256"/>
        </pc:sldMkLst>
        <pc:spChg chg="mod">
          <ac:chgData name="Liam Caffery" userId="f4b55c15-fb83-4d4c-8d40-79c5961f96c1" providerId="ADAL" clId="{0D4BF6B7-C971-4AFF-8094-133C95928426}" dt="2026-06-18T01:32:02.263" v="751" actId="6549"/>
          <ac:spMkLst>
            <pc:docMk/>
            <pc:sldMk cId="3079939064" sldId="256"/>
            <ac:spMk id="3" creationId="{F03105D7-0FA0-4E79-9DEA-B986CE03872B}"/>
          </ac:spMkLst>
        </pc:spChg>
      </pc:sldChg>
      <pc:sldChg chg="modSp mod">
        <pc:chgData name="Liam Caffery" userId="f4b55c15-fb83-4d4c-8d40-79c5961f96c1" providerId="ADAL" clId="{0D4BF6B7-C971-4AFF-8094-133C95928426}" dt="2026-06-01T22:12:34.661" v="705" actId="20577"/>
        <pc:sldMkLst>
          <pc:docMk/>
          <pc:sldMk cId="1682677263" sldId="269"/>
        </pc:sldMkLst>
        <pc:spChg chg="mod">
          <ac:chgData name="Liam Caffery" userId="f4b55c15-fb83-4d4c-8d40-79c5961f96c1" providerId="ADAL" clId="{0D4BF6B7-C971-4AFF-8094-133C95928426}" dt="2026-06-01T22:12:34.661" v="705" actId="20577"/>
          <ac:spMkLst>
            <pc:docMk/>
            <pc:sldMk cId="1682677263" sldId="269"/>
            <ac:spMk id="10" creationId="{4BF7A1EE-DA75-3B0C-53CD-FD79FAADCC8F}"/>
          </ac:spMkLst>
        </pc:spChg>
      </pc:sldChg>
      <pc:sldChg chg="modSp mod">
        <pc:chgData name="Liam Caffery" userId="f4b55c15-fb83-4d4c-8d40-79c5961f96c1" providerId="ADAL" clId="{0D4BF6B7-C971-4AFF-8094-133C95928426}" dt="2026-06-01T22:13:16.092" v="750" actId="20577"/>
        <pc:sldMkLst>
          <pc:docMk/>
          <pc:sldMk cId="345201694" sldId="273"/>
        </pc:sldMkLst>
        <pc:spChg chg="mod">
          <ac:chgData name="Liam Caffery" userId="f4b55c15-fb83-4d4c-8d40-79c5961f96c1" providerId="ADAL" clId="{0D4BF6B7-C971-4AFF-8094-133C95928426}" dt="2026-06-01T22:13:16.092" v="750" actId="20577"/>
          <ac:spMkLst>
            <pc:docMk/>
            <pc:sldMk cId="345201694" sldId="273"/>
            <ac:spMk id="18" creationId="{355AB3F4-A839-A890-295C-A33CF4581640}"/>
          </ac:spMkLst>
        </pc:spChg>
      </pc:sldChg>
      <pc:sldChg chg="ord">
        <pc:chgData name="Liam Caffery" userId="f4b55c15-fb83-4d4c-8d40-79c5961f96c1" providerId="ADAL" clId="{0D4BF6B7-C971-4AFF-8094-133C95928426}" dt="2026-06-01T22:09:32.595" v="567"/>
        <pc:sldMkLst>
          <pc:docMk/>
          <pc:sldMk cId="98632060" sldId="274"/>
        </pc:sldMkLst>
      </pc:sldChg>
      <pc:sldChg chg="modSp mod ord">
        <pc:chgData name="Liam Caffery" userId="f4b55c15-fb83-4d4c-8d40-79c5961f96c1" providerId="ADAL" clId="{0D4BF6B7-C971-4AFF-8094-133C95928426}" dt="2026-06-01T22:11:13.417" v="622" actId="20577"/>
        <pc:sldMkLst>
          <pc:docMk/>
          <pc:sldMk cId="3700127799" sldId="275"/>
        </pc:sldMkLst>
        <pc:spChg chg="mod">
          <ac:chgData name="Liam Caffery" userId="f4b55c15-fb83-4d4c-8d40-79c5961f96c1" providerId="ADAL" clId="{0D4BF6B7-C971-4AFF-8094-133C95928426}" dt="2026-06-01T22:11:13.417" v="622" actId="20577"/>
          <ac:spMkLst>
            <pc:docMk/>
            <pc:sldMk cId="3700127799" sldId="275"/>
            <ac:spMk id="2" creationId="{5C28A861-769F-9F21-FEDB-597E54720E45}"/>
          </ac:spMkLst>
        </pc:spChg>
        <pc:spChg chg="mod">
          <ac:chgData name="Liam Caffery" userId="f4b55c15-fb83-4d4c-8d40-79c5961f96c1" providerId="ADAL" clId="{0D4BF6B7-C971-4AFF-8094-133C95928426}" dt="2026-06-01T22:08:58.675" v="563" actId="20577"/>
          <ac:spMkLst>
            <pc:docMk/>
            <pc:sldMk cId="3700127799" sldId="275"/>
            <ac:spMk id="3" creationId="{F8573F59-E589-3F16-3E96-7FC546FBFD9C}"/>
          </ac:spMkLst>
        </pc:spChg>
      </pc:sldChg>
      <pc:sldChg chg="modSp mod">
        <pc:chgData name="Liam Caffery" userId="f4b55c15-fb83-4d4c-8d40-79c5961f96c1" providerId="ADAL" clId="{0D4BF6B7-C971-4AFF-8094-133C95928426}" dt="2026-06-01T22:10:17.662" v="576" actId="6549"/>
        <pc:sldMkLst>
          <pc:docMk/>
          <pc:sldMk cId="374448126" sldId="278"/>
        </pc:sldMkLst>
        <pc:spChg chg="mod">
          <ac:chgData name="Liam Caffery" userId="f4b55c15-fb83-4d4c-8d40-79c5961f96c1" providerId="ADAL" clId="{0D4BF6B7-C971-4AFF-8094-133C95928426}" dt="2026-06-01T22:10:09.504" v="575" actId="20577"/>
          <ac:spMkLst>
            <pc:docMk/>
            <pc:sldMk cId="374448126" sldId="278"/>
            <ac:spMk id="2" creationId="{3046E81E-A197-1207-6B1F-A471FFDE3159}"/>
          </ac:spMkLst>
        </pc:spChg>
        <pc:spChg chg="mod">
          <ac:chgData name="Liam Caffery" userId="f4b55c15-fb83-4d4c-8d40-79c5961f96c1" providerId="ADAL" clId="{0D4BF6B7-C971-4AFF-8094-133C95928426}" dt="2026-06-01T22:10:17.662" v="576" actId="6549"/>
          <ac:spMkLst>
            <pc:docMk/>
            <pc:sldMk cId="374448126" sldId="278"/>
            <ac:spMk id="3" creationId="{831B038C-6CCA-9308-08E4-EE07040DEF04}"/>
          </ac:spMkLst>
        </pc:spChg>
        <pc:picChg chg="mod">
          <ac:chgData name="Liam Caffery" userId="f4b55c15-fb83-4d4c-8d40-79c5961f96c1" providerId="ADAL" clId="{0D4BF6B7-C971-4AFF-8094-133C95928426}" dt="2026-06-01T22:04:57.926" v="462" actId="1076"/>
          <ac:picMkLst>
            <pc:docMk/>
            <pc:sldMk cId="374448126" sldId="278"/>
            <ac:picMk id="7" creationId="{084F263E-F52E-EE60-3C4E-96E99013CCE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48CFEE8-6835-4F3E-BFEE-3AD2D469231B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63D32FA-D51E-46BB-A502-49BE230DF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27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E547E28-C941-4276-9EAF-0853162F5EE1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8FF5BA8-4C89-4EFA-A315-B6DF96215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23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5255172"/>
            <a:ext cx="8240108" cy="6411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1275080"/>
            <a:ext cx="7989752" cy="1066800"/>
          </a:xfrm>
          <a:effectLst/>
        </p:spPr>
        <p:txBody>
          <a:bodyPr anchor="b">
            <a:normAutofit/>
          </a:bodyPr>
          <a:lstStyle>
            <a:lvl1pPr>
              <a:defRPr sz="3600" cap="none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341880"/>
            <a:ext cx="7989752" cy="169672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z="900" kern="1200" cap="all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46BB99D9-755D-4F50-AB11-1E634FE40B5F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1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1254760"/>
            <a:ext cx="8238707" cy="934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5872C-DE62-4370-8E68-B40E0CAA31EB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06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7457440" y="1341119"/>
            <a:ext cx="1229359" cy="50755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74280" y="1463040"/>
            <a:ext cx="996664" cy="4395758"/>
          </a:xfrm>
        </p:spPr>
        <p:txBody>
          <a:bodyPr vert="eaVert"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5"/>
            <a:ext cx="5342088" cy="5183073"/>
          </a:xfrm>
        </p:spPr>
        <p:txBody>
          <a:bodyPr vert="eaVert" anchor="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7EF000C1-C290-48E9-8E6B-69C95A83B232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85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1507008"/>
            <a:ext cx="8238707" cy="924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 anchor="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BF2A-69D2-428F-9ED2-80CA5D11A341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dirty="0"/>
              <a:t> DICOM®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94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none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115519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E326081C-59A4-4AF5-A5C9-1F484CC98A10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92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1459886"/>
            <a:ext cx="8238707" cy="934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B05E-1D1A-4EAD-8AB2-F24F6322934F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29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1" y="1485985"/>
            <a:ext cx="8238707" cy="9398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569" y="1514546"/>
            <a:ext cx="7989752" cy="831875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F2834-9AC1-4E54-97CD-DB40707158CF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90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63331" y="1622972"/>
            <a:ext cx="8238707" cy="944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34906-484A-4690-ABDE-A536A3657CFE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5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C155-41A4-45D9-BC92-9ACAC0AC440B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336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 cap="none" baseline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1285240"/>
            <a:ext cx="8240400" cy="3520760"/>
          </a:xfrm>
        </p:spPr>
        <p:txBody>
          <a:bodyPr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D467FA29-05AC-4B2B-A0A0-9753873702E6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23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 cap="none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1275079"/>
            <a:ext cx="8238706" cy="332097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CC7C-8E69-4D5D-AEE6-44F9136DB15B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473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125" y="1298789"/>
            <a:ext cx="7989752" cy="831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76CDD5E-63DC-476B-84E3-97DA0FC42905}" type="datetime1">
              <a:rPr lang="en-US" smtClean="0"/>
              <a:t>7/27/26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 DICOM®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pic>
        <p:nvPicPr>
          <p:cNvPr id="13" name="Picture 12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585" y="672661"/>
            <a:ext cx="2648607" cy="5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0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none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jamanetwork.com/journals/jamadermatology/fullarticle/283248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3A248-A6ED-40FF-8B5D-11F02EC42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130" y="1275080"/>
            <a:ext cx="8195813" cy="406575"/>
          </a:xfrm>
        </p:spPr>
        <p:txBody>
          <a:bodyPr>
            <a:normAutofit fontScale="90000"/>
          </a:bodyPr>
          <a:lstStyle/>
          <a:p>
            <a:br>
              <a:rPr lang="en-US" sz="2800">
                <a:cs typeface="Arial" panose="020B0604020202020204" pitchFamily="34" charset="0"/>
              </a:rPr>
            </a:br>
            <a:r>
              <a:rPr lang="en-US" sz="2800">
                <a:cs typeface="Arial" panose="020B0604020202020204" pitchFamily="34" charset="0"/>
              </a:rPr>
              <a:t>Supplement 250 </a:t>
            </a:r>
            <a:r>
              <a:rPr lang="en-US" sz="2800" dirty="0">
                <a:cs typeface="Arial" panose="020B0604020202020204" pitchFamily="34" charset="0"/>
              </a:rPr>
              <a:t>2D Total Body Photography</a:t>
            </a:r>
            <a:endParaRPr lang="en-US" sz="2800" b="1" cap="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105D7-0FA0-4E79-9DEA-B986CE0387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30" y="2024743"/>
            <a:ext cx="7942698" cy="304364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WG-19 dermatology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Public comment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July 2026</a:t>
            </a:r>
          </a:p>
          <a:p>
            <a:pPr>
              <a:spcBef>
                <a:spcPct val="0"/>
              </a:spcBef>
            </a:pPr>
            <a:endParaRPr lang="en-US" sz="3200" b="1" cap="none" dirty="0">
              <a:solidFill>
                <a:schemeClr val="accent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Subtitle 7">
            <a:extLst>
              <a:ext uri="{FF2B5EF4-FFF2-40B4-BE49-F238E27FC236}">
                <a16:creationId xmlns:a16="http://schemas.microsoft.com/office/drawing/2014/main" id="{59664AAA-B8A0-4C00-9701-1D33EC511A00}"/>
              </a:ext>
            </a:extLst>
          </p:cNvPr>
          <p:cNvSpPr txBox="1">
            <a:spLocks/>
          </p:cNvSpPr>
          <p:nvPr/>
        </p:nvSpPr>
        <p:spPr>
          <a:xfrm>
            <a:off x="375130" y="4656526"/>
            <a:ext cx="8240836" cy="14553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											</a:t>
            </a: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3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BC728-4402-7CE6-FD89-9F75A26A3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Dermoscopy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1B6741-2581-6BE5-F14F-B131FC04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958265-2933-75DE-C8A7-C260B955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Picture 2" descr="ATBM master">
            <a:extLst>
              <a:ext uri="{FF2B5EF4-FFF2-40B4-BE49-F238E27FC236}">
                <a16:creationId xmlns:a16="http://schemas.microsoft.com/office/drawing/2014/main" id="{6357C911-3871-A55E-22ED-CE3C9A9D9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95" y="2647033"/>
            <a:ext cx="5624423" cy="357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4B77C8-FCF8-54CD-69BD-A9B965A40D5D}"/>
              </a:ext>
            </a:extLst>
          </p:cNvPr>
          <p:cNvCxnSpPr>
            <a:cxnSpLocks/>
          </p:cNvCxnSpPr>
          <p:nvPr/>
        </p:nvCxnSpPr>
        <p:spPr>
          <a:xfrm flipH="1">
            <a:off x="2725947" y="3955350"/>
            <a:ext cx="1423359" cy="618743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D87086-0476-4C6D-9D78-71A0F62B9BA4}"/>
              </a:ext>
            </a:extLst>
          </p:cNvPr>
          <p:cNvSpPr txBox="1"/>
          <p:nvPr/>
        </p:nvSpPr>
        <p:spPr>
          <a:xfrm>
            <a:off x="3506638" y="3586018"/>
            <a:ext cx="21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>
                <a:highlight>
                  <a:srgbClr val="FFFF00"/>
                </a:highlight>
              </a:rPr>
              <a:t>Dermatoscope</a:t>
            </a:r>
            <a:endParaRPr lang="en-AU" dirty="0">
              <a:highlight>
                <a:srgbClr val="FFFF00"/>
              </a:highlight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CA50C0A-E496-11D9-40C9-B770B4A21F15}"/>
              </a:ext>
            </a:extLst>
          </p:cNvPr>
          <p:cNvCxnSpPr>
            <a:cxnSpLocks/>
          </p:cNvCxnSpPr>
          <p:nvPr/>
        </p:nvCxnSpPr>
        <p:spPr>
          <a:xfrm>
            <a:off x="4287328" y="3955350"/>
            <a:ext cx="1880559" cy="516369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20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6E10-A678-F947-F43B-FBBD55502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Basic Structured Display IOD for visualisation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1FFE9A-4478-64F9-6406-E499E847B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475E35-F54E-551B-D4C1-0805A7143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6D3B98-B43E-89CB-1770-DB81FAF04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329" y="2833030"/>
            <a:ext cx="3094875" cy="24120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918E6E-FC12-8010-241E-47B4450BE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" y="2808669"/>
            <a:ext cx="3810000" cy="274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3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6E81E-A197-1207-6B1F-A471FFDE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Work items – WG19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B038C-6CCA-9308-08E4-EE07040DE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56" y="2503577"/>
            <a:ext cx="7989752" cy="3630795"/>
          </a:xfrm>
        </p:spPr>
        <p:txBody>
          <a:bodyPr>
            <a:normAutofit fontScale="77500" lnSpcReduction="20000"/>
          </a:bodyPr>
          <a:lstStyle/>
          <a:p>
            <a:r>
              <a:rPr lang="en-AU" dirty="0"/>
              <a:t>Work Item: 2022-12-B originally Total Body Photography Supplement</a:t>
            </a:r>
          </a:p>
          <a:p>
            <a:pPr lvl="1"/>
            <a:r>
              <a:rPr lang="en-AU" dirty="0"/>
              <a:t>2D Total Body Photography</a:t>
            </a:r>
          </a:p>
          <a:p>
            <a:pPr lvl="1"/>
            <a:r>
              <a:rPr lang="en-AU" dirty="0"/>
              <a:t>3D Total Body Photography</a:t>
            </a:r>
          </a:p>
          <a:p>
            <a:r>
              <a:rPr lang="en-AU" dirty="0"/>
              <a:t>Structured Reports</a:t>
            </a:r>
          </a:p>
          <a:p>
            <a:pPr lvl="1"/>
            <a:r>
              <a:rPr lang="en-AU" dirty="0"/>
              <a:t>Skin Lesion Tracking (</a:t>
            </a:r>
            <a:r>
              <a:rPr lang="en-US" dirty="0"/>
              <a:t>2026-03-A)</a:t>
            </a:r>
            <a:r>
              <a:rPr lang="en-AU" dirty="0"/>
              <a:t> - Link-  individual skin lesion (dermoscopy)- 3D,  dermoscopy-2D, 3D to 3D, 3D to 2D</a:t>
            </a:r>
          </a:p>
          <a:p>
            <a:pPr lvl="1"/>
            <a:r>
              <a:rPr lang="en-AU" dirty="0"/>
              <a:t>Skin Lesion Assessment (Proposed) </a:t>
            </a:r>
          </a:p>
          <a:p>
            <a:r>
              <a:rPr lang="en-AU" dirty="0"/>
              <a:t>Supplement 250 (history)</a:t>
            </a:r>
          </a:p>
          <a:p>
            <a:pPr lvl="1"/>
            <a:r>
              <a:rPr lang="en-AU" dirty="0"/>
              <a:t>First Read June 2025</a:t>
            </a:r>
          </a:p>
          <a:p>
            <a:pPr lvl="1"/>
            <a:r>
              <a:rPr lang="en-AU" dirty="0"/>
              <a:t>Draft Public Comment November 2025</a:t>
            </a:r>
          </a:p>
          <a:p>
            <a:pPr lvl="1"/>
            <a:r>
              <a:rPr lang="en-AU" dirty="0"/>
              <a:t>Draft Public Comment January 2026</a:t>
            </a:r>
          </a:p>
          <a:p>
            <a:pPr lvl="1"/>
            <a:r>
              <a:rPr lang="en-AU" dirty="0"/>
              <a:t>Draft Public Comment March 2026</a:t>
            </a:r>
          </a:p>
          <a:p>
            <a:pPr lvl="1"/>
            <a:r>
              <a:rPr lang="en-AU" dirty="0"/>
              <a:t>Draft Public Comment June 2026</a:t>
            </a:r>
          </a:p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597D0-A82D-AAD1-4A45-C7149C58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7D400-52BF-7315-956C-B7F3C7EBF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Graphic 6" descr="Tick with solid fill">
            <a:extLst>
              <a:ext uri="{FF2B5EF4-FFF2-40B4-BE49-F238E27FC236}">
                <a16:creationId xmlns:a16="http://schemas.microsoft.com/office/drawing/2014/main" id="{084F263E-F52E-EE60-3C4E-96E99013CC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86710" y="2773773"/>
            <a:ext cx="286903" cy="28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8A861-769F-9F21-FEDB-597E5472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Supplement 250 2D TBP – New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73F59-E589-3F16-3E96-7FC546FBF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503577"/>
            <a:ext cx="7989752" cy="3630795"/>
          </a:xfrm>
        </p:spPr>
        <p:txBody>
          <a:bodyPr/>
          <a:lstStyle/>
          <a:p>
            <a:r>
              <a:rPr lang="en-AU" dirty="0"/>
              <a:t>TBP Regional Image IOD </a:t>
            </a:r>
          </a:p>
          <a:p>
            <a:pPr lvl="1"/>
            <a:r>
              <a:rPr lang="en-AU" dirty="0"/>
              <a:t>Photogrammetry Calibration Module</a:t>
            </a:r>
          </a:p>
          <a:p>
            <a:pPr lvl="1"/>
            <a:r>
              <a:rPr lang="en-AU" dirty="0"/>
              <a:t>TBP Regional Image Module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539FE-2B89-0C1F-40A1-78F8946B8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EE1CB9-2435-E8E2-C226-CB00414A1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127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206" y="1576191"/>
            <a:ext cx="7989752" cy="831875"/>
          </a:xfrm>
        </p:spPr>
        <p:txBody>
          <a:bodyPr>
            <a:normAutofit/>
          </a:bodyPr>
          <a:lstStyle/>
          <a:p>
            <a:r>
              <a:rPr lang="en-US" dirty="0"/>
              <a:t>Scope -2D Total Body Imaging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 descr="A person standing next to a person in a black underwear&#10;&#10;AI-generated content may be incorrect.">
            <a:extLst>
              <a:ext uri="{FF2B5EF4-FFF2-40B4-BE49-F238E27FC236}">
                <a16:creationId xmlns:a16="http://schemas.microsoft.com/office/drawing/2014/main" id="{59746E2B-A35D-04C1-2027-955DB5D64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553" y="2825287"/>
            <a:ext cx="4553849" cy="312652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74B1A4B-7DB3-B5F7-0898-7151D3B9C598}"/>
              </a:ext>
            </a:extLst>
          </p:cNvPr>
          <p:cNvCxnSpPr/>
          <p:nvPr/>
        </p:nvCxnSpPr>
        <p:spPr>
          <a:xfrm>
            <a:off x="3217653" y="3338423"/>
            <a:ext cx="897147" cy="396815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D4E4DD2-F92F-5C53-BC06-13DB4756A78F}"/>
              </a:ext>
            </a:extLst>
          </p:cNvPr>
          <p:cNvSpPr txBox="1"/>
          <p:nvPr/>
        </p:nvSpPr>
        <p:spPr>
          <a:xfrm>
            <a:off x="3217653" y="2889849"/>
            <a:ext cx="21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highlight>
                  <a:srgbClr val="FFFF00"/>
                </a:highlight>
              </a:rPr>
              <a:t>DSLR Camera</a:t>
            </a:r>
          </a:p>
        </p:txBody>
      </p:sp>
    </p:spTree>
    <p:extLst>
      <p:ext uri="{BB962C8B-B14F-4D97-AF65-F5344CB8AC3E}">
        <p14:creationId xmlns:p14="http://schemas.microsoft.com/office/powerpoint/2010/main" val="2332429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88602-F5A1-96B5-FAC7-BA7D03D85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456A-5026-E2E3-A284-E67590D4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06" y="1576191"/>
            <a:ext cx="7989752" cy="831875"/>
          </a:xfrm>
        </p:spPr>
        <p:txBody>
          <a:bodyPr>
            <a:normAutofit/>
          </a:bodyPr>
          <a:lstStyle/>
          <a:p>
            <a:r>
              <a:rPr lang="en-US" dirty="0"/>
              <a:t>Scope -2D Total Body Imaging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E42AFD-23A5-728B-C1E6-29A03352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E3752-25D2-18CB-4995-200CF3653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 descr="A group of plastic human figures&#10;&#10;AI-generated content may be incorrect.">
            <a:extLst>
              <a:ext uri="{FF2B5EF4-FFF2-40B4-BE49-F238E27FC236}">
                <a16:creationId xmlns:a16="http://schemas.microsoft.com/office/drawing/2014/main" id="{4A1CD540-86F9-D2F2-E562-63BEEEEC5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947" y="2588001"/>
            <a:ext cx="6266529" cy="39810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A37AFE-F8F6-FE4E-B9C7-29607C3E42D2}"/>
              </a:ext>
            </a:extLst>
          </p:cNvPr>
          <p:cNvSpPr/>
          <p:nvPr/>
        </p:nvSpPr>
        <p:spPr>
          <a:xfrm>
            <a:off x="1807231" y="3778161"/>
            <a:ext cx="1209253" cy="66423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BA83E-2930-03F5-A11D-1146C6A440D3}"/>
              </a:ext>
            </a:extLst>
          </p:cNvPr>
          <p:cNvSpPr/>
          <p:nvPr/>
        </p:nvSpPr>
        <p:spPr>
          <a:xfrm>
            <a:off x="1910748" y="4353440"/>
            <a:ext cx="1209253" cy="66423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32F9CF-1D9C-30A0-D6B9-787D99300900}"/>
              </a:ext>
            </a:extLst>
          </p:cNvPr>
          <p:cNvSpPr/>
          <p:nvPr/>
        </p:nvSpPr>
        <p:spPr>
          <a:xfrm>
            <a:off x="2014265" y="4928719"/>
            <a:ext cx="1209253" cy="66423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256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D320-A10C-A851-5774-216CE8D81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2D Total Body Photography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27C7D2-6812-4C84-4067-0BB689E8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0FDEE6-0B6B-6D77-BCF6-152657BE2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CE4358-2118-549A-CBC3-9F94E2670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929" y="2658172"/>
            <a:ext cx="5166027" cy="381712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DE5B2C5-3D86-9E14-7E41-49F19A7A2E2A}"/>
              </a:ext>
            </a:extLst>
          </p:cNvPr>
          <p:cNvCxnSpPr>
            <a:cxnSpLocks/>
          </p:cNvCxnSpPr>
          <p:nvPr/>
        </p:nvCxnSpPr>
        <p:spPr>
          <a:xfrm>
            <a:off x="3838755" y="3429000"/>
            <a:ext cx="810883" cy="0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FFB20D-E2CD-E536-4806-15503244319B}"/>
              </a:ext>
            </a:extLst>
          </p:cNvPr>
          <p:cNvCxnSpPr>
            <a:cxnSpLocks/>
          </p:cNvCxnSpPr>
          <p:nvPr/>
        </p:nvCxnSpPr>
        <p:spPr>
          <a:xfrm flipV="1">
            <a:off x="3812523" y="4260213"/>
            <a:ext cx="837115" cy="30419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5612D3-15C5-6F06-7A96-9934D76F6B5A}"/>
              </a:ext>
            </a:extLst>
          </p:cNvPr>
          <p:cNvCxnSpPr>
            <a:cxnSpLocks/>
          </p:cNvCxnSpPr>
          <p:nvPr/>
        </p:nvCxnSpPr>
        <p:spPr>
          <a:xfrm flipV="1">
            <a:off x="3812523" y="4987912"/>
            <a:ext cx="828838" cy="32945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7F9A8DB-A59D-26BC-9EC2-E28AFEB4CA99}"/>
              </a:ext>
            </a:extLst>
          </p:cNvPr>
          <p:cNvCxnSpPr>
            <a:cxnSpLocks/>
          </p:cNvCxnSpPr>
          <p:nvPr/>
        </p:nvCxnSpPr>
        <p:spPr>
          <a:xfrm>
            <a:off x="3786293" y="5752784"/>
            <a:ext cx="863345" cy="0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5AB3F4-A839-A890-295C-A33CF4581640}"/>
              </a:ext>
            </a:extLst>
          </p:cNvPr>
          <p:cNvSpPr txBox="1"/>
          <p:nvPr/>
        </p:nvSpPr>
        <p:spPr>
          <a:xfrm>
            <a:off x="1907511" y="4384711"/>
            <a:ext cx="2664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highlight>
                  <a:srgbClr val="FFFF00"/>
                </a:highlight>
              </a:rPr>
              <a:t>Camera positions – automated movement</a:t>
            </a:r>
          </a:p>
          <a:p>
            <a:r>
              <a:rPr lang="en-AU" dirty="0">
                <a:highlight>
                  <a:srgbClr val="FFFF00"/>
                </a:highlight>
              </a:rPr>
              <a:t>Vertical movement only</a:t>
            </a:r>
          </a:p>
        </p:txBody>
      </p:sp>
    </p:spTree>
    <p:extLst>
      <p:ext uri="{BB962C8B-B14F-4D97-AF65-F5344CB8AC3E}">
        <p14:creationId xmlns:p14="http://schemas.microsoft.com/office/powerpoint/2010/main" val="345201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9A62F-0816-03BC-7E34-F21BC9206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13BED-4458-2BA9-A9EA-ECDA6991C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06" y="1576191"/>
            <a:ext cx="7989752" cy="831875"/>
          </a:xfrm>
        </p:spPr>
        <p:txBody>
          <a:bodyPr>
            <a:normAutofit/>
          </a:bodyPr>
          <a:lstStyle/>
          <a:p>
            <a:r>
              <a:rPr lang="en-US" dirty="0"/>
              <a:t>Scope -2D Total Body Imaging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35562-EE18-A48E-61BC-B593A6EE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522622-D76B-AE18-C975-F67B8ED86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A person in underwear standing in different poses&#10;&#10;AI-generated content may be incorrect.">
            <a:extLst>
              <a:ext uri="{FF2B5EF4-FFF2-40B4-BE49-F238E27FC236}">
                <a16:creationId xmlns:a16="http://schemas.microsoft.com/office/drawing/2014/main" id="{98E079A1-E282-680D-A7ED-97CE7ACDA9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59" t="37404"/>
          <a:stretch>
            <a:fillRect/>
          </a:stretch>
        </p:blipFill>
        <p:spPr>
          <a:xfrm>
            <a:off x="1906437" y="2700908"/>
            <a:ext cx="4977443" cy="325090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4FDB15-7C0A-03F6-A5A6-768FF83717EC}"/>
              </a:ext>
            </a:extLst>
          </p:cNvPr>
          <p:cNvCxnSpPr>
            <a:cxnSpLocks/>
          </p:cNvCxnSpPr>
          <p:nvPr/>
        </p:nvCxnSpPr>
        <p:spPr>
          <a:xfrm flipH="1">
            <a:off x="6202393" y="5218981"/>
            <a:ext cx="1846053" cy="500332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BF7A1EE-DA75-3B0C-53CD-FD79FAADCC8F}"/>
              </a:ext>
            </a:extLst>
          </p:cNvPr>
          <p:cNvSpPr txBox="1"/>
          <p:nvPr/>
        </p:nvSpPr>
        <p:spPr>
          <a:xfrm>
            <a:off x="6983084" y="4731238"/>
            <a:ext cx="21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highlight>
                  <a:srgbClr val="FFFF00"/>
                </a:highlight>
              </a:rPr>
              <a:t>Acquisition template </a:t>
            </a:r>
          </a:p>
        </p:txBody>
      </p:sp>
    </p:spTree>
    <p:extLst>
      <p:ext uri="{BB962C8B-B14F-4D97-AF65-F5344CB8AC3E}">
        <p14:creationId xmlns:p14="http://schemas.microsoft.com/office/powerpoint/2010/main" val="1682677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5B7A-E048-FE9A-8F0A-90F33007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2D Total Body Photography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56B1CE-D09C-3185-68A9-A9F626618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/>
              <a:t> DICOM® 2019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8437B-C6D1-C7B6-836F-A719F73A8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8" descr="A person in a garment looking at a computer screen&#10;&#10;AI-generated content may be incorrect.">
            <a:extLst>
              <a:ext uri="{FF2B5EF4-FFF2-40B4-BE49-F238E27FC236}">
                <a16:creationId xmlns:a16="http://schemas.microsoft.com/office/drawing/2014/main" id="{6DD968D1-7836-D1AF-F072-2D61C5868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200" y="2646172"/>
            <a:ext cx="5321600" cy="3915744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1AE34B6-BAF7-DB33-31BA-6F18183DDFC3}"/>
              </a:ext>
            </a:extLst>
          </p:cNvPr>
          <p:cNvCxnSpPr>
            <a:cxnSpLocks/>
          </p:cNvCxnSpPr>
          <p:nvPr/>
        </p:nvCxnSpPr>
        <p:spPr>
          <a:xfrm flipH="1">
            <a:off x="4889061" y="3178834"/>
            <a:ext cx="1846053" cy="500332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68D40B7-D059-5B80-8E8F-6FBD9A944B6F}"/>
              </a:ext>
            </a:extLst>
          </p:cNvPr>
          <p:cNvSpPr txBox="1"/>
          <p:nvPr/>
        </p:nvSpPr>
        <p:spPr>
          <a:xfrm>
            <a:off x="5669752" y="2691091"/>
            <a:ext cx="213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highlight>
                  <a:srgbClr val="FFFF00"/>
                </a:highlight>
              </a:rPr>
              <a:t>Acquisition template</a:t>
            </a:r>
          </a:p>
        </p:txBody>
      </p:sp>
    </p:spTree>
    <p:extLst>
      <p:ext uri="{BB962C8B-B14F-4D97-AF65-F5344CB8AC3E}">
        <p14:creationId xmlns:p14="http://schemas.microsoft.com/office/powerpoint/2010/main" val="28788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187D36-7714-5648-D5D1-C97815C26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dirty="0"/>
              <a:t> DICOM®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661E0-4DDC-B1BF-F1AA-CA7522A54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050" name="Picture 2" descr="Home | Dermavision Solutions">
            <a:hlinkClick r:id="rId2"/>
            <a:extLst>
              <a:ext uri="{FF2B5EF4-FFF2-40B4-BE49-F238E27FC236}">
                <a16:creationId xmlns:a16="http://schemas.microsoft.com/office/drawing/2014/main" id="{E5270D78-06D5-4023-640F-BF929A899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06" y="2863971"/>
            <a:ext cx="2811978" cy="154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F1540D-46C0-CC07-842C-C49BB941A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951" y="2563265"/>
            <a:ext cx="4951562" cy="33017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EFB0AE-ECA8-79B1-4D61-7A6CCCE89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05" y="4646525"/>
            <a:ext cx="2858001" cy="1607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47425B-296E-3FB6-66AA-7AC8DAAAD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5" y="1298789"/>
            <a:ext cx="7989752" cy="831875"/>
          </a:xfrm>
        </p:spPr>
        <p:txBody>
          <a:bodyPr/>
          <a:lstStyle/>
          <a:p>
            <a:r>
              <a:rPr lang="en-AU" dirty="0"/>
              <a:t>Multiple axis </a:t>
            </a:r>
            <a:r>
              <a:rPr lang="en-AU"/>
              <a:t>camera movement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63206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876</TotalTime>
  <Words>230</Words>
  <Application>Microsoft Macintosh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Wingdings 2</vt:lpstr>
      <vt:lpstr>Dividend</vt:lpstr>
      <vt:lpstr> Supplement 250 2D Total Body Photography</vt:lpstr>
      <vt:lpstr>Work items – WG19</vt:lpstr>
      <vt:lpstr>Supplement 250 2D TBP – New</vt:lpstr>
      <vt:lpstr>Scope -2D Total Body Imaging</vt:lpstr>
      <vt:lpstr>Scope -2D Total Body Imaging</vt:lpstr>
      <vt:lpstr>2D Total Body Photography</vt:lpstr>
      <vt:lpstr>Scope -2D Total Body Imaging</vt:lpstr>
      <vt:lpstr>2D Total Body Photography</vt:lpstr>
      <vt:lpstr>Multiple axis camera movement</vt:lpstr>
      <vt:lpstr>Dermoscopy</vt:lpstr>
      <vt:lpstr>Basic Structured Display IOD for visualisation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 221 Dermoscopy Presentation</dc:title>
  <dc:creator>WG-19 Dermatology</dc:creator>
  <cp:keywords>dermoscopy</cp:keywords>
  <cp:lastModifiedBy>Knazik, Shayna</cp:lastModifiedBy>
  <cp:revision>88</cp:revision>
  <cp:lastPrinted>2020-04-07T23:20:01Z</cp:lastPrinted>
  <dcterms:created xsi:type="dcterms:W3CDTF">2018-06-26T03:42:10Z</dcterms:created>
  <dcterms:modified xsi:type="dcterms:W3CDTF">2026-07-27T16:42:45Z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2025-06-18T05:26:15Z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0c43f7bc-6d36-4038-92e9-edb92f8f7d22</vt:lpwstr>
  </property>
  <property fmtid="{D5CDD505-2E9C-101B-9397-08002B2CF9AE}" pid="8" name="MSIP_Label_0f488380-630a-4f55-a077-a19445e3f360_ContentBits">
    <vt:lpwstr>0</vt:lpwstr>
  </property>
  <property fmtid="{D5CDD505-2E9C-101B-9397-08002B2CF9AE}" pid="9" name="MSIP_Label_0f488380-630a-4f55-a077-a19445e3f360_Tag">
    <vt:lpwstr>10, 3, 0, 1</vt:lpwstr>
  </property>
</Properties>
</file>