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72" r:id="rId3"/>
  </p:sldMasterIdLst>
  <p:notesMasterIdLst>
    <p:notesMasterId r:id="rId7"/>
  </p:notesMasterIdLst>
  <p:sldIdLst>
    <p:sldId id="256" r:id="rId4"/>
    <p:sldId id="274" r:id="rId5"/>
    <p:sldId id="273" r:id="rId6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ED6"/>
    <a:srgbClr val="005695"/>
    <a:srgbClr val="B2CEE7"/>
    <a:srgbClr val="CCDEF0"/>
    <a:srgbClr val="185990"/>
    <a:srgbClr val="FDF895"/>
    <a:srgbClr val="B7E6FF"/>
    <a:srgbClr val="4F8ABE"/>
    <a:srgbClr val="86B2D8"/>
    <a:srgbClr val="9AB6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15" autoAdjust="0"/>
    <p:restoredTop sz="96727" autoAdjust="0"/>
  </p:normalViewPr>
  <p:slideViewPr>
    <p:cSldViewPr snapToGrid="0">
      <p:cViewPr>
        <p:scale>
          <a:sx n="90" d="100"/>
          <a:sy n="90" d="100"/>
        </p:scale>
        <p:origin x="403" y="-25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4936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9C2D484-E815-E54C-BEA7-9A927767E6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92D68CF-5598-6B46-BB52-E9FA2B921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29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63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52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6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9AFA8C-1841-3144-0832-C80B981FE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05951" y="6421963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2023-06-12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A0C623B-6006-2EAE-1071-364F19BA3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1192" y="6417637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2023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12A9FA4-6156-3457-560C-8391E2130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58300" y="6421963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27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9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8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49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9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3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88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2019-03-25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Copyright DICOM® 2019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1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1963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2023-06-12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17637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 DICOM®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1963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4972C0-5D2F-6AA2-A39F-575ED127B18D}"/>
              </a:ext>
            </a:extLst>
          </p:cNvPr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201" y="607784"/>
            <a:ext cx="2648607" cy="57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6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3A248-A6ED-40FF-8B5D-11F02EC42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1576252"/>
            <a:ext cx="11029615" cy="2965166"/>
          </a:xfrm>
        </p:spPr>
        <p:txBody>
          <a:bodyPr>
            <a:normAutofit fontScale="90000"/>
          </a:bodyPr>
          <a:lstStyle/>
          <a:p>
            <a: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Supplement 249:</a:t>
            </a:r>
            <a:b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Ultrasound Fetal Anatomical Survey Structured Report Extensions</a:t>
            </a:r>
            <a:b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Comment Draft</a:t>
            </a:r>
            <a:b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WG-1/12</a:t>
            </a:r>
            <a:br>
              <a:rPr lang="en-US" sz="2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cap="none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7">
            <a:extLst>
              <a:ext uri="{FF2B5EF4-FFF2-40B4-BE49-F238E27FC236}">
                <a16:creationId xmlns:a16="http://schemas.microsoft.com/office/drawing/2014/main" id="{59664AAA-B8A0-4C00-9701-1D33EC511A00}"/>
              </a:ext>
            </a:extLst>
          </p:cNvPr>
          <p:cNvSpPr txBox="1">
            <a:spLocks/>
          </p:cNvSpPr>
          <p:nvPr/>
        </p:nvSpPr>
        <p:spPr>
          <a:xfrm>
            <a:off x="1899130" y="4656527"/>
            <a:ext cx="8240836" cy="14553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										</a:t>
            </a:r>
          </a:p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455F8EA-18DA-34F3-08EA-562E498185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cap="none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800" b="1" cap="none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June 2025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07993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DAA83-471A-3293-83D6-05FBBEFA3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A5A21-8D1F-D84F-14CD-48C9D74BD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7019143" cy="2961549"/>
          </a:xfrm>
        </p:spPr>
        <p:txBody>
          <a:bodyPr>
            <a:normAutofit/>
          </a:bodyPr>
          <a:lstStyle/>
          <a:p>
            <a:r>
              <a:rPr lang="en-US" sz="2200" dirty="0"/>
              <a:t>Various clinical guidelines call for a survey of fetal anatomy in the first, second, and third trimesters to identify structural anomalies (e.g. from ISUOG or JSUM).</a:t>
            </a:r>
          </a:p>
          <a:p>
            <a:r>
              <a:rPr lang="en-US" sz="2200" dirty="0"/>
              <a:t>Those guidelines identify specific lists of anatomy to consider.</a:t>
            </a:r>
          </a:p>
          <a:p>
            <a:r>
              <a:rPr lang="en-US" sz="2200" dirty="0"/>
              <a:t>Assessments are qualitative (Normal, Abnormal, Not Visualized) not quantitative.</a:t>
            </a:r>
          </a:p>
        </p:txBody>
      </p:sp>
      <p:pic>
        <p:nvPicPr>
          <p:cNvPr id="4" name="Picture 3" descr="A list of medical records&#10;&#10;AI-generated content may be incorrect.">
            <a:extLst>
              <a:ext uri="{FF2B5EF4-FFF2-40B4-BE49-F238E27FC236}">
                <a16:creationId xmlns:a16="http://schemas.microsoft.com/office/drawing/2014/main" id="{5E894EDB-66B6-2AB6-A8E4-3E86B19ED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168" y="579245"/>
            <a:ext cx="3691187" cy="62787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7098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5496C-53CD-E2B3-EDAB-9D1447B40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3523A-B34C-3F02-36C9-2F36B0437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20375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Scope: </a:t>
            </a:r>
          </a:p>
          <a:p>
            <a:r>
              <a:rPr lang="en-US" sz="2400" dirty="0"/>
              <a:t>A sub-template for Fetal Anatomical Survey is added to TID 5000 (OB-GYN Ultrasound Procedure Report)</a:t>
            </a:r>
          </a:p>
          <a:p>
            <a:r>
              <a:rPr lang="en-US" sz="2400" dirty="0"/>
              <a:t>A new CID provides codes for relevant anatomy of interest (drawn from the various guidelines)</a:t>
            </a:r>
          </a:p>
        </p:txBody>
      </p:sp>
    </p:spTree>
    <p:extLst>
      <p:ext uri="{BB962C8B-B14F-4D97-AF65-F5344CB8AC3E}">
        <p14:creationId xmlns:p14="http://schemas.microsoft.com/office/powerpoint/2010/main" val="247926252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AC9F00922A8140B925B44E3652C3BF" ma:contentTypeVersion="15" ma:contentTypeDescription="Create a new document." ma:contentTypeScope="" ma:versionID="7b7ab6462b53d4f5119b2d3e133f5650">
  <xsd:schema xmlns:xsd="http://www.w3.org/2001/XMLSchema" xmlns:xs="http://www.w3.org/2001/XMLSchema" xmlns:p="http://schemas.microsoft.com/office/2006/metadata/properties" xmlns:ns2="35f0d2ed-0178-4833-9cdd-0b33c9568efa" xmlns:ns3="f2653489-53a8-4027-97ec-f6332eaf834e" targetNamespace="http://schemas.microsoft.com/office/2006/metadata/properties" ma:root="true" ma:fieldsID="1ce128cca07b710098de4f5ee6be7597" ns2:_="" ns3:_="">
    <xsd:import namespace="35f0d2ed-0178-4833-9cdd-0b33c9568efa"/>
    <xsd:import namespace="f2653489-53a8-4027-97ec-f6332eaf83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0d2ed-0178-4833-9cdd-0b33c9568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926a90d-46de-4e11-973c-5c97377635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653489-53a8-4027-97ec-f6332eaf834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c659e9f-3090-411d-92d9-52b6c1350990}" ma:internalName="TaxCatchAll" ma:showField="CatchAllData" ma:web="f2653489-53a8-4027-97ec-f6332eaf83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6665D1-1EB9-440B-84D9-84A086DCAC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B18AAB-07C0-418E-A775-1D67C6F06A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f0d2ed-0178-4833-9cdd-0b33c9568efa"/>
    <ds:schemaRef ds:uri="f2653489-53a8-4027-97ec-f6332eaf83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0</TotalTime>
  <Words>134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Gill Sans MT</vt:lpstr>
      <vt:lpstr>Wingdings 2</vt:lpstr>
      <vt:lpstr>Dividend</vt:lpstr>
      <vt:lpstr>Supplement 249: Ultrasound Fetal Anatomical Survey Structured Report Extensions    Public Comment Draft WG-1/12 </vt:lpstr>
      <vt:lpstr>Background</vt:lpstr>
      <vt:lpstr>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2023-06-13T16:48:30Z</dcterms:created>
  <dcterms:modified xsi:type="dcterms:W3CDTF">2025-06-17T07:52:59Z</dcterms:modified>
</cp:coreProperties>
</file>