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72" r:id="rId1"/>
  </p:sldMasterIdLst>
  <p:notesMasterIdLst>
    <p:notesMasterId r:id="rId24"/>
  </p:notesMasterIdLst>
  <p:sldIdLst>
    <p:sldId id="256" r:id="rId2"/>
    <p:sldId id="433" r:id="rId3"/>
    <p:sldId id="418" r:id="rId4"/>
    <p:sldId id="443" r:id="rId5"/>
    <p:sldId id="450" r:id="rId6"/>
    <p:sldId id="451" r:id="rId7"/>
    <p:sldId id="427" r:id="rId8"/>
    <p:sldId id="429" r:id="rId9"/>
    <p:sldId id="445" r:id="rId10"/>
    <p:sldId id="430" r:id="rId11"/>
    <p:sldId id="432" r:id="rId12"/>
    <p:sldId id="431" r:id="rId13"/>
    <p:sldId id="421" r:id="rId14"/>
    <p:sldId id="435" r:id="rId15"/>
    <p:sldId id="436" r:id="rId16"/>
    <p:sldId id="422" r:id="rId17"/>
    <p:sldId id="449" r:id="rId18"/>
    <p:sldId id="423" r:id="rId19"/>
    <p:sldId id="444" r:id="rId20"/>
    <p:sldId id="440" r:id="rId21"/>
    <p:sldId id="447" r:id="rId22"/>
    <p:sldId id="437"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7072EAD-052A-C8DF-0814-52B822725FCC}" name="Jeroen Medema" initials="JM" userId="c7e6973795643f4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DFFB5"/>
    <a:srgbClr val="D6EDDE"/>
    <a:srgbClr val="A2C777"/>
    <a:srgbClr val="F0F5EC"/>
    <a:srgbClr val="B7E6FF"/>
    <a:srgbClr val="9AB6D3"/>
    <a:srgbClr val="86B2D8"/>
    <a:srgbClr val="F5EED6"/>
    <a:srgbClr val="005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3" autoAdjust="0"/>
    <p:restoredTop sz="95165" autoAdjust="0"/>
  </p:normalViewPr>
  <p:slideViewPr>
    <p:cSldViewPr snapToGrid="0">
      <p:cViewPr>
        <p:scale>
          <a:sx n="150" d="100"/>
          <a:sy n="150" d="100"/>
        </p:scale>
        <p:origin x="552" y="326"/>
      </p:cViewPr>
      <p:guideLst>
        <p:guide orient="horz" pos="2160"/>
        <p:guide pos="3840"/>
      </p:guideLst>
    </p:cSldViewPr>
  </p:slideViewPr>
  <p:outlineViewPr>
    <p:cViewPr>
      <p:scale>
        <a:sx n="33" d="100"/>
        <a:sy n="33" d="100"/>
      </p:scale>
      <p:origin x="0" y="-149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dema, Jeroen" userId="90144b7f-eec6-4c83-8b10-defe49b600ac" providerId="ADAL" clId="{5132E93C-CDA9-4783-ABFE-F90C62CD628D}"/>
    <pc:docChg chg="undo custSel delSld modSld">
      <pc:chgData name="Medema, Jeroen" userId="90144b7f-eec6-4c83-8b10-defe49b600ac" providerId="ADAL" clId="{5132E93C-CDA9-4783-ABFE-F90C62CD628D}" dt="2026-03-23T15:49:31.577" v="1440" actId="20577"/>
      <pc:docMkLst>
        <pc:docMk/>
      </pc:docMkLst>
      <pc:sldChg chg="modSp mod">
        <pc:chgData name="Medema, Jeroen" userId="90144b7f-eec6-4c83-8b10-defe49b600ac" providerId="ADAL" clId="{5132E93C-CDA9-4783-ABFE-F90C62CD628D}" dt="2026-03-23T14:04:12.889" v="4" actId="20577"/>
        <pc:sldMkLst>
          <pc:docMk/>
          <pc:sldMk cId="3079939064" sldId="256"/>
        </pc:sldMkLst>
        <pc:spChg chg="mod">
          <ac:chgData name="Medema, Jeroen" userId="90144b7f-eec6-4c83-8b10-defe49b600ac" providerId="ADAL" clId="{5132E93C-CDA9-4783-ABFE-F90C62CD628D}" dt="2026-03-23T14:04:12.889" v="4" actId="20577"/>
          <ac:spMkLst>
            <pc:docMk/>
            <pc:sldMk cId="3079939064" sldId="256"/>
            <ac:spMk id="6" creationId="{2455F8EA-18DA-34F3-08EA-562E49818513}"/>
          </ac:spMkLst>
        </pc:spChg>
      </pc:sldChg>
      <pc:sldChg chg="modSp mod">
        <pc:chgData name="Medema, Jeroen" userId="90144b7f-eec6-4c83-8b10-defe49b600ac" providerId="ADAL" clId="{5132E93C-CDA9-4783-ABFE-F90C62CD628D}" dt="2026-03-23T15:41:04.021" v="1392" actId="122"/>
        <pc:sldMkLst>
          <pc:docMk/>
          <pc:sldMk cId="4150007195" sldId="418"/>
        </pc:sldMkLst>
        <pc:spChg chg="mod">
          <ac:chgData name="Medema, Jeroen" userId="90144b7f-eec6-4c83-8b10-defe49b600ac" providerId="ADAL" clId="{5132E93C-CDA9-4783-ABFE-F90C62CD628D}" dt="2026-03-23T14:17:05.264" v="188" actId="20577"/>
          <ac:spMkLst>
            <pc:docMk/>
            <pc:sldMk cId="4150007195" sldId="418"/>
            <ac:spMk id="4" creationId="{1A97ADF9-2A32-5C1F-5039-8E1B45A5F7A4}"/>
          </ac:spMkLst>
        </pc:spChg>
        <pc:spChg chg="mod">
          <ac:chgData name="Medema, Jeroen" userId="90144b7f-eec6-4c83-8b10-defe49b600ac" providerId="ADAL" clId="{5132E93C-CDA9-4783-ABFE-F90C62CD628D}" dt="2026-03-23T15:41:04.021" v="1392" actId="122"/>
          <ac:spMkLst>
            <pc:docMk/>
            <pc:sldMk cId="4150007195" sldId="418"/>
            <ac:spMk id="7" creationId="{1CB207F9-D2D5-1029-642E-912CE2EA4278}"/>
          </ac:spMkLst>
        </pc:spChg>
      </pc:sldChg>
      <pc:sldChg chg="modSp">
        <pc:chgData name="Medema, Jeroen" userId="90144b7f-eec6-4c83-8b10-defe49b600ac" providerId="ADAL" clId="{5132E93C-CDA9-4783-ABFE-F90C62CD628D}" dt="2026-03-23T15:37:55.171" v="1360"/>
        <pc:sldMkLst>
          <pc:docMk/>
          <pc:sldMk cId="3431787119" sldId="421"/>
        </pc:sldMkLst>
        <pc:spChg chg="mod">
          <ac:chgData name="Medema, Jeroen" userId="90144b7f-eec6-4c83-8b10-defe49b600ac" providerId="ADAL" clId="{5132E93C-CDA9-4783-ABFE-F90C62CD628D}" dt="2026-03-23T14:07:13.830" v="158" actId="20577"/>
          <ac:spMkLst>
            <pc:docMk/>
            <pc:sldMk cId="3431787119" sldId="421"/>
            <ac:spMk id="3" creationId="{82A0A0B3-A744-400C-7EEE-1F80129DD87E}"/>
          </ac:spMkLst>
        </pc:spChg>
        <pc:spChg chg="mod">
          <ac:chgData name="Medema, Jeroen" userId="90144b7f-eec6-4c83-8b10-defe49b600ac" providerId="ADAL" clId="{5132E93C-CDA9-4783-ABFE-F90C62CD628D}" dt="2026-03-23T15:37:55.171" v="1360"/>
          <ac:spMkLst>
            <pc:docMk/>
            <pc:sldMk cId="3431787119" sldId="421"/>
            <ac:spMk id="4" creationId="{7C2ED296-A239-88E5-FF9F-EB2D1D6C6EA6}"/>
          </ac:spMkLst>
        </pc:spChg>
      </pc:sldChg>
      <pc:sldChg chg="modSp">
        <pc:chgData name="Medema, Jeroen" userId="90144b7f-eec6-4c83-8b10-defe49b600ac" providerId="ADAL" clId="{5132E93C-CDA9-4783-ABFE-F90C62CD628D}" dt="2026-03-23T15:37:40.395" v="1357"/>
        <pc:sldMkLst>
          <pc:docMk/>
          <pc:sldMk cId="598757341" sldId="422"/>
        </pc:sldMkLst>
        <pc:spChg chg="mod">
          <ac:chgData name="Medema, Jeroen" userId="90144b7f-eec6-4c83-8b10-defe49b600ac" providerId="ADAL" clId="{5132E93C-CDA9-4783-ABFE-F90C62CD628D}" dt="2026-03-23T15:37:40.395" v="1357"/>
          <ac:spMkLst>
            <pc:docMk/>
            <pc:sldMk cId="598757341" sldId="422"/>
            <ac:spMk id="4" creationId="{781D80F1-1435-834C-D163-6DC014C7FD26}"/>
          </ac:spMkLst>
        </pc:spChg>
      </pc:sldChg>
      <pc:sldChg chg="modSp mod">
        <pc:chgData name="Medema, Jeroen" userId="90144b7f-eec6-4c83-8b10-defe49b600ac" providerId="ADAL" clId="{5132E93C-CDA9-4783-ABFE-F90C62CD628D}" dt="2026-03-23T15:44:30.981" v="1393" actId="20577"/>
        <pc:sldMkLst>
          <pc:docMk/>
          <pc:sldMk cId="1571356462" sldId="423"/>
        </pc:sldMkLst>
        <pc:spChg chg="mod">
          <ac:chgData name="Medema, Jeroen" userId="90144b7f-eec6-4c83-8b10-defe49b600ac" providerId="ADAL" clId="{5132E93C-CDA9-4783-ABFE-F90C62CD628D}" dt="2026-03-23T15:37:30.197" v="1351" actId="20577"/>
          <ac:spMkLst>
            <pc:docMk/>
            <pc:sldMk cId="1571356462" sldId="423"/>
            <ac:spMk id="4" creationId="{B3953920-8626-9228-3CD6-A154339F8D46}"/>
          </ac:spMkLst>
        </pc:spChg>
        <pc:spChg chg="mod">
          <ac:chgData name="Medema, Jeroen" userId="90144b7f-eec6-4c83-8b10-defe49b600ac" providerId="ADAL" clId="{5132E93C-CDA9-4783-ABFE-F90C62CD628D}" dt="2026-03-23T15:44:30.981" v="1393" actId="20577"/>
          <ac:spMkLst>
            <pc:docMk/>
            <pc:sldMk cId="1571356462" sldId="423"/>
            <ac:spMk id="13" creationId="{66CF97A3-C6A1-0681-9ECC-E87EB766712C}"/>
          </ac:spMkLst>
        </pc:spChg>
        <pc:graphicFrameChg chg="modGraphic">
          <ac:chgData name="Medema, Jeroen" userId="90144b7f-eec6-4c83-8b10-defe49b600ac" providerId="ADAL" clId="{5132E93C-CDA9-4783-ABFE-F90C62CD628D}" dt="2026-03-23T15:36:16.667" v="1324" actId="20577"/>
          <ac:graphicFrameMkLst>
            <pc:docMk/>
            <pc:sldMk cId="1571356462" sldId="423"/>
            <ac:graphicFrameMk id="7" creationId="{6C43F337-A6A2-4392-59AC-6D9924AE8F9B}"/>
          </ac:graphicFrameMkLst>
        </pc:graphicFrameChg>
      </pc:sldChg>
      <pc:sldChg chg="modSp">
        <pc:chgData name="Medema, Jeroen" userId="90144b7f-eec6-4c83-8b10-defe49b600ac" providerId="ADAL" clId="{5132E93C-CDA9-4783-ABFE-F90C62CD628D}" dt="2026-03-23T15:38:42.073" v="1381"/>
        <pc:sldMkLst>
          <pc:docMk/>
          <pc:sldMk cId="2308304535" sldId="427"/>
        </pc:sldMkLst>
        <pc:spChg chg="mod">
          <ac:chgData name="Medema, Jeroen" userId="90144b7f-eec6-4c83-8b10-defe49b600ac" providerId="ADAL" clId="{5132E93C-CDA9-4783-ABFE-F90C62CD628D}" dt="2026-03-23T15:38:42.073" v="1381"/>
          <ac:spMkLst>
            <pc:docMk/>
            <pc:sldMk cId="2308304535" sldId="427"/>
            <ac:spMk id="4" creationId="{C7092ECF-D9FE-09F4-D0F2-9877872BD405}"/>
          </ac:spMkLst>
        </pc:spChg>
      </pc:sldChg>
      <pc:sldChg chg="modSp">
        <pc:chgData name="Medema, Jeroen" userId="90144b7f-eec6-4c83-8b10-defe49b600ac" providerId="ADAL" clId="{5132E93C-CDA9-4783-ABFE-F90C62CD628D}" dt="2026-03-23T15:38:38.692" v="1380"/>
        <pc:sldMkLst>
          <pc:docMk/>
          <pc:sldMk cId="1865461533" sldId="429"/>
        </pc:sldMkLst>
        <pc:spChg chg="mod">
          <ac:chgData name="Medema, Jeroen" userId="90144b7f-eec6-4c83-8b10-defe49b600ac" providerId="ADAL" clId="{5132E93C-CDA9-4783-ABFE-F90C62CD628D}" dt="2026-03-23T15:38:38.692" v="1380"/>
          <ac:spMkLst>
            <pc:docMk/>
            <pc:sldMk cId="1865461533" sldId="429"/>
            <ac:spMk id="4" creationId="{02D9441E-0C26-36F5-A5B1-12C34528C96F}"/>
          </ac:spMkLst>
        </pc:spChg>
      </pc:sldChg>
      <pc:sldChg chg="modSp">
        <pc:chgData name="Medema, Jeroen" userId="90144b7f-eec6-4c83-8b10-defe49b600ac" providerId="ADAL" clId="{5132E93C-CDA9-4783-ABFE-F90C62CD628D}" dt="2026-03-23T15:38:34.886" v="1379"/>
        <pc:sldMkLst>
          <pc:docMk/>
          <pc:sldMk cId="2952504257" sldId="430"/>
        </pc:sldMkLst>
        <pc:spChg chg="mod">
          <ac:chgData name="Medema, Jeroen" userId="90144b7f-eec6-4c83-8b10-defe49b600ac" providerId="ADAL" clId="{5132E93C-CDA9-4783-ABFE-F90C62CD628D}" dt="2026-03-23T15:38:34.886" v="1379"/>
          <ac:spMkLst>
            <pc:docMk/>
            <pc:sldMk cId="2952504257" sldId="430"/>
            <ac:spMk id="4" creationId="{648FD069-63CC-40ED-877C-96D61752D1F2}"/>
          </ac:spMkLst>
        </pc:spChg>
      </pc:sldChg>
      <pc:sldChg chg="modSp mod modAnim">
        <pc:chgData name="Medema, Jeroen" userId="90144b7f-eec6-4c83-8b10-defe49b600ac" providerId="ADAL" clId="{5132E93C-CDA9-4783-ABFE-F90C62CD628D}" dt="2026-03-23T15:38:20.985" v="1377" actId="20577"/>
        <pc:sldMkLst>
          <pc:docMk/>
          <pc:sldMk cId="3122107558" sldId="431"/>
        </pc:sldMkLst>
        <pc:spChg chg="mod">
          <ac:chgData name="Medema, Jeroen" userId="90144b7f-eec6-4c83-8b10-defe49b600ac" providerId="ADAL" clId="{5132E93C-CDA9-4783-ABFE-F90C62CD628D}" dt="2026-03-23T15:38:20.985" v="1377" actId="20577"/>
          <ac:spMkLst>
            <pc:docMk/>
            <pc:sldMk cId="3122107558" sldId="431"/>
            <ac:spMk id="3" creationId="{24152C41-A76A-2AE2-61B7-8DB19F2DD536}"/>
          </ac:spMkLst>
        </pc:spChg>
        <pc:spChg chg="mod">
          <ac:chgData name="Medema, Jeroen" userId="90144b7f-eec6-4c83-8b10-defe49b600ac" providerId="ADAL" clId="{5132E93C-CDA9-4783-ABFE-F90C62CD628D}" dt="2026-03-23T15:38:00.146" v="1361"/>
          <ac:spMkLst>
            <pc:docMk/>
            <pc:sldMk cId="3122107558" sldId="431"/>
            <ac:spMk id="4" creationId="{AC0AB63E-BFD1-9A27-1E83-57852E5364A6}"/>
          </ac:spMkLst>
        </pc:spChg>
      </pc:sldChg>
      <pc:sldChg chg="modSp">
        <pc:chgData name="Medema, Jeroen" userId="90144b7f-eec6-4c83-8b10-defe49b600ac" providerId="ADAL" clId="{5132E93C-CDA9-4783-ABFE-F90C62CD628D}" dt="2026-03-23T15:49:31.577" v="1440" actId="20577"/>
        <pc:sldMkLst>
          <pc:docMk/>
          <pc:sldMk cId="227614583" sldId="432"/>
        </pc:sldMkLst>
        <pc:spChg chg="mod">
          <ac:chgData name="Medema, Jeroen" userId="90144b7f-eec6-4c83-8b10-defe49b600ac" providerId="ADAL" clId="{5132E93C-CDA9-4783-ABFE-F90C62CD628D}" dt="2026-03-23T15:49:31.577" v="1440" actId="20577"/>
          <ac:spMkLst>
            <pc:docMk/>
            <pc:sldMk cId="227614583" sldId="432"/>
            <ac:spMk id="3" creationId="{E53634F0-593A-669E-EC31-2CB14C1708E6}"/>
          </ac:spMkLst>
        </pc:spChg>
        <pc:spChg chg="mod">
          <ac:chgData name="Medema, Jeroen" userId="90144b7f-eec6-4c83-8b10-defe49b600ac" providerId="ADAL" clId="{5132E93C-CDA9-4783-ABFE-F90C62CD628D}" dt="2026-03-23T15:38:30.193" v="1378"/>
          <ac:spMkLst>
            <pc:docMk/>
            <pc:sldMk cId="227614583" sldId="432"/>
            <ac:spMk id="4" creationId="{804BA2D3-C93A-C254-98E7-9C9ADCB75DF2}"/>
          </ac:spMkLst>
        </pc:spChg>
      </pc:sldChg>
      <pc:sldChg chg="modSp mod">
        <pc:chgData name="Medema, Jeroen" userId="90144b7f-eec6-4c83-8b10-defe49b600ac" providerId="ADAL" clId="{5132E93C-CDA9-4783-ABFE-F90C62CD628D}" dt="2026-03-23T14:17:11.291" v="193" actId="20577"/>
        <pc:sldMkLst>
          <pc:docMk/>
          <pc:sldMk cId="2364244144" sldId="433"/>
        </pc:sldMkLst>
        <pc:spChg chg="mod">
          <ac:chgData name="Medema, Jeroen" userId="90144b7f-eec6-4c83-8b10-defe49b600ac" providerId="ADAL" clId="{5132E93C-CDA9-4783-ABFE-F90C62CD628D}" dt="2026-03-23T14:17:11.291" v="193" actId="20577"/>
          <ac:spMkLst>
            <pc:docMk/>
            <pc:sldMk cId="2364244144" sldId="433"/>
            <ac:spMk id="4" creationId="{F82AE8B5-A2CE-2F87-C41A-3EC45798E46C}"/>
          </ac:spMkLst>
        </pc:spChg>
      </pc:sldChg>
      <pc:sldChg chg="modSp">
        <pc:chgData name="Medema, Jeroen" userId="90144b7f-eec6-4c83-8b10-defe49b600ac" providerId="ADAL" clId="{5132E93C-CDA9-4783-ABFE-F90C62CD628D}" dt="2026-03-23T15:37:48.980" v="1359"/>
        <pc:sldMkLst>
          <pc:docMk/>
          <pc:sldMk cId="3088093625" sldId="435"/>
        </pc:sldMkLst>
        <pc:spChg chg="mod">
          <ac:chgData name="Medema, Jeroen" userId="90144b7f-eec6-4c83-8b10-defe49b600ac" providerId="ADAL" clId="{5132E93C-CDA9-4783-ABFE-F90C62CD628D}" dt="2026-03-23T15:37:48.980" v="1359"/>
          <ac:spMkLst>
            <pc:docMk/>
            <pc:sldMk cId="3088093625" sldId="435"/>
            <ac:spMk id="4" creationId="{5C373956-868A-59A0-3437-8858C384DB8A}"/>
          </ac:spMkLst>
        </pc:spChg>
      </pc:sldChg>
      <pc:sldChg chg="modSp mod">
        <pc:chgData name="Medema, Jeroen" userId="90144b7f-eec6-4c83-8b10-defe49b600ac" providerId="ADAL" clId="{5132E93C-CDA9-4783-ABFE-F90C62CD628D}" dt="2026-03-23T15:37:44.126" v="1358"/>
        <pc:sldMkLst>
          <pc:docMk/>
          <pc:sldMk cId="1907757731" sldId="436"/>
        </pc:sldMkLst>
        <pc:spChg chg="mod">
          <ac:chgData name="Medema, Jeroen" userId="90144b7f-eec6-4c83-8b10-defe49b600ac" providerId="ADAL" clId="{5132E93C-CDA9-4783-ABFE-F90C62CD628D}" dt="2026-03-23T15:37:44.126" v="1358"/>
          <ac:spMkLst>
            <pc:docMk/>
            <pc:sldMk cId="1907757731" sldId="436"/>
            <ac:spMk id="4" creationId="{BA1B4942-7A50-38EF-6B68-EF8ECC79E33D}"/>
          </ac:spMkLst>
        </pc:spChg>
        <pc:spChg chg="mod">
          <ac:chgData name="Medema, Jeroen" userId="90144b7f-eec6-4c83-8b10-defe49b600ac" providerId="ADAL" clId="{5132E93C-CDA9-4783-ABFE-F90C62CD628D}" dt="2026-03-23T15:27:15.140" v="764" actId="20577"/>
          <ac:spMkLst>
            <pc:docMk/>
            <pc:sldMk cId="1907757731" sldId="436"/>
            <ac:spMk id="8" creationId="{B390C805-AC36-5E84-A00D-42B1532B9AA3}"/>
          </ac:spMkLst>
        </pc:spChg>
      </pc:sldChg>
      <pc:sldChg chg="modSp mod">
        <pc:chgData name="Medema, Jeroen" userId="90144b7f-eec6-4c83-8b10-defe49b600ac" providerId="ADAL" clId="{5132E93C-CDA9-4783-ABFE-F90C62CD628D}" dt="2026-03-23T14:22:17.311" v="313" actId="20577"/>
        <pc:sldMkLst>
          <pc:docMk/>
          <pc:sldMk cId="596448731" sldId="437"/>
        </pc:sldMkLst>
        <pc:spChg chg="mod">
          <ac:chgData name="Medema, Jeroen" userId="90144b7f-eec6-4c83-8b10-defe49b600ac" providerId="ADAL" clId="{5132E93C-CDA9-4783-ABFE-F90C62CD628D}" dt="2026-03-23T14:22:17.311" v="313" actId="20577"/>
          <ac:spMkLst>
            <pc:docMk/>
            <pc:sldMk cId="596448731" sldId="437"/>
            <ac:spMk id="4" creationId="{28B383F2-F409-8489-4F2B-2018A8387E97}"/>
          </ac:spMkLst>
        </pc:spChg>
      </pc:sldChg>
      <pc:sldChg chg="addSp delSp modSp mod delAnim">
        <pc:chgData name="Medema, Jeroen" userId="90144b7f-eec6-4c83-8b10-defe49b600ac" providerId="ADAL" clId="{5132E93C-CDA9-4783-ABFE-F90C62CD628D}" dt="2026-03-23T15:47:36.735" v="1397" actId="171"/>
        <pc:sldMkLst>
          <pc:docMk/>
          <pc:sldMk cId="2548101644" sldId="440"/>
        </pc:sldMkLst>
        <pc:spChg chg="mod">
          <ac:chgData name="Medema, Jeroen" userId="90144b7f-eec6-4c83-8b10-defe49b600ac" providerId="ADAL" clId="{5132E93C-CDA9-4783-ABFE-F90C62CD628D}" dt="2026-03-23T15:13:09.502" v="617" actId="20577"/>
          <ac:spMkLst>
            <pc:docMk/>
            <pc:sldMk cId="2548101644" sldId="440"/>
            <ac:spMk id="2" creationId="{5B90949F-9C3C-FD71-D600-6863F9AD69F8}"/>
          </ac:spMkLst>
        </pc:spChg>
        <pc:spChg chg="add mod">
          <ac:chgData name="Medema, Jeroen" userId="90144b7f-eec6-4c83-8b10-defe49b600ac" providerId="ADAL" clId="{5132E93C-CDA9-4783-ABFE-F90C62CD628D}" dt="2026-03-23T15:09:47.361" v="561" actId="20577"/>
          <ac:spMkLst>
            <pc:docMk/>
            <pc:sldMk cId="2548101644" sldId="440"/>
            <ac:spMk id="10" creationId="{11DD0BAA-62F1-411A-50AB-B2F98ACBDD70}"/>
          </ac:spMkLst>
        </pc:spChg>
        <pc:grpChg chg="del">
          <ac:chgData name="Medema, Jeroen" userId="90144b7f-eec6-4c83-8b10-defe49b600ac" providerId="ADAL" clId="{5132E93C-CDA9-4783-ABFE-F90C62CD628D}" dt="2026-03-23T15:01:49.297" v="412" actId="21"/>
          <ac:grpSpMkLst>
            <pc:docMk/>
            <pc:sldMk cId="2548101644" sldId="440"/>
            <ac:grpSpMk id="36" creationId="{3E3CB9F1-0BAB-F333-5D29-BB57BD29530D}"/>
          </ac:grpSpMkLst>
        </pc:grpChg>
        <pc:picChg chg="del">
          <ac:chgData name="Medema, Jeroen" userId="90144b7f-eec6-4c83-8b10-defe49b600ac" providerId="ADAL" clId="{5132E93C-CDA9-4783-ABFE-F90C62CD628D}" dt="2026-03-23T14:06:06.691" v="5" actId="478"/>
          <ac:picMkLst>
            <pc:docMk/>
            <pc:sldMk cId="2548101644" sldId="440"/>
            <ac:picMk id="4" creationId="{6E4F12D8-AE55-ECA5-7B4E-3B87C00A69E8}"/>
          </ac:picMkLst>
        </pc:picChg>
        <pc:picChg chg="add del mod">
          <ac:chgData name="Medema, Jeroen" userId="90144b7f-eec6-4c83-8b10-defe49b600ac" providerId="ADAL" clId="{5132E93C-CDA9-4783-ABFE-F90C62CD628D}" dt="2026-03-23T15:46:04.639" v="1394" actId="478"/>
          <ac:picMkLst>
            <pc:docMk/>
            <pc:sldMk cId="2548101644" sldId="440"/>
            <ac:picMk id="7" creationId="{6F7F333E-C2FD-C79A-FFB0-3DB23A219398}"/>
          </ac:picMkLst>
        </pc:picChg>
        <pc:picChg chg="add del mod">
          <ac:chgData name="Medema, Jeroen" userId="90144b7f-eec6-4c83-8b10-defe49b600ac" providerId="ADAL" clId="{5132E93C-CDA9-4783-ABFE-F90C62CD628D}" dt="2026-03-23T15:11:10.831" v="562" actId="478"/>
          <ac:picMkLst>
            <pc:docMk/>
            <pc:sldMk cId="2548101644" sldId="440"/>
            <ac:picMk id="9" creationId="{749A0EA7-7FF1-99D7-2004-448B4675FF3D}"/>
          </ac:picMkLst>
        </pc:picChg>
        <pc:picChg chg="add mod">
          <ac:chgData name="Medema, Jeroen" userId="90144b7f-eec6-4c83-8b10-defe49b600ac" providerId="ADAL" clId="{5132E93C-CDA9-4783-ABFE-F90C62CD628D}" dt="2026-03-23T15:12:17.755" v="566"/>
          <ac:picMkLst>
            <pc:docMk/>
            <pc:sldMk cId="2548101644" sldId="440"/>
            <ac:picMk id="13" creationId="{C9069645-C9E4-0C59-C1D6-BA1A0784860B}"/>
          </ac:picMkLst>
        </pc:picChg>
        <pc:picChg chg="add mod ord">
          <ac:chgData name="Medema, Jeroen" userId="90144b7f-eec6-4c83-8b10-defe49b600ac" providerId="ADAL" clId="{5132E93C-CDA9-4783-ABFE-F90C62CD628D}" dt="2026-03-23T15:47:36.735" v="1397" actId="171"/>
          <ac:picMkLst>
            <pc:docMk/>
            <pc:sldMk cId="2548101644" sldId="440"/>
            <ac:picMk id="15" creationId="{ADF9E272-15A5-1286-95A2-1EC046E3D8FE}"/>
          </ac:picMkLst>
        </pc:picChg>
        <pc:cxnChg chg="mod">
          <ac:chgData name="Medema, Jeroen" userId="90144b7f-eec6-4c83-8b10-defe49b600ac" providerId="ADAL" clId="{5132E93C-CDA9-4783-ABFE-F90C62CD628D}" dt="2026-03-23T15:01:49.297" v="412" actId="21"/>
          <ac:cxnSpMkLst>
            <pc:docMk/>
            <pc:sldMk cId="2548101644" sldId="440"/>
            <ac:cxnSpMk id="44" creationId="{861B176A-E262-1E90-DAD7-768AAC139F95}"/>
          </ac:cxnSpMkLst>
        </pc:cxnChg>
        <pc:cxnChg chg="mod">
          <ac:chgData name="Medema, Jeroen" userId="90144b7f-eec6-4c83-8b10-defe49b600ac" providerId="ADAL" clId="{5132E93C-CDA9-4783-ABFE-F90C62CD628D}" dt="2026-03-23T15:01:49.297" v="412" actId="21"/>
          <ac:cxnSpMkLst>
            <pc:docMk/>
            <pc:sldMk cId="2548101644" sldId="440"/>
            <ac:cxnSpMk id="48" creationId="{F57CB102-6EB8-C883-41AD-0455E4D7D8A2}"/>
          </ac:cxnSpMkLst>
        </pc:cxnChg>
      </pc:sldChg>
      <pc:sldChg chg="addSp delSp modSp mod">
        <pc:chgData name="Medema, Jeroen" userId="90144b7f-eec6-4c83-8b10-defe49b600ac" providerId="ADAL" clId="{5132E93C-CDA9-4783-ABFE-F90C62CD628D}" dt="2026-03-23T15:24:29.464" v="738" actId="20577"/>
        <pc:sldMkLst>
          <pc:docMk/>
          <pc:sldMk cId="894948755" sldId="443"/>
        </pc:sldMkLst>
        <pc:spChg chg="mod">
          <ac:chgData name="Medema, Jeroen" userId="90144b7f-eec6-4c83-8b10-defe49b600ac" providerId="ADAL" clId="{5132E93C-CDA9-4783-ABFE-F90C62CD628D}" dt="2026-03-23T14:17:00.130" v="183" actId="20577"/>
          <ac:spMkLst>
            <pc:docMk/>
            <pc:sldMk cId="894948755" sldId="443"/>
            <ac:spMk id="2" creationId="{487AD367-D7B4-480C-7B29-6F2E691EACE6}"/>
          </ac:spMkLst>
        </pc:spChg>
        <pc:spChg chg="mod">
          <ac:chgData name="Medema, Jeroen" userId="90144b7f-eec6-4c83-8b10-defe49b600ac" providerId="ADAL" clId="{5132E93C-CDA9-4783-ABFE-F90C62CD628D}" dt="2026-03-23T14:20:59.880" v="296" actId="20577"/>
          <ac:spMkLst>
            <pc:docMk/>
            <pc:sldMk cId="894948755" sldId="443"/>
            <ac:spMk id="7" creationId="{869DF7B5-3FE7-64CA-3CB7-4105A55586D8}"/>
          </ac:spMkLst>
        </pc:spChg>
        <pc:spChg chg="add mod">
          <ac:chgData name="Medema, Jeroen" userId="90144b7f-eec6-4c83-8b10-defe49b600ac" providerId="ADAL" clId="{5132E93C-CDA9-4783-ABFE-F90C62CD628D}" dt="2026-03-23T15:24:29.464" v="738" actId="20577"/>
          <ac:spMkLst>
            <pc:docMk/>
            <pc:sldMk cId="894948755" sldId="443"/>
            <ac:spMk id="21" creationId="{03E12800-0B3E-89B2-1DE7-08659064EB63}"/>
          </ac:spMkLst>
        </pc:spChg>
        <pc:grpChg chg="add mod">
          <ac:chgData name="Medema, Jeroen" userId="90144b7f-eec6-4c83-8b10-defe49b600ac" providerId="ADAL" clId="{5132E93C-CDA9-4783-ABFE-F90C62CD628D}" dt="2026-03-23T15:24:18.071" v="730" actId="1076"/>
          <ac:grpSpMkLst>
            <pc:docMk/>
            <pc:sldMk cId="894948755" sldId="443"/>
            <ac:grpSpMk id="23" creationId="{68E2E131-972A-E7C9-DC39-3499A79BA67B}"/>
          </ac:grpSpMkLst>
        </pc:grpChg>
        <pc:picChg chg="add del mod">
          <ac:chgData name="Medema, Jeroen" userId="90144b7f-eec6-4c83-8b10-defe49b600ac" providerId="ADAL" clId="{5132E93C-CDA9-4783-ABFE-F90C62CD628D}" dt="2026-03-23T14:16:42.059" v="175" actId="478"/>
          <ac:picMkLst>
            <pc:docMk/>
            <pc:sldMk cId="894948755" sldId="443"/>
            <ac:picMk id="6" creationId="{1C8C5601-150D-BC17-4D74-84FF6B251CB3}"/>
          </ac:picMkLst>
        </pc:picChg>
        <pc:picChg chg="add del mod">
          <ac:chgData name="Medema, Jeroen" userId="90144b7f-eec6-4c83-8b10-defe49b600ac" providerId="ADAL" clId="{5132E93C-CDA9-4783-ABFE-F90C62CD628D}" dt="2026-03-23T14:17:58.749" v="196" actId="478"/>
          <ac:picMkLst>
            <pc:docMk/>
            <pc:sldMk cId="894948755" sldId="443"/>
            <ac:picMk id="9" creationId="{735F789B-8593-D9CF-68C9-A88EE61EA07A}"/>
          </ac:picMkLst>
        </pc:picChg>
        <pc:picChg chg="add del mod">
          <ac:chgData name="Medema, Jeroen" userId="90144b7f-eec6-4c83-8b10-defe49b600ac" providerId="ADAL" clId="{5132E93C-CDA9-4783-ABFE-F90C62CD628D}" dt="2026-03-23T14:18:16.362" v="200" actId="478"/>
          <ac:picMkLst>
            <pc:docMk/>
            <pc:sldMk cId="894948755" sldId="443"/>
            <ac:picMk id="12" creationId="{A3B55FA2-ADF3-1D27-7FDD-01535BF748AF}"/>
          </ac:picMkLst>
        </pc:picChg>
        <pc:picChg chg="del">
          <ac:chgData name="Medema, Jeroen" userId="90144b7f-eec6-4c83-8b10-defe49b600ac" providerId="ADAL" clId="{5132E93C-CDA9-4783-ABFE-F90C62CD628D}" dt="2026-03-23T14:14:53.457" v="166" actId="478"/>
          <ac:picMkLst>
            <pc:docMk/>
            <pc:sldMk cId="894948755" sldId="443"/>
            <ac:picMk id="13" creationId="{8DA7C4EB-9856-3F7D-27DA-7B107B58B72C}"/>
          </ac:picMkLst>
        </pc:picChg>
        <pc:picChg chg="add mod">
          <ac:chgData name="Medema, Jeroen" userId="90144b7f-eec6-4c83-8b10-defe49b600ac" providerId="ADAL" clId="{5132E93C-CDA9-4783-ABFE-F90C62CD628D}" dt="2026-03-23T14:18:55.522" v="205" actId="1076"/>
          <ac:picMkLst>
            <pc:docMk/>
            <pc:sldMk cId="894948755" sldId="443"/>
            <ac:picMk id="15" creationId="{2A6BE7D0-3AD1-2613-77DC-D5BCDC3BDE03}"/>
          </ac:picMkLst>
        </pc:picChg>
        <pc:cxnChg chg="add del">
          <ac:chgData name="Medema, Jeroen" userId="90144b7f-eec6-4c83-8b10-defe49b600ac" providerId="ADAL" clId="{5132E93C-CDA9-4783-ABFE-F90C62CD628D}" dt="2026-03-23T15:21:09.753" v="623" actId="478"/>
          <ac:cxnSpMkLst>
            <pc:docMk/>
            <pc:sldMk cId="894948755" sldId="443"/>
            <ac:cxnSpMk id="17" creationId="{A9DAD3DA-75BC-3583-3519-0351C77B424C}"/>
          </ac:cxnSpMkLst>
        </pc:cxnChg>
        <pc:cxnChg chg="add mod">
          <ac:chgData name="Medema, Jeroen" userId="90144b7f-eec6-4c83-8b10-defe49b600ac" providerId="ADAL" clId="{5132E93C-CDA9-4783-ABFE-F90C62CD628D}" dt="2026-03-23T15:24:12.731" v="729" actId="164"/>
          <ac:cxnSpMkLst>
            <pc:docMk/>
            <pc:sldMk cId="894948755" sldId="443"/>
            <ac:cxnSpMk id="19" creationId="{65CF3C39-CB7E-4596-3D7B-FB886527D702}"/>
          </ac:cxnSpMkLst>
        </pc:cxnChg>
        <pc:cxnChg chg="add mod">
          <ac:chgData name="Medema, Jeroen" userId="90144b7f-eec6-4c83-8b10-defe49b600ac" providerId="ADAL" clId="{5132E93C-CDA9-4783-ABFE-F90C62CD628D}" dt="2026-03-23T15:24:12.731" v="729" actId="164"/>
          <ac:cxnSpMkLst>
            <pc:docMk/>
            <pc:sldMk cId="894948755" sldId="443"/>
            <ac:cxnSpMk id="20" creationId="{D8BA61B9-5FEF-BE45-4807-E9711D8DE5F4}"/>
          </ac:cxnSpMkLst>
        </pc:cxnChg>
        <pc:cxnChg chg="add mod">
          <ac:chgData name="Medema, Jeroen" userId="90144b7f-eec6-4c83-8b10-defe49b600ac" providerId="ADAL" clId="{5132E93C-CDA9-4783-ABFE-F90C62CD628D}" dt="2026-03-23T15:24:12.731" v="729" actId="164"/>
          <ac:cxnSpMkLst>
            <pc:docMk/>
            <pc:sldMk cId="894948755" sldId="443"/>
            <ac:cxnSpMk id="22" creationId="{68B2C7B8-8528-3508-8359-BB67AA265F5B}"/>
          </ac:cxnSpMkLst>
        </pc:cxnChg>
      </pc:sldChg>
      <pc:sldChg chg="addSp delSp modSp mod delAnim modAnim">
        <pc:chgData name="Medema, Jeroen" userId="90144b7f-eec6-4c83-8b10-defe49b600ac" providerId="ADAL" clId="{5132E93C-CDA9-4783-ABFE-F90C62CD628D}" dt="2026-03-23T15:39:42.519" v="1384"/>
        <pc:sldMkLst>
          <pc:docMk/>
          <pc:sldMk cId="2168804172" sldId="444"/>
        </pc:sldMkLst>
        <pc:spChg chg="mod">
          <ac:chgData name="Medema, Jeroen" userId="90144b7f-eec6-4c83-8b10-defe49b600ac" providerId="ADAL" clId="{5132E93C-CDA9-4783-ABFE-F90C62CD628D}" dt="2026-03-23T15:39:42.519" v="1384"/>
          <ac:spMkLst>
            <pc:docMk/>
            <pc:sldMk cId="2168804172" sldId="444"/>
            <ac:spMk id="2" creationId="{6A84ECB1-27D0-9FE7-E8CD-252B4C48B7DF}"/>
          </ac:spMkLst>
        </pc:spChg>
        <pc:spChg chg="mod topLvl">
          <ac:chgData name="Medema, Jeroen" userId="90144b7f-eec6-4c83-8b10-defe49b600ac" providerId="ADAL" clId="{5132E93C-CDA9-4783-ABFE-F90C62CD628D}" dt="2026-03-23T15:02:03.693" v="473" actId="1037"/>
          <ac:spMkLst>
            <pc:docMk/>
            <pc:sldMk cId="2168804172" sldId="444"/>
            <ac:spMk id="9" creationId="{562DFCA4-E404-9790-99DE-83AB235D03FA}"/>
          </ac:spMkLst>
        </pc:spChg>
        <pc:spChg chg="add mod">
          <ac:chgData name="Medema, Jeroen" userId="90144b7f-eec6-4c83-8b10-defe49b600ac" providerId="ADAL" clId="{5132E93C-CDA9-4783-ABFE-F90C62CD628D}" dt="2026-03-23T14:33:24.500" v="387" actId="164"/>
          <ac:spMkLst>
            <pc:docMk/>
            <pc:sldMk cId="2168804172" sldId="444"/>
            <ac:spMk id="15" creationId="{27F03FE8-13A2-CE7F-9C92-233891E33684}"/>
          </ac:spMkLst>
        </pc:spChg>
        <pc:spChg chg="add mod">
          <ac:chgData name="Medema, Jeroen" userId="90144b7f-eec6-4c83-8b10-defe49b600ac" providerId="ADAL" clId="{5132E93C-CDA9-4783-ABFE-F90C62CD628D}" dt="2026-03-23T14:33:24.500" v="387" actId="164"/>
          <ac:spMkLst>
            <pc:docMk/>
            <pc:sldMk cId="2168804172" sldId="444"/>
            <ac:spMk id="16" creationId="{E6BDF007-9C1D-3277-9205-39690127F725}"/>
          </ac:spMkLst>
        </pc:spChg>
        <pc:spChg chg="add mod">
          <ac:chgData name="Medema, Jeroen" userId="90144b7f-eec6-4c83-8b10-defe49b600ac" providerId="ADAL" clId="{5132E93C-CDA9-4783-ABFE-F90C62CD628D}" dt="2026-03-23T14:33:24.500" v="387" actId="164"/>
          <ac:spMkLst>
            <pc:docMk/>
            <pc:sldMk cId="2168804172" sldId="444"/>
            <ac:spMk id="17" creationId="{029D8CCC-B7D6-D48C-8782-25CC4755469C}"/>
          </ac:spMkLst>
        </pc:spChg>
        <pc:spChg chg="add mod">
          <ac:chgData name="Medema, Jeroen" userId="90144b7f-eec6-4c83-8b10-defe49b600ac" providerId="ADAL" clId="{5132E93C-CDA9-4783-ABFE-F90C62CD628D}" dt="2026-03-23T14:33:24.500" v="387" actId="164"/>
          <ac:spMkLst>
            <pc:docMk/>
            <pc:sldMk cId="2168804172" sldId="444"/>
            <ac:spMk id="18" creationId="{418B6577-AB74-482E-B9BC-493B30479AA8}"/>
          </ac:spMkLst>
        </pc:spChg>
        <pc:spChg chg="add del">
          <ac:chgData name="Medema, Jeroen" userId="90144b7f-eec6-4c83-8b10-defe49b600ac" providerId="ADAL" clId="{5132E93C-CDA9-4783-ABFE-F90C62CD628D}" dt="2026-03-23T14:34:36.104" v="393" actId="11529"/>
          <ac:spMkLst>
            <pc:docMk/>
            <pc:sldMk cId="2168804172" sldId="444"/>
            <ac:spMk id="20" creationId="{059B74F0-6CF2-4EB5-7C1B-F392C116310B}"/>
          </ac:spMkLst>
        </pc:spChg>
        <pc:spChg chg="mod">
          <ac:chgData name="Medema, Jeroen" userId="90144b7f-eec6-4c83-8b10-defe49b600ac" providerId="ADAL" clId="{5132E93C-CDA9-4783-ABFE-F90C62CD628D}" dt="2026-03-23T15:01:51.809" v="413"/>
          <ac:spMkLst>
            <pc:docMk/>
            <pc:sldMk cId="2168804172" sldId="444"/>
            <ac:spMk id="38" creationId="{184E7942-F517-87BF-B856-7D1662228D8D}"/>
          </ac:spMkLst>
        </pc:spChg>
        <pc:spChg chg="mod">
          <ac:chgData name="Medema, Jeroen" userId="90144b7f-eec6-4c83-8b10-defe49b600ac" providerId="ADAL" clId="{5132E93C-CDA9-4783-ABFE-F90C62CD628D}" dt="2026-03-23T15:01:51.809" v="413"/>
          <ac:spMkLst>
            <pc:docMk/>
            <pc:sldMk cId="2168804172" sldId="444"/>
            <ac:spMk id="40" creationId="{DEA03625-883D-D740-3634-58B71BB50C45}"/>
          </ac:spMkLst>
        </pc:spChg>
        <pc:spChg chg="mod">
          <ac:chgData name="Medema, Jeroen" userId="90144b7f-eec6-4c83-8b10-defe49b600ac" providerId="ADAL" clId="{5132E93C-CDA9-4783-ABFE-F90C62CD628D}" dt="2026-03-23T15:01:51.809" v="413"/>
          <ac:spMkLst>
            <pc:docMk/>
            <pc:sldMk cId="2168804172" sldId="444"/>
            <ac:spMk id="41" creationId="{27829217-066B-01E8-E369-B1C3C83B75A1}"/>
          </ac:spMkLst>
        </pc:spChg>
        <pc:spChg chg="mod">
          <ac:chgData name="Medema, Jeroen" userId="90144b7f-eec6-4c83-8b10-defe49b600ac" providerId="ADAL" clId="{5132E93C-CDA9-4783-ABFE-F90C62CD628D}" dt="2026-03-23T15:01:51.809" v="413"/>
          <ac:spMkLst>
            <pc:docMk/>
            <pc:sldMk cId="2168804172" sldId="444"/>
            <ac:spMk id="42" creationId="{21005001-AB09-92D4-9B2A-8C2ABB3E6BA5}"/>
          </ac:spMkLst>
        </pc:spChg>
        <pc:spChg chg="mod">
          <ac:chgData name="Medema, Jeroen" userId="90144b7f-eec6-4c83-8b10-defe49b600ac" providerId="ADAL" clId="{5132E93C-CDA9-4783-ABFE-F90C62CD628D}" dt="2026-03-23T15:01:51.809" v="413"/>
          <ac:spMkLst>
            <pc:docMk/>
            <pc:sldMk cId="2168804172" sldId="444"/>
            <ac:spMk id="43" creationId="{A913475C-0C09-88B4-33F0-AD59C2467B69}"/>
          </ac:spMkLst>
        </pc:spChg>
        <pc:spChg chg="mod">
          <ac:chgData name="Medema, Jeroen" userId="90144b7f-eec6-4c83-8b10-defe49b600ac" providerId="ADAL" clId="{5132E93C-CDA9-4783-ABFE-F90C62CD628D}" dt="2026-03-23T15:01:51.809" v="413"/>
          <ac:spMkLst>
            <pc:docMk/>
            <pc:sldMk cId="2168804172" sldId="444"/>
            <ac:spMk id="47" creationId="{97C52D4A-D62F-30BD-1D55-C919312474AE}"/>
          </ac:spMkLst>
        </pc:spChg>
        <pc:spChg chg="mod">
          <ac:chgData name="Medema, Jeroen" userId="90144b7f-eec6-4c83-8b10-defe49b600ac" providerId="ADAL" clId="{5132E93C-CDA9-4783-ABFE-F90C62CD628D}" dt="2026-03-23T15:01:51.809" v="413"/>
          <ac:spMkLst>
            <pc:docMk/>
            <pc:sldMk cId="2168804172" sldId="444"/>
            <ac:spMk id="51" creationId="{86B9B4AF-83BC-2595-A372-181A000C7F31}"/>
          </ac:spMkLst>
        </pc:spChg>
        <pc:spChg chg="mod">
          <ac:chgData name="Medema, Jeroen" userId="90144b7f-eec6-4c83-8b10-defe49b600ac" providerId="ADAL" clId="{5132E93C-CDA9-4783-ABFE-F90C62CD628D}" dt="2026-03-23T15:01:51.809" v="413"/>
          <ac:spMkLst>
            <pc:docMk/>
            <pc:sldMk cId="2168804172" sldId="444"/>
            <ac:spMk id="52" creationId="{D42B1F11-3C4E-5013-9D67-DE5912CEC18A}"/>
          </ac:spMkLst>
        </pc:spChg>
        <pc:spChg chg="mod">
          <ac:chgData name="Medema, Jeroen" userId="90144b7f-eec6-4c83-8b10-defe49b600ac" providerId="ADAL" clId="{5132E93C-CDA9-4783-ABFE-F90C62CD628D}" dt="2026-03-23T15:01:51.809" v="413"/>
          <ac:spMkLst>
            <pc:docMk/>
            <pc:sldMk cId="2168804172" sldId="444"/>
            <ac:spMk id="53" creationId="{0B549288-B0B2-8832-D0D3-A870DA324D51}"/>
          </ac:spMkLst>
        </pc:spChg>
        <pc:spChg chg="mod">
          <ac:chgData name="Medema, Jeroen" userId="90144b7f-eec6-4c83-8b10-defe49b600ac" providerId="ADAL" clId="{5132E93C-CDA9-4783-ABFE-F90C62CD628D}" dt="2026-03-23T15:01:51.809" v="413"/>
          <ac:spMkLst>
            <pc:docMk/>
            <pc:sldMk cId="2168804172" sldId="444"/>
            <ac:spMk id="54" creationId="{53A48754-85E7-F830-C905-4D2E82366AEE}"/>
          </ac:spMkLst>
        </pc:spChg>
        <pc:grpChg chg="add mod">
          <ac:chgData name="Medema, Jeroen" userId="90144b7f-eec6-4c83-8b10-defe49b600ac" providerId="ADAL" clId="{5132E93C-CDA9-4783-ABFE-F90C62CD628D}" dt="2026-03-23T14:33:24.500" v="387" actId="164"/>
          <ac:grpSpMkLst>
            <pc:docMk/>
            <pc:sldMk cId="2168804172" sldId="444"/>
            <ac:grpSpMk id="19" creationId="{A552A670-05B8-C0C4-D5C2-F012C275710C}"/>
          </ac:grpSpMkLst>
        </pc:grpChg>
        <pc:grpChg chg="del">
          <ac:chgData name="Medema, Jeroen" userId="90144b7f-eec6-4c83-8b10-defe49b600ac" providerId="ADAL" clId="{5132E93C-CDA9-4783-ABFE-F90C62CD628D}" dt="2026-03-23T14:28:48.259" v="317" actId="478"/>
          <ac:grpSpMkLst>
            <pc:docMk/>
            <pc:sldMk cId="2168804172" sldId="444"/>
            <ac:grpSpMk id="33" creationId="{DCDF99BD-58B9-D223-707D-B5BB5A1E644F}"/>
          </ac:grpSpMkLst>
        </pc:grpChg>
        <pc:picChg chg="add mod">
          <ac:chgData name="Medema, Jeroen" userId="90144b7f-eec6-4c83-8b10-defe49b600ac" providerId="ADAL" clId="{5132E93C-CDA9-4783-ABFE-F90C62CD628D}" dt="2026-03-23T15:02:03.693" v="473" actId="1037"/>
          <ac:picMkLst>
            <pc:docMk/>
            <pc:sldMk cId="2168804172" sldId="444"/>
            <ac:picMk id="6" creationId="{CE955F32-E43F-068B-9541-F079A108A1D9}"/>
          </ac:picMkLst>
        </pc:picChg>
        <pc:picChg chg="add mod">
          <ac:chgData name="Medema, Jeroen" userId="90144b7f-eec6-4c83-8b10-defe49b600ac" providerId="ADAL" clId="{5132E93C-CDA9-4783-ABFE-F90C62CD628D}" dt="2026-03-23T14:30:22.623" v="331" actId="1076"/>
          <ac:picMkLst>
            <pc:docMk/>
            <pc:sldMk cId="2168804172" sldId="444"/>
            <ac:picMk id="7" creationId="{403B7CAC-626F-96A2-C232-005A66B6B485}"/>
          </ac:picMkLst>
        </pc:picChg>
        <pc:picChg chg="del">
          <ac:chgData name="Medema, Jeroen" userId="90144b7f-eec6-4c83-8b10-defe49b600ac" providerId="ADAL" clId="{5132E93C-CDA9-4783-ABFE-F90C62CD628D}" dt="2026-03-23T14:29:41.751" v="326" actId="478"/>
          <ac:picMkLst>
            <pc:docMk/>
            <pc:sldMk cId="2168804172" sldId="444"/>
            <ac:picMk id="28" creationId="{C3FEC50F-5BB5-257C-EFD7-9CC59EBB7959}"/>
          </ac:picMkLst>
        </pc:picChg>
        <pc:picChg chg="del topLvl">
          <ac:chgData name="Medema, Jeroen" userId="90144b7f-eec6-4c83-8b10-defe49b600ac" providerId="ADAL" clId="{5132E93C-CDA9-4783-ABFE-F90C62CD628D}" dt="2026-03-23T14:28:48.259" v="317" actId="478"/>
          <ac:picMkLst>
            <pc:docMk/>
            <pc:sldMk cId="2168804172" sldId="444"/>
            <ac:picMk id="32" creationId="{5236BE70-7A9B-7605-FC9C-1095E7106D50}"/>
          </ac:picMkLst>
        </pc:picChg>
      </pc:sldChg>
      <pc:sldChg chg="modSp">
        <pc:chgData name="Medema, Jeroen" userId="90144b7f-eec6-4c83-8b10-defe49b600ac" providerId="ADAL" clId="{5132E93C-CDA9-4783-ABFE-F90C62CD628D}" dt="2026-03-23T15:39:29.300" v="1383"/>
        <pc:sldMkLst>
          <pc:docMk/>
          <pc:sldMk cId="3762727511" sldId="445"/>
        </pc:sldMkLst>
        <pc:spChg chg="mod">
          <ac:chgData name="Medema, Jeroen" userId="90144b7f-eec6-4c83-8b10-defe49b600ac" providerId="ADAL" clId="{5132E93C-CDA9-4783-ABFE-F90C62CD628D}" dt="2026-03-23T15:39:29.300" v="1383"/>
          <ac:spMkLst>
            <pc:docMk/>
            <pc:sldMk cId="3762727511" sldId="445"/>
            <ac:spMk id="4" creationId="{1D10C140-804F-3DAE-EFCC-769CBBCFA86C}"/>
          </ac:spMkLst>
        </pc:spChg>
      </pc:sldChg>
      <pc:sldChg chg="addSp delSp modSp mod">
        <pc:chgData name="Medema, Jeroen" userId="90144b7f-eec6-4c83-8b10-defe49b600ac" providerId="ADAL" clId="{5132E93C-CDA9-4783-ABFE-F90C62CD628D}" dt="2026-03-23T15:18:55.362" v="621"/>
        <pc:sldMkLst>
          <pc:docMk/>
          <pc:sldMk cId="1303437124" sldId="447"/>
        </pc:sldMkLst>
        <pc:spChg chg="mod">
          <ac:chgData name="Medema, Jeroen" userId="90144b7f-eec6-4c83-8b10-defe49b600ac" providerId="ADAL" clId="{5132E93C-CDA9-4783-ABFE-F90C62CD628D}" dt="2026-03-23T14:22:04.956" v="308" actId="20577"/>
          <ac:spMkLst>
            <pc:docMk/>
            <pc:sldMk cId="1303437124" sldId="447"/>
            <ac:spMk id="2" creationId="{124BFF9F-2646-44C7-E089-557A960F261E}"/>
          </ac:spMkLst>
        </pc:spChg>
        <pc:spChg chg="mod">
          <ac:chgData name="Medema, Jeroen" userId="90144b7f-eec6-4c83-8b10-defe49b600ac" providerId="ADAL" clId="{5132E93C-CDA9-4783-ABFE-F90C62CD628D}" dt="2026-03-23T14:21:57.493" v="301" actId="20577"/>
          <ac:spMkLst>
            <pc:docMk/>
            <pc:sldMk cId="1303437124" sldId="447"/>
            <ac:spMk id="3" creationId="{74D9EB68-514F-9B1D-4423-2F5625D1233E}"/>
          </ac:spMkLst>
        </pc:spChg>
        <pc:picChg chg="add del mod">
          <ac:chgData name="Medema, Jeroen" userId="90144b7f-eec6-4c83-8b10-defe49b600ac" providerId="ADAL" clId="{5132E93C-CDA9-4783-ABFE-F90C62CD628D}" dt="2026-03-23T14:21:54.504" v="297" actId="478"/>
          <ac:picMkLst>
            <pc:docMk/>
            <pc:sldMk cId="1303437124" sldId="447"/>
            <ac:picMk id="7" creationId="{4ED5EB1C-E241-1F57-574C-986D3EB96516}"/>
          </ac:picMkLst>
        </pc:picChg>
        <pc:picChg chg="add del mod">
          <ac:chgData name="Medema, Jeroen" userId="90144b7f-eec6-4c83-8b10-defe49b600ac" providerId="ADAL" clId="{5132E93C-CDA9-4783-ABFE-F90C62CD628D}" dt="2026-03-23T14:14:06.424" v="163" actId="478"/>
          <ac:picMkLst>
            <pc:docMk/>
            <pc:sldMk cId="1303437124" sldId="447"/>
            <ac:picMk id="9" creationId="{49CCE07D-96F1-F908-7A2F-AAB609759C71}"/>
          </ac:picMkLst>
        </pc:picChg>
        <pc:picChg chg="add del mod">
          <ac:chgData name="Medema, Jeroen" userId="90144b7f-eec6-4c83-8b10-defe49b600ac" providerId="ADAL" clId="{5132E93C-CDA9-4783-ABFE-F90C62CD628D}" dt="2026-03-23T15:04:00.882" v="477" actId="478"/>
          <ac:picMkLst>
            <pc:docMk/>
            <pc:sldMk cId="1303437124" sldId="447"/>
            <ac:picMk id="11" creationId="{D5BF86B8-32CE-745D-1D61-CDB624FAED4C}"/>
          </ac:picMkLst>
        </pc:picChg>
        <pc:picChg chg="add del mod">
          <ac:chgData name="Medema, Jeroen" userId="90144b7f-eec6-4c83-8b10-defe49b600ac" providerId="ADAL" clId="{5132E93C-CDA9-4783-ABFE-F90C62CD628D}" dt="2026-03-23T15:04:00.012" v="476" actId="478"/>
          <ac:picMkLst>
            <pc:docMk/>
            <pc:sldMk cId="1303437124" sldId="447"/>
            <ac:picMk id="13" creationId="{51A8F79A-A713-0666-9AB8-E6136CC8F875}"/>
          </ac:picMkLst>
        </pc:picChg>
        <pc:picChg chg="add mod">
          <ac:chgData name="Medema, Jeroen" userId="90144b7f-eec6-4c83-8b10-defe49b600ac" providerId="ADAL" clId="{5132E93C-CDA9-4783-ABFE-F90C62CD628D}" dt="2026-03-23T15:07:08.232" v="479" actId="1076"/>
          <ac:picMkLst>
            <pc:docMk/>
            <pc:sldMk cId="1303437124" sldId="447"/>
            <ac:picMk id="15" creationId="{A35C3C15-810C-18E0-12C7-63C7D799813A}"/>
          </ac:picMkLst>
        </pc:picChg>
        <pc:picChg chg="del">
          <ac:chgData name="Medema, Jeroen" userId="90144b7f-eec6-4c83-8b10-defe49b600ac" providerId="ADAL" clId="{5132E93C-CDA9-4783-ABFE-F90C62CD628D}" dt="2026-03-23T14:06:11.832" v="7" actId="478"/>
          <ac:picMkLst>
            <pc:docMk/>
            <pc:sldMk cId="1303437124" sldId="447"/>
            <ac:picMk id="18" creationId="{7D484A19-DCFD-9944-8300-55E018FA5570}"/>
          </ac:picMkLst>
        </pc:picChg>
        <pc:picChg chg="add mod">
          <ac:chgData name="Medema, Jeroen" userId="90144b7f-eec6-4c83-8b10-defe49b600ac" providerId="ADAL" clId="{5132E93C-CDA9-4783-ABFE-F90C62CD628D}" dt="2026-03-23T15:18:55.362" v="621"/>
          <ac:picMkLst>
            <pc:docMk/>
            <pc:sldMk cId="1303437124" sldId="447"/>
            <ac:picMk id="19" creationId="{6872AEFE-B993-C490-A41E-13484FFB1648}"/>
          </ac:picMkLst>
        </pc:picChg>
        <pc:picChg chg="del">
          <ac:chgData name="Medema, Jeroen" userId="90144b7f-eec6-4c83-8b10-defe49b600ac" providerId="ADAL" clId="{5132E93C-CDA9-4783-ABFE-F90C62CD628D}" dt="2026-03-23T14:06:10.729" v="6" actId="478"/>
          <ac:picMkLst>
            <pc:docMk/>
            <pc:sldMk cId="1303437124" sldId="447"/>
            <ac:picMk id="20" creationId="{B6D8280F-D917-FC61-F916-91C26FB14CC1}"/>
          </ac:picMkLst>
        </pc:picChg>
      </pc:sldChg>
      <pc:sldChg chg="modSp mod">
        <pc:chgData name="Medema, Jeroen" userId="90144b7f-eec6-4c83-8b10-defe49b600ac" providerId="ADAL" clId="{5132E93C-CDA9-4783-ABFE-F90C62CD628D}" dt="2026-03-23T15:37:35.190" v="1356" actId="20577"/>
        <pc:sldMkLst>
          <pc:docMk/>
          <pc:sldMk cId="3604318394" sldId="449"/>
        </pc:sldMkLst>
        <pc:spChg chg="mod">
          <ac:chgData name="Medema, Jeroen" userId="90144b7f-eec6-4c83-8b10-defe49b600ac" providerId="ADAL" clId="{5132E93C-CDA9-4783-ABFE-F90C62CD628D}" dt="2026-03-23T15:37:35.190" v="1356" actId="20577"/>
          <ac:spMkLst>
            <pc:docMk/>
            <pc:sldMk cId="3604318394" sldId="449"/>
            <ac:spMk id="4" creationId="{781D80F1-1435-834C-D163-6DC014C7FD26}"/>
          </ac:spMkLst>
        </pc:spChg>
      </pc:sldChg>
      <pc:sldChg chg="modSp mod">
        <pc:chgData name="Medema, Jeroen" userId="90144b7f-eec6-4c83-8b10-defe49b600ac" providerId="ADAL" clId="{5132E93C-CDA9-4783-ABFE-F90C62CD628D}" dt="2026-03-23T15:25:01.904" v="743" actId="20577"/>
        <pc:sldMkLst>
          <pc:docMk/>
          <pc:sldMk cId="3297833025" sldId="450"/>
        </pc:sldMkLst>
        <pc:spChg chg="mod">
          <ac:chgData name="Medema, Jeroen" userId="90144b7f-eec6-4c83-8b10-defe49b600ac" providerId="ADAL" clId="{5132E93C-CDA9-4783-ABFE-F90C62CD628D}" dt="2026-03-23T15:25:01.904" v="743" actId="20577"/>
          <ac:spMkLst>
            <pc:docMk/>
            <pc:sldMk cId="3297833025" sldId="450"/>
            <ac:spMk id="4" creationId="{C18A9C3A-9132-8FCB-DCF7-633DFAE0270B}"/>
          </ac:spMkLst>
        </pc:spChg>
      </pc:sldChg>
      <pc:sldChg chg="modSp">
        <pc:chgData name="Medema, Jeroen" userId="90144b7f-eec6-4c83-8b10-defe49b600ac" providerId="ADAL" clId="{5132E93C-CDA9-4783-ABFE-F90C62CD628D}" dt="2026-03-23T15:38:45.542" v="1382"/>
        <pc:sldMkLst>
          <pc:docMk/>
          <pc:sldMk cId="3343377864" sldId="451"/>
        </pc:sldMkLst>
        <pc:spChg chg="mod">
          <ac:chgData name="Medema, Jeroen" userId="90144b7f-eec6-4c83-8b10-defe49b600ac" providerId="ADAL" clId="{5132E93C-CDA9-4783-ABFE-F90C62CD628D}" dt="2026-03-23T15:38:45.542" v="1382"/>
          <ac:spMkLst>
            <pc:docMk/>
            <pc:sldMk cId="3343377864" sldId="451"/>
            <ac:spMk id="4" creationId="{67A609E6-26C0-176D-D592-7DA68BF8AC66}"/>
          </ac:spMkLst>
        </pc:spChg>
      </pc:sldChg>
      <pc:sldChg chg="del">
        <pc:chgData name="Medema, Jeroen" userId="90144b7f-eec6-4c83-8b10-defe49b600ac" providerId="ADAL" clId="{5132E93C-CDA9-4783-ABFE-F90C62CD628D}" dt="2026-03-23T15:25:36.592" v="744" actId="47"/>
        <pc:sldMkLst>
          <pc:docMk/>
          <pc:sldMk cId="2534752393" sldId="452"/>
        </pc:sldMkLst>
      </pc:sldChg>
      <pc:sldChg chg="del">
        <pc:chgData name="Medema, Jeroen" userId="90144b7f-eec6-4c83-8b10-defe49b600ac" providerId="ADAL" clId="{5132E93C-CDA9-4783-ABFE-F90C62CD628D}" dt="2026-03-23T15:25:49.140" v="745" actId="47"/>
        <pc:sldMkLst>
          <pc:docMk/>
          <pc:sldMk cId="581010555" sldId="4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9C2D484-E815-E54C-BEA7-9A927767E662}" type="datetimeFigureOut">
              <a:rPr lang="en-US" smtClean="0"/>
              <a:t>2026-03-22</a:t>
            </a:fld>
            <a:endParaRPr lang="en-US" dirty="0"/>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Espace réservé des commentair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92D68CF-5598-6B46-BB52-E9FA2B921C31}" type="slidenum">
              <a:rPr lang="en-US" smtClean="0"/>
              <a:t>‹#›</a:t>
            </a:fld>
            <a:endParaRPr lang="en-US" dirty="0"/>
          </a:p>
        </p:txBody>
      </p:sp>
    </p:spTree>
    <p:extLst>
      <p:ext uri="{BB962C8B-B14F-4D97-AF65-F5344CB8AC3E}">
        <p14:creationId xmlns:p14="http://schemas.microsoft.com/office/powerpoint/2010/main" val="97852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r>
              <a:rPr lang="fr-FR" dirty="0"/>
              <a:t>2019-03-25</a:t>
            </a:r>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dirty="0">
                <a:latin typeface="Arial" panose="020B0604020202020204" pitchFamily="34" charset="0"/>
                <a:cs typeface="Arial" panose="020B0604020202020204" pitchFamily="34" charset="0"/>
              </a:rPr>
              <a:t>Copyright DICOM® 2019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63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dirty="0"/>
              <a:t>2019-03-25</a:t>
            </a:r>
            <a:endParaRPr lang="en-US" dirty="0"/>
          </a:p>
        </p:txBody>
      </p:sp>
      <p:sp>
        <p:nvSpPr>
          <p:cNvPr id="5" name="Footer Placeholder 4"/>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2019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552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fr-FR" dirty="0"/>
              <a:t>2019-03-25</a:t>
            </a:r>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dirty="0">
                <a:latin typeface="Arial" panose="020B0604020202020204" pitchFamily="34" charset="0"/>
                <a:cs typeface="Arial" panose="020B0604020202020204" pitchFamily="34" charset="0"/>
              </a:rPr>
              <a:t>Copyright DICOM® 2019 </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96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459AFA8C-1841-3144-0832-C80B981FEFE8}"/>
              </a:ext>
            </a:extLst>
          </p:cNvPr>
          <p:cNvSpPr>
            <a:spLocks noGrp="1"/>
          </p:cNvSpPr>
          <p:nvPr>
            <p:ph type="dt" sz="half" idx="2"/>
          </p:nvPr>
        </p:nvSpPr>
        <p:spPr>
          <a:xfrm>
            <a:off x="7605951" y="6421963"/>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en-US" dirty="0"/>
              <a:t>June 2025</a:t>
            </a:r>
          </a:p>
        </p:txBody>
      </p:sp>
      <p:sp>
        <p:nvSpPr>
          <p:cNvPr id="9" name="Footer Placeholder 4">
            <a:extLst>
              <a:ext uri="{FF2B5EF4-FFF2-40B4-BE49-F238E27FC236}">
                <a16:creationId xmlns:a16="http://schemas.microsoft.com/office/drawing/2014/main" id="{1A0C623B-6006-2EAE-1071-364F19BA30C9}"/>
              </a:ext>
            </a:extLst>
          </p:cNvPr>
          <p:cNvSpPr>
            <a:spLocks noGrp="1"/>
          </p:cNvSpPr>
          <p:nvPr>
            <p:ph type="ftr" sz="quarter" idx="3"/>
          </p:nvPr>
        </p:nvSpPr>
        <p:spPr>
          <a:xfrm>
            <a:off x="581192" y="6417637"/>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latin typeface="Arial" panose="020B0604020202020204" pitchFamily="34" charset="0"/>
                <a:cs typeface="Arial" panose="020B0604020202020204" pitchFamily="34" charset="0"/>
              </a:rPr>
              <a:t>Copyright DICOM® 2025</a:t>
            </a:r>
            <a:endParaRPr lang="en-US" dirty="0"/>
          </a:p>
        </p:txBody>
      </p:sp>
      <p:sp>
        <p:nvSpPr>
          <p:cNvPr id="10" name="Slide Number Placeholder 5">
            <a:extLst>
              <a:ext uri="{FF2B5EF4-FFF2-40B4-BE49-F238E27FC236}">
                <a16:creationId xmlns:a16="http://schemas.microsoft.com/office/drawing/2014/main" id="{912A9FA4-6156-3457-560C-8391E21309C6}"/>
              </a:ext>
            </a:extLst>
          </p:cNvPr>
          <p:cNvSpPr>
            <a:spLocks noGrp="1"/>
          </p:cNvSpPr>
          <p:nvPr>
            <p:ph type="sldNum" sz="quarter" idx="4"/>
          </p:nvPr>
        </p:nvSpPr>
        <p:spPr>
          <a:xfrm>
            <a:off x="10558300" y="6421963"/>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227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fr-FR" dirty="0"/>
              <a:t>2019-03-25</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latin typeface="Arial" panose="020B0604020202020204" pitchFamily="34" charset="0"/>
                <a:cs typeface="Arial" panose="020B0604020202020204" pitchFamily="34" charset="0"/>
              </a:rPr>
              <a:t>Copyright DICOM® 2019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9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fr-FR" dirty="0"/>
              <a:t>2019-03-25</a:t>
            </a:r>
            <a:endParaRPr lang="en-US" dirty="0"/>
          </a:p>
        </p:txBody>
      </p:sp>
      <p:sp>
        <p:nvSpPr>
          <p:cNvPr id="6" name="Footer Placeholder 5"/>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2019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168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fr-FR" dirty="0"/>
              <a:t>2019-03-25</a:t>
            </a:r>
            <a:endParaRPr lang="en-US" dirty="0"/>
          </a:p>
        </p:txBody>
      </p:sp>
      <p:sp>
        <p:nvSpPr>
          <p:cNvPr id="8" name="Footer Placeholder 7"/>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2019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49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dirty="0"/>
              <a:t>2019-03-25</a:t>
            </a:r>
            <a:endParaRPr lang="en-US" dirty="0"/>
          </a:p>
        </p:txBody>
      </p:sp>
      <p:sp>
        <p:nvSpPr>
          <p:cNvPr id="4" name="Footer Placeholder 3"/>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2024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96359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2019-03-25</a:t>
            </a:r>
            <a:endParaRPr lang="en-US" dirty="0"/>
          </a:p>
        </p:txBody>
      </p:sp>
      <p:sp>
        <p:nvSpPr>
          <p:cNvPr id="3" name="Footer Placeholder 2"/>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2019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83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fr-FR" dirty="0"/>
              <a:t>2019-03-25</a:t>
            </a:r>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dirty="0">
                <a:latin typeface="Arial" panose="020B0604020202020204" pitchFamily="34" charset="0"/>
                <a:cs typeface="Arial" panose="020B0604020202020204" pitchFamily="34" charset="0"/>
              </a:rPr>
              <a:t>Copyright DICOM® 2019 </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088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fr-FR" dirty="0"/>
              <a:t>2019-03-25</a:t>
            </a:r>
            <a:endParaRPr lang="en-US" dirty="0"/>
          </a:p>
        </p:txBody>
      </p:sp>
      <p:sp>
        <p:nvSpPr>
          <p:cNvPr id="6" name="Footer Placeholder 5"/>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2019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861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1963"/>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en-US" dirty="0"/>
              <a:t>June 2025</a:t>
            </a:r>
          </a:p>
        </p:txBody>
      </p:sp>
      <p:sp>
        <p:nvSpPr>
          <p:cNvPr id="5" name="Footer Placeholder 4"/>
          <p:cNvSpPr>
            <a:spLocks noGrp="1"/>
          </p:cNvSpPr>
          <p:nvPr>
            <p:ph type="ftr" sz="quarter" idx="3"/>
          </p:nvPr>
        </p:nvSpPr>
        <p:spPr>
          <a:xfrm>
            <a:off x="581192" y="6417637"/>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latin typeface="Arial" panose="020B0604020202020204" pitchFamily="34" charset="0"/>
                <a:cs typeface="Arial" panose="020B0604020202020204" pitchFamily="34" charset="0"/>
              </a:rPr>
              <a:t>Copyright DICOM® 2025</a:t>
            </a:r>
            <a:endParaRPr lang="en-US" dirty="0"/>
          </a:p>
        </p:txBody>
      </p:sp>
      <p:sp>
        <p:nvSpPr>
          <p:cNvPr id="6" name="Slide Number Placeholder 5"/>
          <p:cNvSpPr>
            <a:spLocks noGrp="1"/>
          </p:cNvSpPr>
          <p:nvPr>
            <p:ph type="sldNum" sz="quarter" idx="4"/>
          </p:nvPr>
        </p:nvSpPr>
        <p:spPr>
          <a:xfrm>
            <a:off x="10558300" y="6421963"/>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0E4972C0-5D2F-6AA2-A39F-575ED127B18D}"/>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8962201" y="607784"/>
            <a:ext cx="2648607" cy="578070"/>
          </a:xfrm>
          <a:prstGeom prst="rect">
            <a:avLst/>
          </a:prstGeom>
        </p:spPr>
      </p:pic>
    </p:spTree>
    <p:extLst>
      <p:ext uri="{BB962C8B-B14F-4D97-AF65-F5344CB8AC3E}">
        <p14:creationId xmlns:p14="http://schemas.microsoft.com/office/powerpoint/2010/main" val="2708962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icom.nema.org/medical/dicom/current/output/chtml/part18/sect_10.6.html#table_10.6.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icom.nema.org/medical/dicom/current/output/chtml/part18/sect_12.6.html#table_12.6.1-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icom.nema.org/medical/dicom/current/output/chtml/part07/sect_9.3.4.2.html#table_9.3-10" TargetMode="External"/><Relationship Id="rId2" Type="http://schemas.openxmlformats.org/officeDocument/2006/relationships/hyperlink" Target="https://dicom.nema.org/medical/dicom/current/output/chtml/part04/sect_C.4.2.html#sect_C.4.2.1" TargetMode="External"/><Relationship Id="rId1" Type="http://schemas.openxmlformats.org/officeDocument/2006/relationships/slideLayout" Target="../slideLayouts/slideLayout2.xml"/><Relationship Id="rId4" Type="http://schemas.openxmlformats.org/officeDocument/2006/relationships/hyperlink" Target="https://dicom.nema.org/medical/dicom/current/output/chtml/part04/sect_C.4.2.3.html#sect_C.4.2.3.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com.nema.org/medical/dicom/current/output/chtml/part18/chapter_13.html" TargetMode="External"/><Relationship Id="rId2" Type="http://schemas.openxmlformats.org/officeDocument/2006/relationships/hyperlink" Target="https://dicom.nema.org/medical/dicom/current/output/chtml/part18/sect_10.6.html#sect_10.6.1.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title"/>
          </p:nvPr>
        </p:nvSpPr>
        <p:spPr/>
        <p:txBody>
          <a:bodyPr>
            <a:normAutofit/>
          </a:bodyPr>
          <a:lstStyle/>
          <a:p>
            <a:r>
              <a:rPr lang="en-US" sz="2800" b="1" cap="none" noProof="0" dirty="0">
                <a:solidFill>
                  <a:schemeClr val="accent2"/>
                </a:solidFill>
                <a:latin typeface="Arial" panose="020B0604020202020204" pitchFamily="34" charset="0"/>
                <a:cs typeface="Arial" panose="020B0604020202020204" pitchFamily="34" charset="0"/>
              </a:rPr>
              <a:t>Supplement </a:t>
            </a:r>
            <a:r>
              <a:rPr lang="en-US" sz="2800" b="1" cap="none" dirty="0">
                <a:solidFill>
                  <a:schemeClr val="accent2"/>
                </a:solidFill>
                <a:latin typeface="Arial" panose="020B0604020202020204" pitchFamily="34" charset="0"/>
                <a:cs typeface="Arial" panose="020B0604020202020204" pitchFamily="34" charset="0"/>
              </a:rPr>
              <a:t>248</a:t>
            </a:r>
            <a:r>
              <a:rPr lang="en-US" sz="2800" b="1" cap="none" noProof="0" dirty="0">
                <a:solidFill>
                  <a:schemeClr val="accent2"/>
                </a:solidFill>
                <a:latin typeface="Arial" panose="020B0604020202020204" pitchFamily="34" charset="0"/>
                <a:cs typeface="Arial" panose="020B0604020202020204" pitchFamily="34" charset="0"/>
              </a:rPr>
              <a:t> – DICOMweb Send</a:t>
            </a:r>
            <a:br>
              <a:rPr lang="en-US" sz="2800" b="1" cap="none" noProof="0" dirty="0">
                <a:solidFill>
                  <a:schemeClr val="accent2"/>
                </a:solidFill>
                <a:latin typeface="Arial" panose="020B0604020202020204" pitchFamily="34" charset="0"/>
                <a:cs typeface="Arial" panose="020B0604020202020204" pitchFamily="34" charset="0"/>
              </a:rPr>
            </a:br>
            <a:r>
              <a:rPr lang="en-US" sz="2800" b="1" cap="none" noProof="0" dirty="0">
                <a:solidFill>
                  <a:schemeClr val="accent2"/>
                </a:solidFill>
                <a:latin typeface="Arial" panose="020B0604020202020204" pitchFamily="34" charset="0"/>
                <a:cs typeface="Arial" panose="020B0604020202020204" pitchFamily="34" charset="0"/>
              </a:rPr>
              <a:t>WG27</a:t>
            </a:r>
            <a:br>
              <a:rPr lang="en-US" sz="2800" b="1" cap="none" noProof="0" dirty="0">
                <a:solidFill>
                  <a:schemeClr val="accent2"/>
                </a:solidFill>
                <a:latin typeface="Arial" panose="020B0604020202020204" pitchFamily="34" charset="0"/>
                <a:cs typeface="Arial" panose="020B0604020202020204" pitchFamily="34" charset="0"/>
              </a:rPr>
            </a:br>
            <a:r>
              <a:rPr lang="en-US" sz="2800" b="1" cap="none" noProof="0" dirty="0">
                <a:solidFill>
                  <a:schemeClr val="accent2"/>
                </a:solidFill>
                <a:latin typeface="Arial" panose="020B0604020202020204" pitchFamily="34" charset="0"/>
                <a:cs typeface="Arial" panose="020B0604020202020204" pitchFamily="34" charset="0"/>
              </a:rPr>
              <a:t>Public Comment</a:t>
            </a:r>
          </a:p>
        </p:txBody>
      </p:sp>
      <p:sp>
        <p:nvSpPr>
          <p:cNvPr id="5" name="Subtitle 7">
            <a:extLst>
              <a:ext uri="{FF2B5EF4-FFF2-40B4-BE49-F238E27FC236}">
                <a16:creationId xmlns:a16="http://schemas.microsoft.com/office/drawing/2014/main" id="{59664AAA-B8A0-4C00-9701-1D33EC511A00}"/>
              </a:ext>
            </a:extLst>
          </p:cNvPr>
          <p:cNvSpPr txBox="1">
            <a:spLocks/>
          </p:cNvSpPr>
          <p:nvPr/>
        </p:nvSpPr>
        <p:spPr>
          <a:xfrm>
            <a:off x="1899130" y="4656527"/>
            <a:ext cx="8240836" cy="145531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b="1" noProof="0" dirty="0">
                <a:latin typeface="Arial" panose="020B0604020202020204" pitchFamily="34" charset="0"/>
                <a:cs typeface="Arial" panose="020B0604020202020204" pitchFamily="34" charset="0"/>
              </a:rPr>
              <a:t>				</a:t>
            </a:r>
            <a:r>
              <a:rPr lang="en-US" sz="1400" noProof="0" dirty="0">
                <a:latin typeface="Arial" panose="020B0604020202020204" pitchFamily="34" charset="0"/>
                <a:cs typeface="Arial" panose="020B0604020202020204" pitchFamily="34" charset="0"/>
              </a:rPr>
              <a:t>											</a:t>
            </a:r>
          </a:p>
          <a:p>
            <a:pPr algn="ctr"/>
            <a:endParaRPr lang="en-US" sz="1400" noProof="0" dirty="0">
              <a:latin typeface="Arial" panose="020B0604020202020204" pitchFamily="34" charset="0"/>
              <a:cs typeface="Arial" panose="020B0604020202020204" pitchFamily="34" charset="0"/>
            </a:endParaRPr>
          </a:p>
          <a:p>
            <a:endParaRPr lang="en-US" sz="1400" noProof="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455F8EA-18DA-34F3-08EA-562E49818513}"/>
              </a:ext>
            </a:extLst>
          </p:cNvPr>
          <p:cNvSpPr>
            <a:spLocks noGrp="1"/>
          </p:cNvSpPr>
          <p:nvPr>
            <p:ph type="body" idx="1"/>
          </p:nvPr>
        </p:nvSpPr>
        <p:spPr/>
        <p:txBody>
          <a:bodyPr/>
          <a:lstStyle/>
          <a:p>
            <a:r>
              <a:rPr lang="en-US" sz="1800" b="1" cap="none" noProof="0" dirty="0">
                <a:solidFill>
                  <a:schemeClr val="accent2"/>
                </a:solidFill>
                <a:latin typeface="Arial" panose="020B0604020202020204" pitchFamily="34" charset="0"/>
                <a:cs typeface="Arial" panose="020B0604020202020204" pitchFamily="34" charset="0"/>
              </a:rPr>
              <a:t>April 2026</a:t>
            </a:r>
            <a:endParaRPr lang="en-US" cap="none" noProof="0" dirty="0"/>
          </a:p>
        </p:txBody>
      </p:sp>
    </p:spTree>
    <p:extLst>
      <p:ext uri="{BB962C8B-B14F-4D97-AF65-F5344CB8AC3E}">
        <p14:creationId xmlns:p14="http://schemas.microsoft.com/office/powerpoint/2010/main" val="30799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CFEF-8A37-35B1-D65B-E06594BC32F3}"/>
              </a:ext>
            </a:extLst>
          </p:cNvPr>
          <p:cNvSpPr>
            <a:spLocks noGrp="1"/>
          </p:cNvSpPr>
          <p:nvPr>
            <p:ph type="title"/>
          </p:nvPr>
        </p:nvSpPr>
        <p:spPr/>
        <p:txBody>
          <a:bodyPr/>
          <a:lstStyle/>
          <a:p>
            <a:r>
              <a:rPr lang="en-US" dirty="0"/>
              <a:t>Multiple Responses (continued)</a:t>
            </a:r>
          </a:p>
        </p:txBody>
      </p:sp>
      <p:sp>
        <p:nvSpPr>
          <p:cNvPr id="3" name="Content Placeholder 2">
            <a:extLst>
              <a:ext uri="{FF2B5EF4-FFF2-40B4-BE49-F238E27FC236}">
                <a16:creationId xmlns:a16="http://schemas.microsoft.com/office/drawing/2014/main" id="{511C930D-62B7-EC6D-8CD8-CB3B8E9ED8CC}"/>
              </a:ext>
            </a:extLst>
          </p:cNvPr>
          <p:cNvSpPr>
            <a:spLocks noGrp="1"/>
          </p:cNvSpPr>
          <p:nvPr>
            <p:ph idx="1"/>
          </p:nvPr>
        </p:nvSpPr>
        <p:spPr>
          <a:xfrm>
            <a:off x="581192" y="2180496"/>
            <a:ext cx="11029615" cy="4047049"/>
          </a:xfrm>
        </p:spPr>
        <p:txBody>
          <a:bodyPr>
            <a:normAutofit lnSpcReduction="10000"/>
          </a:bodyPr>
          <a:lstStyle/>
          <a:p>
            <a:r>
              <a:rPr lang="en-US" b="1" dirty="0"/>
              <a:t>Poll for responses </a:t>
            </a:r>
            <a:r>
              <a:rPr lang="en-US" dirty="0"/>
              <a:t>– This follows the ‘short-polling’ pattern used in the Storage Commitment service</a:t>
            </a:r>
          </a:p>
          <a:p>
            <a:pPr lvl="1"/>
            <a:r>
              <a:rPr lang="en-US" dirty="0"/>
              <a:t>When a proxy of an origin server would convert a Forward transaction to a C-MOVE operation on an SCP, the last Pending result needs to be kept until the user agent asks for the response; at that time, a converted response can be returned.</a:t>
            </a:r>
          </a:p>
          <a:p>
            <a:pPr lvl="1"/>
            <a:r>
              <a:rPr lang="en-US" dirty="0"/>
              <a:t>A difference with Storage Commitment is that there would be a payload (progress status) at every poll request, while Storage Commitment only provides a payload when done.</a:t>
            </a:r>
          </a:p>
          <a:p>
            <a:pPr lvl="1"/>
            <a:r>
              <a:rPr lang="en-US" dirty="0"/>
              <a:t>Disadvantage: monitoring progress is by request of the user agent, while in DIMSE it is determined by the SCP</a:t>
            </a:r>
          </a:p>
          <a:p>
            <a:pPr marL="0" indent="0">
              <a:buNone/>
            </a:pPr>
            <a:endParaRPr lang="en-US" dirty="0"/>
          </a:p>
          <a:p>
            <a:pPr marL="0" indent="0">
              <a:buNone/>
            </a:pPr>
            <a:r>
              <a:rPr lang="en-US" dirty="0"/>
              <a:t>Proposed approach</a:t>
            </a:r>
          </a:p>
          <a:p>
            <a:r>
              <a:rPr lang="en-US" dirty="0"/>
              <a:t>Multiple responses are handled by </a:t>
            </a:r>
            <a:r>
              <a:rPr lang="en-US" i="1" dirty="0"/>
              <a:t>polling for responses</a:t>
            </a:r>
            <a:r>
              <a:rPr lang="en-US" dirty="0"/>
              <a:t>, as this best follows-the existing DICOMweb interface patterns.</a:t>
            </a:r>
          </a:p>
          <a:p>
            <a:r>
              <a:rPr lang="en-US" dirty="0"/>
              <a:t>Furthermore, this approach provides a solution to the HTTP time-out issue, avoids multi-part responses, does not require other protocol implementations.</a:t>
            </a:r>
          </a:p>
        </p:txBody>
      </p:sp>
      <p:sp>
        <p:nvSpPr>
          <p:cNvPr id="4" name="Date Placeholder 3">
            <a:extLst>
              <a:ext uri="{FF2B5EF4-FFF2-40B4-BE49-F238E27FC236}">
                <a16:creationId xmlns:a16="http://schemas.microsoft.com/office/drawing/2014/main" id="{648FD069-63CC-40ED-877C-96D61752D1F2}"/>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2712516A-0A31-994C-A484-9962EA806880}"/>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975005D3-9D65-6FBA-C26C-4D2F9276FB26}"/>
              </a:ext>
            </a:extLst>
          </p:cNvPr>
          <p:cNvSpPr>
            <a:spLocks noGrp="1"/>
          </p:cNvSpPr>
          <p:nvPr>
            <p:ph type="sldNum" sz="quarter" idx="4"/>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5250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4193-10EE-8E97-9C3D-22AE0559FA7E}"/>
              </a:ext>
            </a:extLst>
          </p:cNvPr>
          <p:cNvSpPr>
            <a:spLocks noGrp="1"/>
          </p:cNvSpPr>
          <p:nvPr>
            <p:ph type="title"/>
          </p:nvPr>
        </p:nvSpPr>
        <p:spPr/>
        <p:txBody>
          <a:bodyPr/>
          <a:lstStyle/>
          <a:p>
            <a:r>
              <a:rPr lang="en-US" dirty="0"/>
              <a:t>To Cancel or Not To Cancel</a:t>
            </a:r>
          </a:p>
        </p:txBody>
      </p:sp>
      <p:sp>
        <p:nvSpPr>
          <p:cNvPr id="3" name="Content Placeholder 2">
            <a:extLst>
              <a:ext uri="{FF2B5EF4-FFF2-40B4-BE49-F238E27FC236}">
                <a16:creationId xmlns:a16="http://schemas.microsoft.com/office/drawing/2014/main" id="{E53634F0-593A-669E-EC31-2CB14C1708E6}"/>
              </a:ext>
            </a:extLst>
          </p:cNvPr>
          <p:cNvSpPr>
            <a:spLocks noGrp="1"/>
          </p:cNvSpPr>
          <p:nvPr>
            <p:ph idx="1"/>
          </p:nvPr>
        </p:nvSpPr>
        <p:spPr/>
        <p:txBody>
          <a:bodyPr/>
          <a:lstStyle/>
          <a:p>
            <a:r>
              <a:rPr lang="en-US" dirty="0"/>
              <a:t>Within DIMSE, it is possible to cancel C-MOVE, and the other basic operations C-FIND and C-GET</a:t>
            </a:r>
          </a:p>
          <a:p>
            <a:pPr lvl="1"/>
            <a:r>
              <a:rPr lang="en-US" dirty="0"/>
              <a:t>Using the C-</a:t>
            </a:r>
            <a:r>
              <a:rPr lang="en-US" i="1" dirty="0"/>
              <a:t>operation</a:t>
            </a:r>
            <a:r>
              <a:rPr lang="en-US" dirty="0"/>
              <a:t>-CANCEL-RQ</a:t>
            </a:r>
          </a:p>
          <a:p>
            <a:r>
              <a:rPr lang="en-US" dirty="0"/>
              <a:t>This has </a:t>
            </a:r>
            <a:r>
              <a:rPr lang="en-US" i="1" dirty="0"/>
              <a:t>not </a:t>
            </a:r>
            <a:r>
              <a:rPr lang="en-US" dirty="0"/>
              <a:t>been mimicked to DICOMweb: currently </a:t>
            </a:r>
            <a:r>
              <a:rPr lang="en-US" i="1" dirty="0"/>
              <a:t>no</a:t>
            </a:r>
            <a:r>
              <a:rPr lang="en-US" dirty="0"/>
              <a:t> Transaction can be cancelled</a:t>
            </a:r>
          </a:p>
          <a:p>
            <a:pPr lvl="1"/>
            <a:r>
              <a:rPr lang="en-US" dirty="0"/>
              <a:t>UPS-RS allows for cancelling a workitem, but that is at application level, and does not cancel a Transaction</a:t>
            </a:r>
          </a:p>
          <a:p>
            <a:endParaRPr lang="en-US" dirty="0"/>
          </a:p>
          <a:p>
            <a:pPr marL="0" indent="0">
              <a:buNone/>
            </a:pPr>
            <a:r>
              <a:rPr lang="en-US" dirty="0"/>
              <a:t>Proposed approach</a:t>
            </a:r>
          </a:p>
          <a:p>
            <a:r>
              <a:rPr lang="en-US" dirty="0"/>
              <a:t>The cancellation of the send request transaction will, for now, </a:t>
            </a:r>
            <a:r>
              <a:rPr lang="en-US" i="1" dirty="0"/>
              <a:t>not</a:t>
            </a:r>
            <a:r>
              <a:rPr lang="en-US" dirty="0"/>
              <a:t> be supported</a:t>
            </a:r>
          </a:p>
          <a:p>
            <a:r>
              <a:rPr lang="en-US" dirty="0"/>
              <a:t>When the need arises, a New Work Item Proposal for cancelling Transactions can be created</a:t>
            </a:r>
          </a:p>
          <a:p>
            <a:pPr lvl="1"/>
            <a:r>
              <a:rPr lang="en-US" dirty="0"/>
              <a:t>This would need </a:t>
            </a:r>
            <a:r>
              <a:rPr lang="en-US"/>
              <a:t>to comprise cancelling </a:t>
            </a:r>
            <a:r>
              <a:rPr lang="en-US" dirty="0"/>
              <a:t>Searching, Retrieving, Sending, and Committing Storage</a:t>
            </a:r>
          </a:p>
        </p:txBody>
      </p:sp>
      <p:sp>
        <p:nvSpPr>
          <p:cNvPr id="4" name="Date Placeholder 3">
            <a:extLst>
              <a:ext uri="{FF2B5EF4-FFF2-40B4-BE49-F238E27FC236}">
                <a16:creationId xmlns:a16="http://schemas.microsoft.com/office/drawing/2014/main" id="{804BA2D3-C93A-C254-98E7-9C9ADCB75DF2}"/>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F5046471-6243-ABCE-B055-8DB1E3874633}"/>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C9A91CF7-ED42-3518-04EB-EB9413FA1117}"/>
              </a:ext>
            </a:extLst>
          </p:cNvPr>
          <p:cNvSpPr>
            <a:spLocks noGrp="1"/>
          </p:cNvSpPr>
          <p:nvPr>
            <p:ph type="sldNum" sz="quarter" idx="4"/>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2761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5D9E-0B00-556A-4CF9-60CE960FC4E7}"/>
              </a:ext>
            </a:extLst>
          </p:cNvPr>
          <p:cNvSpPr>
            <a:spLocks noGrp="1"/>
          </p:cNvSpPr>
          <p:nvPr>
            <p:ph type="title"/>
          </p:nvPr>
        </p:nvSpPr>
        <p:spPr/>
        <p:txBody>
          <a:bodyPr/>
          <a:lstStyle/>
          <a:p>
            <a:r>
              <a:rPr lang="en-US" dirty="0"/>
              <a:t>Destination of the Send Transaction</a:t>
            </a:r>
          </a:p>
        </p:txBody>
      </p:sp>
      <p:sp>
        <p:nvSpPr>
          <p:cNvPr id="3" name="Content Placeholder 2">
            <a:extLst>
              <a:ext uri="{FF2B5EF4-FFF2-40B4-BE49-F238E27FC236}">
                <a16:creationId xmlns:a16="http://schemas.microsoft.com/office/drawing/2014/main" id="{24152C41-A76A-2AE2-61B7-8DB19F2DD536}"/>
              </a:ext>
            </a:extLst>
          </p:cNvPr>
          <p:cNvSpPr>
            <a:spLocks noGrp="1"/>
          </p:cNvSpPr>
          <p:nvPr>
            <p:ph idx="1"/>
          </p:nvPr>
        </p:nvSpPr>
        <p:spPr>
          <a:xfrm>
            <a:off x="581192" y="2180496"/>
            <a:ext cx="11029615" cy="4237141"/>
          </a:xfrm>
        </p:spPr>
        <p:txBody>
          <a:bodyPr>
            <a:normAutofit/>
          </a:bodyPr>
          <a:lstStyle/>
          <a:p>
            <a:r>
              <a:rPr lang="en-US" dirty="0"/>
              <a:t>In DIMSE, the destination of a C-MOVE is an AE Title, so in DICOMweb it would make sense to use an HTTP endpoint (the base URI of a DICOMweb Studies service that supports the Store Transaction)</a:t>
            </a:r>
          </a:p>
          <a:p>
            <a:r>
              <a:rPr lang="en-US" dirty="0"/>
              <a:t>Another option is to allow for either an endpoint or an AE Title as destination</a:t>
            </a:r>
          </a:p>
          <a:p>
            <a:pPr lvl="1"/>
            <a:r>
              <a:rPr lang="en-US" dirty="0"/>
              <a:t>That, however,  give the user agent the option and/or responsibility to choose, while the origin server is better positioned to do that. The chosen protocol of the sub-operation should be irrelevant to the user agent.</a:t>
            </a:r>
          </a:p>
          <a:p>
            <a:r>
              <a:rPr lang="en-US" dirty="0"/>
              <a:t>Proposed approach: use endpoint as destination.</a:t>
            </a:r>
          </a:p>
        </p:txBody>
      </p:sp>
      <p:sp>
        <p:nvSpPr>
          <p:cNvPr id="4" name="Date Placeholder 3">
            <a:extLst>
              <a:ext uri="{FF2B5EF4-FFF2-40B4-BE49-F238E27FC236}">
                <a16:creationId xmlns:a16="http://schemas.microsoft.com/office/drawing/2014/main" id="{AC0AB63E-BFD1-9A27-1E83-57852E5364A6}"/>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9F24D52B-5AD6-0F22-39B8-4F653A0A9A79}"/>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F224EB96-4FD3-FFBB-BC6C-985C1F639329}"/>
              </a:ext>
            </a:extLst>
          </p:cNvPr>
          <p:cNvSpPr>
            <a:spLocks noGrp="1"/>
          </p:cNvSpPr>
          <p:nvPr>
            <p:ph type="sldNum" sz="quarter" idx="4"/>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2210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4446-5F34-9764-C35F-CF3DBECF2914}"/>
              </a:ext>
            </a:extLst>
          </p:cNvPr>
          <p:cNvSpPr>
            <a:spLocks noGrp="1"/>
          </p:cNvSpPr>
          <p:nvPr>
            <p:ph type="title"/>
          </p:nvPr>
        </p:nvSpPr>
        <p:spPr/>
        <p:txBody>
          <a:bodyPr/>
          <a:lstStyle/>
          <a:p>
            <a:r>
              <a:rPr lang="en-US" noProof="0" dirty="0"/>
              <a:t>Security</a:t>
            </a:r>
          </a:p>
        </p:txBody>
      </p:sp>
      <p:sp>
        <p:nvSpPr>
          <p:cNvPr id="3" name="Content Placeholder 2">
            <a:extLst>
              <a:ext uri="{FF2B5EF4-FFF2-40B4-BE49-F238E27FC236}">
                <a16:creationId xmlns:a16="http://schemas.microsoft.com/office/drawing/2014/main" id="{82A0A0B3-A744-400C-7EEE-1F80129DD87E}"/>
              </a:ext>
            </a:extLst>
          </p:cNvPr>
          <p:cNvSpPr>
            <a:spLocks noGrp="1"/>
          </p:cNvSpPr>
          <p:nvPr>
            <p:ph idx="1"/>
          </p:nvPr>
        </p:nvSpPr>
        <p:spPr>
          <a:xfrm>
            <a:off x="581192" y="2180498"/>
            <a:ext cx="11029615" cy="3975346"/>
          </a:xfrm>
        </p:spPr>
        <p:txBody>
          <a:bodyPr>
            <a:normAutofit/>
          </a:bodyPr>
          <a:lstStyle/>
          <a:p>
            <a:r>
              <a:rPr lang="en-US" sz="2000" noProof="0" dirty="0"/>
              <a:t>Usually, DICOM regards security rightfully as an orthogonal aspect for its services</a:t>
            </a:r>
          </a:p>
          <a:p>
            <a:r>
              <a:rPr lang="en-US" sz="2000" noProof="0" dirty="0"/>
              <a:t>However, as more than two logical parties play a role in forwarding data sets, the DSC urged to discuss this with WG14: how Security should play a role here</a:t>
            </a:r>
          </a:p>
          <a:p>
            <a:pPr lvl="1"/>
            <a:r>
              <a:rPr lang="en-US" sz="1800" noProof="0" dirty="0"/>
              <a:t>“Since the move recipient will see this [a move] as an unsolicited incoming data transfer, that may challenge some web security models. WG27 will consult with WG14 about security models since that might affect design choices and parameters of this supplement.”</a:t>
            </a:r>
          </a:p>
          <a:p>
            <a:r>
              <a:rPr lang="en-US" sz="2000" noProof="0" dirty="0"/>
              <a:t>WG14 advised to add security considerations according to RFC3552 (Guidelines for Writing RFC Text on Security Considerations). Further discussions resulted in the conclusion a separate supplement is to be created to describe security mechanisms and considerations.</a:t>
            </a:r>
          </a:p>
        </p:txBody>
      </p:sp>
      <p:sp>
        <p:nvSpPr>
          <p:cNvPr id="4" name="Date Placeholder 3">
            <a:extLst>
              <a:ext uri="{FF2B5EF4-FFF2-40B4-BE49-F238E27FC236}">
                <a16:creationId xmlns:a16="http://schemas.microsoft.com/office/drawing/2014/main" id="{7C2ED296-A239-88E5-FF9F-EB2D1D6C6EA6}"/>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5B821677-08BD-6411-5FEC-43A77D3177F2}"/>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7C85666F-25D5-DC03-D133-FF00196F1B05}"/>
              </a:ext>
            </a:extLst>
          </p:cNvPr>
          <p:cNvSpPr>
            <a:spLocks noGrp="1"/>
          </p:cNvSpPr>
          <p:nvPr>
            <p:ph type="sldNum" sz="quarter" idx="4"/>
          </p:nvPr>
        </p:nvSpPr>
        <p:spPr/>
        <p:txBody>
          <a:bodyPr/>
          <a:lstStyle/>
          <a:p>
            <a:fld id="{D57F1E4F-1CFF-5643-939E-217C01CDF565}" type="slidenum">
              <a:rPr lang="en-US" noProof="0" smtClean="0"/>
              <a:pPr/>
              <a:t>13</a:t>
            </a:fld>
            <a:endParaRPr lang="en-US" noProof="0" dirty="0"/>
          </a:p>
        </p:txBody>
      </p:sp>
    </p:spTree>
    <p:extLst>
      <p:ext uri="{BB962C8B-B14F-4D97-AF65-F5344CB8AC3E}">
        <p14:creationId xmlns:p14="http://schemas.microsoft.com/office/powerpoint/2010/main" val="34317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A65A-429B-5B20-27A9-465275A2819D}"/>
              </a:ext>
            </a:extLst>
          </p:cNvPr>
          <p:cNvSpPr>
            <a:spLocks noGrp="1"/>
          </p:cNvSpPr>
          <p:nvPr>
            <p:ph type="title"/>
          </p:nvPr>
        </p:nvSpPr>
        <p:spPr/>
        <p:txBody>
          <a:bodyPr/>
          <a:lstStyle/>
          <a:p>
            <a:r>
              <a:rPr lang="en-US" dirty="0"/>
              <a:t>Send Transaction Resources – Studies Service</a:t>
            </a:r>
          </a:p>
        </p:txBody>
      </p:sp>
      <p:graphicFrame>
        <p:nvGraphicFramePr>
          <p:cNvPr id="7" name="Content Placeholder 6">
            <a:extLst>
              <a:ext uri="{FF2B5EF4-FFF2-40B4-BE49-F238E27FC236}">
                <a16:creationId xmlns:a16="http://schemas.microsoft.com/office/drawing/2014/main" id="{BE80237A-1EFE-1147-488A-09A755C6DAAB}"/>
              </a:ext>
            </a:extLst>
          </p:cNvPr>
          <p:cNvGraphicFramePr>
            <a:graphicFrameLocks noGrp="1"/>
          </p:cNvGraphicFramePr>
          <p:nvPr>
            <p:ph idx="1"/>
            <p:extLst>
              <p:ext uri="{D42A27DB-BD31-4B8C-83A1-F6EECF244321}">
                <p14:modId xmlns:p14="http://schemas.microsoft.com/office/powerpoint/2010/main" val="1329172968"/>
              </p:ext>
            </p:extLst>
          </p:nvPr>
        </p:nvGraphicFramePr>
        <p:xfrm>
          <a:off x="581025" y="1902619"/>
          <a:ext cx="11029950" cy="4333240"/>
        </p:xfrm>
        <a:graphic>
          <a:graphicData uri="http://schemas.openxmlformats.org/drawingml/2006/table">
            <a:tbl>
              <a:tblPr firstRow="1" bandRow="1">
                <a:tableStyleId>{5C22544A-7EE6-4342-B048-85BDC9FD1C3A}</a:tableStyleId>
              </a:tblPr>
              <a:tblGrid>
                <a:gridCol w="2205990">
                  <a:extLst>
                    <a:ext uri="{9D8B030D-6E8A-4147-A177-3AD203B41FA5}">
                      <a16:colId xmlns:a16="http://schemas.microsoft.com/office/drawing/2014/main" val="811729526"/>
                    </a:ext>
                  </a:extLst>
                </a:gridCol>
                <a:gridCol w="5614035">
                  <a:extLst>
                    <a:ext uri="{9D8B030D-6E8A-4147-A177-3AD203B41FA5}">
                      <a16:colId xmlns:a16="http://schemas.microsoft.com/office/drawing/2014/main" val="2540711655"/>
                    </a:ext>
                  </a:extLst>
                </a:gridCol>
                <a:gridCol w="971550">
                  <a:extLst>
                    <a:ext uri="{9D8B030D-6E8A-4147-A177-3AD203B41FA5}">
                      <a16:colId xmlns:a16="http://schemas.microsoft.com/office/drawing/2014/main" val="3318471663"/>
                    </a:ext>
                  </a:extLst>
                </a:gridCol>
                <a:gridCol w="814388">
                  <a:extLst>
                    <a:ext uri="{9D8B030D-6E8A-4147-A177-3AD203B41FA5}">
                      <a16:colId xmlns:a16="http://schemas.microsoft.com/office/drawing/2014/main" val="3577319051"/>
                    </a:ext>
                  </a:extLst>
                </a:gridCol>
                <a:gridCol w="1423987">
                  <a:extLst>
                    <a:ext uri="{9D8B030D-6E8A-4147-A177-3AD203B41FA5}">
                      <a16:colId xmlns:a16="http://schemas.microsoft.com/office/drawing/2014/main" val="1655580075"/>
                    </a:ext>
                  </a:extLst>
                </a:gridCol>
              </a:tblGrid>
              <a:tr h="370840">
                <a:tc>
                  <a:txBody>
                    <a:bodyPr/>
                    <a:lstStyle/>
                    <a:p>
                      <a:r>
                        <a:rPr lang="en-US" dirty="0"/>
                        <a:t>Resource</a:t>
                      </a:r>
                    </a:p>
                  </a:txBody>
                  <a:tcPr/>
                </a:tc>
                <a:tc>
                  <a:txBody>
                    <a:bodyPr/>
                    <a:lstStyle/>
                    <a:p>
                      <a:r>
                        <a:rPr lang="en-US" dirty="0"/>
                        <a:t>URI Template</a:t>
                      </a:r>
                    </a:p>
                  </a:txBody>
                  <a:tcPr/>
                </a:tc>
                <a:tc>
                  <a:txBody>
                    <a:bodyPr/>
                    <a:lstStyle/>
                    <a:p>
                      <a:pPr algn="ctr"/>
                      <a:r>
                        <a:rPr lang="en-US" dirty="0"/>
                        <a:t>Native</a:t>
                      </a:r>
                    </a:p>
                  </a:txBody>
                  <a:tcPr/>
                </a:tc>
                <a:tc>
                  <a:txBody>
                    <a:bodyPr/>
                    <a:lstStyle/>
                    <a:p>
                      <a:pPr algn="ctr"/>
                      <a:r>
                        <a:rPr lang="en-US" dirty="0"/>
                        <a:t>Proxy</a:t>
                      </a:r>
                    </a:p>
                  </a:txBody>
                  <a:tcPr/>
                </a:tc>
                <a:tc>
                  <a:txBody>
                    <a:bodyPr/>
                    <a:lstStyle/>
                    <a:p>
                      <a:r>
                        <a:rPr lang="en-US" dirty="0"/>
                        <a:t>Query Type</a:t>
                      </a:r>
                    </a:p>
                  </a:txBody>
                  <a:tcPr/>
                </a:tc>
                <a:extLst>
                  <a:ext uri="{0D108BD9-81ED-4DB2-BD59-A6C34878D82A}">
                    <a16:rowId xmlns:a16="http://schemas.microsoft.com/office/drawing/2014/main" val="1729155476"/>
                  </a:ext>
                </a:extLst>
              </a:tr>
              <a:tr h="370840">
                <a:tc>
                  <a:txBody>
                    <a:bodyPr/>
                    <a:lstStyle/>
                    <a:p>
                      <a:pPr hangingPunct="0">
                        <a:spcBef>
                          <a:spcPts val="900"/>
                        </a:spcBef>
                        <a:spcAft>
                          <a:spcPts val="1000"/>
                        </a:spcAft>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All Studies’ Send Requests</a:t>
                      </a:r>
                      <a:endParaRPr lang="en-US" sz="2000" dirty="0">
                        <a:effectLst/>
                        <a:latin typeface="+mn-lt"/>
                        <a:ea typeface="Times New Roman" panose="02020603050405020304" pitchFamily="18" charset="0"/>
                        <a:cs typeface="Times New Roman" panose="02020603050405020304" pitchFamily="18" charset="0"/>
                      </a:endParaRPr>
                    </a:p>
                  </a:txBody>
                  <a:tcPr marL="25400" marR="25400" marT="25400" marB="25400"/>
                </a:tc>
                <a:tc>
                  <a:txBody>
                    <a:bodyPr/>
                    <a:lstStyle/>
                    <a:p>
                      <a:pPr hangingPunct="0">
                        <a:spcBef>
                          <a:spcPts val="900"/>
                        </a:spcBef>
                        <a:spcAft>
                          <a:spcPts val="1000"/>
                        </a:spcAft>
                        <a:buNone/>
                        <a:tabLst>
                          <a:tab pos="457200" algn="l"/>
                        </a:tabLst>
                      </a:pP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/studies/send/{</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transactionUID</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}?destination={</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aetitle</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{&amp;search*}</a:t>
                      </a:r>
                      <a:endParaRPr lang="en-US"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25400" marR="25400" marT="25400" marB="25400"/>
                </a:tc>
                <a:tc>
                  <a:txBody>
                    <a:bodyPr/>
                    <a:lstStyle/>
                    <a:p>
                      <a:pPr algn="ctr"/>
                      <a:r>
                        <a:rPr lang="en-US" dirty="0"/>
                        <a:t>M</a:t>
                      </a:r>
                    </a:p>
                  </a:txBody>
                  <a:tcPr/>
                </a:tc>
                <a:tc>
                  <a:txBody>
                    <a:bodyPr/>
                    <a:lstStyle/>
                    <a:p>
                      <a:pPr algn="ctr"/>
                      <a:r>
                        <a:rPr lang="en-US" dirty="0"/>
                        <a:t>M</a:t>
                      </a:r>
                    </a:p>
                  </a:txBody>
                  <a:tcPr/>
                </a:tc>
                <a:tc>
                  <a:txBody>
                    <a:bodyPr/>
                    <a:lstStyle/>
                    <a:p>
                      <a:r>
                        <a:rPr lang="en-US" dirty="0"/>
                        <a:t>hierarchical</a:t>
                      </a:r>
                    </a:p>
                  </a:txBody>
                  <a:tcPr/>
                </a:tc>
                <a:extLst>
                  <a:ext uri="{0D108BD9-81ED-4DB2-BD59-A6C34878D82A}">
                    <a16:rowId xmlns:a16="http://schemas.microsoft.com/office/drawing/2014/main" val="3957011641"/>
                  </a:ext>
                </a:extLst>
              </a:tr>
              <a:tr h="370840">
                <a:tc>
                  <a:txBody>
                    <a:bodyPr/>
                    <a:lstStyle/>
                    <a:p>
                      <a:pPr hangingPunct="0">
                        <a:spcBef>
                          <a:spcPts val="900"/>
                        </a:spcBef>
                        <a:spcAft>
                          <a:spcPts val="1000"/>
                        </a:spcAft>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Study's Series’ Send Requests</a:t>
                      </a:r>
                      <a:endParaRPr lang="en-US" sz="2000" dirty="0">
                        <a:effectLst/>
                        <a:latin typeface="+mn-lt"/>
                        <a:ea typeface="Times New Roman" panose="02020603050405020304" pitchFamily="18" charset="0"/>
                        <a:cs typeface="Times New Roman" panose="02020603050405020304" pitchFamily="18" charset="0"/>
                      </a:endParaRPr>
                    </a:p>
                  </a:txBody>
                  <a:tcPr marL="25400" marR="25400" marT="25400" marB="25400"/>
                </a:tc>
                <a:tc>
                  <a:txBody>
                    <a:bodyPr/>
                    <a:lstStyle/>
                    <a:p>
                      <a:pPr hangingPunct="0">
                        <a:spcBef>
                          <a:spcPts val="900"/>
                        </a:spcBef>
                        <a:spcAft>
                          <a:spcPts val="1000"/>
                        </a:spcAft>
                        <a:buNone/>
                        <a:tabLst>
                          <a:tab pos="457200" algn="l"/>
                        </a:tabLst>
                      </a:pP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/studies/{study}/series/send-requests/{</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transactionUID</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}?destination={</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aetitle</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{&amp;search*}</a:t>
                      </a:r>
                      <a:endParaRPr lang="en-US"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25400" marR="25400" marT="25400" marB="25400"/>
                </a:tc>
                <a:tc>
                  <a:txBody>
                    <a:bodyPr/>
                    <a:lstStyle/>
                    <a:p>
                      <a:pPr algn="ctr"/>
                      <a:r>
                        <a:rPr lang="en-US" dirty="0"/>
                        <a:t>M</a:t>
                      </a:r>
                    </a:p>
                  </a:txBody>
                  <a:tcPr/>
                </a:tc>
                <a:tc>
                  <a:txBody>
                    <a:bodyPr/>
                    <a:lstStyle/>
                    <a:p>
                      <a:pPr algn="ctr"/>
                      <a:r>
                        <a:rPr lang="en-US" dirty="0"/>
                        <a:t>M</a:t>
                      </a:r>
                    </a:p>
                  </a:txBody>
                  <a:tcPr/>
                </a:tc>
                <a:tc>
                  <a:txBody>
                    <a:bodyPr/>
                    <a:lstStyle/>
                    <a:p>
                      <a:r>
                        <a:rPr lang="en-US" dirty="0"/>
                        <a:t>hierarchical</a:t>
                      </a:r>
                    </a:p>
                  </a:txBody>
                  <a:tcPr/>
                </a:tc>
                <a:extLst>
                  <a:ext uri="{0D108BD9-81ED-4DB2-BD59-A6C34878D82A}">
                    <a16:rowId xmlns:a16="http://schemas.microsoft.com/office/drawing/2014/main" val="2806618673"/>
                  </a:ext>
                </a:extLst>
              </a:tr>
              <a:tr h="370840">
                <a:tc>
                  <a:txBody>
                    <a:bodyPr/>
                    <a:lstStyle/>
                    <a:p>
                      <a:pPr hangingPunct="0">
                        <a:spcBef>
                          <a:spcPts val="900"/>
                        </a:spcBef>
                        <a:spcAft>
                          <a:spcPts val="1000"/>
                        </a:spcAft>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Study's Instances’ Send Requests</a:t>
                      </a:r>
                      <a:endParaRPr lang="en-US" sz="2000" dirty="0">
                        <a:effectLst/>
                        <a:latin typeface="+mn-lt"/>
                        <a:ea typeface="Times New Roman" panose="02020603050405020304" pitchFamily="18" charset="0"/>
                        <a:cs typeface="Times New Roman" panose="02020603050405020304" pitchFamily="18" charset="0"/>
                      </a:endParaRPr>
                    </a:p>
                  </a:txBody>
                  <a:tcPr marL="25400" marR="25400" marT="25400" marB="25400"/>
                </a:tc>
                <a:tc>
                  <a:txBody>
                    <a:bodyPr/>
                    <a:lstStyle/>
                    <a:p>
                      <a:pPr hangingPunct="0">
                        <a:spcBef>
                          <a:spcPts val="900"/>
                        </a:spcBef>
                        <a:spcAft>
                          <a:spcPts val="1000"/>
                        </a:spcAft>
                        <a:buNone/>
                        <a:tabLst>
                          <a:tab pos="457200" algn="l"/>
                        </a:tabLst>
                      </a:pP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/studies/{study}/instances/send-requests/{</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transactionUID</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}?destination={</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aetitle</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{&amp;search*}</a:t>
                      </a:r>
                      <a:endParaRPr lang="en-US"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25400" marR="25400" marT="25400" marB="25400"/>
                </a:tc>
                <a:tc>
                  <a:txBody>
                    <a:bodyPr/>
                    <a:lstStyle/>
                    <a:p>
                      <a:pPr algn="ctr"/>
                      <a:r>
                        <a:rPr lang="en-US" dirty="0"/>
                        <a:t>M</a:t>
                      </a:r>
                    </a:p>
                  </a:txBody>
                  <a:tcPr/>
                </a:tc>
                <a:tc>
                  <a:txBody>
                    <a:bodyPr/>
                    <a:lstStyle/>
                    <a:p>
                      <a:pPr algn="ctr"/>
                      <a:r>
                        <a:rPr lang="en-US" dirty="0"/>
                        <a:t>O</a:t>
                      </a:r>
                    </a:p>
                  </a:txBody>
                  <a:tcPr/>
                </a:tc>
                <a:tc>
                  <a:txBody>
                    <a:bodyPr/>
                    <a:lstStyle/>
                    <a:p>
                      <a:r>
                        <a:rPr lang="en-US" dirty="0"/>
                        <a:t>relational</a:t>
                      </a:r>
                    </a:p>
                  </a:txBody>
                  <a:tcPr/>
                </a:tc>
                <a:extLst>
                  <a:ext uri="{0D108BD9-81ED-4DB2-BD59-A6C34878D82A}">
                    <a16:rowId xmlns:a16="http://schemas.microsoft.com/office/drawing/2014/main" val="3647008989"/>
                  </a:ext>
                </a:extLst>
              </a:tr>
              <a:tr h="370840">
                <a:tc>
                  <a:txBody>
                    <a:bodyPr/>
                    <a:lstStyle/>
                    <a:p>
                      <a:pPr hangingPunct="0">
                        <a:spcBef>
                          <a:spcPts val="900"/>
                        </a:spcBef>
                        <a:spcAft>
                          <a:spcPts val="1000"/>
                        </a:spcAft>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All Series’ Send Requests</a:t>
                      </a:r>
                      <a:endParaRPr lang="en-US" sz="2000" dirty="0">
                        <a:effectLst/>
                        <a:latin typeface="+mn-lt"/>
                        <a:ea typeface="Times New Roman" panose="02020603050405020304" pitchFamily="18" charset="0"/>
                        <a:cs typeface="Times New Roman" panose="02020603050405020304" pitchFamily="18" charset="0"/>
                      </a:endParaRPr>
                    </a:p>
                  </a:txBody>
                  <a:tcPr marL="25400" marR="25400" marT="25400" marB="25400"/>
                </a:tc>
                <a:tc>
                  <a:txBody>
                    <a:bodyPr/>
                    <a:lstStyle/>
                    <a:p>
                      <a:pPr hangingPunct="0">
                        <a:spcBef>
                          <a:spcPts val="900"/>
                        </a:spcBef>
                        <a:spcAft>
                          <a:spcPts val="1000"/>
                        </a:spcAft>
                        <a:buNone/>
                        <a:tabLst>
                          <a:tab pos="457200" algn="l"/>
                        </a:tabLst>
                      </a:pP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/series/send-requests/{</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transactionUID</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}?destination={</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aetitle</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{&amp;search*}</a:t>
                      </a:r>
                      <a:endParaRPr lang="en-US"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25400" marR="25400" marT="25400" marB="25400"/>
                </a:tc>
                <a:tc>
                  <a:txBody>
                    <a:bodyPr/>
                    <a:lstStyle/>
                    <a:p>
                      <a:pPr algn="ctr"/>
                      <a:r>
                        <a:rPr lang="en-US" dirty="0"/>
                        <a:t>M</a:t>
                      </a:r>
                    </a:p>
                  </a:txBody>
                  <a:tcPr/>
                </a:tc>
                <a:tc>
                  <a:txBody>
                    <a:bodyPr/>
                    <a:lstStyle/>
                    <a:p>
                      <a:pPr algn="ctr"/>
                      <a:r>
                        <a:rPr lang="en-US" dirty="0"/>
                        <a:t>O</a:t>
                      </a:r>
                    </a:p>
                  </a:txBody>
                  <a:tcPr/>
                </a:tc>
                <a:tc>
                  <a:txBody>
                    <a:bodyPr/>
                    <a:lstStyle/>
                    <a:p>
                      <a:r>
                        <a:rPr lang="en-US" dirty="0"/>
                        <a:t>relational</a:t>
                      </a:r>
                    </a:p>
                  </a:txBody>
                  <a:tcPr/>
                </a:tc>
                <a:extLst>
                  <a:ext uri="{0D108BD9-81ED-4DB2-BD59-A6C34878D82A}">
                    <a16:rowId xmlns:a16="http://schemas.microsoft.com/office/drawing/2014/main" val="353444747"/>
                  </a:ext>
                </a:extLst>
              </a:tr>
              <a:tr h="370840">
                <a:tc>
                  <a:txBody>
                    <a:bodyPr/>
                    <a:lstStyle/>
                    <a:p>
                      <a:pPr hangingPunct="0">
                        <a:spcBef>
                          <a:spcPts val="900"/>
                        </a:spcBef>
                        <a:spcAft>
                          <a:spcPts val="1000"/>
                        </a:spcAft>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Study Series' Instances’ Send Requests</a:t>
                      </a:r>
                      <a:endParaRPr lang="en-US" sz="2000" dirty="0">
                        <a:effectLst/>
                        <a:latin typeface="+mn-lt"/>
                        <a:ea typeface="Times New Roman" panose="02020603050405020304" pitchFamily="18" charset="0"/>
                        <a:cs typeface="Times New Roman" panose="02020603050405020304" pitchFamily="18" charset="0"/>
                      </a:endParaRPr>
                    </a:p>
                  </a:txBody>
                  <a:tcPr marL="25400" marR="25400" marT="25400" marB="25400"/>
                </a:tc>
                <a:tc>
                  <a:txBody>
                    <a:bodyPr/>
                    <a:lstStyle/>
                    <a:p>
                      <a:pPr hangingPunct="0">
                        <a:spcBef>
                          <a:spcPts val="900"/>
                        </a:spcBef>
                        <a:spcAft>
                          <a:spcPts val="1000"/>
                        </a:spcAft>
                        <a:buNone/>
                        <a:tabLst>
                          <a:tab pos="457200" algn="l"/>
                        </a:tabLst>
                      </a:pP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/studies/{study}/series/{series}/instances/send-requests/{</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transactionUID</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}?destination={</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aetitle</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{&amp;search*}</a:t>
                      </a:r>
                      <a:endParaRPr lang="en-US"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25400" marR="25400" marT="25400" marB="25400"/>
                </a:tc>
                <a:tc>
                  <a:txBody>
                    <a:bodyPr/>
                    <a:lstStyle/>
                    <a:p>
                      <a:pPr algn="ctr"/>
                      <a:r>
                        <a:rPr lang="en-US" dirty="0"/>
                        <a:t>M</a:t>
                      </a:r>
                    </a:p>
                  </a:txBody>
                  <a:tcPr/>
                </a:tc>
                <a:tc>
                  <a:txBody>
                    <a:bodyPr/>
                    <a:lstStyle/>
                    <a:p>
                      <a:pPr algn="ctr"/>
                      <a:r>
                        <a:rPr lang="en-US" dirty="0"/>
                        <a:t>M</a:t>
                      </a:r>
                    </a:p>
                  </a:txBody>
                  <a:tcPr/>
                </a:tc>
                <a:tc>
                  <a:txBody>
                    <a:bodyPr/>
                    <a:lstStyle/>
                    <a:p>
                      <a:r>
                        <a:rPr lang="en-US" dirty="0"/>
                        <a:t>hierarchical</a:t>
                      </a:r>
                    </a:p>
                  </a:txBody>
                  <a:tcPr/>
                </a:tc>
                <a:extLst>
                  <a:ext uri="{0D108BD9-81ED-4DB2-BD59-A6C34878D82A}">
                    <a16:rowId xmlns:a16="http://schemas.microsoft.com/office/drawing/2014/main" val="1221074963"/>
                  </a:ext>
                </a:extLst>
              </a:tr>
              <a:tr h="370840">
                <a:tc>
                  <a:txBody>
                    <a:bodyPr/>
                    <a:lstStyle/>
                    <a:p>
                      <a:pPr hangingPunct="0">
                        <a:spcBef>
                          <a:spcPts val="900"/>
                        </a:spcBef>
                        <a:spcAft>
                          <a:spcPts val="1000"/>
                        </a:spcAft>
                        <a:buNone/>
                        <a:tabLst>
                          <a:tab pos="457200" algn="l"/>
                        </a:tabLst>
                      </a:pPr>
                      <a:r>
                        <a:rPr lang="en-US" sz="1800" dirty="0">
                          <a:solidFill>
                            <a:srgbClr val="000000"/>
                          </a:solidFill>
                          <a:effectLst/>
                          <a:latin typeface="+mn-lt"/>
                          <a:ea typeface="Times New Roman" panose="02020603050405020304" pitchFamily="18" charset="0"/>
                          <a:cs typeface="Times New Roman" panose="02020603050405020304" pitchFamily="18" charset="0"/>
                        </a:rPr>
                        <a:t>All Instances’ Send Requests</a:t>
                      </a:r>
                      <a:endParaRPr lang="en-US" sz="2000" dirty="0">
                        <a:effectLst/>
                        <a:latin typeface="+mn-lt"/>
                        <a:ea typeface="Times New Roman" panose="02020603050405020304" pitchFamily="18" charset="0"/>
                        <a:cs typeface="Times New Roman" panose="02020603050405020304" pitchFamily="18" charset="0"/>
                      </a:endParaRPr>
                    </a:p>
                  </a:txBody>
                  <a:tcPr marL="25400" marR="25400" marT="25400" marB="25400"/>
                </a:tc>
                <a:tc>
                  <a:txBody>
                    <a:bodyPr/>
                    <a:lstStyle/>
                    <a:p>
                      <a:pPr hangingPunct="0">
                        <a:spcBef>
                          <a:spcPts val="900"/>
                        </a:spcBef>
                        <a:spcAft>
                          <a:spcPts val="1000"/>
                        </a:spcAft>
                        <a:buNone/>
                        <a:tabLst>
                          <a:tab pos="457200" algn="l"/>
                        </a:tabLst>
                      </a:pP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/instances/send-requests/{</a:t>
                      </a:r>
                      <a:r>
                        <a:rPr lang="en-US" sz="1400"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transactionUID</a:t>
                      </a:r>
                      <a:r>
                        <a:rPr lang="en-US" sz="14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}?destination {&amp;search*}</a:t>
                      </a:r>
                      <a:endParaRPr lang="en-US"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25400" marR="25400" marT="25400" marB="25400"/>
                </a:tc>
                <a:tc>
                  <a:txBody>
                    <a:bodyPr/>
                    <a:lstStyle/>
                    <a:p>
                      <a:pPr algn="ctr"/>
                      <a:r>
                        <a:rPr lang="en-US" dirty="0"/>
                        <a:t>M</a:t>
                      </a:r>
                    </a:p>
                  </a:txBody>
                  <a:tcPr/>
                </a:tc>
                <a:tc>
                  <a:txBody>
                    <a:bodyPr/>
                    <a:lstStyle/>
                    <a:p>
                      <a:pPr algn="ctr"/>
                      <a:r>
                        <a:rPr lang="en-US" dirty="0"/>
                        <a:t>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relational</a:t>
                      </a:r>
                    </a:p>
                  </a:txBody>
                  <a:tcPr/>
                </a:tc>
                <a:extLst>
                  <a:ext uri="{0D108BD9-81ED-4DB2-BD59-A6C34878D82A}">
                    <a16:rowId xmlns:a16="http://schemas.microsoft.com/office/drawing/2014/main" val="1205049932"/>
                  </a:ext>
                </a:extLst>
              </a:tr>
            </a:tbl>
          </a:graphicData>
        </a:graphic>
      </p:graphicFrame>
      <p:sp>
        <p:nvSpPr>
          <p:cNvPr id="4" name="Date Placeholder 3">
            <a:extLst>
              <a:ext uri="{FF2B5EF4-FFF2-40B4-BE49-F238E27FC236}">
                <a16:creationId xmlns:a16="http://schemas.microsoft.com/office/drawing/2014/main" id="{5C373956-868A-59A0-3437-8858C384DB8A}"/>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30EB54E4-1D95-7AFD-037A-8DF10554649D}"/>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A9EF495A-E2AE-4F8C-0526-CF5EEA09362B}"/>
              </a:ext>
            </a:extLst>
          </p:cNvPr>
          <p:cNvSpPr>
            <a:spLocks noGrp="1"/>
          </p:cNvSpPr>
          <p:nvPr>
            <p:ph type="sldNum" sz="quarter" idx="4"/>
          </p:nvPr>
        </p:nvSpPr>
        <p:spPr/>
        <p:txBody>
          <a:bodyPr/>
          <a:lstStyle/>
          <a:p>
            <a:fld id="{D57F1E4F-1CFF-5643-939E-217C01CDF565}" type="slidenum">
              <a:rPr lang="en-US" smtClean="0"/>
              <a:pPr/>
              <a:t>14</a:t>
            </a:fld>
            <a:endParaRPr lang="en-US" dirty="0"/>
          </a:p>
        </p:txBody>
      </p:sp>
      <p:sp>
        <p:nvSpPr>
          <p:cNvPr id="3" name="Rectangle: Rounded Corners 2">
            <a:extLst>
              <a:ext uri="{FF2B5EF4-FFF2-40B4-BE49-F238E27FC236}">
                <a16:creationId xmlns:a16="http://schemas.microsoft.com/office/drawing/2014/main" id="{161259FF-10FD-3168-E846-D37B1CBB0812}"/>
              </a:ext>
            </a:extLst>
          </p:cNvPr>
          <p:cNvSpPr/>
          <p:nvPr/>
        </p:nvSpPr>
        <p:spPr>
          <a:xfrm>
            <a:off x="7535008" y="702156"/>
            <a:ext cx="4110616" cy="36860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dirty="0"/>
              <a:t>Based on </a:t>
            </a:r>
            <a:r>
              <a:rPr lang="en-US" sz="1400" dirty="0">
                <a:solidFill>
                  <a:schemeClr val="accent1"/>
                </a:solidFill>
                <a:hlinkClick r:id="rId2">
                  <a:extLst>
                    <a:ext uri="{A12FA001-AC4F-418D-AE19-62706E023703}">
                      <ahyp:hlinkClr xmlns:ahyp="http://schemas.microsoft.com/office/drawing/2018/hyperlinkcolor" val="tx"/>
                    </a:ext>
                  </a:extLst>
                </a:hlinkClick>
              </a:rPr>
              <a:t>Table 10.6.1-1. Search Transaction Resources</a:t>
            </a:r>
            <a:endParaRPr lang="en-US" sz="1400" dirty="0">
              <a:solidFill>
                <a:schemeClr val="accent1"/>
              </a:solidFill>
            </a:endParaRPr>
          </a:p>
        </p:txBody>
      </p:sp>
    </p:spTree>
    <p:extLst>
      <p:ext uri="{BB962C8B-B14F-4D97-AF65-F5344CB8AC3E}">
        <p14:creationId xmlns:p14="http://schemas.microsoft.com/office/powerpoint/2010/main" val="30880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67ACA-7223-41FA-735A-203388622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FA0AF-F254-A4D4-07D0-76C2FAB9640A}"/>
              </a:ext>
            </a:extLst>
          </p:cNvPr>
          <p:cNvSpPr>
            <a:spLocks noGrp="1"/>
          </p:cNvSpPr>
          <p:nvPr>
            <p:ph type="title"/>
          </p:nvPr>
        </p:nvSpPr>
        <p:spPr/>
        <p:txBody>
          <a:bodyPr/>
          <a:lstStyle/>
          <a:p>
            <a:r>
              <a:rPr lang="en-US" dirty="0"/>
              <a:t>SEND Transaction Resources – NPI Service</a:t>
            </a:r>
          </a:p>
        </p:txBody>
      </p:sp>
      <p:graphicFrame>
        <p:nvGraphicFramePr>
          <p:cNvPr id="7" name="Content Placeholder 6">
            <a:extLst>
              <a:ext uri="{FF2B5EF4-FFF2-40B4-BE49-F238E27FC236}">
                <a16:creationId xmlns:a16="http://schemas.microsoft.com/office/drawing/2014/main" id="{A20C5D6E-0531-FA9D-4B30-952CA0067394}"/>
              </a:ext>
            </a:extLst>
          </p:cNvPr>
          <p:cNvGraphicFramePr>
            <a:graphicFrameLocks noGrp="1"/>
          </p:cNvGraphicFramePr>
          <p:nvPr>
            <p:ph idx="1"/>
            <p:extLst>
              <p:ext uri="{D42A27DB-BD31-4B8C-83A1-F6EECF244321}">
                <p14:modId xmlns:p14="http://schemas.microsoft.com/office/powerpoint/2010/main" val="1560213161"/>
              </p:ext>
            </p:extLst>
          </p:nvPr>
        </p:nvGraphicFramePr>
        <p:xfrm>
          <a:off x="581025" y="1902618"/>
          <a:ext cx="11029950" cy="1010920"/>
        </p:xfrm>
        <a:graphic>
          <a:graphicData uri="http://schemas.openxmlformats.org/drawingml/2006/table">
            <a:tbl>
              <a:tblPr firstRow="1" bandRow="1">
                <a:tableStyleId>{5C22544A-7EE6-4342-B048-85BDC9FD1C3A}</a:tableStyleId>
              </a:tblPr>
              <a:tblGrid>
                <a:gridCol w="1454944">
                  <a:extLst>
                    <a:ext uri="{9D8B030D-6E8A-4147-A177-3AD203B41FA5}">
                      <a16:colId xmlns:a16="http://schemas.microsoft.com/office/drawing/2014/main" val="695912705"/>
                    </a:ext>
                  </a:extLst>
                </a:gridCol>
                <a:gridCol w="4143375">
                  <a:extLst>
                    <a:ext uri="{9D8B030D-6E8A-4147-A177-3AD203B41FA5}">
                      <a16:colId xmlns:a16="http://schemas.microsoft.com/office/drawing/2014/main" val="1115258842"/>
                    </a:ext>
                  </a:extLst>
                </a:gridCol>
                <a:gridCol w="5431631">
                  <a:extLst>
                    <a:ext uri="{9D8B030D-6E8A-4147-A177-3AD203B41FA5}">
                      <a16:colId xmlns:a16="http://schemas.microsoft.com/office/drawing/2014/main" val="2840116683"/>
                    </a:ext>
                  </a:extLst>
                </a:gridCol>
              </a:tblGrid>
              <a:tr h="370840">
                <a:tc>
                  <a:txBody>
                    <a:bodyPr/>
                    <a:lstStyle/>
                    <a:p>
                      <a:r>
                        <a:rPr lang="en-US" dirty="0"/>
                        <a:t>Resource</a:t>
                      </a:r>
                    </a:p>
                  </a:txBody>
                  <a:tcPr/>
                </a:tc>
                <a:tc>
                  <a:txBody>
                    <a:bodyPr/>
                    <a:lstStyle/>
                    <a:p>
                      <a:r>
                        <a:rPr lang="en-US" dirty="0"/>
                        <a:t>URI Template</a:t>
                      </a:r>
                    </a:p>
                  </a:txBody>
                  <a:tcPr/>
                </a:tc>
                <a:tc>
                  <a:txBody>
                    <a:bodyPr/>
                    <a:lstStyle/>
                    <a:p>
                      <a:r>
                        <a:rPr lang="en-US" dirty="0"/>
                        <a:t>Description</a:t>
                      </a:r>
                    </a:p>
                  </a:txBody>
                  <a:tcPr/>
                </a:tc>
                <a:extLst>
                  <a:ext uri="{0D108BD9-81ED-4DB2-BD59-A6C34878D82A}">
                    <a16:rowId xmlns:a16="http://schemas.microsoft.com/office/drawing/2014/main" val="407918944"/>
                  </a:ext>
                </a:extLst>
              </a:tr>
              <a:tr h="370840">
                <a:tc>
                  <a:txBody>
                    <a:bodyPr/>
                    <a:lstStyle/>
                    <a:p>
                      <a:r>
                        <a:rPr lang="en-US" dirty="0"/>
                        <a:t>All Instances</a:t>
                      </a:r>
                    </a:p>
                  </a:txBody>
                  <a:tcPr/>
                </a:tc>
                <a:tc>
                  <a:txBody>
                    <a:bodyPr/>
                    <a:lstStyle/>
                    <a:p>
                      <a:r>
                        <a:rPr lang="en-US" sz="1400" kern="1200" dirty="0">
                          <a:solidFill>
                            <a:schemeClr val="dk1"/>
                          </a:solidFill>
                          <a:effectLst/>
                          <a:latin typeface="Courier New" panose="02070309020205020404" pitchFamily="49" charset="0"/>
                          <a:ea typeface="+mn-ea"/>
                          <a:cs typeface="Courier New" panose="02070309020205020404" pitchFamily="49" charset="0"/>
                        </a:rPr>
                        <a:t>/{</a:t>
                      </a:r>
                      <a:r>
                        <a:rPr lang="en-US" sz="1400" kern="1200" dirty="0" err="1">
                          <a:solidFill>
                            <a:schemeClr val="dk1"/>
                          </a:solidFill>
                          <a:effectLst/>
                          <a:latin typeface="Courier New" panose="02070309020205020404" pitchFamily="49" charset="0"/>
                          <a:ea typeface="+mn-ea"/>
                          <a:cs typeface="Courier New" panose="02070309020205020404" pitchFamily="49" charset="0"/>
                        </a:rPr>
                        <a:t>npi</a:t>
                      </a:r>
                      <a:r>
                        <a:rPr lang="en-US" sz="1400" kern="1200" dirty="0">
                          <a:solidFill>
                            <a:schemeClr val="dk1"/>
                          </a:solidFill>
                          <a:effectLst/>
                          <a:latin typeface="Courier New" panose="02070309020205020404" pitchFamily="49" charset="0"/>
                          <a:ea typeface="+mn-ea"/>
                          <a:cs typeface="Courier New" panose="02070309020205020404" pitchFamily="49" charset="0"/>
                        </a:rPr>
                        <a:t>-name}/send-requests?{</a:t>
                      </a:r>
                      <a:r>
                        <a:rPr lang="en-US" sz="1400" kern="1200" dirty="0" err="1">
                          <a:solidFill>
                            <a:schemeClr val="dk1"/>
                          </a:solidFill>
                          <a:effectLst/>
                          <a:latin typeface="Courier New" panose="02070309020205020404" pitchFamily="49" charset="0"/>
                          <a:ea typeface="+mn-ea"/>
                          <a:cs typeface="Courier New" panose="02070309020205020404" pitchFamily="49" charset="0"/>
                        </a:rPr>
                        <a:t>transactionUID</a:t>
                      </a:r>
                      <a:r>
                        <a:rPr lang="en-US" sz="1400" kern="1200" dirty="0">
                          <a:solidFill>
                            <a:schemeClr val="dk1"/>
                          </a:solidFill>
                          <a:effectLst/>
                          <a:latin typeface="Courier New" panose="02070309020205020404" pitchFamily="49" charset="0"/>
                          <a:ea typeface="+mn-ea"/>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txBody>
                  <a:tcPr/>
                </a:tc>
                <a:tc>
                  <a:txBody>
                    <a:bodyPr/>
                    <a:lstStyle/>
                    <a:p>
                      <a:r>
                        <a:rPr lang="en-US" dirty="0"/>
                        <a:t>Searches a collection of NPI Instances and forwards or starts to forward these to another server.</a:t>
                      </a:r>
                    </a:p>
                  </a:txBody>
                  <a:tcPr/>
                </a:tc>
                <a:extLst>
                  <a:ext uri="{0D108BD9-81ED-4DB2-BD59-A6C34878D82A}">
                    <a16:rowId xmlns:a16="http://schemas.microsoft.com/office/drawing/2014/main" val="292721168"/>
                  </a:ext>
                </a:extLst>
              </a:tr>
            </a:tbl>
          </a:graphicData>
        </a:graphic>
      </p:graphicFrame>
      <p:sp>
        <p:nvSpPr>
          <p:cNvPr id="4" name="Date Placeholder 3">
            <a:extLst>
              <a:ext uri="{FF2B5EF4-FFF2-40B4-BE49-F238E27FC236}">
                <a16:creationId xmlns:a16="http://schemas.microsoft.com/office/drawing/2014/main" id="{BA1B4942-7A50-38EF-6B68-EF8ECC79E33D}"/>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BD00CCAC-DD5D-2BA8-DB65-45BC02E87584}"/>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35A874A5-6C9F-8488-605E-35D1BEED8764}"/>
              </a:ext>
            </a:extLst>
          </p:cNvPr>
          <p:cNvSpPr>
            <a:spLocks noGrp="1"/>
          </p:cNvSpPr>
          <p:nvPr>
            <p:ph type="sldNum" sz="quarter" idx="4"/>
          </p:nvPr>
        </p:nvSpPr>
        <p:spPr/>
        <p:txBody>
          <a:bodyPr/>
          <a:lstStyle/>
          <a:p>
            <a:fld id="{D57F1E4F-1CFF-5643-939E-217C01CDF565}" type="slidenum">
              <a:rPr lang="en-US" smtClean="0"/>
              <a:pPr/>
              <a:t>15</a:t>
            </a:fld>
            <a:endParaRPr lang="en-US" dirty="0"/>
          </a:p>
        </p:txBody>
      </p:sp>
      <p:sp>
        <p:nvSpPr>
          <p:cNvPr id="8" name="TextBox 7">
            <a:extLst>
              <a:ext uri="{FF2B5EF4-FFF2-40B4-BE49-F238E27FC236}">
                <a16:creationId xmlns:a16="http://schemas.microsoft.com/office/drawing/2014/main" id="{B390C805-AC36-5E84-A00D-42B1532B9AA3}"/>
              </a:ext>
            </a:extLst>
          </p:cNvPr>
          <p:cNvSpPr txBox="1"/>
          <p:nvPr/>
        </p:nvSpPr>
        <p:spPr>
          <a:xfrm>
            <a:off x="581025" y="3372787"/>
            <a:ext cx="7468711" cy="2616101"/>
          </a:xfrm>
          <a:prstGeom prst="rect">
            <a:avLst/>
          </a:prstGeom>
          <a:noFill/>
        </p:spPr>
        <p:txBody>
          <a:bodyPr wrap="none" rtlCol="0">
            <a:spAutoFit/>
          </a:bodyPr>
          <a:lstStyle/>
          <a:p>
            <a:r>
              <a:rPr lang="en-US" dirty="0"/>
              <a:t>Where</a:t>
            </a:r>
          </a:p>
          <a:p>
            <a:endParaRPr lang="en-US" dirty="0"/>
          </a:p>
          <a:p>
            <a:r>
              <a:rPr lang="en-US" sz="1600" dirty="0" err="1">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npi</a:t>
            </a: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-name = "color-palettes"</a:t>
            </a:r>
          </a:p>
          <a:p>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 "defined-procedure-protocols"</a:t>
            </a:r>
          </a:p>
          <a:p>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 "hanging-protocols"</a:t>
            </a:r>
          </a:p>
          <a:p>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 "implant-templates"</a:t>
            </a:r>
          </a:p>
          <a:p>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 "inventories“</a:t>
            </a:r>
          </a:p>
          <a:p>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 "protocol-approvals"</a:t>
            </a:r>
          </a:p>
          <a:p>
            <a:endPar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endParaRPr>
          </a:p>
          <a:p>
            <a:r>
              <a:rPr lang="en-US" sz="1600" dirty="0" err="1">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transactionUID</a:t>
            </a: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 is the Unique Identifier of a send request transaction</a:t>
            </a:r>
          </a:p>
        </p:txBody>
      </p:sp>
      <p:sp>
        <p:nvSpPr>
          <p:cNvPr id="3" name="Rectangle: Rounded Corners 2">
            <a:extLst>
              <a:ext uri="{FF2B5EF4-FFF2-40B4-BE49-F238E27FC236}">
                <a16:creationId xmlns:a16="http://schemas.microsoft.com/office/drawing/2014/main" id="{42965BFC-23DF-03BC-8D42-1EBDDA621070}"/>
              </a:ext>
            </a:extLst>
          </p:cNvPr>
          <p:cNvSpPr/>
          <p:nvPr/>
        </p:nvSpPr>
        <p:spPr>
          <a:xfrm>
            <a:off x="7122017" y="702156"/>
            <a:ext cx="4523607" cy="36860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dirty="0"/>
              <a:t>Table based on </a:t>
            </a:r>
            <a:r>
              <a:rPr lang="en-US" sz="1400" dirty="0">
                <a:solidFill>
                  <a:schemeClr val="accent1"/>
                </a:solidFill>
                <a:hlinkClick r:id="rId2">
                  <a:extLst>
                    <a:ext uri="{A12FA001-AC4F-418D-AE19-62706E023703}">
                      <ahyp:hlinkClr xmlns:ahyp="http://schemas.microsoft.com/office/drawing/2018/hyperlinkcolor" val="tx"/>
                    </a:ext>
                  </a:extLst>
                </a:hlinkClick>
              </a:rPr>
              <a:t>Table 12.6.1-1. Search Transaction Resources</a:t>
            </a:r>
            <a:endParaRPr lang="en-US" sz="1400" dirty="0">
              <a:solidFill>
                <a:schemeClr val="accent1"/>
              </a:solidFill>
            </a:endParaRPr>
          </a:p>
        </p:txBody>
      </p:sp>
    </p:spTree>
    <p:extLst>
      <p:ext uri="{BB962C8B-B14F-4D97-AF65-F5344CB8AC3E}">
        <p14:creationId xmlns:p14="http://schemas.microsoft.com/office/powerpoint/2010/main" val="190775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FDD6-A489-6B29-45FA-ED21D64C4FCA}"/>
              </a:ext>
            </a:extLst>
          </p:cNvPr>
          <p:cNvSpPr>
            <a:spLocks noGrp="1"/>
          </p:cNvSpPr>
          <p:nvPr>
            <p:ph type="title"/>
          </p:nvPr>
        </p:nvSpPr>
        <p:spPr/>
        <p:txBody>
          <a:bodyPr/>
          <a:lstStyle/>
          <a:p>
            <a:r>
              <a:rPr lang="en-US" noProof="0" dirty="0"/>
              <a:t>Send Transaction – Request and Response</a:t>
            </a:r>
          </a:p>
        </p:txBody>
      </p:sp>
      <p:sp>
        <p:nvSpPr>
          <p:cNvPr id="3" name="Content Placeholder 2">
            <a:extLst>
              <a:ext uri="{FF2B5EF4-FFF2-40B4-BE49-F238E27FC236}">
                <a16:creationId xmlns:a16="http://schemas.microsoft.com/office/drawing/2014/main" id="{E1D81083-4170-B146-DC53-436F9A3E498B}"/>
              </a:ext>
            </a:extLst>
          </p:cNvPr>
          <p:cNvSpPr>
            <a:spLocks noGrp="1"/>
          </p:cNvSpPr>
          <p:nvPr>
            <p:ph idx="1"/>
          </p:nvPr>
        </p:nvSpPr>
        <p:spPr>
          <a:xfrm>
            <a:off x="581192" y="2180496"/>
            <a:ext cx="11029615" cy="4602266"/>
          </a:xfrm>
        </p:spPr>
        <p:txBody>
          <a:bodyPr>
            <a:normAutofit/>
          </a:bodyPr>
          <a:lstStyle/>
          <a:p>
            <a:pPr marL="0" indent="0">
              <a:buNone/>
            </a:pP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POST </a:t>
            </a: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SP</a:t>
            </a:r>
            <a:r>
              <a:rPr lang="en-US" sz="1600" b="0" noProof="0" dirty="0">
                <a:solidFill>
                  <a:srgbClr val="3B3B3B"/>
                </a:solidFill>
                <a:effectLst/>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a:t>
            </a:r>
            <a:r>
              <a:rPr lang="en-US" sz="1600" b="0" i="0" u="none" strike="noStrike" baseline="0" noProof="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b="0" noProof="0" dirty="0">
                <a:solidFill>
                  <a:srgbClr val="3B3B3B"/>
                </a:solidFill>
                <a:effectLst/>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b="0" i="0" u="none" strike="noStrike" baseline="0" noProof="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b="0" noProof="0" dirty="0">
                <a:solidFill>
                  <a:srgbClr val="3B3B3B"/>
                </a:solidFill>
                <a:effectLst/>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{resource} </a:t>
            </a:r>
            <a:r>
              <a:rPr lang="en-US" sz="160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send</a:t>
            </a: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-requests/</a:t>
            </a:r>
            <a:r>
              <a:rPr lang="en-US" sz="160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a:t>
            </a: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noProof="0" dirty="0" err="1">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transactionUID</a:t>
            </a: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a:t>
            </a:r>
            <a:r>
              <a:rPr lang="en-US" sz="160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a:t>
            </a: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{destination} {&amp;search*} </a:t>
            </a: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SP</a:t>
            </a:r>
            <a:r>
              <a:rPr lang="en-US" sz="1600" b="0" noProof="0" dirty="0">
                <a:solidFill>
                  <a:srgbClr val="3B3B3B"/>
                </a:solidFill>
                <a:effectLst/>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version CRLF</a:t>
            </a:r>
            <a:br>
              <a:rPr lang="en-US" sz="1600" b="0" noProof="0" dirty="0">
                <a:solidFill>
                  <a:srgbClr val="3B3B3B"/>
                </a:solidFill>
                <a:effectLst/>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Accept: 1#media-type CRLF</a:t>
            </a:r>
            <a:b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*(header-field CRLF)</a:t>
            </a:r>
            <a:br>
              <a:rPr lang="en-US" sz="1600" noProof="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CRLF</a:t>
            </a:r>
            <a:endParaRPr lang="en-US" sz="1600" b="0" noProof="0" dirty="0">
              <a:solidFill>
                <a:srgbClr val="3B3B3B"/>
              </a:solidFill>
              <a:effectLst/>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endParaRPr>
          </a:p>
          <a:p>
            <a:pPr marL="0" indent="0">
              <a:buNone/>
            </a:pPr>
            <a:r>
              <a:rPr lang="en-US" noProof="0" dirty="0">
                <a:solidFill>
                  <a:srgbClr val="3B3B3B"/>
                </a:solidFill>
                <a:cs typeface="Courier New" panose="02070309020205020404" pitchFamily="49" charset="0"/>
              </a:rPr>
              <a:t>where </a:t>
            </a: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destination</a:t>
            </a:r>
            <a:r>
              <a:rPr lang="en-US" noProof="0" dirty="0">
                <a:solidFill>
                  <a:srgbClr val="3B3B3B"/>
                </a:solidFill>
                <a:cs typeface="Courier New" panose="02070309020205020404" pitchFamily="49" charset="0"/>
              </a:rPr>
              <a:t> = </a:t>
            </a:r>
            <a:r>
              <a:rPr lang="en-US" sz="160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destination</a:t>
            </a:r>
            <a:r>
              <a:rPr lang="en-US" sz="160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a:t>
            </a: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t>
            </a:r>
            <a:r>
              <a:rPr lang="en-US" sz="1600" dirty="0">
                <a:solidFill>
                  <a:srgbClr val="000000"/>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a:t>
            </a: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{destination}</a:t>
            </a:r>
            <a:r>
              <a:rPr lang="en-US" noProof="0" dirty="0">
                <a:solidFill>
                  <a:srgbClr val="3B3B3B"/>
                </a:solidFill>
                <a:cs typeface="Courier New" panose="02070309020205020404" pitchFamily="49" charset="0"/>
              </a:rPr>
              <a:t> </a:t>
            </a:r>
          </a:p>
          <a:p>
            <a:pPr marL="0" indent="0">
              <a:buNone/>
            </a:pPr>
            <a:r>
              <a:rPr lang="en-US" dirty="0">
                <a:solidFill>
                  <a:srgbClr val="3B3B3B"/>
                </a:solidFill>
                <a:cs typeface="Courier New" panose="02070309020205020404" pitchFamily="49" charset="0"/>
              </a:rPr>
              <a:t>providing</a:t>
            </a:r>
            <a:r>
              <a:rPr lang="en-US" noProof="0" dirty="0">
                <a:solidFill>
                  <a:srgbClr val="3B3B3B"/>
                </a:solidFill>
                <a:cs typeface="Courier New" panose="02070309020205020404" pitchFamily="49" charset="0"/>
              </a:rPr>
              <a:t> the Application Entity Title of the destination of the send request.</a:t>
            </a:r>
          </a:p>
          <a:p>
            <a:pPr marL="0" indent="0">
              <a:buNone/>
            </a:pPr>
            <a:endParaRPr lang="en-US" sz="1200" dirty="0">
              <a:solidFill>
                <a:srgbClr val="3B3B3B"/>
              </a:solidFill>
              <a:cs typeface="Courier New" panose="02070309020205020404" pitchFamily="49" charset="0"/>
            </a:endParaRPr>
          </a:p>
          <a:p>
            <a:pPr marL="0" indent="0">
              <a:buNone/>
            </a:pP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version SP status-code SP reason-phrase 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Content-Type: media-type 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*(header-field 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[payload]</a:t>
            </a:r>
          </a:p>
          <a:p>
            <a:pPr marL="0" indent="0">
              <a:buNone/>
            </a:pPr>
            <a:r>
              <a:rPr lang="en-US" dirty="0">
                <a:solidFill>
                  <a:srgbClr val="3B3B3B"/>
                </a:solidFill>
                <a:ea typeface="Noto Sans Mono ExtraCondensed M" panose="020B0509040504020204" pitchFamily="50" charset="0"/>
                <a:cs typeface="Noto Sans Mono ExtraCondensed M" panose="020B0509040504020204" pitchFamily="50" charset="0"/>
              </a:rPr>
              <a:t>200 and 202 success response payloads shall contain a Send Request Response Module indicating what has been achieved to this point. Other responses may contain a status report.</a:t>
            </a:r>
            <a:endParaRPr lang="en-US" noProof="0" dirty="0">
              <a:solidFill>
                <a:srgbClr val="3B3B3B"/>
              </a:solidFill>
              <a:cs typeface="Courier New" panose="02070309020205020404" pitchFamily="49" charset="0"/>
            </a:endParaRPr>
          </a:p>
        </p:txBody>
      </p:sp>
      <p:sp>
        <p:nvSpPr>
          <p:cNvPr id="4" name="Date Placeholder 3">
            <a:extLst>
              <a:ext uri="{FF2B5EF4-FFF2-40B4-BE49-F238E27FC236}">
                <a16:creationId xmlns:a16="http://schemas.microsoft.com/office/drawing/2014/main" id="{781D80F1-1435-834C-D163-6DC014C7FD26}"/>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8253BACB-93A8-07CD-CAE6-044F9F365EF1}"/>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5C4FE432-1C07-3D5F-6AE0-F6D0A9F87DD8}"/>
              </a:ext>
            </a:extLst>
          </p:cNvPr>
          <p:cNvSpPr>
            <a:spLocks noGrp="1"/>
          </p:cNvSpPr>
          <p:nvPr>
            <p:ph type="sldNum" sz="quarter" idx="4"/>
          </p:nvPr>
        </p:nvSpPr>
        <p:spPr/>
        <p:txBody>
          <a:bodyPr/>
          <a:lstStyle/>
          <a:p>
            <a:fld id="{D57F1E4F-1CFF-5643-939E-217C01CDF565}" type="slidenum">
              <a:rPr lang="en-US" noProof="0" smtClean="0"/>
              <a:pPr/>
              <a:t>16</a:t>
            </a:fld>
            <a:endParaRPr lang="en-US" noProof="0" dirty="0"/>
          </a:p>
        </p:txBody>
      </p:sp>
    </p:spTree>
    <p:extLst>
      <p:ext uri="{BB962C8B-B14F-4D97-AF65-F5344CB8AC3E}">
        <p14:creationId xmlns:p14="http://schemas.microsoft.com/office/powerpoint/2010/main" val="5987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FDD6-A489-6B29-45FA-ED21D64C4FCA}"/>
              </a:ext>
            </a:extLst>
          </p:cNvPr>
          <p:cNvSpPr>
            <a:spLocks noGrp="1"/>
          </p:cNvSpPr>
          <p:nvPr>
            <p:ph type="title"/>
          </p:nvPr>
        </p:nvSpPr>
        <p:spPr/>
        <p:txBody>
          <a:bodyPr/>
          <a:lstStyle/>
          <a:p>
            <a:r>
              <a:rPr lang="en-US"/>
              <a:t>Check </a:t>
            </a:r>
            <a:r>
              <a:rPr lang="en-US" noProof="0"/>
              <a:t>Send </a:t>
            </a:r>
            <a:r>
              <a:rPr lang="en-US" noProof="0" dirty="0"/>
              <a:t>Result Transaction – Request and Response</a:t>
            </a:r>
          </a:p>
        </p:txBody>
      </p:sp>
      <p:sp>
        <p:nvSpPr>
          <p:cNvPr id="3" name="Content Placeholder 2">
            <a:extLst>
              <a:ext uri="{FF2B5EF4-FFF2-40B4-BE49-F238E27FC236}">
                <a16:creationId xmlns:a16="http://schemas.microsoft.com/office/drawing/2014/main" id="{E1D81083-4170-B146-DC53-436F9A3E498B}"/>
              </a:ext>
            </a:extLst>
          </p:cNvPr>
          <p:cNvSpPr>
            <a:spLocks noGrp="1"/>
          </p:cNvSpPr>
          <p:nvPr>
            <p:ph idx="1"/>
          </p:nvPr>
        </p:nvSpPr>
        <p:spPr>
          <a:xfrm>
            <a:off x="581192" y="2180496"/>
            <a:ext cx="11029615" cy="4602266"/>
          </a:xfrm>
        </p:spPr>
        <p:txBody>
          <a:bodyPr>
            <a:normAutofit/>
          </a:bodyPr>
          <a:lstStyle/>
          <a:p>
            <a:pPr marL="0" indent="0">
              <a:buNone/>
            </a:pPr>
            <a:r>
              <a:rPr lang="en-US" sz="1600" u="sng" dirty="0">
                <a:latin typeface="+mj-lt"/>
                <a:ea typeface="Noto Sans Mono ExtraCondensed M" panose="020B0509040504020204" pitchFamily="50" charset="0"/>
                <a:cs typeface="Noto Sans Mono ExtraCondensed M" panose="020B0509040504020204" pitchFamily="50" charset="0"/>
              </a:rPr>
              <a:t>Request</a:t>
            </a:r>
          </a:p>
          <a:p>
            <a:pPr marL="0" indent="0">
              <a:buNone/>
            </a:pP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GET SP "/" {/resource} "/send-requests/{</a:t>
            </a:r>
            <a:r>
              <a:rPr lang="en-US" sz="1600" dirty="0" err="1">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transactionUID</a:t>
            </a: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 SP version CRLF</a:t>
            </a:r>
            <a:b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Accept: 1#media-type CRLF</a:t>
            </a:r>
            <a:b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*(header-field CRLF)</a:t>
            </a:r>
            <a:b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CRL</a:t>
            </a:r>
            <a:r>
              <a:rPr lang="en-US" sz="1600" noProof="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F</a:t>
            </a:r>
            <a:endParaRPr lang="en-US" sz="1600" b="0" noProof="0" dirty="0">
              <a:solidFill>
                <a:srgbClr val="3B3B3B"/>
              </a:solidFill>
              <a:effectLst/>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endParaRPr>
          </a:p>
          <a:p>
            <a:pPr marL="0" indent="0">
              <a:buNone/>
            </a:pPr>
            <a:endParaRPr lang="en-US" sz="1200" dirty="0">
              <a:solidFill>
                <a:srgbClr val="3B3B3B"/>
              </a:solidFill>
              <a:cs typeface="Courier New" panose="02070309020205020404" pitchFamily="49" charset="0"/>
            </a:endParaRPr>
          </a:p>
          <a:p>
            <a:pPr marL="0" indent="0">
              <a:buNone/>
            </a:pPr>
            <a:r>
              <a:rPr lang="en-US" sz="1600" u="sng" dirty="0">
                <a:solidFill>
                  <a:srgbClr val="3B3B3B"/>
                </a:solidFill>
                <a:cs typeface="Courier New" panose="02070309020205020404" pitchFamily="49" charset="0"/>
              </a:rPr>
              <a:t>Response</a:t>
            </a:r>
          </a:p>
          <a:p>
            <a:pPr marL="0" indent="0">
              <a:buNone/>
            </a:pP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version SP status-code SP reason-phrase 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Content-Type: media-type 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*(header-field 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CRLF</a:t>
            </a:r>
            <a:b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br>
            <a:r>
              <a:rPr lang="en-US" sz="1600" dirty="0">
                <a:solidFill>
                  <a:srgbClr val="3B3B3B"/>
                </a:solidFill>
                <a:latin typeface="Noto Sans Mono ExtraCondensed M" panose="020B0509040504020204" pitchFamily="50" charset="0"/>
                <a:ea typeface="Noto Sans Mono ExtraCondensed M" panose="020B0509040504020204" pitchFamily="50" charset="0"/>
                <a:cs typeface="Noto Sans Mono ExtraCondensed M" panose="020B0509040504020204" pitchFamily="50" charset="0"/>
              </a:rPr>
              <a:t>[payload]</a:t>
            </a:r>
          </a:p>
          <a:p>
            <a:pPr marL="0" indent="0">
              <a:buNone/>
            </a:pPr>
            <a:r>
              <a:rPr lang="en-US" dirty="0">
                <a:solidFill>
                  <a:srgbClr val="3B3B3B"/>
                </a:solidFill>
                <a:ea typeface="Noto Sans Mono ExtraCondensed M" panose="020B0509040504020204" pitchFamily="50" charset="0"/>
                <a:cs typeface="Noto Sans Mono ExtraCondensed M" panose="020B0509040504020204" pitchFamily="50" charset="0"/>
              </a:rPr>
              <a:t>200 and 202 success response payloads shall contain a Send Request Response Module indicating what has been achieved to this point. Other responses may contain a status report.</a:t>
            </a:r>
            <a:endParaRPr lang="en-US" noProof="0" dirty="0">
              <a:solidFill>
                <a:srgbClr val="3B3B3B"/>
              </a:solidFill>
              <a:cs typeface="Courier New" panose="02070309020205020404" pitchFamily="49" charset="0"/>
            </a:endParaRPr>
          </a:p>
        </p:txBody>
      </p:sp>
      <p:sp>
        <p:nvSpPr>
          <p:cNvPr id="4" name="Date Placeholder 3">
            <a:extLst>
              <a:ext uri="{FF2B5EF4-FFF2-40B4-BE49-F238E27FC236}">
                <a16:creationId xmlns:a16="http://schemas.microsoft.com/office/drawing/2014/main" id="{781D80F1-1435-834C-D163-6DC014C7FD26}"/>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8253BACB-93A8-07CD-CAE6-044F9F365EF1}"/>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5C4FE432-1C07-3D5F-6AE0-F6D0A9F87DD8}"/>
              </a:ext>
            </a:extLst>
          </p:cNvPr>
          <p:cNvSpPr>
            <a:spLocks noGrp="1"/>
          </p:cNvSpPr>
          <p:nvPr>
            <p:ph type="sldNum" sz="quarter" idx="4"/>
          </p:nvPr>
        </p:nvSpPr>
        <p:spPr/>
        <p:txBody>
          <a:bodyPr/>
          <a:lstStyle/>
          <a:p>
            <a:fld id="{D57F1E4F-1CFF-5643-939E-217C01CDF565}" type="slidenum">
              <a:rPr lang="en-US" noProof="0" smtClean="0"/>
              <a:pPr/>
              <a:t>17</a:t>
            </a:fld>
            <a:endParaRPr lang="en-US" noProof="0" dirty="0"/>
          </a:p>
        </p:txBody>
      </p:sp>
    </p:spTree>
    <p:extLst>
      <p:ext uri="{BB962C8B-B14F-4D97-AF65-F5344CB8AC3E}">
        <p14:creationId xmlns:p14="http://schemas.microsoft.com/office/powerpoint/2010/main" val="360431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8C33-2CDF-42EC-9B29-C1E71B8E9BCA}"/>
              </a:ext>
            </a:extLst>
          </p:cNvPr>
          <p:cNvSpPr>
            <a:spLocks noGrp="1"/>
          </p:cNvSpPr>
          <p:nvPr>
            <p:ph type="title"/>
          </p:nvPr>
        </p:nvSpPr>
        <p:spPr/>
        <p:txBody>
          <a:bodyPr/>
          <a:lstStyle/>
          <a:p>
            <a:r>
              <a:rPr lang="en-US" noProof="0" dirty="0"/>
              <a:t>Send Request Response Module</a:t>
            </a:r>
          </a:p>
        </p:txBody>
      </p:sp>
      <p:graphicFrame>
        <p:nvGraphicFramePr>
          <p:cNvPr id="7" name="Content Placeholder 6">
            <a:extLst>
              <a:ext uri="{FF2B5EF4-FFF2-40B4-BE49-F238E27FC236}">
                <a16:creationId xmlns:a16="http://schemas.microsoft.com/office/drawing/2014/main" id="{6C43F337-A6A2-4392-59AC-6D9924AE8F9B}"/>
              </a:ext>
            </a:extLst>
          </p:cNvPr>
          <p:cNvGraphicFramePr>
            <a:graphicFrameLocks noGrp="1"/>
          </p:cNvGraphicFramePr>
          <p:nvPr>
            <p:ph idx="1"/>
            <p:extLst>
              <p:ext uri="{D42A27DB-BD31-4B8C-83A1-F6EECF244321}">
                <p14:modId xmlns:p14="http://schemas.microsoft.com/office/powerpoint/2010/main" val="3163920248"/>
              </p:ext>
            </p:extLst>
          </p:nvPr>
        </p:nvGraphicFramePr>
        <p:xfrm>
          <a:off x="581025" y="1904773"/>
          <a:ext cx="11072259" cy="3906520"/>
        </p:xfrm>
        <a:graphic>
          <a:graphicData uri="http://schemas.openxmlformats.org/drawingml/2006/table">
            <a:tbl>
              <a:tblPr firstRow="1" bandRow="1">
                <a:tableStyleId>{5C22544A-7EE6-4342-B048-85BDC9FD1C3A}</a:tableStyleId>
              </a:tblPr>
              <a:tblGrid>
                <a:gridCol w="1938439">
                  <a:extLst>
                    <a:ext uri="{9D8B030D-6E8A-4147-A177-3AD203B41FA5}">
                      <a16:colId xmlns:a16="http://schemas.microsoft.com/office/drawing/2014/main" val="3943210966"/>
                    </a:ext>
                  </a:extLst>
                </a:gridCol>
                <a:gridCol w="1099225">
                  <a:extLst>
                    <a:ext uri="{9D8B030D-6E8A-4147-A177-3AD203B41FA5}">
                      <a16:colId xmlns:a16="http://schemas.microsoft.com/office/drawing/2014/main" val="1193206972"/>
                    </a:ext>
                  </a:extLst>
                </a:gridCol>
                <a:gridCol w="700392">
                  <a:extLst>
                    <a:ext uri="{9D8B030D-6E8A-4147-A177-3AD203B41FA5}">
                      <a16:colId xmlns:a16="http://schemas.microsoft.com/office/drawing/2014/main" val="3877332152"/>
                    </a:ext>
                  </a:extLst>
                </a:gridCol>
                <a:gridCol w="7334203">
                  <a:extLst>
                    <a:ext uri="{9D8B030D-6E8A-4147-A177-3AD203B41FA5}">
                      <a16:colId xmlns:a16="http://schemas.microsoft.com/office/drawing/2014/main" val="2847845960"/>
                    </a:ext>
                  </a:extLst>
                </a:gridCol>
              </a:tblGrid>
              <a:tr h="370840">
                <a:tc>
                  <a:txBody>
                    <a:bodyPr/>
                    <a:lstStyle/>
                    <a:p>
                      <a:r>
                        <a:rPr lang="en-US" sz="1400" noProof="0" dirty="0"/>
                        <a:t>Attribute Name</a:t>
                      </a:r>
                    </a:p>
                  </a:txBody>
                  <a:tcPr/>
                </a:tc>
                <a:tc>
                  <a:txBody>
                    <a:bodyPr/>
                    <a:lstStyle/>
                    <a:p>
                      <a:r>
                        <a:rPr lang="en-US" sz="1400" noProof="0" dirty="0"/>
                        <a:t>Tag</a:t>
                      </a:r>
                    </a:p>
                  </a:txBody>
                  <a:tcPr/>
                </a:tc>
                <a:tc>
                  <a:txBody>
                    <a:bodyPr/>
                    <a:lstStyle/>
                    <a:p>
                      <a:pPr algn="ctr"/>
                      <a:r>
                        <a:rPr lang="en-US" sz="1400" noProof="0" dirty="0"/>
                        <a:t>Type</a:t>
                      </a:r>
                    </a:p>
                  </a:txBody>
                  <a:tcPr/>
                </a:tc>
                <a:tc>
                  <a:txBody>
                    <a:bodyPr/>
                    <a:lstStyle/>
                    <a:p>
                      <a:r>
                        <a:rPr lang="en-US" sz="1400" noProof="0" dirty="0"/>
                        <a:t>Attribute Description</a:t>
                      </a:r>
                    </a:p>
                  </a:txBody>
                  <a:tcPr/>
                </a:tc>
                <a:extLst>
                  <a:ext uri="{0D108BD9-81ED-4DB2-BD59-A6C34878D82A}">
                    <a16:rowId xmlns:a16="http://schemas.microsoft.com/office/drawing/2014/main" val="1724945929"/>
                  </a:ext>
                </a:extLst>
              </a:tr>
              <a:tr h="370840">
                <a:tc>
                  <a:txBody>
                    <a:bodyPr/>
                    <a:lstStyle/>
                    <a:p>
                      <a:r>
                        <a:rPr lang="en-US" sz="1400" noProof="0" dirty="0"/>
                        <a:t>Status</a:t>
                      </a:r>
                    </a:p>
                  </a:txBody>
                  <a:tcPr/>
                </a:tc>
                <a:tc>
                  <a:txBody>
                    <a:bodyPr/>
                    <a:lstStyle/>
                    <a:p>
                      <a:r>
                        <a:rPr lang="en-US" sz="1400" noProof="0" dirty="0"/>
                        <a:t>(0000,0900)</a:t>
                      </a:r>
                    </a:p>
                  </a:txBody>
                  <a:tcPr/>
                </a:tc>
                <a:tc>
                  <a:txBody>
                    <a:bodyPr/>
                    <a:lstStyle/>
                    <a:p>
                      <a:pPr algn="ctr"/>
                      <a:r>
                        <a:rPr lang="en-US" sz="1400" noProof="0" dirty="0"/>
                        <a:t>1</a:t>
                      </a:r>
                    </a:p>
                  </a:txBody>
                  <a:tcPr/>
                </a:tc>
                <a:tc>
                  <a:txBody>
                    <a:bodyPr/>
                    <a:lstStyle/>
                    <a:p>
                      <a:r>
                        <a:rPr lang="en-US" sz="1400" noProof="0" dirty="0"/>
                        <a:t>The status of the associated sub-operations performed to this point. The status value shall be populated as described in PS3.4, Section C.4.2.3.1, using values as defined in PS3.4, Section C.4.2.1.5. Note: DICOMweb Send does not support Cancel.</a:t>
                      </a:r>
                    </a:p>
                  </a:txBody>
                  <a:tcPr/>
                </a:tc>
                <a:extLst>
                  <a:ext uri="{0D108BD9-81ED-4DB2-BD59-A6C34878D82A}">
                    <a16:rowId xmlns:a16="http://schemas.microsoft.com/office/drawing/2014/main" val="332328330"/>
                  </a:ext>
                </a:extLst>
              </a:tr>
              <a:tr h="370840">
                <a:tc>
                  <a:txBody>
                    <a:bodyPr/>
                    <a:lstStyle/>
                    <a:p>
                      <a:r>
                        <a:rPr lang="en-US" sz="1400" noProof="0" dirty="0"/>
                        <a:t>Number of Remaining Sub-operations</a:t>
                      </a:r>
                    </a:p>
                  </a:txBody>
                  <a:tcPr/>
                </a:tc>
                <a:tc>
                  <a:txBody>
                    <a:bodyPr/>
                    <a:lstStyle/>
                    <a:p>
                      <a:r>
                        <a:rPr lang="en-US" sz="1400" noProof="0" dirty="0"/>
                        <a:t>(0000,1020)</a:t>
                      </a:r>
                    </a:p>
                  </a:txBody>
                  <a:tcPr/>
                </a:tc>
                <a:tc>
                  <a:txBody>
                    <a:bodyPr/>
                    <a:lstStyle/>
                    <a:p>
                      <a:pPr algn="ctr"/>
                      <a:r>
                        <a:rPr lang="en-US" sz="1400" noProof="0" dirty="0"/>
                        <a:t>1C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noProof="0" dirty="0"/>
                        <a:t>The number of store sub-operations associated with this Send Request that are remaining.</a:t>
                      </a:r>
                      <a:br>
                        <a:rPr lang="en-US" sz="1400" noProof="0" dirty="0"/>
                      </a:br>
                      <a:r>
                        <a:rPr lang="en-US" sz="1400" noProof="0" dirty="0"/>
                        <a:t>Required when the Status (0000,0900) is Pending.</a:t>
                      </a:r>
                    </a:p>
                  </a:txBody>
                  <a:tcPr/>
                </a:tc>
                <a:extLst>
                  <a:ext uri="{0D108BD9-81ED-4DB2-BD59-A6C34878D82A}">
                    <a16:rowId xmlns:a16="http://schemas.microsoft.com/office/drawing/2014/main" val="1904404592"/>
                  </a:ext>
                </a:extLst>
              </a:tr>
              <a:tr h="370840">
                <a:tc>
                  <a:txBody>
                    <a:bodyPr/>
                    <a:lstStyle/>
                    <a:p>
                      <a:r>
                        <a:rPr lang="en-US" sz="1400" noProof="0" dirty="0"/>
                        <a:t>Number of Completed Sub-operations</a:t>
                      </a:r>
                    </a:p>
                  </a:txBody>
                  <a:tcPr/>
                </a:tc>
                <a:tc>
                  <a:txBody>
                    <a:bodyPr/>
                    <a:lstStyle/>
                    <a:p>
                      <a:r>
                        <a:rPr lang="en-US" sz="1400" noProof="0" dirty="0"/>
                        <a:t>(0000,1021)</a:t>
                      </a:r>
                    </a:p>
                  </a:txBody>
                  <a:tcPr/>
                </a:tc>
                <a:tc>
                  <a:txBody>
                    <a:bodyPr/>
                    <a:lstStyle/>
                    <a:p>
                      <a:pPr algn="ctr"/>
                      <a:r>
                        <a:rPr lang="en-US" sz="1400" noProof="0" dirty="0"/>
                        <a:t>1</a:t>
                      </a:r>
                    </a:p>
                  </a:txBody>
                  <a:tcPr/>
                </a:tc>
                <a:tc>
                  <a:txBody>
                    <a:bodyPr/>
                    <a:lstStyle/>
                    <a:p>
                      <a:r>
                        <a:rPr lang="en-US" sz="1400" noProof="0" dirty="0"/>
                        <a:t>The number of store sub-operations associated with this Send Request that yielded Success.</a:t>
                      </a:r>
                    </a:p>
                  </a:txBody>
                  <a:tcPr/>
                </a:tc>
                <a:extLst>
                  <a:ext uri="{0D108BD9-81ED-4DB2-BD59-A6C34878D82A}">
                    <a16:rowId xmlns:a16="http://schemas.microsoft.com/office/drawing/2014/main" val="2166557713"/>
                  </a:ext>
                </a:extLst>
              </a:tr>
              <a:tr h="370840">
                <a:tc>
                  <a:txBody>
                    <a:bodyPr/>
                    <a:lstStyle/>
                    <a:p>
                      <a:r>
                        <a:rPr lang="en-US" sz="1400" noProof="0" dirty="0"/>
                        <a:t>Number of Failed Sub-operations</a:t>
                      </a:r>
                    </a:p>
                  </a:txBody>
                  <a:tcPr/>
                </a:tc>
                <a:tc>
                  <a:txBody>
                    <a:bodyPr/>
                    <a:lstStyle/>
                    <a:p>
                      <a:r>
                        <a:rPr lang="en-US" sz="1400" noProof="0" dirty="0"/>
                        <a:t>(0000,1022)</a:t>
                      </a:r>
                    </a:p>
                  </a:txBody>
                  <a:tcPr/>
                </a:tc>
                <a:tc>
                  <a:txBody>
                    <a:bodyPr/>
                    <a:lstStyle/>
                    <a:p>
                      <a:pPr algn="ctr"/>
                      <a:r>
                        <a:rPr lang="en-US" sz="1400" noProof="0" dirty="0"/>
                        <a:t>1</a:t>
                      </a:r>
                    </a:p>
                  </a:txBody>
                  <a:tcPr/>
                </a:tc>
                <a:tc>
                  <a:txBody>
                    <a:bodyPr/>
                    <a:lstStyle/>
                    <a:p>
                      <a:r>
                        <a:rPr lang="en-US" sz="1400" noProof="0" dirty="0"/>
                        <a:t>The number of store sub-operations associated with this Send Request that yielded Failure.</a:t>
                      </a:r>
                    </a:p>
                  </a:txBody>
                  <a:tcPr/>
                </a:tc>
                <a:extLst>
                  <a:ext uri="{0D108BD9-81ED-4DB2-BD59-A6C34878D82A}">
                    <a16:rowId xmlns:a16="http://schemas.microsoft.com/office/drawing/2014/main" val="4214215982"/>
                  </a:ext>
                </a:extLst>
              </a:tr>
              <a:tr h="370840">
                <a:tc>
                  <a:txBody>
                    <a:bodyPr/>
                    <a:lstStyle/>
                    <a:p>
                      <a:r>
                        <a:rPr lang="en-US" sz="1400" noProof="0" dirty="0"/>
                        <a:t>Number of Warning Sub-operations</a:t>
                      </a:r>
                    </a:p>
                  </a:txBody>
                  <a:tcPr/>
                </a:tc>
                <a:tc>
                  <a:txBody>
                    <a:bodyPr/>
                    <a:lstStyle/>
                    <a:p>
                      <a:r>
                        <a:rPr lang="en-US" sz="1400" noProof="0" dirty="0"/>
                        <a:t>(0000,1023)</a:t>
                      </a:r>
                    </a:p>
                  </a:txBody>
                  <a:tcPr/>
                </a:tc>
                <a:tc>
                  <a:txBody>
                    <a:bodyPr/>
                    <a:lstStyle/>
                    <a:p>
                      <a:pPr algn="ctr"/>
                      <a:r>
                        <a:rPr lang="en-US" sz="1400" noProof="0" dirty="0"/>
                        <a:t>1</a:t>
                      </a:r>
                    </a:p>
                  </a:txBody>
                  <a:tcPr/>
                </a:tc>
                <a:tc>
                  <a:txBody>
                    <a:bodyPr/>
                    <a:lstStyle/>
                    <a:p>
                      <a:r>
                        <a:rPr lang="en-US" sz="1400" noProof="0" dirty="0"/>
                        <a:t>The number of store sub-operations associated with this Send Request that yielded Warning.</a:t>
                      </a:r>
                    </a:p>
                  </a:txBody>
                  <a:tcPr/>
                </a:tc>
                <a:extLst>
                  <a:ext uri="{0D108BD9-81ED-4DB2-BD59-A6C34878D82A}">
                    <a16:rowId xmlns:a16="http://schemas.microsoft.com/office/drawing/2014/main" val="1459720466"/>
                  </a:ext>
                </a:extLst>
              </a:tr>
              <a:tr h="370840">
                <a:tc>
                  <a:txBody>
                    <a:bodyPr/>
                    <a:lstStyle/>
                    <a:p>
                      <a:r>
                        <a:rPr lang="en-US" sz="1400" noProof="0" dirty="0"/>
                        <a:t>Failed SOP Instance UID List</a:t>
                      </a:r>
                    </a:p>
                  </a:txBody>
                  <a:tcPr/>
                </a:tc>
                <a:tc>
                  <a:txBody>
                    <a:bodyPr/>
                    <a:lstStyle/>
                    <a:p>
                      <a:r>
                        <a:rPr lang="en-US" sz="1400" noProof="0" dirty="0"/>
                        <a:t>(0008,0058)</a:t>
                      </a:r>
                    </a:p>
                  </a:txBody>
                  <a:tcPr/>
                </a:tc>
                <a:tc>
                  <a:txBody>
                    <a:bodyPr/>
                    <a:lstStyle/>
                    <a:p>
                      <a:pPr algn="ctr"/>
                      <a:r>
                        <a:rPr lang="en-US" sz="1400" noProof="0" dirty="0"/>
                        <a:t>1C</a:t>
                      </a:r>
                    </a:p>
                  </a:txBody>
                  <a:tcPr/>
                </a:tc>
                <a:tc>
                  <a:txBody>
                    <a:bodyPr/>
                    <a:lstStyle/>
                    <a:p>
                      <a:r>
                        <a:rPr lang="en-US" sz="1400" noProof="0" dirty="0"/>
                        <a:t>The list of UIDs of SOP Instances for which the associated sub-operation yielded Failure.</a:t>
                      </a:r>
                      <a:br>
                        <a:rPr lang="en-US" sz="1400" noProof="0" dirty="0"/>
                      </a:br>
                      <a:r>
                        <a:rPr lang="en-US" sz="1400" noProof="0" dirty="0"/>
                        <a:t>Required when the Status (0000,0900) is not Pending and Number of Failed Sub-operations (0000,1022) is not zero.</a:t>
                      </a:r>
                    </a:p>
                  </a:txBody>
                  <a:tcPr/>
                </a:tc>
                <a:extLst>
                  <a:ext uri="{0D108BD9-81ED-4DB2-BD59-A6C34878D82A}">
                    <a16:rowId xmlns:a16="http://schemas.microsoft.com/office/drawing/2014/main" val="1117743971"/>
                  </a:ext>
                </a:extLst>
              </a:tr>
            </a:tbl>
          </a:graphicData>
        </a:graphic>
      </p:graphicFrame>
      <p:sp>
        <p:nvSpPr>
          <p:cNvPr id="4" name="Date Placeholder 3">
            <a:extLst>
              <a:ext uri="{FF2B5EF4-FFF2-40B4-BE49-F238E27FC236}">
                <a16:creationId xmlns:a16="http://schemas.microsoft.com/office/drawing/2014/main" id="{B3953920-8626-9228-3CD6-A154339F8D46}"/>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7D7F2D04-CD72-33B9-C022-DE3B4E1CFE68}"/>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DCF88E4D-3B6D-BA62-5598-21025EAFBE24}"/>
              </a:ext>
            </a:extLst>
          </p:cNvPr>
          <p:cNvSpPr>
            <a:spLocks noGrp="1"/>
          </p:cNvSpPr>
          <p:nvPr>
            <p:ph type="sldNum" sz="quarter" idx="4"/>
          </p:nvPr>
        </p:nvSpPr>
        <p:spPr/>
        <p:txBody>
          <a:bodyPr/>
          <a:lstStyle/>
          <a:p>
            <a:fld id="{D57F1E4F-1CFF-5643-939E-217C01CDF565}" type="slidenum">
              <a:rPr lang="en-US" noProof="0" smtClean="0"/>
              <a:pPr/>
              <a:t>18</a:t>
            </a:fld>
            <a:endParaRPr lang="en-US" noProof="0" dirty="0"/>
          </a:p>
        </p:txBody>
      </p:sp>
      <p:sp>
        <p:nvSpPr>
          <p:cNvPr id="8" name="Rectangle: Rounded Corners 7">
            <a:extLst>
              <a:ext uri="{FF2B5EF4-FFF2-40B4-BE49-F238E27FC236}">
                <a16:creationId xmlns:a16="http://schemas.microsoft.com/office/drawing/2014/main" id="{953AF84F-2A17-7064-75C8-26D0B4E14A3F}"/>
              </a:ext>
            </a:extLst>
          </p:cNvPr>
          <p:cNvSpPr/>
          <p:nvPr/>
        </p:nvSpPr>
        <p:spPr>
          <a:xfrm>
            <a:off x="730458" y="697962"/>
            <a:ext cx="10924018" cy="36860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Based on </a:t>
            </a:r>
            <a:r>
              <a:rPr lang="en-US" sz="1400" dirty="0">
                <a:solidFill>
                  <a:schemeClr val="accent1"/>
                </a:solidFill>
                <a:hlinkClick r:id="rId2">
                  <a:extLst>
                    <a:ext uri="{A12FA001-AC4F-418D-AE19-62706E023703}">
                      <ahyp:hlinkClr xmlns:ahyp="http://schemas.microsoft.com/office/drawing/2018/hyperlinkcolor" val="tx"/>
                    </a:ext>
                  </a:extLst>
                </a:hlinkClick>
              </a:rPr>
              <a:t>C.4.2.1 C-MOVE Service Parameters (PS3.4)</a:t>
            </a:r>
            <a:r>
              <a:rPr lang="en-US" sz="1400" dirty="0">
                <a:solidFill>
                  <a:schemeClr val="accent1"/>
                </a:solidFill>
              </a:rPr>
              <a:t> </a:t>
            </a:r>
            <a:r>
              <a:rPr lang="en-US" sz="1400" dirty="0">
                <a:solidFill>
                  <a:schemeClr val="bg1"/>
                </a:solidFill>
              </a:rPr>
              <a:t>for name, type, and description, and </a:t>
            </a:r>
            <a:r>
              <a:rPr lang="en-US" sz="1400" dirty="0">
                <a:solidFill>
                  <a:schemeClr val="accent1"/>
                </a:solidFill>
                <a:hlinkClick r:id="rId3">
                  <a:extLst>
                    <a:ext uri="{A12FA001-AC4F-418D-AE19-62706E023703}">
                      <ahyp:hlinkClr xmlns:ahyp="http://schemas.microsoft.com/office/drawing/2018/hyperlinkcolor" val="tx"/>
                    </a:ext>
                  </a:extLst>
                </a:hlinkClick>
              </a:rPr>
              <a:t>Table 9.3-10. C-MOVE-RSP Message Fields (PS3.7)</a:t>
            </a:r>
            <a:r>
              <a:rPr lang="en-US" sz="1400" dirty="0">
                <a:solidFill>
                  <a:schemeClr val="accent1"/>
                </a:solidFill>
              </a:rPr>
              <a:t> </a:t>
            </a:r>
            <a:r>
              <a:rPr lang="en-US" sz="1400" dirty="0">
                <a:solidFill>
                  <a:schemeClr val="bg1"/>
                </a:solidFill>
              </a:rPr>
              <a:t>for tag.</a:t>
            </a:r>
          </a:p>
        </p:txBody>
      </p:sp>
      <p:sp>
        <p:nvSpPr>
          <p:cNvPr id="13" name="Rectangle: Rounded Corners 12">
            <a:extLst>
              <a:ext uri="{FF2B5EF4-FFF2-40B4-BE49-F238E27FC236}">
                <a16:creationId xmlns:a16="http://schemas.microsoft.com/office/drawing/2014/main" id="{66CF97A3-C6A1-0681-9ECC-E87EB766712C}"/>
              </a:ext>
            </a:extLst>
          </p:cNvPr>
          <p:cNvSpPr/>
          <p:nvPr/>
        </p:nvSpPr>
        <p:spPr>
          <a:xfrm>
            <a:off x="581025" y="5876535"/>
            <a:ext cx="9134475" cy="57838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The Number of Completed, Failed, and Warning Sub-operations should </a:t>
            </a:r>
            <a:r>
              <a:rPr lang="en-US" sz="1400" i="1" dirty="0"/>
              <a:t>always </a:t>
            </a:r>
            <a:r>
              <a:rPr lang="en-US" sz="1400" dirty="0"/>
              <a:t>be present. See </a:t>
            </a:r>
            <a:r>
              <a:rPr lang="en-US" sz="1400" dirty="0">
                <a:hlinkClick r:id="rId4"/>
              </a:rPr>
              <a:t>PS3.4, Section C.4.2.3.1</a:t>
            </a:r>
            <a:r>
              <a:rPr lang="en-US" sz="1400" dirty="0"/>
              <a:t>, third and fourth bullet. As cancelling is excluded, there are just four statuses possible: Pending, Success, Failed, and Warning.</a:t>
            </a:r>
          </a:p>
        </p:txBody>
      </p:sp>
    </p:spTree>
    <p:extLst>
      <p:ext uri="{BB962C8B-B14F-4D97-AF65-F5344CB8AC3E}">
        <p14:creationId xmlns:p14="http://schemas.microsoft.com/office/powerpoint/2010/main" val="157135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4ECB1-27D0-9FE7-E8CD-252B4C48B7DF}"/>
              </a:ext>
            </a:extLst>
          </p:cNvPr>
          <p:cNvSpPr>
            <a:spLocks noGrp="1"/>
          </p:cNvSpPr>
          <p:nvPr>
            <p:ph type="dt" sz="half" idx="10"/>
          </p:nvPr>
        </p:nvSpPr>
        <p:spPr/>
        <p:txBody>
          <a:bodyPr/>
          <a:lstStyle/>
          <a:p>
            <a:r>
              <a:rPr lang="en-US" dirty="0"/>
              <a:t>April 2026</a:t>
            </a:r>
          </a:p>
        </p:txBody>
      </p:sp>
      <p:sp>
        <p:nvSpPr>
          <p:cNvPr id="3" name="Footer Placeholder 2">
            <a:extLst>
              <a:ext uri="{FF2B5EF4-FFF2-40B4-BE49-F238E27FC236}">
                <a16:creationId xmlns:a16="http://schemas.microsoft.com/office/drawing/2014/main" id="{06E1BF97-F266-54D6-3D9B-AE6A47051A6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4" name="Slide Number Placeholder 3">
            <a:extLst>
              <a:ext uri="{FF2B5EF4-FFF2-40B4-BE49-F238E27FC236}">
                <a16:creationId xmlns:a16="http://schemas.microsoft.com/office/drawing/2014/main" id="{5E2EC32F-5599-2D3C-9FB8-22081A8DE87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8" name="TextBox 7">
            <a:extLst>
              <a:ext uri="{FF2B5EF4-FFF2-40B4-BE49-F238E27FC236}">
                <a16:creationId xmlns:a16="http://schemas.microsoft.com/office/drawing/2014/main" id="{F4744A73-348D-5457-6129-2BF51000D3F8}"/>
              </a:ext>
            </a:extLst>
          </p:cNvPr>
          <p:cNvSpPr txBox="1"/>
          <p:nvPr/>
        </p:nvSpPr>
        <p:spPr>
          <a:xfrm>
            <a:off x="354095" y="579120"/>
            <a:ext cx="1675074" cy="307777"/>
          </a:xfrm>
          <a:prstGeom prst="rect">
            <a:avLst/>
          </a:prstGeom>
          <a:noFill/>
        </p:spPr>
        <p:txBody>
          <a:bodyPr wrap="none" rtlCol="0">
            <a:spAutoFit/>
          </a:bodyPr>
          <a:lstStyle/>
          <a:p>
            <a:r>
              <a:rPr lang="en-US" sz="1400" b="1" dirty="0"/>
              <a:t>DIMSE’s C-MOVE</a:t>
            </a:r>
          </a:p>
        </p:txBody>
      </p:sp>
      <p:grpSp>
        <p:nvGrpSpPr>
          <p:cNvPr id="29" name="Group 28">
            <a:extLst>
              <a:ext uri="{FF2B5EF4-FFF2-40B4-BE49-F238E27FC236}">
                <a16:creationId xmlns:a16="http://schemas.microsoft.com/office/drawing/2014/main" id="{F94A7BFF-F163-6168-BDFC-664FFE5F9A41}"/>
              </a:ext>
            </a:extLst>
          </p:cNvPr>
          <p:cNvGrpSpPr/>
          <p:nvPr/>
        </p:nvGrpSpPr>
        <p:grpSpPr>
          <a:xfrm>
            <a:off x="2400298" y="1000125"/>
            <a:ext cx="2843215" cy="5703261"/>
            <a:chOff x="2400298" y="1000125"/>
            <a:chExt cx="2843215" cy="5703261"/>
          </a:xfrm>
        </p:grpSpPr>
        <p:sp>
          <p:nvSpPr>
            <p:cNvPr id="10" name="Rectangle 9">
              <a:extLst>
                <a:ext uri="{FF2B5EF4-FFF2-40B4-BE49-F238E27FC236}">
                  <a16:creationId xmlns:a16="http://schemas.microsoft.com/office/drawing/2014/main" id="{5A221E71-3789-F1CE-EC8E-5CAB32BC585A}"/>
                </a:ext>
              </a:extLst>
            </p:cNvPr>
            <p:cNvSpPr/>
            <p:nvPr/>
          </p:nvSpPr>
          <p:spPr>
            <a:xfrm>
              <a:off x="2400299" y="1000125"/>
              <a:ext cx="1219201" cy="571500"/>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06DC40-A2EE-5BDE-02BF-09439ED1E05D}"/>
                </a:ext>
              </a:extLst>
            </p:cNvPr>
            <p:cNvSpPr/>
            <p:nvPr/>
          </p:nvSpPr>
          <p:spPr>
            <a:xfrm>
              <a:off x="2400298" y="6185861"/>
              <a:ext cx="1219201" cy="517525"/>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9D58C9-A479-B446-9AD1-A91BD2C0ABDA}"/>
                </a:ext>
              </a:extLst>
            </p:cNvPr>
            <p:cNvSpPr/>
            <p:nvPr/>
          </p:nvSpPr>
          <p:spPr>
            <a:xfrm>
              <a:off x="3795707" y="5191129"/>
              <a:ext cx="1395418" cy="571500"/>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8484C9-9CCC-298F-2522-C4DE95AD87B2}"/>
                </a:ext>
              </a:extLst>
            </p:cNvPr>
            <p:cNvSpPr/>
            <p:nvPr/>
          </p:nvSpPr>
          <p:spPr>
            <a:xfrm>
              <a:off x="3786182" y="2243137"/>
              <a:ext cx="1395418" cy="524985"/>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B6F89D-B261-574B-D356-0A9A14D22468}"/>
                </a:ext>
              </a:extLst>
            </p:cNvPr>
            <p:cNvSpPr/>
            <p:nvPr/>
          </p:nvSpPr>
          <p:spPr>
            <a:xfrm>
              <a:off x="5180791" y="2192869"/>
              <a:ext cx="62722" cy="280510"/>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62DFCA4-E404-9790-99DE-83AB235D03FA}"/>
              </a:ext>
            </a:extLst>
          </p:cNvPr>
          <p:cNvSpPr txBox="1"/>
          <p:nvPr/>
        </p:nvSpPr>
        <p:spPr>
          <a:xfrm>
            <a:off x="5416572" y="579120"/>
            <a:ext cx="1836144" cy="523220"/>
          </a:xfrm>
          <a:prstGeom prst="rect">
            <a:avLst/>
          </a:prstGeom>
          <a:noFill/>
        </p:spPr>
        <p:txBody>
          <a:bodyPr wrap="none" rtlCol="0">
            <a:spAutoFit/>
          </a:bodyPr>
          <a:lstStyle/>
          <a:p>
            <a:r>
              <a:rPr lang="en-US" sz="1400" b="1" dirty="0" err="1"/>
              <a:t>DICOMweb’s</a:t>
            </a:r>
            <a:r>
              <a:rPr lang="en-US" sz="1400" b="1" dirty="0"/>
              <a:t> Send</a:t>
            </a:r>
            <a:br>
              <a:rPr lang="en-US" sz="1400" b="1" dirty="0"/>
            </a:br>
            <a:r>
              <a:rPr lang="en-US" sz="1400" dirty="0"/>
              <a:t>short polling-oriented</a:t>
            </a:r>
          </a:p>
        </p:txBody>
      </p:sp>
      <p:pic>
        <p:nvPicPr>
          <p:cNvPr id="6" name="Picture 5">
            <a:extLst>
              <a:ext uri="{FF2B5EF4-FFF2-40B4-BE49-F238E27FC236}">
                <a16:creationId xmlns:a16="http://schemas.microsoft.com/office/drawing/2014/main" id="{CE955F32-E43F-068B-9541-F079A108A1D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400994" y="1290619"/>
            <a:ext cx="3645754" cy="5775240"/>
          </a:xfrm>
          <a:prstGeom prst="rect">
            <a:avLst/>
          </a:prstGeom>
        </p:spPr>
      </p:pic>
      <p:pic>
        <p:nvPicPr>
          <p:cNvPr id="7" name="Picture 6">
            <a:extLst>
              <a:ext uri="{FF2B5EF4-FFF2-40B4-BE49-F238E27FC236}">
                <a16:creationId xmlns:a16="http://schemas.microsoft.com/office/drawing/2014/main" id="{403B7CAC-626F-96A2-C232-005A66B6B485}"/>
              </a:ext>
            </a:extLst>
          </p:cNvPr>
          <p:cNvPicPr>
            <a:picLocks noChangeAspect="1"/>
          </p:cNvPicPr>
          <p:nvPr/>
        </p:nvPicPr>
        <p:blipFill>
          <a:blip r:embed="rId3"/>
          <a:stretch>
            <a:fillRect/>
          </a:stretch>
        </p:blipFill>
        <p:spPr>
          <a:xfrm>
            <a:off x="381091" y="966508"/>
            <a:ext cx="3296155" cy="5775240"/>
          </a:xfrm>
          <a:prstGeom prst="rect">
            <a:avLst/>
          </a:prstGeom>
        </p:spPr>
      </p:pic>
      <p:grpSp>
        <p:nvGrpSpPr>
          <p:cNvPr id="19" name="Group 18">
            <a:extLst>
              <a:ext uri="{FF2B5EF4-FFF2-40B4-BE49-F238E27FC236}">
                <a16:creationId xmlns:a16="http://schemas.microsoft.com/office/drawing/2014/main" id="{A552A670-05B8-C0C4-D5C2-F012C275710C}"/>
              </a:ext>
            </a:extLst>
          </p:cNvPr>
          <p:cNvGrpSpPr/>
          <p:nvPr/>
        </p:nvGrpSpPr>
        <p:grpSpPr>
          <a:xfrm>
            <a:off x="882015" y="1465282"/>
            <a:ext cx="2299335" cy="4988351"/>
            <a:chOff x="882015" y="1465282"/>
            <a:chExt cx="2299335" cy="4988351"/>
          </a:xfrm>
        </p:grpSpPr>
        <p:sp>
          <p:nvSpPr>
            <p:cNvPr id="15" name="Rectangle 14">
              <a:extLst>
                <a:ext uri="{FF2B5EF4-FFF2-40B4-BE49-F238E27FC236}">
                  <a16:creationId xmlns:a16="http://schemas.microsoft.com/office/drawing/2014/main" id="{27F03FE8-13A2-CE7F-9C92-233891E33684}"/>
                </a:ext>
              </a:extLst>
            </p:cNvPr>
            <p:cNvSpPr/>
            <p:nvPr/>
          </p:nvSpPr>
          <p:spPr>
            <a:xfrm>
              <a:off x="882015" y="1465282"/>
              <a:ext cx="996315" cy="439718"/>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BDF007-9C1D-3277-9205-39690127F725}"/>
                </a:ext>
              </a:extLst>
            </p:cNvPr>
            <p:cNvSpPr/>
            <p:nvPr/>
          </p:nvSpPr>
          <p:spPr>
            <a:xfrm>
              <a:off x="2002252" y="2625427"/>
              <a:ext cx="1179098" cy="439718"/>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9D8CCC-B7D6-D48C-8782-25CC4755469C}"/>
                </a:ext>
              </a:extLst>
            </p:cNvPr>
            <p:cNvSpPr/>
            <p:nvPr/>
          </p:nvSpPr>
          <p:spPr>
            <a:xfrm>
              <a:off x="2002252" y="5179675"/>
              <a:ext cx="1179098" cy="439718"/>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8B6577-AB74-482E-B9BC-493B30479AA8}"/>
                </a:ext>
              </a:extLst>
            </p:cNvPr>
            <p:cNvSpPr/>
            <p:nvPr/>
          </p:nvSpPr>
          <p:spPr>
            <a:xfrm>
              <a:off x="882015" y="6013915"/>
              <a:ext cx="996315" cy="439718"/>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E3CB9F1-0BAB-F333-5D29-BB57BD29530D}"/>
              </a:ext>
            </a:extLst>
          </p:cNvPr>
          <p:cNvGrpSpPr/>
          <p:nvPr/>
        </p:nvGrpSpPr>
        <p:grpSpPr>
          <a:xfrm>
            <a:off x="9837534" y="4078307"/>
            <a:ext cx="1773273" cy="2097703"/>
            <a:chOff x="10030809" y="4049732"/>
            <a:chExt cx="1773273" cy="2097703"/>
          </a:xfrm>
        </p:grpSpPr>
        <p:grpSp>
          <p:nvGrpSpPr>
            <p:cNvPr id="37" name="Group 36">
              <a:extLst>
                <a:ext uri="{FF2B5EF4-FFF2-40B4-BE49-F238E27FC236}">
                  <a16:creationId xmlns:a16="http://schemas.microsoft.com/office/drawing/2014/main" id="{26EA387D-4ECE-A033-0ECE-03D2AD5EEC9B}"/>
                </a:ext>
              </a:extLst>
            </p:cNvPr>
            <p:cNvGrpSpPr/>
            <p:nvPr/>
          </p:nvGrpSpPr>
          <p:grpSpPr>
            <a:xfrm>
              <a:off x="10071117" y="4478655"/>
              <a:ext cx="1732965" cy="1668780"/>
              <a:chOff x="460392" y="3992880"/>
              <a:chExt cx="1732965" cy="1668780"/>
            </a:xfrm>
          </p:grpSpPr>
          <p:grpSp>
            <p:nvGrpSpPr>
              <p:cNvPr id="39" name="Group 38">
                <a:extLst>
                  <a:ext uri="{FF2B5EF4-FFF2-40B4-BE49-F238E27FC236}">
                    <a16:creationId xmlns:a16="http://schemas.microsoft.com/office/drawing/2014/main" id="{7459CD7C-92EF-2EDB-F55D-CECACC689191}"/>
                  </a:ext>
                </a:extLst>
              </p:cNvPr>
              <p:cNvGrpSpPr/>
              <p:nvPr/>
            </p:nvGrpSpPr>
            <p:grpSpPr>
              <a:xfrm>
                <a:off x="512612" y="3992880"/>
                <a:ext cx="1680745" cy="1668780"/>
                <a:chOff x="581192" y="2400300"/>
                <a:chExt cx="1680745" cy="1668780"/>
              </a:xfrm>
            </p:grpSpPr>
            <p:cxnSp>
              <p:nvCxnSpPr>
                <p:cNvPr id="45" name="Straight Connector 44">
                  <a:extLst>
                    <a:ext uri="{FF2B5EF4-FFF2-40B4-BE49-F238E27FC236}">
                      <a16:creationId xmlns:a16="http://schemas.microsoft.com/office/drawing/2014/main" id="{6F43CE24-8E17-6227-B2FB-A899013D210D}"/>
                    </a:ext>
                  </a:extLst>
                </p:cNvPr>
                <p:cNvCxnSpPr>
                  <a:cxnSpLocks/>
                </p:cNvCxnSpPr>
                <p:nvPr/>
              </p:nvCxnSpPr>
              <p:spPr>
                <a:xfrm>
                  <a:off x="1173480" y="2400300"/>
                  <a:ext cx="0" cy="166878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C35EFE-0F1C-AF0F-F8BD-00A3A38F682A}"/>
                    </a:ext>
                  </a:extLst>
                </p:cNvPr>
                <p:cNvCxnSpPr>
                  <a:cxnSpLocks/>
                </p:cNvCxnSpPr>
                <p:nvPr/>
              </p:nvCxnSpPr>
              <p:spPr>
                <a:xfrm>
                  <a:off x="1021080" y="2400300"/>
                  <a:ext cx="0" cy="1668780"/>
                </a:xfrm>
                <a:prstGeom prst="line">
                  <a:avLst/>
                </a:prstGeom>
                <a:ln w="38100">
                  <a:solidFill>
                    <a:srgbClr val="ADFFB5"/>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97C52D4A-D62F-30BD-1D55-C919312474AE}"/>
                    </a:ext>
                  </a:extLst>
                </p:cNvPr>
                <p:cNvSpPr/>
                <p:nvPr/>
              </p:nvSpPr>
              <p:spPr>
                <a:xfrm>
                  <a:off x="885993" y="2885017"/>
                  <a:ext cx="455596" cy="63783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F57CB102-6EB8-C883-41AD-0455E4D7D8A2}"/>
                    </a:ext>
                  </a:extLst>
                </p:cNvPr>
                <p:cNvCxnSpPr>
                  <a:stCxn id="53" idx="0"/>
                  <a:endCxn id="53" idx="2"/>
                </p:cNvCxnSpPr>
                <p:nvPr/>
              </p:nvCxnSpPr>
              <p:spPr>
                <a:xfrm>
                  <a:off x="1420763" y="2732616"/>
                  <a:ext cx="0" cy="915359"/>
                </a:xfrm>
                <a:prstGeom prst="line">
                  <a:avLst/>
                </a:prstGeom>
                <a:ln w="127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CCC4808C-4A19-9AF1-2B2F-74D97B7AD48F}"/>
                    </a:ext>
                  </a:extLst>
                </p:cNvPr>
                <p:cNvCxnSpPr>
                  <a:cxnSpLocks/>
                </p:cNvCxnSpPr>
                <p:nvPr/>
              </p:nvCxnSpPr>
              <p:spPr>
                <a:xfrm>
                  <a:off x="1653540" y="2400300"/>
                  <a:ext cx="0" cy="166878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6B576B-1133-3B4F-162F-E5886F5A6DD5}"/>
                    </a:ext>
                  </a:extLst>
                </p:cNvPr>
                <p:cNvCxnSpPr>
                  <a:cxnSpLocks/>
                </p:cNvCxnSpPr>
                <p:nvPr/>
              </p:nvCxnSpPr>
              <p:spPr>
                <a:xfrm>
                  <a:off x="1805940" y="2400300"/>
                  <a:ext cx="0" cy="1668780"/>
                </a:xfrm>
                <a:prstGeom prst="line">
                  <a:avLst/>
                </a:prstGeom>
                <a:ln w="38100">
                  <a:solidFill>
                    <a:srgbClr val="ADFFB5"/>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6B9B4AF-83BC-2595-A372-181A000C7F31}"/>
                    </a:ext>
                  </a:extLst>
                </p:cNvPr>
                <p:cNvSpPr/>
                <p:nvPr/>
              </p:nvSpPr>
              <p:spPr>
                <a:xfrm>
                  <a:off x="964767" y="3345656"/>
                  <a:ext cx="267434" cy="1240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42B1F11-3C4E-5013-9D67-DE5912CEC18A}"/>
                    </a:ext>
                  </a:extLst>
                </p:cNvPr>
                <p:cNvSpPr/>
                <p:nvPr/>
              </p:nvSpPr>
              <p:spPr>
                <a:xfrm>
                  <a:off x="581192" y="2580216"/>
                  <a:ext cx="1680745" cy="122240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B549288-B0B2-8832-D0D3-A870DA324D51}"/>
                    </a:ext>
                  </a:extLst>
                </p:cNvPr>
                <p:cNvSpPr/>
                <p:nvPr/>
              </p:nvSpPr>
              <p:spPr>
                <a:xfrm>
                  <a:off x="733593" y="2732616"/>
                  <a:ext cx="1374340" cy="9153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3A48754-85E7-F830-C905-4D2E82366AEE}"/>
                    </a:ext>
                  </a:extLst>
                </p:cNvPr>
                <p:cNvSpPr/>
                <p:nvPr/>
              </p:nvSpPr>
              <p:spPr>
                <a:xfrm>
                  <a:off x="1493989" y="2885017"/>
                  <a:ext cx="467492" cy="63783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DEA03625-883D-D740-3634-58B71BB50C45}"/>
                  </a:ext>
                </a:extLst>
              </p:cNvPr>
              <p:cNvSpPr txBox="1"/>
              <p:nvPr/>
            </p:nvSpPr>
            <p:spPr>
              <a:xfrm>
                <a:off x="460392" y="4145196"/>
                <a:ext cx="324000" cy="180000"/>
              </a:xfrm>
              <a:prstGeom prst="rect">
                <a:avLst/>
              </a:prstGeom>
              <a:noFill/>
              <a:ln>
                <a:noFill/>
              </a:ln>
            </p:spPr>
            <p:txBody>
              <a:bodyPr wrap="none" rtlCol="0">
                <a:spAutoFit/>
              </a:bodyPr>
              <a:lstStyle/>
              <a:p>
                <a:r>
                  <a:rPr lang="en-US" sz="600" dirty="0"/>
                  <a:t>loop</a:t>
                </a:r>
              </a:p>
            </p:txBody>
          </p:sp>
          <p:sp>
            <p:nvSpPr>
              <p:cNvPr id="41" name="TextBox 40">
                <a:extLst>
                  <a:ext uri="{FF2B5EF4-FFF2-40B4-BE49-F238E27FC236}">
                    <a16:creationId xmlns:a16="http://schemas.microsoft.com/office/drawing/2014/main" id="{27829217-066B-01E8-E369-B1C3C83B75A1}"/>
                  </a:ext>
                </a:extLst>
              </p:cNvPr>
              <p:cNvSpPr txBox="1"/>
              <p:nvPr/>
            </p:nvSpPr>
            <p:spPr>
              <a:xfrm>
                <a:off x="612792" y="4297596"/>
                <a:ext cx="285656" cy="184666"/>
              </a:xfrm>
              <a:prstGeom prst="rect">
                <a:avLst/>
              </a:prstGeom>
              <a:noFill/>
              <a:ln>
                <a:noFill/>
              </a:ln>
            </p:spPr>
            <p:txBody>
              <a:bodyPr wrap="none" rtlCol="0">
                <a:spAutoFit/>
              </a:bodyPr>
              <a:lstStyle/>
              <a:p>
                <a:r>
                  <a:rPr lang="en-US" sz="600" dirty="0"/>
                  <a:t>par</a:t>
                </a:r>
              </a:p>
            </p:txBody>
          </p:sp>
          <p:sp>
            <p:nvSpPr>
              <p:cNvPr id="42" name="TextBox 41">
                <a:extLst>
                  <a:ext uri="{FF2B5EF4-FFF2-40B4-BE49-F238E27FC236}">
                    <a16:creationId xmlns:a16="http://schemas.microsoft.com/office/drawing/2014/main" id="{21005001-AB09-92D4-9B2A-8C2ABB3E6BA5}"/>
                  </a:ext>
                </a:extLst>
              </p:cNvPr>
              <p:cNvSpPr txBox="1"/>
              <p:nvPr/>
            </p:nvSpPr>
            <p:spPr>
              <a:xfrm>
                <a:off x="765192" y="4449996"/>
                <a:ext cx="290464" cy="184666"/>
              </a:xfrm>
              <a:prstGeom prst="rect">
                <a:avLst/>
              </a:prstGeom>
              <a:noFill/>
              <a:ln>
                <a:noFill/>
              </a:ln>
            </p:spPr>
            <p:txBody>
              <a:bodyPr wrap="none" rtlCol="0">
                <a:spAutoFit/>
              </a:bodyPr>
              <a:lstStyle/>
              <a:p>
                <a:r>
                  <a:rPr lang="en-US" sz="600" dirty="0"/>
                  <a:t>opt</a:t>
                </a:r>
              </a:p>
            </p:txBody>
          </p:sp>
          <p:sp>
            <p:nvSpPr>
              <p:cNvPr id="43" name="TextBox 42">
                <a:extLst>
                  <a:ext uri="{FF2B5EF4-FFF2-40B4-BE49-F238E27FC236}">
                    <a16:creationId xmlns:a16="http://schemas.microsoft.com/office/drawing/2014/main" id="{A913475C-0C09-88B4-33F0-AD59C2467B69}"/>
                  </a:ext>
                </a:extLst>
              </p:cNvPr>
              <p:cNvSpPr txBox="1"/>
              <p:nvPr/>
            </p:nvSpPr>
            <p:spPr>
              <a:xfrm>
                <a:off x="1372537" y="4448940"/>
                <a:ext cx="260008" cy="184666"/>
              </a:xfrm>
              <a:prstGeom prst="rect">
                <a:avLst/>
              </a:prstGeom>
              <a:noFill/>
              <a:ln>
                <a:noFill/>
              </a:ln>
            </p:spPr>
            <p:txBody>
              <a:bodyPr wrap="none" rtlCol="0">
                <a:spAutoFit/>
              </a:bodyPr>
              <a:lstStyle/>
              <a:p>
                <a:r>
                  <a:rPr lang="en-US" sz="600" dirty="0"/>
                  <a:t>alt</a:t>
                </a:r>
              </a:p>
            </p:txBody>
          </p:sp>
          <p:cxnSp>
            <p:nvCxnSpPr>
              <p:cNvPr id="44" name="Straight Connector 43">
                <a:extLst>
                  <a:ext uri="{FF2B5EF4-FFF2-40B4-BE49-F238E27FC236}">
                    <a16:creationId xmlns:a16="http://schemas.microsoft.com/office/drawing/2014/main" id="{861B176A-E262-1E90-DAD7-768AAC139F95}"/>
                  </a:ext>
                </a:extLst>
              </p:cNvPr>
              <p:cNvCxnSpPr>
                <a:cxnSpLocks/>
                <a:stCxn id="54" idx="3"/>
                <a:endCxn id="54" idx="1"/>
              </p:cNvCxnSpPr>
              <p:nvPr/>
            </p:nvCxnSpPr>
            <p:spPr>
              <a:xfrm flipH="1">
                <a:off x="1425409" y="4796512"/>
                <a:ext cx="467492" cy="0"/>
              </a:xfrm>
              <a:prstGeom prst="line">
                <a:avLst/>
              </a:prstGeom>
              <a:ln w="12700" cap="flat" cmpd="sng" algn="ctr">
                <a:solidFill>
                  <a:schemeClr val="tx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8" name="TextBox 37">
              <a:extLst>
                <a:ext uri="{FF2B5EF4-FFF2-40B4-BE49-F238E27FC236}">
                  <a16:creationId xmlns:a16="http://schemas.microsoft.com/office/drawing/2014/main" id="{184E7942-F517-87BF-B856-7D1662228D8D}"/>
                </a:ext>
              </a:extLst>
            </p:cNvPr>
            <p:cNvSpPr txBox="1"/>
            <p:nvPr/>
          </p:nvSpPr>
          <p:spPr>
            <a:xfrm>
              <a:off x="10030809" y="4049732"/>
              <a:ext cx="1487074" cy="276999"/>
            </a:xfrm>
            <a:prstGeom prst="rect">
              <a:avLst/>
            </a:prstGeom>
            <a:noFill/>
          </p:spPr>
          <p:txBody>
            <a:bodyPr wrap="none" rtlCol="0">
              <a:spAutoFit/>
            </a:bodyPr>
            <a:lstStyle/>
            <a:p>
              <a:r>
                <a:rPr lang="en-US" sz="1200" b="1" dirty="0"/>
                <a:t>Improved drawing</a:t>
              </a:r>
            </a:p>
          </p:txBody>
        </p:sp>
      </p:grpSp>
    </p:spTree>
    <p:extLst>
      <p:ext uri="{BB962C8B-B14F-4D97-AF65-F5344CB8AC3E}">
        <p14:creationId xmlns:p14="http://schemas.microsoft.com/office/powerpoint/2010/main" val="216880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AB90-0E47-5634-7B0F-7BFC02192B68}"/>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D7006953-E853-8A5A-B8DC-D1A5E4A27DDC}"/>
              </a:ext>
            </a:extLst>
          </p:cNvPr>
          <p:cNvSpPr>
            <a:spLocks noGrp="1"/>
          </p:cNvSpPr>
          <p:nvPr>
            <p:ph idx="1"/>
          </p:nvPr>
        </p:nvSpPr>
        <p:spPr>
          <a:xfrm>
            <a:off x="581192" y="2180496"/>
            <a:ext cx="11029615" cy="4167838"/>
          </a:xfrm>
        </p:spPr>
        <p:txBody>
          <a:bodyPr>
            <a:normAutofit fontScale="92500" lnSpcReduction="10000"/>
          </a:bodyPr>
          <a:lstStyle/>
          <a:p>
            <a:r>
              <a:rPr lang="en-US" dirty="0"/>
              <a:t>Work Item</a:t>
            </a:r>
          </a:p>
          <a:p>
            <a:pPr lvl="1"/>
            <a:r>
              <a:rPr lang="en-US" dirty="0"/>
              <a:t>Summary of C-MOVE</a:t>
            </a:r>
          </a:p>
          <a:p>
            <a:pPr marL="0" indent="0">
              <a:buNone/>
            </a:pPr>
            <a:endParaRPr lang="en-US" dirty="0"/>
          </a:p>
          <a:p>
            <a:r>
              <a:rPr lang="en-US" dirty="0"/>
              <a:t>Performing sub-operations – protocol cross-over</a:t>
            </a:r>
          </a:p>
          <a:p>
            <a:pPr lvl="1"/>
            <a:r>
              <a:rPr lang="en-US" dirty="0"/>
              <a:t>Use cases</a:t>
            </a:r>
          </a:p>
          <a:p>
            <a:pPr lvl="1"/>
            <a:endParaRPr lang="en-US" dirty="0"/>
          </a:p>
          <a:p>
            <a:r>
              <a:rPr lang="en-US" dirty="0"/>
              <a:t>Design considerations</a:t>
            </a:r>
          </a:p>
          <a:p>
            <a:endParaRPr lang="en-US" dirty="0"/>
          </a:p>
          <a:p>
            <a:r>
              <a:rPr lang="en-US" dirty="0"/>
              <a:t>Diagrams</a:t>
            </a:r>
          </a:p>
          <a:p>
            <a:pPr lvl="1"/>
            <a:r>
              <a:rPr lang="en-US" dirty="0"/>
              <a:t>C-MOVE | Send</a:t>
            </a:r>
          </a:p>
          <a:p>
            <a:pPr lvl="1"/>
            <a:r>
              <a:rPr lang="en-US" dirty="0"/>
              <a:t>Example</a:t>
            </a:r>
          </a:p>
          <a:p>
            <a:pPr lvl="1"/>
            <a:r>
              <a:rPr lang="en-US" dirty="0"/>
              <a:t>Proxies</a:t>
            </a:r>
          </a:p>
        </p:txBody>
      </p:sp>
      <p:sp>
        <p:nvSpPr>
          <p:cNvPr id="4" name="Date Placeholder 3">
            <a:extLst>
              <a:ext uri="{FF2B5EF4-FFF2-40B4-BE49-F238E27FC236}">
                <a16:creationId xmlns:a16="http://schemas.microsoft.com/office/drawing/2014/main" id="{F82AE8B5-A2CE-2F87-C41A-3EC45798E46C}"/>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665FDBF8-0EBC-D2B5-8556-9471EA381918}"/>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B2E20379-8A3E-2FFD-012E-85CFE2D100B2}"/>
              </a:ext>
            </a:extLst>
          </p:cNvPr>
          <p:cNvSpPr>
            <a:spLocks noGrp="1"/>
          </p:cNvSpPr>
          <p:nvPr>
            <p:ph type="sldNum" sz="quarter" idx="4"/>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6424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C317AB1-B0CE-5529-3BC6-01083273F543}"/>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2F99348E-4165-2A40-5B82-97E5B0543D50}"/>
              </a:ext>
            </a:extLst>
          </p:cNvPr>
          <p:cNvSpPr>
            <a:spLocks noGrp="1"/>
          </p:cNvSpPr>
          <p:nvPr>
            <p:ph type="sldNum" sz="quarter" idx="4"/>
          </p:nvPr>
        </p:nvSpPr>
        <p:spPr/>
        <p:txBody>
          <a:bodyPr/>
          <a:lstStyle/>
          <a:p>
            <a:fld id="{D57F1E4F-1CFF-5643-939E-217C01CDF565}" type="slidenum">
              <a:rPr lang="en-US" smtClean="0"/>
              <a:pPr/>
              <a:t>20</a:t>
            </a:fld>
            <a:endParaRPr lang="en-US" dirty="0"/>
          </a:p>
        </p:txBody>
      </p:sp>
      <p:sp>
        <p:nvSpPr>
          <p:cNvPr id="11" name="Rectangle 10">
            <a:extLst>
              <a:ext uri="{FF2B5EF4-FFF2-40B4-BE49-F238E27FC236}">
                <a16:creationId xmlns:a16="http://schemas.microsoft.com/office/drawing/2014/main" id="{C648BEF9-392E-93AE-3B99-7946D2D9D333}"/>
              </a:ext>
            </a:extLst>
          </p:cNvPr>
          <p:cNvSpPr/>
          <p:nvPr/>
        </p:nvSpPr>
        <p:spPr>
          <a:xfrm>
            <a:off x="0" y="0"/>
            <a:ext cx="12192000" cy="1943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B90949F-9C3C-FD71-D600-6863F9AD69F8}"/>
              </a:ext>
            </a:extLst>
          </p:cNvPr>
          <p:cNvSpPr txBox="1"/>
          <p:nvPr/>
        </p:nvSpPr>
        <p:spPr>
          <a:xfrm>
            <a:off x="114300" y="152400"/>
            <a:ext cx="3205878" cy="2031325"/>
          </a:xfrm>
          <a:prstGeom prst="rect">
            <a:avLst/>
          </a:prstGeom>
          <a:noFill/>
        </p:spPr>
        <p:txBody>
          <a:bodyPr wrap="none" rtlCol="0">
            <a:spAutoFit/>
          </a:bodyPr>
          <a:lstStyle/>
          <a:p>
            <a:r>
              <a:rPr lang="en-US" dirty="0"/>
              <a:t>The diagram shows:</a:t>
            </a:r>
          </a:p>
          <a:p>
            <a:pPr marL="285750" indent="-285750">
              <a:buFont typeface="Arial" panose="020B0604020202020204" pitchFamily="34" charset="0"/>
              <a:buChar char="•"/>
            </a:pPr>
            <a:r>
              <a:rPr lang="en-US" dirty="0"/>
              <a:t>Expanded origin server</a:t>
            </a:r>
          </a:p>
          <a:p>
            <a:pPr marL="285750" indent="-285750">
              <a:buFont typeface="Arial" panose="020B0604020202020204" pitchFamily="34" charset="0"/>
              <a:buChar char="•"/>
            </a:pPr>
            <a:r>
              <a:rPr lang="en-US" dirty="0"/>
              <a:t>Example messages</a:t>
            </a:r>
          </a:p>
          <a:p>
            <a:pPr marL="285750" indent="-285750">
              <a:buFont typeface="Arial" panose="020B0604020202020204" pitchFamily="34" charset="0"/>
              <a:buChar char="•"/>
            </a:pPr>
            <a:r>
              <a:rPr lang="en-US" dirty="0"/>
              <a:t>Single and multiple responses</a:t>
            </a:r>
          </a:p>
          <a:p>
            <a:pPr marL="285750" indent="-285750">
              <a:buFont typeface="Arial" panose="020B0604020202020204" pitchFamily="34" charset="0"/>
              <a:buChar char="•"/>
            </a:pPr>
            <a:r>
              <a:rPr lang="en-US" dirty="0"/>
              <a:t>Sub-operation alternatives</a:t>
            </a:r>
          </a:p>
          <a:p>
            <a:pPr marL="285750" indent="-285750">
              <a:buFont typeface="Arial" panose="020B0604020202020204" pitchFamily="34" charset="0"/>
              <a:buChar char="•"/>
            </a:pPr>
            <a:r>
              <a:rPr lang="en-US" dirty="0"/>
              <a:t>Detailed logic for status</a:t>
            </a:r>
            <a:br>
              <a:rPr lang="en-US" dirty="0"/>
            </a:br>
            <a:r>
              <a:rPr lang="en-US" dirty="0"/>
              <a:t>and counter</a:t>
            </a:r>
          </a:p>
        </p:txBody>
      </p:sp>
      <p:sp>
        <p:nvSpPr>
          <p:cNvPr id="10" name="TextBox 9">
            <a:extLst>
              <a:ext uri="{FF2B5EF4-FFF2-40B4-BE49-F238E27FC236}">
                <a16:creationId xmlns:a16="http://schemas.microsoft.com/office/drawing/2014/main" id="{11DD0BAA-62F1-411A-50AB-B2F98ACBDD70}"/>
              </a:ext>
            </a:extLst>
          </p:cNvPr>
          <p:cNvSpPr txBox="1"/>
          <p:nvPr/>
        </p:nvSpPr>
        <p:spPr>
          <a:xfrm>
            <a:off x="114300" y="2590800"/>
            <a:ext cx="3139449" cy="923330"/>
          </a:xfrm>
          <a:prstGeom prst="rect">
            <a:avLst/>
          </a:prstGeom>
          <a:noFill/>
        </p:spPr>
        <p:txBody>
          <a:bodyPr wrap="none" rtlCol="0">
            <a:spAutoFit/>
          </a:bodyPr>
          <a:lstStyle/>
          <a:p>
            <a:r>
              <a:rPr lang="en-US" dirty="0"/>
              <a:t>The second diagram shows:</a:t>
            </a:r>
          </a:p>
          <a:p>
            <a:pPr marL="285750" indent="-285750">
              <a:buFont typeface="Arial" panose="020B0604020202020204" pitchFamily="34" charset="0"/>
              <a:buChar char="•"/>
            </a:pPr>
            <a:r>
              <a:rPr lang="en-US" dirty="0"/>
              <a:t>Expanded SCP</a:t>
            </a:r>
          </a:p>
          <a:p>
            <a:pPr marL="285750" indent="-285750">
              <a:buFont typeface="Arial" panose="020B0604020202020204" pitchFamily="34" charset="0"/>
              <a:buChar char="•"/>
            </a:pPr>
            <a:r>
              <a:rPr lang="en-US" dirty="0"/>
              <a:t>Same flow, minor differences</a:t>
            </a:r>
          </a:p>
        </p:txBody>
      </p:sp>
      <p:pic>
        <p:nvPicPr>
          <p:cNvPr id="15" name="Picture 14">
            <a:extLst>
              <a:ext uri="{FF2B5EF4-FFF2-40B4-BE49-F238E27FC236}">
                <a16:creationId xmlns:a16="http://schemas.microsoft.com/office/drawing/2014/main" id="{ADF9E272-15A5-1286-95A2-1EC046E3D8FE}"/>
              </a:ext>
            </a:extLst>
          </p:cNvPr>
          <p:cNvPicPr>
            <a:picLocks noChangeAspect="1"/>
          </p:cNvPicPr>
          <p:nvPr/>
        </p:nvPicPr>
        <p:blipFill>
          <a:blip r:embed="rId2"/>
          <a:stretch>
            <a:fillRect/>
          </a:stretch>
        </p:blipFill>
        <p:spPr>
          <a:xfrm>
            <a:off x="3434478" y="0"/>
            <a:ext cx="4779771" cy="6858000"/>
          </a:xfrm>
          <a:prstGeom prst="rect">
            <a:avLst/>
          </a:prstGeom>
        </p:spPr>
      </p:pic>
      <p:pic>
        <p:nvPicPr>
          <p:cNvPr id="13" name="Picture 12">
            <a:extLst>
              <a:ext uri="{FF2B5EF4-FFF2-40B4-BE49-F238E27FC236}">
                <a16:creationId xmlns:a16="http://schemas.microsoft.com/office/drawing/2014/main" id="{C9069645-C9E4-0C59-C1D6-BA1A078486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88989" y="0"/>
            <a:ext cx="4188711" cy="6858000"/>
          </a:xfrm>
          <a:prstGeom prst="rect">
            <a:avLst/>
          </a:prstGeom>
        </p:spPr>
      </p:pic>
    </p:spTree>
    <p:extLst>
      <p:ext uri="{BB962C8B-B14F-4D97-AF65-F5344CB8AC3E}">
        <p14:creationId xmlns:p14="http://schemas.microsoft.com/office/powerpoint/2010/main" val="254810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C1528C-727E-7F5C-C1E4-E955BAEC4934}"/>
              </a:ext>
            </a:extLst>
          </p:cNvPr>
          <p:cNvSpPr/>
          <p:nvPr/>
        </p:nvSpPr>
        <p:spPr>
          <a:xfrm>
            <a:off x="0" y="-1"/>
            <a:ext cx="12192000" cy="14192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Date Placeholder 1">
            <a:extLst>
              <a:ext uri="{FF2B5EF4-FFF2-40B4-BE49-F238E27FC236}">
                <a16:creationId xmlns:a16="http://schemas.microsoft.com/office/drawing/2014/main" id="{124BFF9F-2646-44C7-E089-557A960F261E}"/>
              </a:ext>
            </a:extLst>
          </p:cNvPr>
          <p:cNvSpPr>
            <a:spLocks noGrp="1"/>
          </p:cNvSpPr>
          <p:nvPr>
            <p:ph type="dt" sz="half" idx="10"/>
          </p:nvPr>
        </p:nvSpPr>
        <p:spPr/>
        <p:txBody>
          <a:bodyPr/>
          <a:lstStyle/>
          <a:p>
            <a:r>
              <a:rPr lang="en-US" noProof="0" dirty="0"/>
              <a:t>April 2026</a:t>
            </a:r>
          </a:p>
        </p:txBody>
      </p:sp>
      <p:sp>
        <p:nvSpPr>
          <p:cNvPr id="3" name="Footer Placeholder 2">
            <a:extLst>
              <a:ext uri="{FF2B5EF4-FFF2-40B4-BE49-F238E27FC236}">
                <a16:creationId xmlns:a16="http://schemas.microsoft.com/office/drawing/2014/main" id="{74D9EB68-514F-9B1D-4423-2F5625D1233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2026 </a:t>
            </a:r>
            <a:endParaRPr lang="en-US" dirty="0"/>
          </a:p>
        </p:txBody>
      </p:sp>
      <p:sp>
        <p:nvSpPr>
          <p:cNvPr id="4" name="Slide Number Placeholder 3">
            <a:extLst>
              <a:ext uri="{FF2B5EF4-FFF2-40B4-BE49-F238E27FC236}">
                <a16:creationId xmlns:a16="http://schemas.microsoft.com/office/drawing/2014/main" id="{2B36C63F-542D-8C2B-50AB-8907AFEEA9A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16" name="Rectangle 15">
            <a:extLst>
              <a:ext uri="{FF2B5EF4-FFF2-40B4-BE49-F238E27FC236}">
                <a16:creationId xmlns:a16="http://schemas.microsoft.com/office/drawing/2014/main" id="{F1D91949-33BD-BC60-F5EF-56DA5D106D67}"/>
              </a:ext>
            </a:extLst>
          </p:cNvPr>
          <p:cNvSpPr/>
          <p:nvPr/>
        </p:nvSpPr>
        <p:spPr>
          <a:xfrm>
            <a:off x="4738688" y="70912"/>
            <a:ext cx="2714625" cy="29706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Bi-directional Proxies</a:t>
            </a:r>
          </a:p>
          <a:p>
            <a:pPr marL="285750" indent="-285750">
              <a:buFont typeface="Arial" panose="020B0604020202020204" pitchFamily="34" charset="0"/>
              <a:buChar char="•"/>
            </a:pPr>
            <a:r>
              <a:rPr lang="en-US" sz="1600" dirty="0">
                <a:solidFill>
                  <a:schemeClr val="tx1"/>
                </a:solidFill>
              </a:rPr>
              <a:t>On the left, a proxy that allows an SCU to get a C-MOVE done using an Origin Server.</a:t>
            </a:r>
          </a:p>
          <a:p>
            <a:pPr marL="285750" indent="-285750">
              <a:buFont typeface="Arial" panose="020B0604020202020204" pitchFamily="34" charset="0"/>
              <a:buChar char="•"/>
            </a:pPr>
            <a:r>
              <a:rPr lang="en-US" sz="1600" dirty="0">
                <a:solidFill>
                  <a:schemeClr val="tx1"/>
                </a:solidFill>
              </a:rPr>
              <a:t>On the right, a proxy that allows a User Agent to get a Send done using an SCP.</a:t>
            </a:r>
          </a:p>
        </p:txBody>
      </p:sp>
      <p:pic>
        <p:nvPicPr>
          <p:cNvPr id="15" name="Picture 14">
            <a:extLst>
              <a:ext uri="{FF2B5EF4-FFF2-40B4-BE49-F238E27FC236}">
                <a16:creationId xmlns:a16="http://schemas.microsoft.com/office/drawing/2014/main" id="{A35C3C15-810C-18E0-12C7-63C7D799813A}"/>
              </a:ext>
            </a:extLst>
          </p:cNvPr>
          <p:cNvPicPr>
            <a:picLocks noChangeAspect="1"/>
          </p:cNvPicPr>
          <p:nvPr/>
        </p:nvPicPr>
        <p:blipFill>
          <a:blip r:embed="rId2"/>
          <a:stretch>
            <a:fillRect/>
          </a:stretch>
        </p:blipFill>
        <p:spPr>
          <a:xfrm>
            <a:off x="469826" y="-1"/>
            <a:ext cx="3799036" cy="6858000"/>
          </a:xfrm>
          <a:prstGeom prst="rect">
            <a:avLst/>
          </a:prstGeom>
        </p:spPr>
      </p:pic>
      <p:pic>
        <p:nvPicPr>
          <p:cNvPr id="19" name="Picture 18">
            <a:extLst>
              <a:ext uri="{FF2B5EF4-FFF2-40B4-BE49-F238E27FC236}">
                <a16:creationId xmlns:a16="http://schemas.microsoft.com/office/drawing/2014/main" id="{6872AEFE-B993-C490-A41E-13484FFB1648}"/>
              </a:ext>
            </a:extLst>
          </p:cNvPr>
          <p:cNvPicPr>
            <a:picLocks noChangeAspect="1"/>
          </p:cNvPicPr>
          <p:nvPr/>
        </p:nvPicPr>
        <p:blipFill>
          <a:blip r:embed="rId3"/>
          <a:stretch>
            <a:fillRect/>
          </a:stretch>
        </p:blipFill>
        <p:spPr>
          <a:xfrm>
            <a:off x="7961199" y="-13323"/>
            <a:ext cx="3722914" cy="6858000"/>
          </a:xfrm>
          <a:prstGeom prst="rect">
            <a:avLst/>
          </a:prstGeom>
        </p:spPr>
      </p:pic>
    </p:spTree>
    <p:extLst>
      <p:ext uri="{BB962C8B-B14F-4D97-AF65-F5344CB8AC3E}">
        <p14:creationId xmlns:p14="http://schemas.microsoft.com/office/powerpoint/2010/main" val="13034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AAC5-EA06-3B99-975D-E2D4A626ECC9}"/>
              </a:ext>
            </a:extLst>
          </p:cNvPr>
          <p:cNvSpPr>
            <a:spLocks noGrp="1"/>
          </p:cNvSpPr>
          <p:nvPr>
            <p:ph type="title"/>
          </p:nvPr>
        </p:nvSpPr>
        <p:spPr/>
        <p:txBody>
          <a:bodyPr/>
          <a:lstStyle/>
          <a:p>
            <a:r>
              <a:rPr lang="en-US" dirty="0"/>
              <a:t>End of Presentation</a:t>
            </a:r>
          </a:p>
        </p:txBody>
      </p:sp>
      <p:sp>
        <p:nvSpPr>
          <p:cNvPr id="4" name="Date Placeholder 3">
            <a:extLst>
              <a:ext uri="{FF2B5EF4-FFF2-40B4-BE49-F238E27FC236}">
                <a16:creationId xmlns:a16="http://schemas.microsoft.com/office/drawing/2014/main" id="{28B383F2-F409-8489-4F2B-2018A8387E97}"/>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50F6DB77-0500-92B3-A874-F0465599E362}"/>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70062705-B9A6-64FD-AD5A-BD2FEA7CB4E0}"/>
              </a:ext>
            </a:extLst>
          </p:cNvPr>
          <p:cNvSpPr>
            <a:spLocks noGrp="1"/>
          </p:cNvSpPr>
          <p:nvPr>
            <p:ph type="sldNum" sz="quarter" idx="4"/>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59644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F4F1-41A9-24CD-5F65-9D6739E15E18}"/>
              </a:ext>
            </a:extLst>
          </p:cNvPr>
          <p:cNvSpPr>
            <a:spLocks noGrp="1"/>
          </p:cNvSpPr>
          <p:nvPr>
            <p:ph type="title"/>
          </p:nvPr>
        </p:nvSpPr>
        <p:spPr/>
        <p:txBody>
          <a:bodyPr/>
          <a:lstStyle/>
          <a:p>
            <a:r>
              <a:rPr lang="en-US" noProof="0" dirty="0"/>
              <a:t>Work item 2025-05-B – DICOMweb Move</a:t>
            </a:r>
            <a:r>
              <a:rPr lang="en-US" baseline="30000" noProof="0" dirty="0"/>
              <a:t>1</a:t>
            </a:r>
            <a:r>
              <a:rPr lang="en-US" noProof="0" dirty="0"/>
              <a:t> Transaction</a:t>
            </a:r>
          </a:p>
        </p:txBody>
      </p:sp>
      <p:sp>
        <p:nvSpPr>
          <p:cNvPr id="3" name="Content Placeholder 2">
            <a:extLst>
              <a:ext uri="{FF2B5EF4-FFF2-40B4-BE49-F238E27FC236}">
                <a16:creationId xmlns:a16="http://schemas.microsoft.com/office/drawing/2014/main" id="{A1E980AF-C3D4-6646-C437-6D7FF5DECD5F}"/>
              </a:ext>
            </a:extLst>
          </p:cNvPr>
          <p:cNvSpPr>
            <a:spLocks noGrp="1"/>
          </p:cNvSpPr>
          <p:nvPr>
            <p:ph idx="1"/>
          </p:nvPr>
        </p:nvSpPr>
        <p:spPr>
          <a:xfrm>
            <a:off x="581192" y="2180496"/>
            <a:ext cx="11029615" cy="4237141"/>
          </a:xfrm>
        </p:spPr>
        <p:txBody>
          <a:bodyPr>
            <a:noAutofit/>
          </a:bodyPr>
          <a:lstStyle/>
          <a:p>
            <a:pPr marL="0" indent="0">
              <a:buNone/>
            </a:pPr>
            <a:r>
              <a:rPr lang="en-US" sz="1600" b="1" noProof="0" dirty="0">
                <a:solidFill>
                  <a:srgbClr val="000000"/>
                </a:solidFill>
                <a:effectLst/>
                <a:latin typeface="+mj-lt"/>
                <a:ea typeface="Times New Roman" panose="02020603050405020304" pitchFamily="18" charset="0"/>
              </a:rPr>
              <a:t>Introduction</a:t>
            </a:r>
          </a:p>
          <a:p>
            <a:pPr marL="0" indent="0">
              <a:buNone/>
            </a:pPr>
            <a:r>
              <a:rPr lang="en-US" sz="1600" noProof="0" dirty="0">
                <a:effectLst/>
                <a:latin typeface="+mj-lt"/>
                <a:ea typeface="Times New Roman" panose="02020603050405020304" pitchFamily="18" charset="0"/>
              </a:rPr>
              <a:t>The DICOM Standard defines the C-MOVE operation for pushing instances, complementing the C-GET operation that pulls instances. The C-MOVE triggers C-STORE sub-operations, with the C-MOVE SCP acting as the C-STORE SCU. This allows a third party to initiate a push between systems without being directly involved in the transfer.</a:t>
            </a:r>
          </a:p>
          <a:p>
            <a:pPr marL="0" indent="0">
              <a:buNone/>
            </a:pPr>
            <a:r>
              <a:rPr lang="en-US" sz="1600" b="1" noProof="0" dirty="0">
                <a:solidFill>
                  <a:srgbClr val="000000"/>
                </a:solidFill>
                <a:effectLst/>
                <a:latin typeface="+mj-lt"/>
                <a:ea typeface="Times New Roman" panose="02020603050405020304" pitchFamily="18" charset="0"/>
              </a:rPr>
              <a:t>Limitations of Current Standard</a:t>
            </a:r>
          </a:p>
          <a:p>
            <a:pPr marL="0" indent="0">
              <a:buNone/>
            </a:pPr>
            <a:r>
              <a:rPr lang="en-US" sz="1600" noProof="0" dirty="0">
                <a:effectLst/>
                <a:latin typeface="+mj-lt"/>
                <a:ea typeface="Times New Roman" panose="02020603050405020304" pitchFamily="18" charset="0"/>
              </a:rPr>
              <a:t>There is no DICOMweb equivalent for the C-MOVE operation. This limits both the adoption of DICOMweb for specific use cases and the implementation of push transactions within a web-based ecosystem.</a:t>
            </a:r>
          </a:p>
          <a:p>
            <a:pPr marL="0" indent="0">
              <a:buNone/>
            </a:pPr>
            <a:r>
              <a:rPr lang="en-US" sz="1600" noProof="0" dirty="0">
                <a:effectLst/>
                <a:latin typeface="+mj-lt"/>
                <a:ea typeface="Times New Roman" panose="02020603050405020304" pitchFamily="18" charset="0"/>
              </a:rPr>
              <a:t>It is possible to achieve something like a third party move by having the initiator use WADO to get the applicable instances from the source and then use STOW to send these to the recipient, but that is cumbersome, inefficient, and a waste of resources.</a:t>
            </a:r>
          </a:p>
          <a:p>
            <a:pPr marL="0" indent="0">
              <a:buNone/>
            </a:pPr>
            <a:r>
              <a:rPr lang="en-US" sz="1600" b="1" noProof="0" dirty="0">
                <a:solidFill>
                  <a:srgbClr val="000000"/>
                </a:solidFill>
                <a:effectLst/>
                <a:latin typeface="+mj-lt"/>
                <a:ea typeface="Times New Roman" panose="02020603050405020304" pitchFamily="18" charset="0"/>
              </a:rPr>
              <a:t>Description of Proposal</a:t>
            </a:r>
          </a:p>
          <a:p>
            <a:pPr marL="0" indent="0">
              <a:buNone/>
            </a:pPr>
            <a:r>
              <a:rPr lang="en-US" sz="1600" noProof="0" dirty="0">
                <a:solidFill>
                  <a:srgbClr val="000000"/>
                </a:solidFill>
                <a:effectLst/>
                <a:latin typeface="+mj-lt"/>
                <a:ea typeface="Times New Roman" panose="02020603050405020304" pitchFamily="18" charset="0"/>
              </a:rPr>
              <a:t>Add a move</a:t>
            </a:r>
            <a:r>
              <a:rPr lang="en-US" sz="1600" baseline="30000" noProof="0" dirty="0">
                <a:solidFill>
                  <a:srgbClr val="000000"/>
                </a:solidFill>
                <a:effectLst/>
                <a:latin typeface="+mj-lt"/>
                <a:ea typeface="Times New Roman" panose="02020603050405020304" pitchFamily="18" charset="0"/>
              </a:rPr>
              <a:t>1</a:t>
            </a:r>
            <a:r>
              <a:rPr lang="en-US" sz="1600" noProof="0" dirty="0">
                <a:solidFill>
                  <a:srgbClr val="000000"/>
                </a:solidFill>
                <a:effectLst/>
                <a:latin typeface="+mj-lt"/>
                <a:ea typeface="Times New Roman" panose="02020603050405020304" pitchFamily="18" charset="0"/>
              </a:rPr>
              <a:t> transaction to DICOMweb, more specifically to both the Studies service (PS3.18, Section 10) and the Non-Patient Instances service (PS3.18, Section 12), as to remove the current limitations.</a:t>
            </a:r>
            <a:endParaRPr lang="en-US" sz="1600" noProof="0" dirty="0">
              <a:effectLst/>
              <a:latin typeface="+mj-lt"/>
              <a:ea typeface="Times New Roman" panose="02020603050405020304" pitchFamily="18" charset="0"/>
            </a:endParaRPr>
          </a:p>
        </p:txBody>
      </p:sp>
      <p:sp>
        <p:nvSpPr>
          <p:cNvPr id="4" name="Date Placeholder 3">
            <a:extLst>
              <a:ext uri="{FF2B5EF4-FFF2-40B4-BE49-F238E27FC236}">
                <a16:creationId xmlns:a16="http://schemas.microsoft.com/office/drawing/2014/main" id="{1A97ADF9-2A32-5C1F-5039-8E1B45A5F7A4}"/>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46A3FD48-942A-523F-07E5-B64C1CEBD948}"/>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5A4EC334-1537-9ACE-165E-1CD0266E0D85}"/>
              </a:ext>
            </a:extLst>
          </p:cNvPr>
          <p:cNvSpPr>
            <a:spLocks noGrp="1"/>
          </p:cNvSpPr>
          <p:nvPr>
            <p:ph type="sldNum" sz="quarter" idx="4"/>
          </p:nvPr>
        </p:nvSpPr>
        <p:spPr/>
        <p:txBody>
          <a:bodyPr/>
          <a:lstStyle/>
          <a:p>
            <a:fld id="{D57F1E4F-1CFF-5643-939E-217C01CDF565}" type="slidenum">
              <a:rPr lang="en-US" noProof="0" smtClean="0"/>
              <a:pPr/>
              <a:t>3</a:t>
            </a:fld>
            <a:endParaRPr lang="en-US" noProof="0" dirty="0"/>
          </a:p>
        </p:txBody>
      </p:sp>
      <p:sp>
        <p:nvSpPr>
          <p:cNvPr id="7" name="TextBox 6">
            <a:extLst>
              <a:ext uri="{FF2B5EF4-FFF2-40B4-BE49-F238E27FC236}">
                <a16:creationId xmlns:a16="http://schemas.microsoft.com/office/drawing/2014/main" id="{1CB207F9-D2D5-1029-642E-912CE2EA4278}"/>
              </a:ext>
            </a:extLst>
          </p:cNvPr>
          <p:cNvSpPr txBox="1"/>
          <p:nvPr/>
        </p:nvSpPr>
        <p:spPr>
          <a:xfrm>
            <a:off x="2940369" y="6477088"/>
            <a:ext cx="6311259" cy="246221"/>
          </a:xfrm>
          <a:prstGeom prst="rect">
            <a:avLst/>
          </a:prstGeom>
          <a:noFill/>
        </p:spPr>
        <p:txBody>
          <a:bodyPr wrap="square" rtlCol="0">
            <a:spAutoFit/>
          </a:bodyPr>
          <a:lstStyle/>
          <a:p>
            <a:pPr marL="179388" indent="-179388" algn="ctr">
              <a:tabLst>
                <a:tab pos="179388" algn="l"/>
              </a:tabLst>
            </a:pPr>
            <a:r>
              <a:rPr lang="en-US" sz="1000" baseline="30000" noProof="0" dirty="0"/>
              <a:t>1</a:t>
            </a:r>
            <a:r>
              <a:rPr lang="en-US" sz="1000" noProof="0" dirty="0"/>
              <a:t> Although ‘move’ is the traditional DICOM name for the operation, it is in essence a request to send DICOM objects.</a:t>
            </a:r>
          </a:p>
        </p:txBody>
      </p:sp>
    </p:spTree>
    <p:extLst>
      <p:ext uri="{BB962C8B-B14F-4D97-AF65-F5344CB8AC3E}">
        <p14:creationId xmlns:p14="http://schemas.microsoft.com/office/powerpoint/2010/main" val="4150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AD367-D7B4-480C-7B29-6F2E691EACE6}"/>
              </a:ext>
            </a:extLst>
          </p:cNvPr>
          <p:cNvSpPr>
            <a:spLocks noGrp="1"/>
          </p:cNvSpPr>
          <p:nvPr>
            <p:ph type="dt" sz="half" idx="10"/>
          </p:nvPr>
        </p:nvSpPr>
        <p:spPr/>
        <p:txBody>
          <a:bodyPr/>
          <a:lstStyle/>
          <a:p>
            <a:r>
              <a:rPr lang="en-US" dirty="0"/>
              <a:t>April 2026</a:t>
            </a:r>
          </a:p>
        </p:txBody>
      </p:sp>
      <p:sp>
        <p:nvSpPr>
          <p:cNvPr id="3" name="Footer Placeholder 2">
            <a:extLst>
              <a:ext uri="{FF2B5EF4-FFF2-40B4-BE49-F238E27FC236}">
                <a16:creationId xmlns:a16="http://schemas.microsoft.com/office/drawing/2014/main" id="{3CB827EF-F13E-75C4-CAEE-0C529056BB96}"/>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4" name="Slide Number Placeholder 3">
            <a:extLst>
              <a:ext uri="{FF2B5EF4-FFF2-40B4-BE49-F238E27FC236}">
                <a16:creationId xmlns:a16="http://schemas.microsoft.com/office/drawing/2014/main" id="{EEE96D18-13CD-D47B-6305-E83133C7435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7" name="TextBox 6">
            <a:extLst>
              <a:ext uri="{FF2B5EF4-FFF2-40B4-BE49-F238E27FC236}">
                <a16:creationId xmlns:a16="http://schemas.microsoft.com/office/drawing/2014/main" id="{869DF7B5-3FE7-64CA-3CB7-4105A55586D8}"/>
              </a:ext>
            </a:extLst>
          </p:cNvPr>
          <p:cNvSpPr txBox="1"/>
          <p:nvPr/>
        </p:nvSpPr>
        <p:spPr>
          <a:xfrm>
            <a:off x="356134" y="866274"/>
            <a:ext cx="3716723" cy="4801314"/>
          </a:xfrm>
          <a:prstGeom prst="rect">
            <a:avLst/>
          </a:prstGeom>
          <a:noFill/>
        </p:spPr>
        <p:txBody>
          <a:bodyPr wrap="none" rtlCol="0">
            <a:spAutoFit/>
          </a:bodyPr>
          <a:lstStyle/>
          <a:p>
            <a:r>
              <a:rPr lang="en-US" dirty="0"/>
              <a:t>Diagram shows a conceptual</a:t>
            </a:r>
            <a:br>
              <a:rPr lang="en-US" dirty="0"/>
            </a:br>
            <a:r>
              <a:rPr lang="en-US" dirty="0"/>
              <a:t>overview of DIMSE’s C-MOVE</a:t>
            </a:r>
          </a:p>
          <a:p>
            <a:r>
              <a:rPr lang="en-US" dirty="0"/>
              <a:t>operation, including the sub-</a:t>
            </a:r>
            <a:br>
              <a:rPr lang="en-US" dirty="0"/>
            </a:br>
            <a:r>
              <a:rPr lang="en-US" dirty="0"/>
              <a:t>operations the SCP is requested</a:t>
            </a:r>
          </a:p>
          <a:p>
            <a:r>
              <a:rPr lang="en-US" dirty="0"/>
              <a:t>to perform by the SCU.</a:t>
            </a:r>
          </a:p>
          <a:p>
            <a:endParaRPr lang="en-US" dirty="0"/>
          </a:p>
          <a:p>
            <a:r>
              <a:rPr lang="en-US" dirty="0"/>
              <a:t>This workitem is about creating</a:t>
            </a:r>
            <a:br>
              <a:rPr lang="en-US" dirty="0"/>
            </a:br>
            <a:r>
              <a:rPr lang="en-US" dirty="0"/>
              <a:t>DICOMweb transactions that</a:t>
            </a:r>
            <a:br>
              <a:rPr lang="en-US" dirty="0"/>
            </a:br>
            <a:r>
              <a:rPr lang="en-US" dirty="0"/>
              <a:t>define the interaction of the </a:t>
            </a:r>
            <a:br>
              <a:rPr lang="en-US" dirty="0"/>
            </a:br>
            <a:r>
              <a:rPr lang="en-US" dirty="0"/>
              <a:t>user agent and the origin server</a:t>
            </a:r>
          </a:p>
          <a:p>
            <a:r>
              <a:rPr lang="en-US" dirty="0"/>
              <a:t>to achieve the same.</a:t>
            </a:r>
            <a:br>
              <a:rPr lang="en-US" dirty="0"/>
            </a:br>
            <a:br>
              <a:rPr lang="en-US" dirty="0"/>
            </a:br>
            <a:r>
              <a:rPr lang="en-US" dirty="0"/>
              <a:t>Interaction between SCP or origin</a:t>
            </a:r>
            <a:br>
              <a:rPr lang="en-US" dirty="0"/>
            </a:br>
            <a:r>
              <a:rPr lang="en-US" dirty="0"/>
              <a:t>server and destination is within scope</a:t>
            </a:r>
            <a:br>
              <a:rPr lang="en-US" dirty="0"/>
            </a:br>
            <a:r>
              <a:rPr lang="en-US" dirty="0"/>
              <a:t>of this work item, as to enable full</a:t>
            </a:r>
          </a:p>
          <a:p>
            <a:r>
              <a:rPr lang="en-US" dirty="0"/>
              <a:t>flexible solutions for hybrid environ-</a:t>
            </a:r>
          </a:p>
          <a:p>
            <a:r>
              <a:rPr lang="en-US" dirty="0" err="1"/>
              <a:t>ments</a:t>
            </a:r>
            <a:r>
              <a:rPr lang="en-US" dirty="0"/>
              <a:t>.</a:t>
            </a:r>
          </a:p>
        </p:txBody>
      </p:sp>
      <p:sp>
        <p:nvSpPr>
          <p:cNvPr id="11" name="TextBox 10">
            <a:extLst>
              <a:ext uri="{FF2B5EF4-FFF2-40B4-BE49-F238E27FC236}">
                <a16:creationId xmlns:a16="http://schemas.microsoft.com/office/drawing/2014/main" id="{163FE34B-5939-2BA5-017E-D127380952D3}"/>
              </a:ext>
            </a:extLst>
          </p:cNvPr>
          <p:cNvSpPr txBox="1"/>
          <p:nvPr/>
        </p:nvSpPr>
        <p:spPr>
          <a:xfrm>
            <a:off x="8636830" y="1398394"/>
            <a:ext cx="3013248" cy="2246769"/>
          </a:xfrm>
          <a:prstGeom prst="rect">
            <a:avLst/>
          </a:prstGeom>
          <a:noFill/>
        </p:spPr>
        <p:txBody>
          <a:bodyPr wrap="square" rtlCol="0">
            <a:spAutoFit/>
          </a:bodyPr>
          <a:lstStyle/>
          <a:p>
            <a:r>
              <a:rPr lang="en-US" sz="1400" b="1" dirty="0"/>
              <a:t>Some notes</a:t>
            </a:r>
          </a:p>
          <a:p>
            <a:r>
              <a:rPr lang="en-US" sz="1400" dirty="0"/>
              <a:t>When a connection is closed before all</a:t>
            </a:r>
            <a:br>
              <a:rPr lang="en-US" sz="1400" dirty="0"/>
            </a:br>
            <a:r>
              <a:rPr lang="en-US" sz="1400" dirty="0"/>
              <a:t>is done, the server decides on its own</a:t>
            </a:r>
            <a:br>
              <a:rPr lang="en-US" sz="1400" dirty="0"/>
            </a:br>
            <a:r>
              <a:rPr lang="en-US" sz="1400" dirty="0"/>
              <a:t>behavior (it can continue, it can stop, it can …) and the client has no way to</a:t>
            </a:r>
            <a:br>
              <a:rPr lang="en-US" sz="1400" dirty="0"/>
            </a:br>
            <a:r>
              <a:rPr lang="en-US" sz="1400" dirty="0"/>
              <a:t>get the results.</a:t>
            </a:r>
          </a:p>
          <a:p>
            <a:endParaRPr lang="en-US" sz="1400" dirty="0"/>
          </a:p>
          <a:p>
            <a:r>
              <a:rPr lang="en-US" sz="1400" dirty="0"/>
              <a:t>Cancellation – which is part of the C-MOVE operation and initiated by the</a:t>
            </a:r>
          </a:p>
          <a:p>
            <a:r>
              <a:rPr lang="en-US" sz="1400" dirty="0"/>
              <a:t>Client – is not shown in the diagram.</a:t>
            </a:r>
          </a:p>
        </p:txBody>
      </p:sp>
      <p:pic>
        <p:nvPicPr>
          <p:cNvPr id="15" name="Picture 14">
            <a:extLst>
              <a:ext uri="{FF2B5EF4-FFF2-40B4-BE49-F238E27FC236}">
                <a16:creationId xmlns:a16="http://schemas.microsoft.com/office/drawing/2014/main" id="{2A6BE7D0-3AD1-2613-77DC-D5BCDC3BDE03}"/>
              </a:ext>
            </a:extLst>
          </p:cNvPr>
          <p:cNvPicPr>
            <a:picLocks noChangeAspect="1"/>
          </p:cNvPicPr>
          <p:nvPr/>
        </p:nvPicPr>
        <p:blipFill>
          <a:blip r:embed="rId2"/>
          <a:stretch>
            <a:fillRect/>
          </a:stretch>
        </p:blipFill>
        <p:spPr>
          <a:xfrm>
            <a:off x="4282531" y="679332"/>
            <a:ext cx="3626937" cy="6354807"/>
          </a:xfrm>
          <a:prstGeom prst="rect">
            <a:avLst/>
          </a:prstGeom>
        </p:spPr>
      </p:pic>
      <p:grpSp>
        <p:nvGrpSpPr>
          <p:cNvPr id="23" name="Group 22">
            <a:extLst>
              <a:ext uri="{FF2B5EF4-FFF2-40B4-BE49-F238E27FC236}">
                <a16:creationId xmlns:a16="http://schemas.microsoft.com/office/drawing/2014/main" id="{68E2E131-972A-E7C9-DC39-3499A79BA67B}"/>
              </a:ext>
            </a:extLst>
          </p:cNvPr>
          <p:cNvGrpSpPr/>
          <p:nvPr/>
        </p:nvGrpSpPr>
        <p:grpSpPr>
          <a:xfrm>
            <a:off x="9038717" y="5817473"/>
            <a:ext cx="2280343" cy="600164"/>
            <a:chOff x="9060872" y="5503221"/>
            <a:chExt cx="2280343" cy="600164"/>
          </a:xfrm>
        </p:grpSpPr>
        <p:cxnSp>
          <p:nvCxnSpPr>
            <p:cNvPr id="19" name="Straight Arrow Connector 18">
              <a:extLst>
                <a:ext uri="{FF2B5EF4-FFF2-40B4-BE49-F238E27FC236}">
                  <a16:creationId xmlns:a16="http://schemas.microsoft.com/office/drawing/2014/main" id="{65CF3C39-CB7E-4596-3D7B-FB886527D702}"/>
                </a:ext>
              </a:extLst>
            </p:cNvPr>
            <p:cNvCxnSpPr/>
            <p:nvPr/>
          </p:nvCxnSpPr>
          <p:spPr>
            <a:xfrm>
              <a:off x="9060872" y="5667588"/>
              <a:ext cx="950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BA61B9-5FEF-BE45-4807-E9711D8DE5F4}"/>
                </a:ext>
              </a:extLst>
            </p:cNvPr>
            <p:cNvCxnSpPr>
              <a:cxnSpLocks/>
            </p:cNvCxnSpPr>
            <p:nvPr/>
          </p:nvCxnSpPr>
          <p:spPr>
            <a:xfrm flipH="1">
              <a:off x="9060872" y="5817265"/>
              <a:ext cx="950769" cy="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E12800-0B3E-89B2-1DE7-08659064EB63}"/>
                </a:ext>
              </a:extLst>
            </p:cNvPr>
            <p:cNvSpPr txBox="1"/>
            <p:nvPr/>
          </p:nvSpPr>
          <p:spPr>
            <a:xfrm>
              <a:off x="10096964" y="5503221"/>
              <a:ext cx="1244251" cy="600164"/>
            </a:xfrm>
            <a:prstGeom prst="rect">
              <a:avLst/>
            </a:prstGeom>
            <a:noFill/>
          </p:spPr>
          <p:txBody>
            <a:bodyPr wrap="none" rtlCol="0">
              <a:spAutoFit/>
            </a:bodyPr>
            <a:lstStyle/>
            <a:p>
              <a:r>
                <a:rPr lang="en-US" sz="1100" dirty="0"/>
                <a:t>protocol request</a:t>
              </a:r>
            </a:p>
            <a:p>
              <a:r>
                <a:rPr lang="en-US" sz="1100" dirty="0"/>
                <a:t>protocol response</a:t>
              </a:r>
            </a:p>
            <a:p>
              <a:r>
                <a:rPr lang="en-US" sz="1100" dirty="0"/>
                <a:t>internal activity</a:t>
              </a:r>
            </a:p>
          </p:txBody>
        </p:sp>
        <p:cxnSp>
          <p:nvCxnSpPr>
            <p:cNvPr id="22" name="Straight Arrow Connector 21">
              <a:extLst>
                <a:ext uri="{FF2B5EF4-FFF2-40B4-BE49-F238E27FC236}">
                  <a16:creationId xmlns:a16="http://schemas.microsoft.com/office/drawing/2014/main" id="{68B2C7B8-8528-3508-8359-BB67AA265F5B}"/>
                </a:ext>
              </a:extLst>
            </p:cNvPr>
            <p:cNvCxnSpPr/>
            <p:nvPr/>
          </p:nvCxnSpPr>
          <p:spPr>
            <a:xfrm>
              <a:off x="9060872" y="5988717"/>
              <a:ext cx="950769" cy="0"/>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494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0F5D-9782-CB5D-F33D-EFDB80A6A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E24C-AB02-627F-EDAA-29D16DCD18BD}"/>
              </a:ext>
            </a:extLst>
          </p:cNvPr>
          <p:cNvSpPr>
            <a:spLocks noGrp="1"/>
          </p:cNvSpPr>
          <p:nvPr>
            <p:ph type="title"/>
          </p:nvPr>
        </p:nvSpPr>
        <p:spPr/>
        <p:txBody>
          <a:bodyPr/>
          <a:lstStyle/>
          <a:p>
            <a:r>
              <a:rPr lang="en-US" noProof="0" dirty="0"/>
              <a:t>Performing Sub-Operations – Protocol Cross-over</a:t>
            </a:r>
          </a:p>
        </p:txBody>
      </p:sp>
      <p:sp>
        <p:nvSpPr>
          <p:cNvPr id="3" name="Content Placeholder 2">
            <a:extLst>
              <a:ext uri="{FF2B5EF4-FFF2-40B4-BE49-F238E27FC236}">
                <a16:creationId xmlns:a16="http://schemas.microsoft.com/office/drawing/2014/main" id="{25DFB6CA-F191-62DD-E266-B1C9DF317116}"/>
              </a:ext>
            </a:extLst>
          </p:cNvPr>
          <p:cNvSpPr>
            <a:spLocks noGrp="1"/>
          </p:cNvSpPr>
          <p:nvPr>
            <p:ph idx="1"/>
          </p:nvPr>
        </p:nvSpPr>
        <p:spPr>
          <a:xfrm>
            <a:off x="581192" y="2180496"/>
            <a:ext cx="11029615" cy="4237141"/>
          </a:xfrm>
        </p:spPr>
        <p:txBody>
          <a:bodyPr>
            <a:noAutofit/>
          </a:bodyPr>
          <a:lstStyle/>
          <a:p>
            <a:pPr marL="0" indent="0">
              <a:buNone/>
            </a:pPr>
            <a:r>
              <a:rPr lang="en-US" sz="1600" dirty="0">
                <a:latin typeface="+mj-lt"/>
                <a:ea typeface="Times New Roman" panose="02020603050405020304" pitchFamily="18" charset="0"/>
              </a:rPr>
              <a:t>Currently, performing </a:t>
            </a:r>
            <a:r>
              <a:rPr lang="en-US" sz="1600" noProof="0" dirty="0">
                <a:effectLst/>
                <a:latin typeface="+mj-lt"/>
                <a:ea typeface="Times New Roman" panose="02020603050405020304" pitchFamily="18" charset="0"/>
              </a:rPr>
              <a:t>C-MOVE implies performing C-STORE sub-operations.</a:t>
            </a:r>
          </a:p>
          <a:p>
            <a:pPr marL="0" indent="0">
              <a:buNone/>
            </a:pPr>
            <a:r>
              <a:rPr lang="en-US" sz="1600" dirty="0">
                <a:latin typeface="+mj-lt"/>
                <a:ea typeface="Times New Roman" panose="02020603050405020304" pitchFamily="18" charset="0"/>
              </a:rPr>
              <a:t>Similarly, it could be defined that performing DICOMweb Send implies performing DICOMweb Store transactions.</a:t>
            </a:r>
          </a:p>
          <a:p>
            <a:pPr marL="0" indent="0">
              <a:buNone/>
            </a:pPr>
            <a:endParaRPr lang="en-US" sz="1600" noProof="0" dirty="0">
              <a:effectLst/>
              <a:latin typeface="+mj-lt"/>
              <a:ea typeface="Times New Roman" panose="02020603050405020304" pitchFamily="18" charset="0"/>
            </a:endParaRPr>
          </a:p>
          <a:p>
            <a:pPr marL="0" indent="0">
              <a:buNone/>
            </a:pPr>
            <a:r>
              <a:rPr lang="en-US" sz="1600" dirty="0">
                <a:latin typeface="+mj-lt"/>
                <a:ea typeface="Times New Roman" panose="02020603050405020304" pitchFamily="18" charset="0"/>
              </a:rPr>
              <a:t>For hybrid environments, i.e. with DIMSE and DICOMweb systems, supporting protocol cross-over for sub-operations could be very useful; this would</a:t>
            </a:r>
          </a:p>
          <a:p>
            <a:r>
              <a:rPr lang="en-US" sz="1600" dirty="0">
                <a:latin typeface="+mj-lt"/>
                <a:ea typeface="Times New Roman" panose="02020603050405020304" pitchFamily="18" charset="0"/>
              </a:rPr>
              <a:t>allow a DICOMweb Send Origin Server to use C-STORE sub-operations to perform its task, hereby acting as an SCU;</a:t>
            </a:r>
          </a:p>
          <a:p>
            <a:r>
              <a:rPr lang="en-US" sz="1600" dirty="0">
                <a:latin typeface="+mj-lt"/>
                <a:ea typeface="Times New Roman" panose="02020603050405020304" pitchFamily="18" charset="0"/>
              </a:rPr>
              <a:t>allow a C-MOVE SCP to use DICOMweb Store transactions to perform its task, hereby acting as a user agent.</a:t>
            </a:r>
          </a:p>
          <a:p>
            <a:pPr marL="0" indent="0">
              <a:buNone/>
            </a:pPr>
            <a:endParaRPr lang="en-US" sz="1600" dirty="0">
              <a:latin typeface="+mj-lt"/>
              <a:ea typeface="Times New Roman" panose="02020603050405020304" pitchFamily="18" charset="0"/>
            </a:endParaRPr>
          </a:p>
          <a:p>
            <a:pPr marL="0" indent="0">
              <a:buNone/>
            </a:pPr>
            <a:r>
              <a:rPr lang="en-US" sz="1600" dirty="0">
                <a:latin typeface="+mj-lt"/>
                <a:ea typeface="Times New Roman" panose="02020603050405020304" pitchFamily="18" charset="0"/>
              </a:rPr>
              <a:t>Protocol cross-over would require mappings.</a:t>
            </a:r>
          </a:p>
          <a:p>
            <a:r>
              <a:rPr lang="en-US" sz="1600" dirty="0">
                <a:latin typeface="+mj-lt"/>
                <a:ea typeface="Times New Roman" panose="02020603050405020304" pitchFamily="18" charset="0"/>
              </a:rPr>
              <a:t>Going from DICOMweb to DIMSE requires a mapping from URLs to AE Titles.</a:t>
            </a:r>
          </a:p>
          <a:p>
            <a:r>
              <a:rPr lang="en-US" sz="1600" dirty="0">
                <a:latin typeface="+mj-lt"/>
                <a:ea typeface="Times New Roman" panose="02020603050405020304" pitchFamily="18" charset="0"/>
              </a:rPr>
              <a:t>Going from DIMSE to DICOMweb requires a mapping from AE Titles to URLs.</a:t>
            </a:r>
          </a:p>
        </p:txBody>
      </p:sp>
      <p:sp>
        <p:nvSpPr>
          <p:cNvPr id="4" name="Date Placeholder 3">
            <a:extLst>
              <a:ext uri="{FF2B5EF4-FFF2-40B4-BE49-F238E27FC236}">
                <a16:creationId xmlns:a16="http://schemas.microsoft.com/office/drawing/2014/main" id="{C18A9C3A-9132-8FCB-DCF7-633DFAE0270B}"/>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8D59A85F-22B4-2C14-38B8-75D125FA201B}"/>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EFFE442E-71AA-F7CA-BB2B-53E6394F4441}"/>
              </a:ext>
            </a:extLst>
          </p:cNvPr>
          <p:cNvSpPr>
            <a:spLocks noGrp="1"/>
          </p:cNvSpPr>
          <p:nvPr>
            <p:ph type="sldNum" sz="quarter" idx="4"/>
          </p:nvPr>
        </p:nvSpPr>
        <p:spPr/>
        <p:txBody>
          <a:bodyPr/>
          <a:lstStyle/>
          <a:p>
            <a:fld id="{D57F1E4F-1CFF-5643-939E-217C01CDF565}" type="slidenum">
              <a:rPr lang="en-US" noProof="0" smtClean="0"/>
              <a:pPr/>
              <a:t>5</a:t>
            </a:fld>
            <a:endParaRPr lang="en-US" noProof="0" dirty="0"/>
          </a:p>
        </p:txBody>
      </p:sp>
    </p:spTree>
    <p:extLst>
      <p:ext uri="{BB962C8B-B14F-4D97-AF65-F5344CB8AC3E}">
        <p14:creationId xmlns:p14="http://schemas.microsoft.com/office/powerpoint/2010/main" val="329783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B459-C1E2-A3C9-5F3A-6DEA08B38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70BD7-793E-E799-D478-2F6AC601AE35}"/>
              </a:ext>
            </a:extLst>
          </p:cNvPr>
          <p:cNvSpPr>
            <a:spLocks noGrp="1"/>
          </p:cNvSpPr>
          <p:nvPr>
            <p:ph type="title"/>
          </p:nvPr>
        </p:nvSpPr>
        <p:spPr/>
        <p:txBody>
          <a:bodyPr/>
          <a:lstStyle/>
          <a:p>
            <a:r>
              <a:rPr lang="en-US" noProof="0" dirty="0"/>
              <a:t>Performing Sub-Operations – Protocol Cross-over</a:t>
            </a:r>
          </a:p>
        </p:txBody>
      </p:sp>
      <p:sp>
        <p:nvSpPr>
          <p:cNvPr id="3" name="Content Placeholder 2">
            <a:extLst>
              <a:ext uri="{FF2B5EF4-FFF2-40B4-BE49-F238E27FC236}">
                <a16:creationId xmlns:a16="http://schemas.microsoft.com/office/drawing/2014/main" id="{A5F7F907-82D2-031A-D5FB-F91F68D4A6F4}"/>
              </a:ext>
            </a:extLst>
          </p:cNvPr>
          <p:cNvSpPr>
            <a:spLocks noGrp="1"/>
          </p:cNvSpPr>
          <p:nvPr>
            <p:ph idx="1"/>
          </p:nvPr>
        </p:nvSpPr>
        <p:spPr>
          <a:xfrm>
            <a:off x="581192" y="2180496"/>
            <a:ext cx="11029615" cy="4237141"/>
          </a:xfrm>
        </p:spPr>
        <p:txBody>
          <a:bodyPr>
            <a:noAutofit/>
          </a:bodyPr>
          <a:lstStyle/>
          <a:p>
            <a:pPr marL="0" indent="0">
              <a:buNone/>
            </a:pPr>
            <a:r>
              <a:rPr lang="en-US" sz="1600" dirty="0">
                <a:latin typeface="+mj-lt"/>
                <a:ea typeface="Times New Roman" panose="02020603050405020304" pitchFamily="18" charset="0"/>
              </a:rPr>
              <a:t>Use cases comprise</a:t>
            </a:r>
          </a:p>
          <a:p>
            <a:r>
              <a:rPr lang="en-US" sz="1600" dirty="0">
                <a:latin typeface="+mj-lt"/>
                <a:ea typeface="Times New Roman" panose="02020603050405020304" pitchFamily="18" charset="0"/>
              </a:rPr>
              <a:t>A DICOMweb enabled PACS handling the Send Request sending to a DIMSE-only VNA (destination), just by switching protocols. (In a way translating destination “https://generalHospitalVNA.local” to destination “VNA-</a:t>
            </a:r>
            <a:r>
              <a:rPr lang="en-US" sz="1600" dirty="0" err="1">
                <a:latin typeface="+mj-lt"/>
                <a:ea typeface="Times New Roman" panose="02020603050405020304" pitchFamily="18" charset="0"/>
              </a:rPr>
              <a:t>AETitle</a:t>
            </a:r>
            <a:r>
              <a:rPr lang="en-US" sz="1600" dirty="0">
                <a:latin typeface="+mj-lt"/>
                <a:ea typeface="Times New Roman" panose="02020603050405020304" pitchFamily="18" charset="0"/>
              </a:rPr>
              <a:t>”.)</a:t>
            </a:r>
          </a:p>
          <a:p>
            <a:r>
              <a:rPr lang="en-US" sz="1600" dirty="0">
                <a:latin typeface="+mj-lt"/>
                <a:ea typeface="Times New Roman" panose="02020603050405020304" pitchFamily="18" charset="0"/>
              </a:rPr>
              <a:t>Regional cooperating hospitals that allow DIMSE exchange within each of them but block DIMSE between them (as a firewall rule) could make use of DICOMweb to provide an easy way out.</a:t>
            </a:r>
          </a:p>
          <a:p>
            <a:r>
              <a:rPr lang="en-US" sz="1600" dirty="0">
                <a:latin typeface="+mj-lt"/>
                <a:ea typeface="Times New Roman" panose="02020603050405020304" pitchFamily="18" charset="0"/>
              </a:rPr>
              <a:t>A medical institution that wants to support easy access to </a:t>
            </a:r>
            <a:r>
              <a:rPr lang="en-US" sz="1600" dirty="0">
                <a:ea typeface="Times New Roman" panose="02020603050405020304" pitchFamily="18" charset="0"/>
              </a:rPr>
              <a:t>studies for </a:t>
            </a:r>
            <a:r>
              <a:rPr lang="en-US" sz="1600" dirty="0">
                <a:latin typeface="+mj-lt"/>
                <a:ea typeface="Times New Roman" panose="02020603050405020304" pitchFamily="18" charset="0"/>
              </a:rPr>
              <a:t>second opinions could use cloud buckets. However, medical cloud storage services typically only support DICOMweb, which at that case would be needed to provide this service.</a:t>
            </a:r>
          </a:p>
          <a:p>
            <a:r>
              <a:rPr lang="en-US" sz="1600" dirty="0">
                <a:latin typeface="+mj-lt"/>
                <a:ea typeface="Times New Roman" panose="02020603050405020304" pitchFamily="18" charset="0"/>
              </a:rPr>
              <a:t>A C-MOVE SCP to DICOMweb Send user agent proxy translating C-MOVE operations to equivalent DICOMweb Send transactions, as to enable gradual evolution to a DICOMweb eco-system.</a:t>
            </a:r>
          </a:p>
          <a:p>
            <a:pPr marL="0" indent="0">
              <a:buNone/>
            </a:pPr>
            <a:endParaRPr lang="en-US" sz="1600" dirty="0">
              <a:latin typeface="+mj-lt"/>
              <a:ea typeface="Times New Roman" panose="02020603050405020304" pitchFamily="18" charset="0"/>
            </a:endParaRPr>
          </a:p>
          <a:p>
            <a:pPr marL="0" indent="0">
              <a:buNone/>
            </a:pPr>
            <a:r>
              <a:rPr lang="en-US" sz="1600" dirty="0">
                <a:latin typeface="+mj-lt"/>
                <a:ea typeface="Times New Roman" panose="02020603050405020304" pitchFamily="18" charset="0"/>
              </a:rPr>
              <a:t>The C-MOVE SCP and DICOMweb Send origin server determine whether they cross-over or not. So, the interface for the SCU and the user agent does not change.</a:t>
            </a:r>
          </a:p>
        </p:txBody>
      </p:sp>
      <p:sp>
        <p:nvSpPr>
          <p:cNvPr id="4" name="Date Placeholder 3">
            <a:extLst>
              <a:ext uri="{FF2B5EF4-FFF2-40B4-BE49-F238E27FC236}">
                <a16:creationId xmlns:a16="http://schemas.microsoft.com/office/drawing/2014/main" id="{67A609E6-26C0-176D-D592-7DA68BF8AC66}"/>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8820CDE7-5355-4A01-AE64-158E52A26084}"/>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6FCCA762-6154-053B-C921-9C3A2E606303}"/>
              </a:ext>
            </a:extLst>
          </p:cNvPr>
          <p:cNvSpPr>
            <a:spLocks noGrp="1"/>
          </p:cNvSpPr>
          <p:nvPr>
            <p:ph type="sldNum" sz="quarter" idx="4"/>
          </p:nvPr>
        </p:nvSpPr>
        <p:spPr/>
        <p:txBody>
          <a:bodyPr/>
          <a:lstStyle/>
          <a:p>
            <a:fld id="{D57F1E4F-1CFF-5643-939E-217C01CDF565}" type="slidenum">
              <a:rPr lang="en-US" noProof="0" smtClean="0"/>
              <a:pPr/>
              <a:t>6</a:t>
            </a:fld>
            <a:endParaRPr lang="en-US" noProof="0" dirty="0"/>
          </a:p>
        </p:txBody>
      </p:sp>
    </p:spTree>
    <p:extLst>
      <p:ext uri="{BB962C8B-B14F-4D97-AF65-F5344CB8AC3E}">
        <p14:creationId xmlns:p14="http://schemas.microsoft.com/office/powerpoint/2010/main" val="334337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9B2C-F060-7BC0-37C2-6065B52C3018}"/>
              </a:ext>
            </a:extLst>
          </p:cNvPr>
          <p:cNvSpPr>
            <a:spLocks noGrp="1"/>
          </p:cNvSpPr>
          <p:nvPr>
            <p:ph type="title"/>
          </p:nvPr>
        </p:nvSpPr>
        <p:spPr/>
        <p:txBody>
          <a:bodyPr/>
          <a:lstStyle/>
          <a:p>
            <a:r>
              <a:rPr lang="en-US" dirty="0"/>
              <a:t>Design Considerations for </a:t>
            </a:r>
            <a:r>
              <a:rPr lang="en-US" dirty="0" err="1"/>
              <a:t>DICOMweb’s</a:t>
            </a:r>
            <a:r>
              <a:rPr lang="en-US" dirty="0"/>
              <a:t> Send Transaction</a:t>
            </a:r>
          </a:p>
        </p:txBody>
      </p:sp>
      <p:sp>
        <p:nvSpPr>
          <p:cNvPr id="3" name="Content Placeholder 2">
            <a:extLst>
              <a:ext uri="{FF2B5EF4-FFF2-40B4-BE49-F238E27FC236}">
                <a16:creationId xmlns:a16="http://schemas.microsoft.com/office/drawing/2014/main" id="{2700C6E8-A2AB-E7EF-D0FB-BB031BCA4827}"/>
              </a:ext>
            </a:extLst>
          </p:cNvPr>
          <p:cNvSpPr>
            <a:spLocks noGrp="1"/>
          </p:cNvSpPr>
          <p:nvPr>
            <p:ph idx="1"/>
          </p:nvPr>
        </p:nvSpPr>
        <p:spPr>
          <a:xfrm>
            <a:off x="581192" y="2180495"/>
            <a:ext cx="11029615" cy="4237141"/>
          </a:xfrm>
        </p:spPr>
        <p:txBody>
          <a:bodyPr>
            <a:normAutofit/>
          </a:bodyPr>
          <a:lstStyle/>
          <a:p>
            <a:r>
              <a:rPr lang="en-US" b="1" dirty="0"/>
              <a:t>Clarity</a:t>
            </a:r>
            <a:r>
              <a:rPr lang="en-US" dirty="0"/>
              <a:t> – It should be named properly</a:t>
            </a:r>
          </a:p>
          <a:p>
            <a:pPr lvl="1"/>
            <a:r>
              <a:rPr lang="en-US" dirty="0"/>
              <a:t>Although DIMSE has baptized the equivalent operation C-MOVE, it is a send request, and should be named as such</a:t>
            </a:r>
          </a:p>
          <a:p>
            <a:r>
              <a:rPr lang="en-US" b="1" dirty="0"/>
              <a:t>Long-running Transactions </a:t>
            </a:r>
            <a:r>
              <a:rPr lang="en-US" dirty="0"/>
              <a:t>– It should be able to deal with potential HTTP time-outs</a:t>
            </a:r>
          </a:p>
          <a:p>
            <a:pPr lvl="1"/>
            <a:r>
              <a:rPr lang="en-US" dirty="0"/>
              <a:t>As a send request might take a long time to complete, it should be able to be handled asynchronously</a:t>
            </a:r>
          </a:p>
          <a:p>
            <a:r>
              <a:rPr lang="en-US" b="1" dirty="0"/>
              <a:t>Multiplicity </a:t>
            </a:r>
            <a:r>
              <a:rPr lang="en-US" dirty="0"/>
              <a:t>– It should be capable to handle multiple responses, as DIMSE also allows for multiple (progress) responses</a:t>
            </a:r>
          </a:p>
          <a:p>
            <a:r>
              <a:rPr lang="en-US" b="1" dirty="0"/>
              <a:t>Consistency</a:t>
            </a:r>
            <a:r>
              <a:rPr lang="en-US" dirty="0"/>
              <a:t> – It should follow existing DICOMweb interface patterns</a:t>
            </a:r>
          </a:p>
          <a:p>
            <a:pPr lvl="1"/>
            <a:r>
              <a:rPr lang="en-US" dirty="0"/>
              <a:t>As sending involves searching, the Transaction should be like the Search Transaction. For the Studies resources this means that both the SOP Class UID (0000,0002) holding the Query/Retrieve Information Model and the Query/Retrieve Level (0008,0052) should be handled as they are handled in the </a:t>
            </a:r>
            <a:r>
              <a:rPr lang="en-US" dirty="0">
                <a:hlinkClick r:id="rId2"/>
              </a:rPr>
              <a:t>Search Transaction</a:t>
            </a:r>
            <a:r>
              <a:rPr lang="en-US" dirty="0"/>
              <a:t>, i.e. by defining multiple resources</a:t>
            </a:r>
          </a:p>
          <a:p>
            <a:pPr lvl="1"/>
            <a:r>
              <a:rPr lang="en-US" dirty="0"/>
              <a:t>As sending may involve asynchronicity, it should follow </a:t>
            </a:r>
            <a:r>
              <a:rPr lang="en-US" dirty="0" err="1">
                <a:hlinkClick r:id="rId3"/>
              </a:rPr>
              <a:t>DICOMweb’s</a:t>
            </a:r>
            <a:r>
              <a:rPr lang="en-US" dirty="0">
                <a:hlinkClick r:id="rId3"/>
              </a:rPr>
              <a:t> Storage Commitment pattern</a:t>
            </a:r>
            <a:r>
              <a:rPr lang="en-US" dirty="0"/>
              <a:t> for that, i.e. by defining two Transactions, one to initiate the activity, and one to check for the result(s).</a:t>
            </a:r>
          </a:p>
        </p:txBody>
      </p:sp>
      <p:sp>
        <p:nvSpPr>
          <p:cNvPr id="4" name="Date Placeholder 3">
            <a:extLst>
              <a:ext uri="{FF2B5EF4-FFF2-40B4-BE49-F238E27FC236}">
                <a16:creationId xmlns:a16="http://schemas.microsoft.com/office/drawing/2014/main" id="{C7092ECF-D9FE-09F4-D0F2-9877872BD405}"/>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2B08E4CE-5569-718D-B170-5B8D366D47B4}"/>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B51F4BA6-D1D6-FF7E-7B6C-3F578BFAADEE}"/>
              </a:ext>
            </a:extLst>
          </p:cNvPr>
          <p:cNvSpPr>
            <a:spLocks noGrp="1"/>
          </p:cNvSpPr>
          <p:nvPr>
            <p:ph type="sldNum" sz="quarter" idx="4"/>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3083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FB9B-446B-853A-CE69-195B7A5D4C42}"/>
              </a:ext>
            </a:extLst>
          </p:cNvPr>
          <p:cNvSpPr>
            <a:spLocks noGrp="1"/>
          </p:cNvSpPr>
          <p:nvPr>
            <p:ph type="title"/>
          </p:nvPr>
        </p:nvSpPr>
        <p:spPr/>
        <p:txBody>
          <a:bodyPr/>
          <a:lstStyle/>
          <a:p>
            <a:r>
              <a:rPr lang="en-US" dirty="0"/>
              <a:t>Multiple Responses of the Send Transaction</a:t>
            </a:r>
          </a:p>
        </p:txBody>
      </p:sp>
      <p:sp>
        <p:nvSpPr>
          <p:cNvPr id="3" name="Content Placeholder 2">
            <a:extLst>
              <a:ext uri="{FF2B5EF4-FFF2-40B4-BE49-F238E27FC236}">
                <a16:creationId xmlns:a16="http://schemas.microsoft.com/office/drawing/2014/main" id="{AA19ABD8-4341-EB47-DB65-6473F416758B}"/>
              </a:ext>
            </a:extLst>
          </p:cNvPr>
          <p:cNvSpPr>
            <a:spLocks noGrp="1"/>
          </p:cNvSpPr>
          <p:nvPr>
            <p:ph idx="1"/>
          </p:nvPr>
        </p:nvSpPr>
        <p:spPr>
          <a:xfrm>
            <a:off x="581192" y="2180497"/>
            <a:ext cx="11029615" cy="4145876"/>
          </a:xfrm>
        </p:spPr>
        <p:txBody>
          <a:bodyPr>
            <a:normAutofit/>
          </a:bodyPr>
          <a:lstStyle/>
          <a:p>
            <a:pPr marL="0" indent="0">
              <a:buNone/>
            </a:pPr>
            <a:r>
              <a:rPr lang="en-US" dirty="0"/>
              <a:t>There are several ways we can deal with multiple responses.</a:t>
            </a:r>
          </a:p>
          <a:p>
            <a:r>
              <a:rPr lang="en-US" b="1" dirty="0"/>
              <a:t>Combine them </a:t>
            </a:r>
            <a:r>
              <a:rPr lang="en-US" dirty="0"/>
              <a:t>– This follows the pattern used in the Search transaction</a:t>
            </a:r>
          </a:p>
          <a:p>
            <a:pPr lvl="1"/>
            <a:r>
              <a:rPr lang="en-US" dirty="0"/>
              <a:t>When a proxy of an origin server would convert a Send transaction to a C-MOVE operation on an SCP, the pending all results would need to be combined into one response.</a:t>
            </a:r>
          </a:p>
          <a:p>
            <a:pPr lvl="1"/>
            <a:r>
              <a:rPr lang="en-US" dirty="0"/>
              <a:t>Disadvantage: when applied to the send transaction there would be no way to monitor progress, as all are received at once.</a:t>
            </a:r>
          </a:p>
          <a:p>
            <a:r>
              <a:rPr lang="en-US" b="1" dirty="0"/>
              <a:t>Enforce multipart responses </a:t>
            </a:r>
            <a:r>
              <a:rPr lang="en-US" dirty="0"/>
              <a:t>– This exploits a technical option in HTTP</a:t>
            </a:r>
          </a:p>
          <a:p>
            <a:pPr lvl="1"/>
            <a:r>
              <a:rPr lang="en-US" dirty="0"/>
              <a:t>When a proxy of an origin server would convert a Send transaction to a C-MOVE operation on an SCP, each pending result would need to be transformed into a part of the multi-part response, and a success/warning/failure result would yield the final part.</a:t>
            </a:r>
          </a:p>
          <a:p>
            <a:pPr lvl="1"/>
            <a:r>
              <a:rPr lang="en-US" dirty="0"/>
              <a:t>Disadvantages: does not follow existing DICOMweb interface patterns; does not solve the time-out issue; requires a somewhat more complex user agent, handling multiple HTTP parts separately instead of handling one HTTP payload.</a:t>
            </a:r>
          </a:p>
        </p:txBody>
      </p:sp>
      <p:sp>
        <p:nvSpPr>
          <p:cNvPr id="4" name="Date Placeholder 3">
            <a:extLst>
              <a:ext uri="{FF2B5EF4-FFF2-40B4-BE49-F238E27FC236}">
                <a16:creationId xmlns:a16="http://schemas.microsoft.com/office/drawing/2014/main" id="{02D9441E-0C26-36F5-A5B1-12C34528C96F}"/>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AF8D4F45-6C79-2088-6A6F-016604AD29B2}"/>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B74F67F3-D18D-5B21-ACCB-AEE5C20E8574}"/>
              </a:ext>
            </a:extLst>
          </p:cNvPr>
          <p:cNvSpPr>
            <a:spLocks noGrp="1"/>
          </p:cNvSpPr>
          <p:nvPr>
            <p:ph type="sldNum" sz="quarter" idx="4"/>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6546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C2A90-AC76-6D38-27E1-162ED4FA9118}"/>
              </a:ext>
            </a:extLst>
          </p:cNvPr>
          <p:cNvSpPr>
            <a:spLocks noGrp="1"/>
          </p:cNvSpPr>
          <p:nvPr>
            <p:ph type="title"/>
          </p:nvPr>
        </p:nvSpPr>
        <p:spPr/>
        <p:txBody>
          <a:bodyPr/>
          <a:lstStyle/>
          <a:p>
            <a:r>
              <a:rPr lang="en-US" dirty="0"/>
              <a:t>Multiple Responses (continued)</a:t>
            </a:r>
          </a:p>
        </p:txBody>
      </p:sp>
      <p:sp>
        <p:nvSpPr>
          <p:cNvPr id="3" name="Content Placeholder 2">
            <a:extLst>
              <a:ext uri="{FF2B5EF4-FFF2-40B4-BE49-F238E27FC236}">
                <a16:creationId xmlns:a16="http://schemas.microsoft.com/office/drawing/2014/main" id="{4744D1F5-2EC5-0F01-44C0-D79BC0665A37}"/>
              </a:ext>
            </a:extLst>
          </p:cNvPr>
          <p:cNvSpPr>
            <a:spLocks noGrp="1"/>
          </p:cNvSpPr>
          <p:nvPr>
            <p:ph idx="1"/>
          </p:nvPr>
        </p:nvSpPr>
        <p:spPr/>
        <p:txBody>
          <a:bodyPr/>
          <a:lstStyle/>
          <a:p>
            <a:r>
              <a:rPr lang="en-US" b="1" dirty="0"/>
              <a:t>Notify the Client with a Response </a:t>
            </a:r>
            <a:r>
              <a:rPr lang="en-US" dirty="0"/>
              <a:t>– This follows a technical option that is available in PS3.18</a:t>
            </a:r>
          </a:p>
          <a:p>
            <a:pPr lvl="1"/>
            <a:r>
              <a:rPr lang="en-US" dirty="0"/>
              <a:t>When a proxy of an origin server would convert a Send Transaction to a C-MOVE, it would need to provide a subscription service for notifying the user agent, incl. extending the send transaction interface with a transaction UID.</a:t>
            </a:r>
          </a:p>
          <a:p>
            <a:pPr lvl="1"/>
            <a:r>
              <a:rPr lang="en-US" dirty="0"/>
              <a:t>Disadvantage: requires subscription service by origin server, subscription by user agent, handling of multiple protocols by both parties</a:t>
            </a:r>
          </a:p>
          <a:p>
            <a:r>
              <a:rPr lang="en-US" b="1" dirty="0"/>
              <a:t>Long polling for responses </a:t>
            </a:r>
            <a:r>
              <a:rPr lang="en-US" dirty="0"/>
              <a:t>– This follows a pattern described in RFC6202</a:t>
            </a:r>
          </a:p>
          <a:p>
            <a:pPr lvl="1"/>
            <a:r>
              <a:rPr lang="en-US" dirty="0"/>
              <a:t>When a proxy of an origin sever would convert a Send Transaction to a C-MOVE, it would keep the connection to the user agent open until the (first) status message that arrives is sent to the user agent, after which this – in case not all sub-operations are yet done – requests a new status.</a:t>
            </a:r>
          </a:p>
          <a:p>
            <a:pPr lvl="1"/>
            <a:r>
              <a:rPr lang="en-US" dirty="0"/>
              <a:t>Disadvantage: yet another pattern in PS3.18 to deal with multiple messages from an SCP; seems to be old-fashioned; requires specific handling of time-outs (which are more likely)</a:t>
            </a:r>
          </a:p>
          <a:p>
            <a:pPr lvl="1"/>
            <a:endParaRPr lang="en-US" dirty="0"/>
          </a:p>
        </p:txBody>
      </p:sp>
      <p:sp>
        <p:nvSpPr>
          <p:cNvPr id="4" name="Date Placeholder 3">
            <a:extLst>
              <a:ext uri="{FF2B5EF4-FFF2-40B4-BE49-F238E27FC236}">
                <a16:creationId xmlns:a16="http://schemas.microsoft.com/office/drawing/2014/main" id="{1D10C140-804F-3DAE-EFCC-769CBBCFA86C}"/>
              </a:ext>
            </a:extLst>
          </p:cNvPr>
          <p:cNvSpPr>
            <a:spLocks noGrp="1"/>
          </p:cNvSpPr>
          <p:nvPr>
            <p:ph type="dt" sz="half" idx="2"/>
          </p:nvPr>
        </p:nvSpPr>
        <p:spPr/>
        <p:txBody>
          <a:bodyPr/>
          <a:lstStyle/>
          <a:p>
            <a:r>
              <a:rPr lang="en-US" dirty="0"/>
              <a:t>April 2026</a:t>
            </a:r>
          </a:p>
        </p:txBody>
      </p:sp>
      <p:sp>
        <p:nvSpPr>
          <p:cNvPr id="5" name="Footer Placeholder 4">
            <a:extLst>
              <a:ext uri="{FF2B5EF4-FFF2-40B4-BE49-F238E27FC236}">
                <a16:creationId xmlns:a16="http://schemas.microsoft.com/office/drawing/2014/main" id="{3030FA66-E840-6382-48C0-47E3EB51E0D2}"/>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Copyright DICOM® 2026</a:t>
            </a:r>
            <a:endParaRPr lang="en-US" dirty="0"/>
          </a:p>
        </p:txBody>
      </p:sp>
      <p:sp>
        <p:nvSpPr>
          <p:cNvPr id="6" name="Slide Number Placeholder 5">
            <a:extLst>
              <a:ext uri="{FF2B5EF4-FFF2-40B4-BE49-F238E27FC236}">
                <a16:creationId xmlns:a16="http://schemas.microsoft.com/office/drawing/2014/main" id="{B2748AEF-AEF9-F201-60BE-BF0846E268BE}"/>
              </a:ext>
            </a:extLst>
          </p:cNvPr>
          <p:cNvSpPr>
            <a:spLocks noGrp="1"/>
          </p:cNvSpPr>
          <p:nvPr>
            <p:ph type="sldNum" sz="quarter" idx="4"/>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76272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1A3260"/>
      </a:hlink>
      <a:folHlink>
        <a:srgbClr val="1A326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53762</TotalTime>
  <Words>2813</Words>
  <Application>Microsoft Office PowerPoint</Application>
  <PresentationFormat>Widescreen</PresentationFormat>
  <Paragraphs>295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Courier New</vt:lpstr>
      <vt:lpstr>Gill Sans MT</vt:lpstr>
      <vt:lpstr>Helvetica</vt:lpstr>
      <vt:lpstr>Noto Sans Mono ExtraCondensed M</vt:lpstr>
      <vt:lpstr>Times New Roman</vt:lpstr>
      <vt:lpstr>Wingdings 2</vt:lpstr>
      <vt:lpstr>Dividend</vt:lpstr>
      <vt:lpstr>Supplement 248 – DICOMweb Send WG27 Public Comment</vt:lpstr>
      <vt:lpstr>Content</vt:lpstr>
      <vt:lpstr>Work item 2025-05-B – DICOMweb Move1 Transaction</vt:lpstr>
      <vt:lpstr>PowerPoint Presentation</vt:lpstr>
      <vt:lpstr>Performing Sub-Operations – Protocol Cross-over</vt:lpstr>
      <vt:lpstr>Performing Sub-Operations – Protocol Cross-over</vt:lpstr>
      <vt:lpstr>Design Considerations for DICOMweb’s Send Transaction</vt:lpstr>
      <vt:lpstr>Multiple Responses of the Send Transaction</vt:lpstr>
      <vt:lpstr>Multiple Responses (continued)</vt:lpstr>
      <vt:lpstr>Multiple Responses (continued)</vt:lpstr>
      <vt:lpstr>To Cancel or Not To Cancel</vt:lpstr>
      <vt:lpstr>Destination of the Send Transaction</vt:lpstr>
      <vt:lpstr>Security</vt:lpstr>
      <vt:lpstr>Send Transaction Resources – Studies Service</vt:lpstr>
      <vt:lpstr>SEND Transaction Resources – NPI Service</vt:lpstr>
      <vt:lpstr>Send Transaction – Request and Response</vt:lpstr>
      <vt:lpstr>Check Send Result Transaction – Request and Response</vt:lpstr>
      <vt:lpstr>Send Request Response Module</vt:lpstr>
      <vt:lpstr>PowerPoint Presentation</vt:lpstr>
      <vt:lpstr>PowerPoint Presentation</vt:lpstr>
      <vt:lpstr>PowerPoint Presentation</vt:lpstr>
      <vt:lpstr>End of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DICOMweb Modality Workflow Services</dc:title>
  <dc:subject>Public Comment</dc:subject>
  <dc:creator>Dieter Krotz and Jeroen Medema</dc:creator>
  <cp:keywords>DICOMweb Modality Workflow Service MWL MPPS</cp:keywords>
  <cp:lastModifiedBy>Medema, Jeroen</cp:lastModifiedBy>
  <cp:revision>33</cp:revision>
  <dcterms:created xsi:type="dcterms:W3CDTF">2023-06-13T16:48:30Z</dcterms:created>
  <dcterms:modified xsi:type="dcterms:W3CDTF">2026-03-23T15:49:32Z</dcterms:modified>
  <cp:category>DICOMweb</cp:category>
</cp:coreProperties>
</file>