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45897" showSpecialPlsOnTitleSld="0" strictFirstAndLastChars="0" bookmarkIdSeed="2">
  <p:sldMasterIdLst>
    <p:sldMasterId id="2147483664" r:id="rId1"/>
    <p:sldMasterId id="2147483681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7" r:id="rId4"/>
    <p:sldId id="262" r:id="rId5"/>
    <p:sldId id="257" r:id="rId6"/>
    <p:sldId id="393" r:id="rId7"/>
    <p:sldId id="392" r:id="rId8"/>
    <p:sldId id="394" r:id="rId9"/>
    <p:sldId id="395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1">
          <p15:clr>
            <a:srgbClr val="A4A3A4"/>
          </p15:clr>
        </p15:guide>
        <p15:guide id="2" orient="horz" pos="3758">
          <p15:clr>
            <a:srgbClr val="A4A3A4"/>
          </p15:clr>
        </p15:guide>
        <p15:guide id="3" orient="horz" pos="1062">
          <p15:clr>
            <a:srgbClr val="A4A3A4"/>
          </p15:clr>
        </p15:guide>
        <p15:guide id="4" orient="horz" pos="449">
          <p15:clr>
            <a:srgbClr val="A4A3A4"/>
          </p15:clr>
        </p15:guide>
        <p15:guide id="5" orient="horz" pos="2849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5442">
          <p15:clr>
            <a:srgbClr val="A4A3A4"/>
          </p15:clr>
        </p15:guide>
        <p15:guide id="8" orient="horz" pos="1954">
          <p15:clr>
            <a:srgbClr val="A4A3A4"/>
          </p15:clr>
        </p15:guide>
        <p15:guide id="9" pos="219">
          <p15:clr>
            <a:srgbClr val="A4A3A4"/>
          </p15:clr>
        </p15:guide>
        <p15:guide id="10" pos="5551">
          <p15:clr>
            <a:srgbClr val="A4A3A4"/>
          </p15:clr>
        </p15:guide>
        <p15:guide id="11" pos="2879">
          <p15:clr>
            <a:srgbClr val="A4A3A4"/>
          </p15:clr>
        </p15:guide>
        <p15:guide id="12" pos="1521">
          <p15:clr>
            <a:srgbClr val="A4A3A4"/>
          </p15:clr>
        </p15:guide>
        <p15:guide id="13" pos="42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orient="horz" pos="5906">
          <p15:clr>
            <a:srgbClr val="A4A3A4"/>
          </p15:clr>
        </p15:guide>
        <p15:guide id="3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4F1FD"/>
    <a:srgbClr val="711371"/>
    <a:srgbClr val="2C8400"/>
    <a:srgbClr val="FFFF99"/>
    <a:srgbClr val="CD0078"/>
    <a:srgbClr val="00AA50"/>
    <a:srgbClr val="7A7A7A"/>
    <a:srgbClr val="6B6B6B"/>
    <a:srgbClr val="76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C1E27-01EF-49F5-8D1F-B7A883346373}" v="224" dt="2025-01-22T17:13:23.0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84567" autoAdjust="0"/>
  </p:normalViewPr>
  <p:slideViewPr>
    <p:cSldViewPr snapToGrid="0">
      <p:cViewPr varScale="1">
        <p:scale>
          <a:sx n="109" d="100"/>
          <a:sy n="109" d="100"/>
        </p:scale>
        <p:origin x="1112" y="192"/>
      </p:cViewPr>
      <p:guideLst>
        <p:guide orient="horz" pos="1311"/>
        <p:guide orient="horz" pos="3758"/>
        <p:guide orient="horz" pos="1062"/>
        <p:guide orient="horz" pos="449"/>
        <p:guide orient="horz" pos="2849"/>
        <p:guide orient="horz" pos="2153"/>
        <p:guide orient="horz" pos="5442"/>
        <p:guide orient="horz" pos="1954"/>
        <p:guide pos="219"/>
        <p:guide pos="5551"/>
        <p:guide pos="2879"/>
        <p:guide pos="1521"/>
        <p:guide pos="42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956"/>
    </p:cViewPr>
  </p:sorterViewPr>
  <p:notesViewPr>
    <p:cSldViewPr snapToGrid="0">
      <p:cViewPr varScale="1">
        <p:scale>
          <a:sx n="95" d="100"/>
          <a:sy n="95" d="100"/>
        </p:scale>
        <p:origin x="-2264" y="-96"/>
      </p:cViewPr>
      <p:guideLst>
        <p:guide orient="horz" pos="3024"/>
        <p:guide orient="horz" pos="5906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213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8916988"/>
            <a:ext cx="16002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2922588" y="8988425"/>
            <a:ext cx="402113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lnSpc>
                <a:spcPts val="1100"/>
              </a:lnSpc>
            </a:pPr>
            <a:fld id="{248A7D45-D04D-4B80-90EF-34F48D18C37A}" type="slidenum">
              <a:rPr lang="en-US" sz="900">
                <a:solidFill>
                  <a:srgbClr val="1E4191"/>
                </a:solidFill>
              </a:rPr>
              <a:pPr algn="r">
                <a:lnSpc>
                  <a:spcPts val="1100"/>
                </a:lnSpc>
              </a:pPr>
              <a:t>‹#›</a:t>
            </a:fld>
            <a:r>
              <a:rPr lang="en-US" sz="900">
                <a:solidFill>
                  <a:srgbClr val="1E4191"/>
                </a:solidFill>
              </a:rPr>
              <a:t> /</a:t>
            </a:r>
          </a:p>
          <a:p>
            <a:pPr algn="r">
              <a:lnSpc>
                <a:spcPts val="1100"/>
              </a:lnSpc>
            </a:pPr>
            <a:r>
              <a:rPr lang="en-US" sz="900">
                <a:solidFill>
                  <a:srgbClr val="1E4191"/>
                </a:solidFill>
              </a:rPr>
              <a:t>GE  / </a:t>
            </a:r>
          </a:p>
          <a:p>
            <a:pPr algn="r"/>
            <a:endParaRPr lang="en-US" sz="900">
              <a:solidFill>
                <a:srgbClr val="1E4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875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6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8916988"/>
            <a:ext cx="16002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228600"/>
            <a:ext cx="5730875" cy="4298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57308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2922588" y="8988425"/>
            <a:ext cx="4021137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lnSpc>
                <a:spcPts val="1100"/>
              </a:lnSpc>
            </a:pPr>
            <a:fld id="{AB69BBA2-4AEB-4B61-8393-54D11319A087}" type="slidenum">
              <a:rPr lang="en-US" sz="900">
                <a:solidFill>
                  <a:srgbClr val="1E4191"/>
                </a:solidFill>
              </a:rPr>
              <a:pPr algn="r">
                <a:lnSpc>
                  <a:spcPts val="1100"/>
                </a:lnSpc>
              </a:pPr>
              <a:t>‹#›</a:t>
            </a:fld>
            <a:r>
              <a:rPr lang="en-US" sz="900">
                <a:solidFill>
                  <a:srgbClr val="1E4191"/>
                </a:solidFill>
              </a:rPr>
              <a:t> /</a:t>
            </a:r>
          </a:p>
          <a:p>
            <a:pPr algn="r">
              <a:lnSpc>
                <a:spcPts val="1100"/>
              </a:lnSpc>
            </a:pPr>
            <a:r>
              <a:rPr lang="en-US" sz="900">
                <a:solidFill>
                  <a:srgbClr val="1E4191"/>
                </a:solidFill>
              </a:rPr>
              <a:t>GE  / </a:t>
            </a:r>
          </a:p>
          <a:p>
            <a:pPr algn="r"/>
            <a:endParaRPr lang="en-US" sz="900">
              <a:solidFill>
                <a:srgbClr val="1E4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704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344488" y="263525"/>
            <a:ext cx="8401050" cy="1395413"/>
          </a:xfrm>
        </p:spPr>
        <p:txBody>
          <a:bodyPr/>
          <a:lstStyle>
            <a:lvl1pPr>
              <a:spcBef>
                <a:spcPct val="25000"/>
              </a:spcBef>
              <a:defRPr sz="5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8061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4488" y="1677988"/>
            <a:ext cx="8396287" cy="1752600"/>
          </a:xfrm>
        </p:spPr>
        <p:txBody>
          <a:bodyPr/>
          <a:lstStyle>
            <a:lvl1pPr>
              <a:spcBef>
                <a:spcPct val="0"/>
              </a:spcBef>
              <a:defRPr sz="5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Cya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07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Viole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416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Light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8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9507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5255172"/>
            <a:ext cx="8240108" cy="6411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36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7989752" cy="169672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46BB99D9-755D-4F50-AB11-1E634FE40B5F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704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507008"/>
            <a:ext cx="8238707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EBF2A-69D2-428F-9ED2-80CA5D11A341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43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115519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E326081C-59A4-4AF5-A5C9-1F484CC98A10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54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1459886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B05E-1D1A-4EAD-8AB2-F24F6322934F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4276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1" y="1485985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69" y="1514546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2834-9AC1-4E54-97CD-DB40707158CF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0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63331" y="1622972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4906-484A-4690-ABDE-A536A3657CFE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0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216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2190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C155-41A4-45D9-BC92-9ACAC0AC440B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467FA29-05AC-4B2B-A0A0-9753873702E6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46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1275079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C7C-8E69-4D5D-AEE6-44F9136DB15B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86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872C-DE62-4370-8E68-B40E0CAA31EB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422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0" y="1341119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5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7EF000C1-C290-48E9-8E6B-69C95A83B232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7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0988"/>
            <a:ext cx="8459788" cy="60824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15736"/>
            <a:ext cx="8459788" cy="4848503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216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259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4152900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7200"/>
            <a:ext cx="4154488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216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059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216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35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41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77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ran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27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Pur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93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80988"/>
            <a:ext cx="8459788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727200"/>
            <a:ext cx="8459788" cy="423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80" r:id="rId1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lr>
          <a:srgbClr val="004880"/>
        </a:buClr>
        <a:defRPr sz="3200">
          <a:solidFill>
            <a:srgbClr val="1E419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1313" indent="-33972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rgbClr val="004880"/>
        </a:buClr>
        <a:buFont typeface="GE Inspira Pitch" pitchFamily="34" charset="0"/>
        <a:buChar char="•"/>
        <a:defRPr sz="3200">
          <a:solidFill>
            <a:srgbClr val="1E419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744538" indent="-288925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146175" indent="-287338" algn="l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546225" indent="-285750" algn="l" rtl="0" eaLnBrk="1" fontAlgn="base" hangingPunct="1">
        <a:lnSpc>
          <a:spcPct val="90000"/>
        </a:lnSpc>
        <a:spcBef>
          <a:spcPts val="24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0034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6pPr>
      <a:lvl7pPr marL="24606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7pPr>
      <a:lvl8pPr marL="29178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8pPr>
      <a:lvl9pPr marL="33750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76CDD5E-63DC-476B-84E3-97DA0FC42905}" type="datetime1">
              <a:rPr lang="en-US" smtClean="0"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585" y="672661"/>
            <a:ext cx="2648607" cy="5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7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ojournal.org/article/S0161-6420(21)00164-0/fulltext" TargetMode="External"/><Relationship Id="rId2" Type="http://schemas.openxmlformats.org/officeDocument/2006/relationships/hyperlink" Target="https://www.ihe.net/uploadedFiles/Documents/Eye_Care/IHE_EyeCare_Suppl_Key_Measurement_PDF.pdf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loinc.org/57119-0/panel#34472" TargetMode="External"/><Relationship Id="rId13" Type="http://schemas.openxmlformats.org/officeDocument/2006/relationships/hyperlink" Target="https://loinc.org/57119-0/panel#34467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loinc.org/57119-0/panel#34473" TargetMode="External"/><Relationship Id="rId12" Type="http://schemas.openxmlformats.org/officeDocument/2006/relationships/hyperlink" Target="https://loinc.org/57119-0/panel#34468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oinc.org/57119-0/panel#34474" TargetMode="External"/><Relationship Id="rId11" Type="http://schemas.openxmlformats.org/officeDocument/2006/relationships/hyperlink" Target="https://loinc.org/57119-0/panel#34469" TargetMode="External"/><Relationship Id="rId5" Type="http://schemas.openxmlformats.org/officeDocument/2006/relationships/hyperlink" Target="https://loinc.org/57119-0/panel#34475" TargetMode="External"/><Relationship Id="rId10" Type="http://schemas.openxmlformats.org/officeDocument/2006/relationships/hyperlink" Target="https://loinc.org/57119-0/panel#34470" TargetMode="External"/><Relationship Id="rId4" Type="http://schemas.openxmlformats.org/officeDocument/2006/relationships/hyperlink" Target="https://loinc.org/57119-0/panel#34476" TargetMode="External"/><Relationship Id="rId9" Type="http://schemas.openxmlformats.org/officeDocument/2006/relationships/hyperlink" Target="https://loinc.org/57119-0/panel#34471" TargetMode="External"/><Relationship Id="rId14" Type="http://schemas.openxmlformats.org/officeDocument/2006/relationships/hyperlink" Target="https://loinc.org/57119-0/panel#3446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icom.nema.org/medical/dicom/current/output/chtml/part16/chapter_A.html#sect_TID_300" TargetMode="External"/><Relationship Id="rId7" Type="http://schemas.openxmlformats.org/officeDocument/2006/relationships/hyperlink" Target="https://dicom.nema.org/medical/dicom/current/output/chtml/part16/chapter_A.html#sect_TID_312" TargetMode="External"/><Relationship Id="rId2" Type="http://schemas.openxmlformats.org/officeDocument/2006/relationships/hyperlink" Target="https://dicom.nema.org/medical/dicom/current/output/chtml/part16/chapter_D.html#DCM_12500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com.nema.org/medical/dicom/current/output/chtml/part16/chapter_A.html#sect_TID_311" TargetMode="External"/><Relationship Id="rId5" Type="http://schemas.openxmlformats.org/officeDocument/2006/relationships/hyperlink" Target="https://dicom.nema.org/medical/dicom/current/output/chtml/part16/chapter_A.html#sect_TID_310" TargetMode="External"/><Relationship Id="rId4" Type="http://schemas.openxmlformats.org/officeDocument/2006/relationships/hyperlink" Target="https://dicom.nema.org/medical/dicom/current/output/chtml/part16/sect_CID_42.htm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icom.nema.org/medical/dicom/current/output/chtml/part16/chapter_D.html#DCM_111855" TargetMode="External"/><Relationship Id="rId3" Type="http://schemas.openxmlformats.org/officeDocument/2006/relationships/hyperlink" Target="https://dicom.nema.org/medical/dicom/current/output/chtml/part16/chapter_A.html#sect_TID_1002" TargetMode="External"/><Relationship Id="rId7" Type="http://schemas.openxmlformats.org/officeDocument/2006/relationships/hyperlink" Target="#_CID_42x1_Visual"/><Relationship Id="rId2" Type="http://schemas.openxmlformats.org/officeDocument/2006/relationships/hyperlink" Target="https://dicom.nema.org/medical/dicom/current/output/chtml/part16/chapter_A.html#sect_TID_12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com.nema.org/medical/dicom/current/output/chtml/part16/sect_CID_4250.html" TargetMode="External"/><Relationship Id="rId5" Type="http://schemas.openxmlformats.org/officeDocument/2006/relationships/hyperlink" Target="#_TID_60x1_Ophthalmology"/><Relationship Id="rId4" Type="http://schemas.openxmlformats.org/officeDocument/2006/relationships/hyperlink" Target="https://dicom.nema.org/medical/dicom/current/output/chtml/part16/sect_TID_4019.html" TargetMode="External"/><Relationship Id="rId9" Type="http://schemas.openxmlformats.org/officeDocument/2006/relationships/hyperlink" Target="https://dicom.nema.org/medical/dicom/current/output/chtml/part16/sect_CID_4254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A248-A6ED-40FF-8B5D-11F02EC42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130" y="1258751"/>
            <a:ext cx="8195813" cy="635363"/>
          </a:xfrm>
        </p:spPr>
        <p:txBody>
          <a:bodyPr>
            <a:noAutofit/>
          </a:bodyPr>
          <a:lstStyle/>
          <a:p>
            <a:br>
              <a:rPr lang="en-US" sz="2800" dirty="0">
                <a:cs typeface="Arial" panose="020B0604020202020204" pitchFamily="34" charset="0"/>
              </a:rPr>
            </a:br>
            <a:r>
              <a:rPr lang="en-US" sz="2800" dirty="0">
                <a:cs typeface="Arial" panose="020B0604020202020204" pitchFamily="34" charset="0"/>
              </a:rPr>
              <a:t>Supplement 247</a:t>
            </a:r>
            <a:r>
              <a:rPr lang="en-US" sz="2800">
                <a:cs typeface="Arial" panose="020B0604020202020204" pitchFamily="34" charset="0"/>
              </a:rPr>
              <a:t>: Eyecare Measurement </a:t>
            </a:r>
            <a:r>
              <a:rPr lang="en-US" sz="2800" dirty="0">
                <a:cs typeface="Arial" panose="020B0604020202020204" pitchFamily="34" charset="0"/>
              </a:rPr>
              <a:t>Templates</a:t>
            </a:r>
            <a:endParaRPr lang="en-US" sz="2800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3105D7-0FA0-4E79-9DEA-B986CE038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130" y="2201473"/>
            <a:ext cx="7942698" cy="286691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DICOM Working group 9 Ophthalmology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Public Comment</a:t>
            </a:r>
          </a:p>
          <a:p>
            <a:pPr>
              <a:spcBef>
                <a:spcPct val="0"/>
              </a:spcBef>
            </a:pPr>
            <a:endParaRPr lang="en-US" sz="2800" b="1" cap="none" dirty="0">
              <a:solidFill>
                <a:schemeClr val="accent1"/>
              </a:solidFill>
              <a:latin typeface="+mj-lt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sz="2800" b="1" cap="none" dirty="0">
                <a:solidFill>
                  <a:schemeClr val="accent1"/>
                </a:solidFill>
                <a:latin typeface="+mj-lt"/>
                <a:ea typeface="+mj-ea"/>
                <a:cs typeface="Arial" panose="020B0604020202020204" pitchFamily="34" charset="0"/>
              </a:rPr>
              <a:t>February 2025</a:t>
            </a:r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375130" y="4656526"/>
            <a:ext cx="8240836" cy="14553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	</a:t>
            </a:r>
            <a:r>
              <a:rPr kumimoji="0" lang="en-US" sz="1400" b="0" i="0" u="none" strike="noStrike" kern="1200" cap="all" spc="0" normalizeH="0" baseline="0" noProof="0" dirty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								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endParaRPr kumimoji="0" lang="en-US" sz="1400" b="0" i="0" u="none" strike="noStrike" kern="1200" cap="all" spc="0" normalizeH="0" baseline="0" noProof="0" dirty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endParaRPr kumimoji="0" lang="en-US" sz="1400" b="0" i="0" u="none" strike="noStrike" kern="1200" cap="all" spc="0" normalizeH="0" baseline="0" noProof="0" dirty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06" y="1576191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917861"/>
            <a:ext cx="7989752" cy="2940937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Add templates, context groups, and coded vocabulary for key eyecare measurements </a:t>
            </a:r>
          </a:p>
          <a:p>
            <a:r>
              <a:rPr lang="en-US" sz="2800" dirty="0"/>
              <a:t>Ophthalmic study reports typically produced as Encapsulated PDF</a:t>
            </a:r>
          </a:p>
          <a:p>
            <a:pPr lvl="1"/>
            <a:r>
              <a:rPr lang="en-US" sz="2800" dirty="0"/>
              <a:t>Need to record key measurements as discrete data for clinical summary (e.g., in EHR)</a:t>
            </a:r>
          </a:p>
          <a:p>
            <a:r>
              <a:rPr lang="en-US" sz="2800" dirty="0"/>
              <a:t>Focus on key clinical measurements, not a comprehensive list of measurements (e.g., for research)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Copyright</a:t>
            </a: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DICOM®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429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627" y="1507794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Prior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532993"/>
            <a:ext cx="7989752" cy="332580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IHE Eyecare - Key Measurements in DICOM Encapsulated PDF, for Trial Implementation (2019) </a:t>
            </a:r>
            <a:r>
              <a:rPr lang="en-US" sz="14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400" u="sng" dirty="0">
                <a:solidFill>
                  <a:srgbClr val="0000FF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  <a:hlinkClick r:id="rId2"/>
              </a:rPr>
              <a:t>https://www.ihe.net/uploadedFiles/Documents/Eye_Care/IHE_EyeCare_Suppl_Key_Measurement_PDF.pdf</a:t>
            </a:r>
            <a:r>
              <a:rPr lang="en-US" sz="1400" u="sng" dirty="0">
                <a:solidFill>
                  <a:srgbClr val="0000FF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]</a:t>
            </a:r>
            <a:endParaRPr lang="en-US" sz="2000" dirty="0"/>
          </a:p>
          <a:p>
            <a:pPr lvl="1"/>
            <a:r>
              <a:rPr lang="en-US" sz="2800" dirty="0"/>
              <a:t>Content option under Unified Eye Care Workflow</a:t>
            </a:r>
          </a:p>
          <a:p>
            <a:pPr lvl="1"/>
            <a:r>
              <a:rPr lang="en-US" sz="2800" dirty="0"/>
              <a:t>Templates for SR-like content in Encapsulated PDF</a:t>
            </a:r>
          </a:p>
          <a:p>
            <a:r>
              <a:rPr lang="en-US" sz="2800" dirty="0"/>
              <a:t>AAO recommendation of discrete data exchange (in association with displayable PDF) (2021) </a:t>
            </a:r>
            <a:r>
              <a:rPr lang="en-US" sz="14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4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https://www.aaojournal.org/article/S0161-6420(21)00164-0/fulltext</a:t>
            </a:r>
            <a:r>
              <a:rPr lang="en-US" sz="1400" dirty="0"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endParaRPr lang="en-US" sz="2800" dirty="0"/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Copyright DICOM® 2025</a:t>
            </a: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373" y="2553529"/>
            <a:ext cx="81350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162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E7E3-7300-470B-8561-CBB611B87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377" y="1546984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Sup247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F62F-7A45-46A6-87D3-2A77EEF3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514601"/>
            <a:ext cx="7989752" cy="3437210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/>
              <a:t>Templates defined for use in either SR or SR-like content in Encapsulated PDF</a:t>
            </a:r>
          </a:p>
          <a:p>
            <a:r>
              <a:rPr lang="en-US" sz="7200" dirty="0"/>
              <a:t>Separate template for each category of measurement</a:t>
            </a:r>
          </a:p>
          <a:p>
            <a:pPr lvl="1"/>
            <a:r>
              <a:rPr lang="en-US" sz="7200" dirty="0"/>
              <a:t>Visual Field </a:t>
            </a:r>
          </a:p>
          <a:p>
            <a:pPr lvl="1"/>
            <a:r>
              <a:rPr lang="en-US" sz="7200" dirty="0"/>
              <a:t>Optic Disc </a:t>
            </a:r>
          </a:p>
          <a:p>
            <a:pPr lvl="1"/>
            <a:r>
              <a:rPr lang="en-US" sz="7200" dirty="0"/>
              <a:t>Retinal Nerve Fiber Layer </a:t>
            </a:r>
          </a:p>
          <a:p>
            <a:pPr lvl="1"/>
            <a:r>
              <a:rPr lang="en-US" sz="7200" dirty="0"/>
              <a:t>Macula Thickness </a:t>
            </a:r>
          </a:p>
          <a:p>
            <a:pPr lvl="1"/>
            <a:r>
              <a:rPr lang="en-US" sz="7200" dirty="0"/>
              <a:t>Ganglion Cell Layer </a:t>
            </a:r>
          </a:p>
          <a:p>
            <a:pPr lvl="1"/>
            <a:r>
              <a:rPr lang="en-US" sz="7200" dirty="0"/>
              <a:t>Corneal Topography </a:t>
            </a:r>
          </a:p>
          <a:p>
            <a:pPr lvl="1"/>
            <a:r>
              <a:rPr lang="en-US" sz="7200" dirty="0"/>
              <a:t>Endothelial Cell Count</a:t>
            </a:r>
          </a:p>
          <a:p>
            <a:pPr lvl="1"/>
            <a:r>
              <a:rPr lang="en-US" sz="7200" dirty="0"/>
              <a:t>Ophthalmic Image ROI </a:t>
            </a:r>
            <a:endParaRPr lang="en-US" sz="7200" b="1" kern="0" dirty="0">
              <a:solidFill>
                <a:srgbClr val="000000"/>
              </a:solidFill>
              <a:ea typeface="Arial"/>
              <a:cs typeface="Arial" panose="020B0604020202020204" pitchFamily="34" charset="0"/>
              <a:sym typeface="Arial"/>
            </a:endParaRPr>
          </a:p>
          <a:p>
            <a:pPr lvl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7200" b="1" kern="0" dirty="0">
              <a:solidFill>
                <a:srgbClr val="000000"/>
              </a:solidFill>
              <a:ea typeface="Arial"/>
              <a:cs typeface="Arial" panose="020B0604020202020204" pitchFamily="34" charset="0"/>
              <a:sym typeface="Arial"/>
            </a:endParaRPr>
          </a:p>
          <a:p>
            <a:pPr lvl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7200" b="1" kern="0" dirty="0">
              <a:solidFill>
                <a:srgbClr val="000000"/>
              </a:solidFill>
              <a:ea typeface="Arial"/>
              <a:cs typeface="Arial" panose="020B0604020202020204" pitchFamily="34" charset="0"/>
              <a:sym typeface="Arial"/>
            </a:endParaRPr>
          </a:p>
          <a:p>
            <a:pPr marL="0" lvl="0" indent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-US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Copyright</a:t>
            </a: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DICOM®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4590B8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590B8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25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1A758-D869-4001-21AF-14516825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Retinal nerve fiber layer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C601204-764B-66DD-FD17-5E90C8132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318" y="884999"/>
            <a:ext cx="299258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Table CID 42x3 RNFL Key Measurements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3" name="Picture 5" descr="Cirrus HD-OCT) The superior RNFL bundles of both eyes of this patient... |  Download Scientific Diagram">
            <a:extLst>
              <a:ext uri="{FF2B5EF4-FFF2-40B4-BE49-F238E27FC236}">
                <a16:creationId xmlns:a16="http://schemas.microsoft.com/office/drawing/2014/main" id="{B62521F5-B5E3-0ECA-8E54-F89203C76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38" y="1104899"/>
            <a:ext cx="3242149" cy="382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Diagnostic Ability of Retinal Nerve Fiber Layer Thickness Deviation Map for  Localized and Diffuse Retinal Nerve Fiber Layer Defects - Shin - 2017 -  Journal of Ophthalmology - Wiley Online Library">
            <a:extLst>
              <a:ext uri="{FF2B5EF4-FFF2-40B4-BE49-F238E27FC236}">
                <a16:creationId xmlns:a16="http://schemas.microsoft.com/office/drawing/2014/main" id="{4CC281FE-A0F7-57CE-42EC-3497E8D51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42" y="5196643"/>
            <a:ext cx="3242149" cy="1380369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340F79-57FF-A85B-41FC-F5CD6CA4B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455377"/>
              </p:ext>
            </p:extLst>
          </p:nvPr>
        </p:nvGraphicFramePr>
        <p:xfrm>
          <a:off x="4642339" y="1145265"/>
          <a:ext cx="4308232" cy="3821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1985">
                  <a:extLst>
                    <a:ext uri="{9D8B030D-6E8A-4147-A177-3AD203B41FA5}">
                      <a16:colId xmlns:a16="http://schemas.microsoft.com/office/drawing/2014/main" val="1645719732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894352336"/>
                    </a:ext>
                  </a:extLst>
                </a:gridCol>
                <a:gridCol w="2672863">
                  <a:extLst>
                    <a:ext uri="{9D8B030D-6E8A-4147-A177-3AD203B41FA5}">
                      <a16:colId xmlns:a16="http://schemas.microsoft.com/office/drawing/2014/main" val="3291272147"/>
                    </a:ext>
                  </a:extLst>
                </a:gridCol>
              </a:tblGrid>
              <a:tr h="545951"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Coding Scheme Designator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Code Value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Code Meaning 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046445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nnn400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Retinal nerve fiber layer average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3774333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nnn401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Retinal nerve fiber layer inferior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4852589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nnn402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Retinal nerve fiber layer superior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519850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nnn403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Retinal nerve fiber layer temporal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0885224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nnn404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Retinal nerve fiber layer nasal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2299683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nnn411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1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2215653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nnn412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2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5648713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nnn413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3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5615336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nnn414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4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1224593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nnn415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5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1514281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nnn416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6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8050021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nnn417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7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9219881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nnn418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8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8624772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nnn419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8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3928486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nnn420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10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9550284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nnn421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11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5869145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nnn422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RNFL clockface position 12 thickness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564236"/>
                  </a:ext>
                </a:extLst>
              </a:tr>
              <a:tr h="181984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DCM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nnn406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Retinal ROI radius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6254781"/>
                  </a:ext>
                </a:extLst>
              </a:tr>
            </a:tbl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1A3F302F-84CF-D4DE-F615-9C0E63C039DD}"/>
              </a:ext>
            </a:extLst>
          </p:cNvPr>
          <p:cNvSpPr/>
          <p:nvPr/>
        </p:nvSpPr>
        <p:spPr>
          <a:xfrm>
            <a:off x="4572000" y="1750618"/>
            <a:ext cx="193431" cy="65847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8D3625-F612-3B0F-C567-C40632771E1A}"/>
              </a:ext>
            </a:extLst>
          </p:cNvPr>
          <p:cNvCxnSpPr/>
          <p:nvPr/>
        </p:nvCxnSpPr>
        <p:spPr>
          <a:xfrm flipH="1">
            <a:off x="1723292" y="2079854"/>
            <a:ext cx="2848708" cy="1911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26DB08-E6C4-1B7B-FA6F-0DF090F54EB6}"/>
              </a:ext>
            </a:extLst>
          </p:cNvPr>
          <p:cNvCxnSpPr>
            <a:cxnSpLocks/>
          </p:cNvCxnSpPr>
          <p:nvPr/>
        </p:nvCxnSpPr>
        <p:spPr>
          <a:xfrm flipH="1">
            <a:off x="2558562" y="2103436"/>
            <a:ext cx="2013438" cy="188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E13AC1-7A30-EA2F-B9C4-17AE9571528F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2558562" y="2079855"/>
            <a:ext cx="2013438" cy="331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392288F-1A73-5AF0-2666-92AE80607DA9}"/>
              </a:ext>
            </a:extLst>
          </p:cNvPr>
          <p:cNvCxnSpPr>
            <a:cxnSpLocks/>
          </p:cNvCxnSpPr>
          <p:nvPr/>
        </p:nvCxnSpPr>
        <p:spPr>
          <a:xfrm flipH="1">
            <a:off x="3393832" y="2103436"/>
            <a:ext cx="1178168" cy="3294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>
            <a:extLst>
              <a:ext uri="{FF2B5EF4-FFF2-40B4-BE49-F238E27FC236}">
                <a16:creationId xmlns:a16="http://schemas.microsoft.com/office/drawing/2014/main" id="{418B7F55-5F55-AE4F-6E10-6551E587E5B7}"/>
              </a:ext>
            </a:extLst>
          </p:cNvPr>
          <p:cNvSpPr/>
          <p:nvPr/>
        </p:nvSpPr>
        <p:spPr>
          <a:xfrm>
            <a:off x="4571999" y="2494363"/>
            <a:ext cx="193431" cy="229767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3E1AC09-7042-AA9B-784C-24B33E2B9E35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1793631" y="3643200"/>
            <a:ext cx="2778368" cy="893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0B85B1A-58BF-3CDF-7DFA-82795859EEA4}"/>
              </a:ext>
            </a:extLst>
          </p:cNvPr>
          <p:cNvCxnSpPr>
            <a:cxnSpLocks/>
          </p:cNvCxnSpPr>
          <p:nvPr/>
        </p:nvCxnSpPr>
        <p:spPr>
          <a:xfrm flipH="1">
            <a:off x="2685257" y="3672826"/>
            <a:ext cx="1830700" cy="8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A944BAE-EBD5-AFEF-740E-6203793CAFFA}"/>
              </a:ext>
            </a:extLst>
          </p:cNvPr>
          <p:cNvCxnSpPr>
            <a:cxnSpLocks/>
          </p:cNvCxnSpPr>
          <p:nvPr/>
        </p:nvCxnSpPr>
        <p:spPr>
          <a:xfrm flipH="1">
            <a:off x="2685257" y="3672826"/>
            <a:ext cx="1864165" cy="2314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D158011-7436-42FD-B6F7-2856E5CBD365}"/>
              </a:ext>
            </a:extLst>
          </p:cNvPr>
          <p:cNvCxnSpPr>
            <a:cxnSpLocks/>
          </p:cNvCxnSpPr>
          <p:nvPr/>
        </p:nvCxnSpPr>
        <p:spPr>
          <a:xfrm flipH="1">
            <a:off x="3525715" y="3672826"/>
            <a:ext cx="1046283" cy="2279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727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EE2EC-0CAF-129B-054B-372CC43F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Macular Thickness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0CBCF31-9762-8085-2649-93D822A98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6345" y="1007606"/>
            <a:ext cx="379250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Table CID 42x4 Macular Thickness Key Measurements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Macula thickness OU: Macular cube 512 × 128. | Download Scientific Diagram">
            <a:extLst>
              <a:ext uri="{FF2B5EF4-FFF2-40B4-BE49-F238E27FC236}">
                <a16:creationId xmlns:a16="http://schemas.microsoft.com/office/drawing/2014/main" id="{89421A26-F81C-AD9F-336B-940D22B76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" y="1003333"/>
            <a:ext cx="3174741" cy="35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Automated macular segmentation can distinguish glaucomatous from  compressive optic neuropathy | Graefe's Archive for Clinical and  Experimental Ophthalmology">
            <a:extLst>
              <a:ext uri="{FF2B5EF4-FFF2-40B4-BE49-F238E27FC236}">
                <a16:creationId xmlns:a16="http://schemas.microsoft.com/office/drawing/2014/main" id="{D1A99169-E128-4813-943A-D589F6A79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52" y="4215881"/>
            <a:ext cx="2783778" cy="236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4475CE-7F5B-51F1-8817-0568DAB1D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43683"/>
              </p:ext>
            </p:extLst>
          </p:nvPr>
        </p:nvGraphicFramePr>
        <p:xfrm>
          <a:off x="4829120" y="1261521"/>
          <a:ext cx="3946953" cy="4463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7053">
                  <a:extLst>
                    <a:ext uri="{9D8B030D-6E8A-4147-A177-3AD203B41FA5}">
                      <a16:colId xmlns:a16="http://schemas.microsoft.com/office/drawing/2014/main" val="224745640"/>
                    </a:ext>
                  </a:extLst>
                </a:gridCol>
                <a:gridCol w="758536">
                  <a:extLst>
                    <a:ext uri="{9D8B030D-6E8A-4147-A177-3AD203B41FA5}">
                      <a16:colId xmlns:a16="http://schemas.microsoft.com/office/drawing/2014/main" val="208451269"/>
                    </a:ext>
                  </a:extLst>
                </a:gridCol>
                <a:gridCol w="2271364">
                  <a:extLst>
                    <a:ext uri="{9D8B030D-6E8A-4147-A177-3AD203B41FA5}">
                      <a16:colId xmlns:a16="http://schemas.microsoft.com/office/drawing/2014/main" val="1323057654"/>
                    </a:ext>
                  </a:extLst>
                </a:gridCol>
              </a:tblGrid>
              <a:tr h="535665"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Coding Scheme Designator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Code Value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Code Meaning 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239030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u="sng" dirty="0">
                          <a:effectLst/>
                          <a:hlinkClick r:id="rId4"/>
                        </a:rPr>
                        <a:t>57108-3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Macular </a:t>
                      </a:r>
                      <a:r>
                        <a:rPr lang="en-US" sz="1100" dirty="0" err="1">
                          <a:effectLst/>
                        </a:rPr>
                        <a:t>grid.center</a:t>
                      </a:r>
                      <a:r>
                        <a:rPr lang="en-US" sz="1100" dirty="0">
                          <a:effectLst/>
                        </a:rPr>
                        <a:t> point thickness by OCT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3653571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n-US" sz="1100" u="sng">
                          <a:effectLst/>
                          <a:hlinkClick r:id="rId5"/>
                        </a:rPr>
                        <a:t>57109-1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grid.center subfield thickness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1152750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n-US" sz="1100" u="sng">
                          <a:effectLst/>
                          <a:hlinkClick r:id="rId6"/>
                        </a:rPr>
                        <a:t>57110-9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grid.inner superior subfield thickness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3871181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n-US" sz="1100" u="sng">
                          <a:effectLst/>
                          <a:hlinkClick r:id="rId7"/>
                        </a:rPr>
                        <a:t>57111-7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grid.inner nasal subfield thickness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1066995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u="sng" dirty="0">
                          <a:effectLst/>
                          <a:hlinkClick r:id="rId8"/>
                        </a:rPr>
                        <a:t>57112-5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grid.inner inferior subfield thickness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9992127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n-US" sz="1100" u="sng">
                          <a:effectLst/>
                          <a:hlinkClick r:id="rId9"/>
                        </a:rPr>
                        <a:t>57113-3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grid.inner temporal subfield thickness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3682708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n-US" sz="1100" u="sng">
                          <a:effectLst/>
                          <a:hlinkClick r:id="rId10"/>
                        </a:rPr>
                        <a:t>57114-1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grid.outer superior subfield thickness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6121375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n-US" sz="1100" u="sng">
                          <a:effectLst/>
                          <a:hlinkClick r:id="rId11"/>
                        </a:rPr>
                        <a:t>57115-8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grid.outer nasal subfield thickness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6201470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n-US" sz="1100" u="sng">
                          <a:effectLst/>
                          <a:hlinkClick r:id="rId12"/>
                        </a:rPr>
                        <a:t>57116-6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grid.outer inferior subfield thickness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713034"/>
                  </a:ext>
                </a:extLst>
              </a:tr>
              <a:tr h="357110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n-US" sz="1100" u="sng">
                          <a:effectLst/>
                          <a:hlinkClick r:id="rId13"/>
                        </a:rPr>
                        <a:t>57117-4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grid.outer temporal subfield thickness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7276815"/>
                  </a:ext>
                </a:extLst>
              </a:tr>
              <a:tr h="178555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LN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r>
                        <a:rPr lang="en-US" sz="1100" u="sng">
                          <a:effectLst/>
                          <a:hlinkClick r:id="rId14"/>
                        </a:rPr>
                        <a:t>57118-2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Macular grid.total volume by OCT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788516"/>
                  </a:ext>
                </a:extLst>
              </a:tr>
              <a:tr h="178555"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DCM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nnn250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</a:rPr>
                        <a:t>Average macular thickness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0067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563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88FFE-CB43-17B5-F928-34E9106B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Measurements are Mandatory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9B69299-01EC-4B2A-ADF2-B37F17825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712184"/>
              </p:ext>
            </p:extLst>
          </p:nvPr>
        </p:nvGraphicFramePr>
        <p:xfrm>
          <a:off x="592282" y="1279525"/>
          <a:ext cx="7616535" cy="2784336"/>
        </p:xfrm>
        <a:graphic>
          <a:graphicData uri="http://schemas.openxmlformats.org/drawingml/2006/table">
            <a:tbl>
              <a:tblPr firstRow="1" firstCol="1" bandRow="1"/>
              <a:tblGrid>
                <a:gridCol w="259114">
                  <a:extLst>
                    <a:ext uri="{9D8B030D-6E8A-4147-A177-3AD203B41FA5}">
                      <a16:colId xmlns:a16="http://schemas.microsoft.com/office/drawing/2014/main" val="3629974838"/>
                    </a:ext>
                  </a:extLst>
                </a:gridCol>
                <a:gridCol w="328457">
                  <a:extLst>
                    <a:ext uri="{9D8B030D-6E8A-4147-A177-3AD203B41FA5}">
                      <a16:colId xmlns:a16="http://schemas.microsoft.com/office/drawing/2014/main" val="2719766036"/>
                    </a:ext>
                  </a:extLst>
                </a:gridCol>
                <a:gridCol w="804811">
                  <a:extLst>
                    <a:ext uri="{9D8B030D-6E8A-4147-A177-3AD203B41FA5}">
                      <a16:colId xmlns:a16="http://schemas.microsoft.com/office/drawing/2014/main" val="880161697"/>
                    </a:ext>
                  </a:extLst>
                </a:gridCol>
                <a:gridCol w="924791">
                  <a:extLst>
                    <a:ext uri="{9D8B030D-6E8A-4147-A177-3AD203B41FA5}">
                      <a16:colId xmlns:a16="http://schemas.microsoft.com/office/drawing/2014/main" val="1651654345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3512253915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4103184555"/>
                    </a:ext>
                  </a:extLst>
                </a:gridCol>
                <a:gridCol w="509155">
                  <a:extLst>
                    <a:ext uri="{9D8B030D-6E8A-4147-A177-3AD203B41FA5}">
                      <a16:colId xmlns:a16="http://schemas.microsoft.com/office/drawing/2014/main" val="60970331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574804713"/>
                    </a:ext>
                  </a:extLst>
                </a:gridCol>
                <a:gridCol w="1101435">
                  <a:extLst>
                    <a:ext uri="{9D8B030D-6E8A-4147-A177-3AD203B41FA5}">
                      <a16:colId xmlns:a16="http://schemas.microsoft.com/office/drawing/2014/main" val="894211967"/>
                    </a:ext>
                  </a:extLst>
                </a:gridCol>
              </a:tblGrid>
              <a:tr h="221211"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NL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 with Parent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Concept Name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VM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 Type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Condition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 Set Constraint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368463"/>
                  </a:ext>
                </a:extLst>
              </a:tr>
              <a:tr h="221211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CONTAINS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CONTAINER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EV </a:t>
                      </a:r>
                      <a:r>
                        <a:rPr lang="en-US" sz="1100" u="sng">
                          <a:solidFill>
                            <a:srgbClr val="0000FF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  <a:hlinkClick r:id="rId2"/>
                        </a:rPr>
                        <a:t>(125007, DCM, "Measurement Group")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M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327770"/>
                  </a:ext>
                </a:extLst>
              </a:tr>
              <a:tr h="156388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539129"/>
                  </a:ext>
                </a:extLst>
              </a:tr>
              <a:tr h="374357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 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CONTAINS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INCLUDE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D</a:t>
                      </a:r>
                      <a:r>
                        <a:rPr lang="en-US" sz="1100" u="sng">
                          <a:solidFill>
                            <a:srgbClr val="0000FF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  <a:hlinkClick r:id="rId3" tooltip="TID 300 Measurement"/>
                        </a:rPr>
                        <a:t>TID 300 “Measurement”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1-n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MC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IFF Template is invoked with a non-empty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$Measurement parameter (see Content Item Description)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$Measurement = $Measurement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4413422"/>
                  </a:ext>
                </a:extLst>
              </a:tr>
              <a:tr h="374357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 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CONTAINS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CODE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$QualType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1-n</a:t>
                      </a:r>
                      <a:endParaRPr lang="en-US" sz="1100" b="1">
                        <a:effectLst/>
                        <a:highlight>
                          <a:srgbClr val="FFFF00"/>
                        </a:highlight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MC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IFF Template is invoked with a non-empty 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$QualType parameter (see Content Item Description)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$QualValue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930283"/>
                  </a:ext>
                </a:extLst>
              </a:tr>
              <a:tr h="119114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10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 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CONTAINS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INCLUDE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D</a:t>
                      </a:r>
                      <a:r>
                        <a:rPr lang="en-US" sz="1100" u="sng">
                          <a:solidFill>
                            <a:srgbClr val="0000FF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  <a:hlinkClick r:id="rId3" tooltip="TID 300 Measurement"/>
                        </a:rPr>
                        <a:t>TID 300 “Measurement”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1-n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U</a:t>
                      </a:r>
                      <a:endParaRPr lang="en-US" sz="11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$Measurement = </a:t>
                      </a:r>
                      <a:r>
                        <a:rPr lang="en-US" sz="11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</a:t>
                      </a:r>
                      <a:r>
                        <a:rPr lang="en-US" sz="1100" dirty="0" err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OptMeasure</a:t>
                      </a:r>
                      <a:endParaRPr lang="en-US" sz="11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8" marR="8508" marT="8508" marB="85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787752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1FAADCC-9349-28F8-B4DA-0964DFBC2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642867"/>
              </p:ext>
            </p:extLst>
          </p:nvPr>
        </p:nvGraphicFramePr>
        <p:xfrm>
          <a:off x="592282" y="4217194"/>
          <a:ext cx="7616535" cy="2320290"/>
        </p:xfrm>
        <a:graphic>
          <a:graphicData uri="http://schemas.openxmlformats.org/drawingml/2006/table">
            <a:tbl>
              <a:tblPr firstRow="1" firstCol="1" bandRow="1"/>
              <a:tblGrid>
                <a:gridCol w="682703">
                  <a:extLst>
                    <a:ext uri="{9D8B030D-6E8A-4147-A177-3AD203B41FA5}">
                      <a16:colId xmlns:a16="http://schemas.microsoft.com/office/drawing/2014/main" val="3184596421"/>
                    </a:ext>
                  </a:extLst>
                </a:gridCol>
                <a:gridCol w="6933832">
                  <a:extLst>
                    <a:ext uri="{9D8B030D-6E8A-4147-A177-3AD203B41FA5}">
                      <a16:colId xmlns:a16="http://schemas.microsoft.com/office/drawing/2014/main" val="1879008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fontAlgn="auto" hangingPunct="1">
                        <a:spcAft>
                          <a:spcPts val="10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Row 8</a:t>
                      </a:r>
                      <a:endParaRPr lang="en-US" sz="10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Aft>
                          <a:spcPts val="10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Mandatory numeric findings of the measurement group.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auto" hangingPunct="1">
                        <a:spcAft>
                          <a:spcPts val="10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Each Concept specified in the Value Set Constraints (i.e., as specified in the invoking Template $Measurement parameter) shall be encoded in a NUM Content Item</a:t>
                      </a:r>
                      <a:r>
                        <a:rPr lang="en-US" sz="1000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Note that the NUM Content Item allows an absent value with an associated reason code per </a:t>
                      </a:r>
                      <a:r>
                        <a:rPr lang="en-US" sz="1000" u="sng" dirty="0">
                          <a:solidFill>
                            <a:srgbClr val="0000FF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4"/>
                        </a:rPr>
                        <a:t>CID 42</a:t>
                      </a:r>
                      <a:r>
                        <a:rPr lang="en-US" sz="1000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e.g., (114007, DCM, “Measurement not attempted”). 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auto" hangingPunct="1">
                        <a:spcAft>
                          <a:spcPts val="10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TID 300 Measurement defines an optional capability to specify properties of a measurement via </a:t>
                      </a:r>
                      <a:r>
                        <a:rPr lang="en-US" sz="1000" u="sng" dirty="0">
                          <a:solidFill>
                            <a:srgbClr val="0000FF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5"/>
                        </a:rPr>
                        <a:t>TID 310 Measurement Properties</a:t>
                      </a:r>
                      <a:r>
                        <a:rPr lang="en-US" sz="1000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TID 310 supports properties such as normality, statistical properties (through subsidiary </a:t>
                      </a:r>
                      <a:r>
                        <a:rPr lang="en-US" sz="1000" u="sng" dirty="0">
                          <a:solidFill>
                            <a:srgbClr val="0000FF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6"/>
                        </a:rPr>
                        <a:t>TID 311</a:t>
                      </a:r>
                      <a:r>
                        <a:rPr lang="en-US" sz="1000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), normal ranges (subsidiary </a:t>
                      </a:r>
                      <a:r>
                        <a:rPr lang="en-US" sz="1000" u="sng" dirty="0">
                          <a:solidFill>
                            <a:srgbClr val="0000FF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7"/>
                        </a:rPr>
                        <a:t>TID 31</a:t>
                      </a:r>
                      <a:r>
                        <a:rPr lang="en-US" sz="1000" u="sng" dirty="0">
                          <a:solidFill>
                            <a:srgbClr val="0000FF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7"/>
                        </a:rPr>
                        <a:t>2</a:t>
                      </a:r>
                      <a:r>
                        <a:rPr lang="en-US" sz="1000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), level of significance and more. Normality flags are highly useful and commonly provided by implementations.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905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auto" hangingPunct="1">
                        <a:spcAft>
                          <a:spcPts val="10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Row 9</a:t>
                      </a:r>
                      <a:endParaRPr lang="en-US" sz="10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Aft>
                          <a:spcPts val="10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Mandatory qualitative findings of the measurement group.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auto" hangingPunct="1">
                        <a:spcAft>
                          <a:spcPts val="10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b="1" dirty="0"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Each Concept specified in the Value Set Constraints (i.e., as specified in the invoking Template $</a:t>
                      </a:r>
                      <a:r>
                        <a:rPr lang="en-US" sz="1000" b="1" dirty="0" err="1"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QualType</a:t>
                      </a:r>
                      <a:r>
                        <a:rPr lang="en-US" sz="1000" b="1" dirty="0">
                          <a:effectLst/>
                          <a:highlight>
                            <a:srgbClr val="FFFF00"/>
                          </a:highlight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parameter) shall be encoded in a CODE Content Item</a:t>
                      </a:r>
                      <a:r>
                        <a:rPr lang="en-US" sz="1000" b="1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000" b="1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506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auto" hangingPunct="1">
                        <a:spcAft>
                          <a:spcPts val="10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Row 10</a:t>
                      </a:r>
                      <a:endParaRPr lang="en-US" sz="10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Aft>
                          <a:spcPts val="10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Optional numeric measurements of the measurement group.</a:t>
                      </a:r>
                      <a:endParaRPr lang="en-US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190742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2D86B3AB-BB33-5A91-0E2F-F648239E6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163" y="1032580"/>
            <a:ext cx="347056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TID 60x1. Ophthalmology Measurements Group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2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E2690-9C01-D25E-BD9C-A194C660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invocation of measurement group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77B2A9-783A-C9C3-D0FC-B0B4CFEE84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991837"/>
              </p:ext>
            </p:extLst>
          </p:nvPr>
        </p:nvGraphicFramePr>
        <p:xfrm>
          <a:off x="488373" y="1639255"/>
          <a:ext cx="8052955" cy="4891035"/>
        </p:xfrm>
        <a:graphic>
          <a:graphicData uri="http://schemas.openxmlformats.org/drawingml/2006/table">
            <a:tbl>
              <a:tblPr firstRow="1" firstCol="1" bandRow="1"/>
              <a:tblGrid>
                <a:gridCol w="204731">
                  <a:extLst>
                    <a:ext uri="{9D8B030D-6E8A-4147-A177-3AD203B41FA5}">
                      <a16:colId xmlns:a16="http://schemas.microsoft.com/office/drawing/2014/main" val="4028944558"/>
                    </a:ext>
                  </a:extLst>
                </a:gridCol>
                <a:gridCol w="387551">
                  <a:extLst>
                    <a:ext uri="{9D8B030D-6E8A-4147-A177-3AD203B41FA5}">
                      <a16:colId xmlns:a16="http://schemas.microsoft.com/office/drawing/2014/main" val="850188985"/>
                    </a:ext>
                  </a:extLst>
                </a:gridCol>
                <a:gridCol w="841663">
                  <a:extLst>
                    <a:ext uri="{9D8B030D-6E8A-4147-A177-3AD203B41FA5}">
                      <a16:colId xmlns:a16="http://schemas.microsoft.com/office/drawing/2014/main" val="2223443030"/>
                    </a:ext>
                  </a:extLst>
                </a:gridCol>
                <a:gridCol w="924791">
                  <a:extLst>
                    <a:ext uri="{9D8B030D-6E8A-4147-A177-3AD203B41FA5}">
                      <a16:colId xmlns:a16="http://schemas.microsoft.com/office/drawing/2014/main" val="1777107070"/>
                    </a:ext>
                  </a:extLst>
                </a:gridCol>
                <a:gridCol w="1630767">
                  <a:extLst>
                    <a:ext uri="{9D8B030D-6E8A-4147-A177-3AD203B41FA5}">
                      <a16:colId xmlns:a16="http://schemas.microsoft.com/office/drawing/2014/main" val="4052987218"/>
                    </a:ext>
                  </a:extLst>
                </a:gridCol>
                <a:gridCol w="420357">
                  <a:extLst>
                    <a:ext uri="{9D8B030D-6E8A-4147-A177-3AD203B41FA5}">
                      <a16:colId xmlns:a16="http://schemas.microsoft.com/office/drawing/2014/main" val="3386719619"/>
                    </a:ext>
                  </a:extLst>
                </a:gridCol>
                <a:gridCol w="560477">
                  <a:extLst>
                    <a:ext uri="{9D8B030D-6E8A-4147-A177-3AD203B41FA5}">
                      <a16:colId xmlns:a16="http://schemas.microsoft.com/office/drawing/2014/main" val="594005998"/>
                    </a:ext>
                  </a:extLst>
                </a:gridCol>
                <a:gridCol w="1045999">
                  <a:extLst>
                    <a:ext uri="{9D8B030D-6E8A-4147-A177-3AD203B41FA5}">
                      <a16:colId xmlns:a16="http://schemas.microsoft.com/office/drawing/2014/main" val="1367263958"/>
                    </a:ext>
                  </a:extLst>
                </a:gridCol>
                <a:gridCol w="2036619">
                  <a:extLst>
                    <a:ext uri="{9D8B030D-6E8A-4147-A177-3AD203B41FA5}">
                      <a16:colId xmlns:a16="http://schemas.microsoft.com/office/drawing/2014/main" val="1551955346"/>
                    </a:ext>
                  </a:extLst>
                </a:gridCol>
              </a:tblGrid>
              <a:tr h="447817"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NL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 with Parent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VT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Concept Name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VM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 Type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Condition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45720" algn="ctr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 Set Constraint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001916"/>
                  </a:ext>
                </a:extLst>
              </a:tr>
              <a:tr h="551159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CONTAINER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EV (nnn100, DCM, “Visual Field Key Measurements”)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66457"/>
                  </a:ext>
                </a:extLst>
              </a:tr>
              <a:tr h="551159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HAS CONCEPT MOD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INCLUDE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tooltip="TID 1204 Language of Content Item and Descendants"/>
                        </a:rPr>
                        <a:t>TID 1204 “Language of Content Item and Descendants”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365060"/>
                  </a:ext>
                </a:extLst>
              </a:tr>
              <a:tr h="447817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HAS OBS CONTEXT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INCLUDE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tooltip="TID 1002 Observer Context"/>
                        </a:rPr>
                        <a:t>TID 1002 “Observer Context”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1-n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274513"/>
                  </a:ext>
                </a:extLst>
              </a:tr>
              <a:tr h="447817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4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HAS OBS CONTEXT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INCLUDE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TID 4019 Algorithm Identification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U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438468"/>
                  </a:ext>
                </a:extLst>
              </a:tr>
              <a:tr h="1791268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CONTAINS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INCLUDE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u="sng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DTID 60x1 </a:t>
                      </a:r>
                      <a:r>
                        <a:rPr lang="en-US" sz="1200" u="sng" dirty="0">
                          <a:solidFill>
                            <a:srgbClr val="EE3324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“</a:t>
                      </a:r>
                      <a:r>
                        <a:rPr lang="en-US" sz="1200" u="sng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Ophthalmology Measurements Group”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i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invoked once per eye measured</a:t>
                      </a:r>
                      <a:endParaRPr lang="en-US" sz="1200" i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$Method =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200" u="sng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CID 4250. Visual Field Static Perimetry Test Pattern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$Measurement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= </a:t>
                      </a:r>
                      <a:r>
                        <a:rPr lang="en-US" sz="1200" b="1" u="sng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DCID 42x1 Visual Field Key Measurements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QualType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= EV </a:t>
                      </a:r>
                      <a:r>
                        <a:rPr lang="en-US" sz="1200" b="1" u="sng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(111855, DCM, "Glaucoma Hemifield Test Analysis")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auto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$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QualValue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= D</a:t>
                      </a:r>
                      <a:r>
                        <a:rPr lang="en-US" sz="1200" u="sng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CID 4254. Visual Field Static Perimetry Test Analysis Result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24" marR="17224" marT="17224" marB="1722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467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69134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GE Colour Palette">
      <a:dk1>
        <a:srgbClr val="1E4191"/>
      </a:dk1>
      <a:lt1>
        <a:srgbClr val="FFFFFF"/>
      </a:lt1>
      <a:dk2>
        <a:srgbClr val="FF6600"/>
      </a:dk2>
      <a:lt2>
        <a:srgbClr val="EE3324"/>
      </a:lt2>
      <a:accent1>
        <a:srgbClr val="711371"/>
      </a:accent1>
      <a:accent2>
        <a:srgbClr val="28B9F5"/>
      </a:accent2>
      <a:accent3>
        <a:srgbClr val="00AA50"/>
      </a:accent3>
      <a:accent4>
        <a:srgbClr val="CD0078"/>
      </a:accent4>
      <a:accent5>
        <a:srgbClr val="76B900"/>
      </a:accent5>
      <a:accent6>
        <a:srgbClr val="EBD70A"/>
      </a:accent6>
      <a:hlink>
        <a:srgbClr val="EE3324"/>
      </a:hlink>
      <a:folHlink>
        <a:srgbClr val="EE3324"/>
      </a:folHlink>
    </a:clrScheme>
    <a:fontScheme name="Bas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4880"/>
      </a:dk2>
      <a:lt2>
        <a:srgbClr val="CECECE"/>
      </a:lt2>
      <a:accent1>
        <a:srgbClr val="004880"/>
      </a:accent1>
      <a:accent2>
        <a:srgbClr val="B3D7E8"/>
      </a:accent2>
      <a:accent3>
        <a:srgbClr val="FFFFFF"/>
      </a:accent3>
      <a:accent4>
        <a:srgbClr val="000000"/>
      </a:accent4>
      <a:accent5>
        <a:srgbClr val="AAB1C0"/>
      </a:accent5>
      <a:accent6>
        <a:srgbClr val="A2C3D2"/>
      </a:accent6>
      <a:hlink>
        <a:srgbClr val="094CAD"/>
      </a:hlink>
      <a:folHlink>
        <a:srgbClr val="4393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4880"/>
      </a:dk2>
      <a:lt2>
        <a:srgbClr val="CECECE"/>
      </a:lt2>
      <a:accent1>
        <a:srgbClr val="004880"/>
      </a:accent1>
      <a:accent2>
        <a:srgbClr val="B3D7E8"/>
      </a:accent2>
      <a:accent3>
        <a:srgbClr val="FFFFFF"/>
      </a:accent3>
      <a:accent4>
        <a:srgbClr val="000000"/>
      </a:accent4>
      <a:accent5>
        <a:srgbClr val="AAB1C0"/>
      </a:accent5>
      <a:accent6>
        <a:srgbClr val="A2C3D2"/>
      </a:accent6>
      <a:hlink>
        <a:srgbClr val="094CAD"/>
      </a:hlink>
      <a:folHlink>
        <a:srgbClr val="4393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122360</TotalTime>
  <Words>1008</Words>
  <Application>Microsoft Macintosh PowerPoint</Application>
  <PresentationFormat>On-screen Show (4:3)</PresentationFormat>
  <Paragraphs>249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GE Inspira Pitch</vt:lpstr>
      <vt:lpstr>Gill Sans MT</vt:lpstr>
      <vt:lpstr>Helvetica</vt:lpstr>
      <vt:lpstr>Wingdings 2</vt:lpstr>
      <vt:lpstr>blank</vt:lpstr>
      <vt:lpstr>Dividend</vt:lpstr>
      <vt:lpstr> Supplement 247: Eyecare Measurement Templates</vt:lpstr>
      <vt:lpstr>Purpose</vt:lpstr>
      <vt:lpstr>Prior work</vt:lpstr>
      <vt:lpstr>Sup247 Approach</vt:lpstr>
      <vt:lpstr>Example: Retinal nerve fiber layer</vt:lpstr>
      <vt:lpstr>Example: Macular Thickness</vt:lpstr>
      <vt:lpstr>Key Measurements are Mandatory </vt:lpstr>
      <vt:lpstr>Example invocation of measurement group </vt:lpstr>
    </vt:vector>
  </TitlesOfParts>
  <Company>GE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DICOM for Advanced Image Analysis</dc:title>
  <dc:creator>Harry Solomon</dc:creator>
  <dc:description>General Electric Company 2004</dc:description>
  <cp:lastModifiedBy>Knazik, Shayna</cp:lastModifiedBy>
  <cp:revision>171</cp:revision>
  <cp:lastPrinted>2003-08-29T14:38:12Z</cp:lastPrinted>
  <dcterms:created xsi:type="dcterms:W3CDTF">2013-06-18T14:54:11Z</dcterms:created>
  <dcterms:modified xsi:type="dcterms:W3CDTF">2025-02-07T18:56:57Z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alette">
    <vt:lpwstr>GE Template</vt:lpwstr>
  </property>
  <property fmtid="{D5CDD505-2E9C-101B-9397-08002B2CF9AE}" pid="3" name="WizKit Template Type">
    <vt:lpwstr>Onscreen</vt:lpwstr>
  </property>
  <property fmtid="{D5CDD505-2E9C-101B-9397-08002B2CF9AE}" pid="4" name="WizKit Template Version">
    <vt:i4>4</vt:i4>
  </property>
  <property fmtid="{D5CDD505-2E9C-101B-9397-08002B2CF9AE}" pid="5" name="TB4 template version">
    <vt:r8>4</vt:r8>
  </property>
  <property fmtid="{D5CDD505-2E9C-101B-9397-08002B2CF9AE}" pid="6" name="TB4 template type">
    <vt:lpwstr>onscreen</vt:lpwstr>
  </property>
</Properties>
</file>