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5897" showSpecialPlsOnTitleSld="0" strictFirstAndLastChars="0" bookmarkIdSeed="3">
  <p:sldMasterIdLst>
    <p:sldMasterId id="2147483681" r:id="rId1"/>
  </p:sldMasterIdLst>
  <p:notesMasterIdLst>
    <p:notesMasterId r:id="rId7"/>
  </p:notesMasterIdLst>
  <p:handoutMasterIdLst>
    <p:handoutMasterId r:id="rId8"/>
  </p:handoutMasterIdLst>
  <p:sldIdLst>
    <p:sldId id="256" r:id="rId2"/>
    <p:sldId id="267" r:id="rId3"/>
    <p:sldId id="268" r:id="rId4"/>
    <p:sldId id="262" r:id="rId5"/>
    <p:sldId id="257" r:id="rId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11">
          <p15:clr>
            <a:srgbClr val="A4A3A4"/>
          </p15:clr>
        </p15:guide>
        <p15:guide id="2" orient="horz" pos="3758">
          <p15:clr>
            <a:srgbClr val="A4A3A4"/>
          </p15:clr>
        </p15:guide>
        <p15:guide id="3" orient="horz" pos="1062">
          <p15:clr>
            <a:srgbClr val="A4A3A4"/>
          </p15:clr>
        </p15:guide>
        <p15:guide id="4" orient="horz" pos="449">
          <p15:clr>
            <a:srgbClr val="A4A3A4"/>
          </p15:clr>
        </p15:guide>
        <p15:guide id="5" orient="horz" pos="2849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5442">
          <p15:clr>
            <a:srgbClr val="A4A3A4"/>
          </p15:clr>
        </p15:guide>
        <p15:guide id="8" orient="horz" pos="1954">
          <p15:clr>
            <a:srgbClr val="A4A3A4"/>
          </p15:clr>
        </p15:guide>
        <p15:guide id="9" pos="219">
          <p15:clr>
            <a:srgbClr val="A4A3A4"/>
          </p15:clr>
        </p15:guide>
        <p15:guide id="10" pos="5551">
          <p15:clr>
            <a:srgbClr val="A4A3A4"/>
          </p15:clr>
        </p15:guide>
        <p15:guide id="11" pos="2879">
          <p15:clr>
            <a:srgbClr val="A4A3A4"/>
          </p15:clr>
        </p15:guide>
        <p15:guide id="12" pos="1521">
          <p15:clr>
            <a:srgbClr val="A4A3A4"/>
          </p15:clr>
        </p15:guide>
        <p15:guide id="13" pos="421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orient="horz" pos="5906">
          <p15:clr>
            <a:srgbClr val="A4A3A4"/>
          </p15:clr>
        </p15:guide>
        <p15:guide id="3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4F1FD"/>
    <a:srgbClr val="711371"/>
    <a:srgbClr val="2C8400"/>
    <a:srgbClr val="FFFF99"/>
    <a:srgbClr val="CD0078"/>
    <a:srgbClr val="00AA50"/>
    <a:srgbClr val="7A7A7A"/>
    <a:srgbClr val="6B6B6B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84567" autoAdjust="0"/>
  </p:normalViewPr>
  <p:slideViewPr>
    <p:cSldViewPr snapToGrid="0">
      <p:cViewPr varScale="1">
        <p:scale>
          <a:sx n="123" d="100"/>
          <a:sy n="123" d="100"/>
        </p:scale>
        <p:origin x="496" y="192"/>
      </p:cViewPr>
      <p:guideLst>
        <p:guide orient="horz" pos="1311"/>
        <p:guide orient="horz" pos="3758"/>
        <p:guide orient="horz" pos="1062"/>
        <p:guide orient="horz" pos="449"/>
        <p:guide orient="horz" pos="2849"/>
        <p:guide orient="horz" pos="2153"/>
        <p:guide orient="horz" pos="5442"/>
        <p:guide orient="horz" pos="1954"/>
        <p:guide pos="219"/>
        <p:guide pos="5551"/>
        <p:guide pos="2879"/>
        <p:guide pos="1521"/>
        <p:guide pos="42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1956"/>
    </p:cViewPr>
  </p:sorterViewPr>
  <p:notesViewPr>
    <p:cSldViewPr snapToGrid="0">
      <p:cViewPr varScale="1">
        <p:scale>
          <a:sx n="95" d="100"/>
          <a:sy n="95" d="100"/>
        </p:scale>
        <p:origin x="-2264" y="-96"/>
      </p:cViewPr>
      <p:guideLst>
        <p:guide orient="horz" pos="3024"/>
        <p:guide orient="horz" pos="5906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213" name="Picture 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8" y="8916988"/>
            <a:ext cx="16002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214" name="Text Box 22"/>
          <p:cNvSpPr txBox="1">
            <a:spLocks noChangeArrowheads="1"/>
          </p:cNvSpPr>
          <p:nvPr/>
        </p:nvSpPr>
        <p:spPr bwMode="auto">
          <a:xfrm>
            <a:off x="2922588" y="8988425"/>
            <a:ext cx="4021137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>
              <a:lnSpc>
                <a:spcPts val="1100"/>
              </a:lnSpc>
            </a:pPr>
            <a:fld id="{248A7D45-D04D-4B80-90EF-34F48D18C37A}" type="slidenum">
              <a:rPr lang="en-US" sz="900">
                <a:solidFill>
                  <a:srgbClr val="1E4191"/>
                </a:solidFill>
              </a:rPr>
              <a:pPr algn="r">
                <a:lnSpc>
                  <a:spcPts val="1100"/>
                </a:lnSpc>
              </a:pPr>
              <a:t>‹#›</a:t>
            </a:fld>
            <a:r>
              <a:rPr lang="en-US" sz="900">
                <a:solidFill>
                  <a:srgbClr val="1E4191"/>
                </a:solidFill>
              </a:rPr>
              <a:t> /</a:t>
            </a:r>
          </a:p>
          <a:p>
            <a:pPr algn="r">
              <a:lnSpc>
                <a:spcPts val="1100"/>
              </a:lnSpc>
            </a:pPr>
            <a:r>
              <a:rPr lang="en-US" sz="900">
                <a:solidFill>
                  <a:srgbClr val="1E4191"/>
                </a:solidFill>
              </a:rPr>
              <a:t>GE  / </a:t>
            </a:r>
          </a:p>
          <a:p>
            <a:pPr algn="r"/>
            <a:endParaRPr lang="en-US" sz="900">
              <a:solidFill>
                <a:srgbClr val="1E4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875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63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8" y="8916988"/>
            <a:ext cx="16002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228600"/>
            <a:ext cx="5730875" cy="4298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730875" cy="429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4" tIns="48322" rIns="96644" bIns="48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2922588" y="8988425"/>
            <a:ext cx="4021137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>
              <a:lnSpc>
                <a:spcPts val="1100"/>
              </a:lnSpc>
            </a:pPr>
            <a:fld id="{AB69BBA2-4AEB-4B61-8393-54D11319A087}" type="slidenum">
              <a:rPr lang="en-US" sz="900">
                <a:solidFill>
                  <a:srgbClr val="1E4191"/>
                </a:solidFill>
              </a:rPr>
              <a:pPr algn="r">
                <a:lnSpc>
                  <a:spcPts val="1100"/>
                </a:lnSpc>
              </a:pPr>
              <a:t>‹#›</a:t>
            </a:fld>
            <a:r>
              <a:rPr lang="en-US" sz="900">
                <a:solidFill>
                  <a:srgbClr val="1E4191"/>
                </a:solidFill>
              </a:rPr>
              <a:t> /</a:t>
            </a:r>
          </a:p>
          <a:p>
            <a:pPr algn="r">
              <a:lnSpc>
                <a:spcPts val="1100"/>
              </a:lnSpc>
            </a:pPr>
            <a:r>
              <a:rPr lang="en-US" sz="900">
                <a:solidFill>
                  <a:srgbClr val="1E4191"/>
                </a:solidFill>
              </a:rPr>
              <a:t>GE  / </a:t>
            </a:r>
          </a:p>
          <a:p>
            <a:pPr algn="r"/>
            <a:endParaRPr lang="en-US" sz="900">
              <a:solidFill>
                <a:srgbClr val="1E4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704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5255172"/>
            <a:ext cx="8240108" cy="64113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1275080"/>
            <a:ext cx="7989752" cy="1066800"/>
          </a:xfrm>
          <a:effectLst/>
        </p:spPr>
        <p:txBody>
          <a:bodyPr anchor="b">
            <a:normAutofit/>
          </a:bodyPr>
          <a:lstStyle>
            <a:lvl1pPr>
              <a:defRPr sz="360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341880"/>
            <a:ext cx="7989752" cy="169672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z="900" kern="1200" cap="all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46BB99D9-755D-4F50-AB11-1E634FE40B5F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70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1254760"/>
            <a:ext cx="8238707" cy="9347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872C-DE62-4370-8E68-B40E0CAA31EB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4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7457440" y="1341119"/>
            <a:ext cx="1229359" cy="50755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74280" y="1463040"/>
            <a:ext cx="996664" cy="4395758"/>
          </a:xfrm>
        </p:spPr>
        <p:txBody>
          <a:bodyPr vert="eaVert"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5"/>
            <a:ext cx="5342088" cy="5183073"/>
          </a:xfrm>
        </p:spPr>
        <p:txBody>
          <a:bodyPr vert="eaVert" anchor="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7EF000C1-C290-48E9-8E6B-69C95A83B232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97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1507008"/>
            <a:ext cx="8238707" cy="9245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 anchor="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BF2A-69D2-428F-9ED2-80CA5D11A341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3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115519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E326081C-59A4-4AF5-A5C9-1F484CC98A10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65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1459886"/>
            <a:ext cx="8238707" cy="9347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B05E-1D1A-4EAD-8AB2-F24F6322934F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42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1" y="1485985"/>
            <a:ext cx="8238707" cy="93980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569" y="1514546"/>
            <a:ext cx="7989752" cy="831875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F2834-9AC1-4E54-97CD-DB40707158CF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7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63331" y="1622972"/>
            <a:ext cx="8238707" cy="94488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4906-484A-4690-ABDE-A536A3657CFE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10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C155-41A4-45D9-BC92-9ACAC0AC440B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 cap="none"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1285240"/>
            <a:ext cx="8240400" cy="3520760"/>
          </a:xfrm>
        </p:spPr>
        <p:txBody>
          <a:bodyPr anchor="t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D467FA29-05AC-4B2B-A0A0-9753873702E6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46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1275079"/>
            <a:ext cx="8238706" cy="332097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CC7C-8E69-4D5D-AEE6-44F9136DB15B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88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7125" y="1298789"/>
            <a:ext cx="7989752" cy="831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76CDD5E-63DC-476B-84E3-97DA0FC42905}" type="datetime1">
              <a:rPr lang="en-US" smtClean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3" name="Picture 12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585" y="672661"/>
            <a:ext cx="2648607" cy="57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47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none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3A248-A6ED-40FF-8B5D-11F02EC42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130" y="1258751"/>
            <a:ext cx="8195813" cy="635363"/>
          </a:xfrm>
        </p:spPr>
        <p:txBody>
          <a:bodyPr>
            <a:noAutofit/>
          </a:bodyPr>
          <a:lstStyle/>
          <a:p>
            <a:br>
              <a:rPr lang="en-US" sz="2800" dirty="0">
                <a:cs typeface="Arial" panose="020B0604020202020204" pitchFamily="34" charset="0"/>
              </a:rPr>
            </a:br>
            <a:r>
              <a:rPr lang="en-US" sz="2800" dirty="0">
                <a:cs typeface="Arial" panose="020B0604020202020204" pitchFamily="34" charset="0"/>
              </a:rPr>
              <a:t>Supplement 245: RDSR Informative Annex</a:t>
            </a:r>
            <a:endParaRPr lang="en-US" sz="2800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105D7-0FA0-4E79-9DEA-B986CE038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130" y="2201473"/>
            <a:ext cx="7942698" cy="2866915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DICOM Working group 28 (PHYSICS)</a:t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PUBLIC COMMENT</a:t>
            </a:r>
            <a:endParaRPr lang="en-US" sz="28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en-US" sz="2800" b="1" cap="none" dirty="0">
              <a:solidFill>
                <a:schemeClr val="accent1"/>
              </a:solidFill>
              <a:latin typeface="+mj-lt"/>
              <a:ea typeface="+mj-ea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sz="2800" b="1" cap="none" dirty="0">
                <a:solidFill>
                  <a:schemeClr val="accent1"/>
                </a:solidFill>
                <a:latin typeface="+mj-lt"/>
                <a:ea typeface="+mj-ea"/>
                <a:cs typeface="Arial" panose="020B0604020202020204" pitchFamily="34" charset="0"/>
              </a:rPr>
              <a:t>2026/01/14</a:t>
            </a:r>
          </a:p>
        </p:txBody>
      </p:sp>
      <p:sp>
        <p:nvSpPr>
          <p:cNvPr id="5" name="Subtitle 7">
            <a:extLst>
              <a:ext uri="{FF2B5EF4-FFF2-40B4-BE49-F238E27FC236}">
                <a16:creationId xmlns:a16="http://schemas.microsoft.com/office/drawing/2014/main" id="{59664AAA-B8A0-4C00-9701-1D33EC511A00}"/>
              </a:ext>
            </a:extLst>
          </p:cNvPr>
          <p:cNvSpPr txBox="1">
            <a:spLocks/>
          </p:cNvSpPr>
          <p:nvPr/>
        </p:nvSpPr>
        <p:spPr>
          <a:xfrm>
            <a:off x="375130" y="4688799"/>
            <a:ext cx="8240836" cy="14553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en-US" sz="1600" b="1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	</a:t>
            </a:r>
            <a:r>
              <a:rPr kumimoji="0" lang="en-US" sz="1400" b="0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								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n-US" sz="1400" b="0" i="0" u="none" strike="noStrike" kern="1200" cap="all" spc="0" normalizeH="0" baseline="0" noProof="0" dirty="0">
              <a:ln>
                <a:noFill/>
              </a:ln>
              <a:solidFill>
                <a:srgbClr val="4590B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4590B8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endParaRPr kumimoji="0" lang="en-US" sz="1400" b="0" i="0" u="none" strike="noStrike" kern="1200" cap="all" spc="0" normalizeH="0" baseline="0" noProof="0" dirty="0">
              <a:ln>
                <a:noFill/>
              </a:ln>
              <a:solidFill>
                <a:srgbClr val="4590B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3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206" y="1576191"/>
            <a:ext cx="7989752" cy="831875"/>
          </a:xfrm>
        </p:spPr>
        <p:txBody>
          <a:bodyPr>
            <a:normAutofit/>
          </a:bodyPr>
          <a:lstStyle/>
          <a:p>
            <a:r>
              <a:rPr lang="en-US" dirty="0"/>
              <a:t>Supp245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365" y="2628186"/>
            <a:ext cx="8321269" cy="3219115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200" dirty="0"/>
              <a:t>This Supplement introduces an informative annex in DICOM PS3.17.</a:t>
            </a:r>
          </a:p>
          <a:p>
            <a:pPr>
              <a:spcAft>
                <a:spcPts val="1800"/>
              </a:spcAft>
            </a:pPr>
            <a:r>
              <a:rPr lang="en-US" sz="2200" dirty="0"/>
              <a:t>Includes Traditional and Enhanced RDSR within Angiography, Mammography, Radiography, Radiofluoroscopy, CT, and Dentistry. </a:t>
            </a:r>
          </a:p>
          <a:p>
            <a:pPr>
              <a:spcAft>
                <a:spcPts val="1800"/>
              </a:spcAft>
            </a:pPr>
            <a:r>
              <a:rPr lang="en-US" sz="2200" dirty="0"/>
              <a:t>Excludes Radiopharmaceutical RDSR, Patient RDSR, radiation for treatment (in Radiotherapy objects).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Copyright</a:t>
            </a:r>
            <a:r>
              <a:rPr kumimoji="0" lang="en-US" sz="900" b="0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DICOM®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590B8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42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26949-5D49-FFE7-29AF-7F1D1A0A3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08C11-C10C-9E78-3B80-BF0DD97D1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206" y="1576191"/>
            <a:ext cx="7989752" cy="831875"/>
          </a:xfrm>
        </p:spPr>
        <p:txBody>
          <a:bodyPr>
            <a:normAutofit/>
          </a:bodyPr>
          <a:lstStyle/>
          <a:p>
            <a:r>
              <a:rPr lang="en-US" dirty="0"/>
              <a:t>Supp245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A51F2-42F8-720A-77B6-107AAD13F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961" y="2578882"/>
            <a:ext cx="8195585" cy="337292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100" dirty="0"/>
              <a:t>Describes real-world scenarios of typical equipment configurations, provide examples and encoding guidelines for both Traditional and Enhanced RDSR.</a:t>
            </a:r>
          </a:p>
          <a:p>
            <a:pPr>
              <a:spcAft>
                <a:spcPts val="1800"/>
              </a:spcAft>
            </a:pPr>
            <a:r>
              <a:rPr lang="en-US" sz="2100" dirty="0"/>
              <a:t>Indicates restrictions on the applicable scenarios (defined terms, value ranges, presence of Content Items).</a:t>
            </a:r>
          </a:p>
          <a:p>
            <a:pPr>
              <a:spcAft>
                <a:spcPts val="1800"/>
              </a:spcAft>
            </a:pPr>
            <a:r>
              <a:rPr lang="en-US" sz="2100" dirty="0"/>
              <a:t>Assesses the applicability for some conditional Content Items and promotes the usage of optional Content Items under scenarios.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8EEDA7-A65D-154A-DB35-5FEB07ACD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Copyright</a:t>
            </a:r>
            <a:r>
              <a:rPr kumimoji="0" lang="en-US" sz="900" b="0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DICOM®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51FF4F-833E-2E28-E8A0-1E80B10AC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590B8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0080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627" y="1507794"/>
            <a:ext cx="7989752" cy="831875"/>
          </a:xfrm>
        </p:spPr>
        <p:txBody>
          <a:bodyPr>
            <a:normAutofit/>
          </a:bodyPr>
          <a:lstStyle/>
          <a:p>
            <a:r>
              <a:rPr lang="en-US" dirty="0"/>
              <a:t>Supp245 Prior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1" y="2532993"/>
            <a:ext cx="8184435" cy="3618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Existing RDSR Informative Annexes in PS3.17:</a:t>
            </a:r>
          </a:p>
          <a:p>
            <a:r>
              <a:rPr lang="en-US" sz="2400" dirty="0"/>
              <a:t>Annex AA: Radiation Dose Reporting Use Cases</a:t>
            </a:r>
          </a:p>
          <a:p>
            <a:pPr marL="0" indent="0">
              <a:buNone/>
            </a:pPr>
            <a:r>
              <a:rPr lang="en-US" dirty="0"/>
              <a:t>This Annex describes basic workflows of RDSR.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 Annex UUUU: Radiation Dose Structured Reporting</a:t>
            </a:r>
          </a:p>
          <a:p>
            <a:pPr marL="0" indent="0">
              <a:buNone/>
            </a:pPr>
            <a:r>
              <a:rPr lang="en-US" dirty="0"/>
              <a:t>This Annex includes one example of Enhanced RDSR (Cone-beam CT). </a:t>
            </a:r>
          </a:p>
          <a:p>
            <a:pPr marL="0" indent="0">
              <a:buNone/>
            </a:pPr>
            <a:r>
              <a:rPr lang="en-US" sz="2000" b="1" dirty="0"/>
              <a:t>This supplement 245 will update the content of the Annex UUUU.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1192" y="6171462"/>
            <a:ext cx="4870585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Copyright DICOM® 2026</a:t>
            </a: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4590B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590B8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8373" y="2553529"/>
            <a:ext cx="813500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1629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5E7E3-7300-470B-8561-CBB611B87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377" y="1546984"/>
            <a:ext cx="7989752" cy="831875"/>
          </a:xfrm>
        </p:spPr>
        <p:txBody>
          <a:bodyPr>
            <a:normAutofit/>
          </a:bodyPr>
          <a:lstStyle/>
          <a:p>
            <a:r>
              <a:rPr lang="en-US" dirty="0"/>
              <a:t>Sup245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3F62F-7A45-46A6-87D3-2A77EEF3A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514601"/>
            <a:ext cx="7989752" cy="34372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This supplement is structured in three chapters:</a:t>
            </a:r>
          </a:p>
          <a:p>
            <a:r>
              <a:rPr lang="en-US" dirty="0"/>
              <a:t>RADIATION DOSE OVERVIEW</a:t>
            </a:r>
          </a:p>
          <a:p>
            <a:pPr marL="0" indent="0">
              <a:buNone/>
            </a:pPr>
            <a:r>
              <a:rPr lang="en-US" sz="1600" dirty="0"/>
              <a:t>User needs and real-world scenarios for different modalities.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>
                <a:sym typeface="Arial"/>
              </a:rPr>
              <a:t>RDSR ENCODING GUIDELINES</a:t>
            </a:r>
          </a:p>
          <a:p>
            <a:pPr marL="0" indent="0">
              <a:buNone/>
            </a:pPr>
            <a:r>
              <a:rPr lang="en-US" sz="1600" dirty="0"/>
              <a:t>Encoding guidelines of different aspects of the RDSR content: Procedure information and type of equipment,  physician names, geometry and distances, irradiation timing,  filters and attenuators, dose calibration etc.</a:t>
            </a:r>
          </a:p>
          <a:p>
            <a:pPr marL="0" indent="0">
              <a:buNone/>
            </a:pPr>
            <a:endParaRPr lang="en-US" sz="700" dirty="0">
              <a:sym typeface="Arial"/>
            </a:endParaRPr>
          </a:p>
          <a:p>
            <a:r>
              <a:rPr lang="en-US" dirty="0">
                <a:sym typeface="Arial"/>
              </a:rPr>
              <a:t>RDSR EXAMPLES of traditional and enhanced RDSR</a:t>
            </a:r>
            <a:endParaRPr lang="en-US" sz="2400" dirty="0">
              <a:sym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Copyright</a:t>
            </a:r>
            <a:r>
              <a:rPr kumimoji="0" lang="en-US" sz="900" b="0" i="0" u="none" strike="noStrike" kern="1200" cap="all" spc="0" normalizeH="0" baseline="0" noProof="0" dirty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DICOM®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590B8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225467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4880"/>
      </a:dk2>
      <a:lt2>
        <a:srgbClr val="CECECE"/>
      </a:lt2>
      <a:accent1>
        <a:srgbClr val="004880"/>
      </a:accent1>
      <a:accent2>
        <a:srgbClr val="B3D7E8"/>
      </a:accent2>
      <a:accent3>
        <a:srgbClr val="FFFFFF"/>
      </a:accent3>
      <a:accent4>
        <a:srgbClr val="000000"/>
      </a:accent4>
      <a:accent5>
        <a:srgbClr val="AAB1C0"/>
      </a:accent5>
      <a:accent6>
        <a:srgbClr val="A2C3D2"/>
      </a:accent6>
      <a:hlink>
        <a:srgbClr val="094CAD"/>
      </a:hlink>
      <a:folHlink>
        <a:srgbClr val="4393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4880"/>
      </a:dk2>
      <a:lt2>
        <a:srgbClr val="CECECE"/>
      </a:lt2>
      <a:accent1>
        <a:srgbClr val="004880"/>
      </a:accent1>
      <a:accent2>
        <a:srgbClr val="B3D7E8"/>
      </a:accent2>
      <a:accent3>
        <a:srgbClr val="FFFFFF"/>
      </a:accent3>
      <a:accent4>
        <a:srgbClr val="000000"/>
      </a:accent4>
      <a:accent5>
        <a:srgbClr val="AAB1C0"/>
      </a:accent5>
      <a:accent6>
        <a:srgbClr val="A2C3D2"/>
      </a:accent6>
      <a:hlink>
        <a:srgbClr val="094CAD"/>
      </a:hlink>
      <a:folHlink>
        <a:srgbClr val="4393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123672</TotalTime>
  <Words>285</Words>
  <Application>Microsoft Macintosh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GE Inspira Pitch</vt:lpstr>
      <vt:lpstr>Gill Sans MT</vt:lpstr>
      <vt:lpstr>Wingdings 2</vt:lpstr>
      <vt:lpstr>Dividend</vt:lpstr>
      <vt:lpstr> Supplement 245: RDSR Informative Annex</vt:lpstr>
      <vt:lpstr>Supp245 Scope</vt:lpstr>
      <vt:lpstr>Supp245 Purpose</vt:lpstr>
      <vt:lpstr>Supp245 Prior work</vt:lpstr>
      <vt:lpstr>Sup245 Approach</vt:lpstr>
    </vt:vector>
  </TitlesOfParts>
  <Company>GE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DICOM Supp245</dc:title>
  <dc:creator>francisco.sureda@gehealthcare.com</dc:creator>
  <dc:description>General Electric Company 2004</dc:description>
  <cp:lastModifiedBy>Knazik, Shayna</cp:lastModifiedBy>
  <cp:revision>194</cp:revision>
  <cp:lastPrinted>2003-08-29T14:38:12Z</cp:lastPrinted>
  <dcterms:created xsi:type="dcterms:W3CDTF">2013-06-18T14:54:11Z</dcterms:created>
  <dcterms:modified xsi:type="dcterms:W3CDTF">2026-01-15T19:27:49Z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alette">
    <vt:lpwstr>GE Template</vt:lpwstr>
  </property>
  <property fmtid="{D5CDD505-2E9C-101B-9397-08002B2CF9AE}" pid="3" name="WizKit Template Type">
    <vt:lpwstr>Onscreen</vt:lpwstr>
  </property>
  <property fmtid="{D5CDD505-2E9C-101B-9397-08002B2CF9AE}" pid="4" name="WizKit Template Version">
    <vt:i4>4</vt:i4>
  </property>
  <property fmtid="{D5CDD505-2E9C-101B-9397-08002B2CF9AE}" pid="5" name="TB4 template version">
    <vt:r8>4</vt:r8>
  </property>
  <property fmtid="{D5CDD505-2E9C-101B-9397-08002B2CF9AE}" pid="6" name="TB4 template type">
    <vt:lpwstr>onscreen</vt:lpwstr>
  </property>
</Properties>
</file>