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72" r:id="rId1"/>
  </p:sldMasterIdLst>
  <p:notesMasterIdLst>
    <p:notesMasterId r:id="rId7"/>
  </p:notesMasterIdLst>
  <p:sldIdLst>
    <p:sldId id="256" r:id="rId2"/>
    <p:sldId id="274" r:id="rId3"/>
    <p:sldId id="273" r:id="rId4"/>
    <p:sldId id="276" r:id="rId5"/>
    <p:sldId id="275" r:id="rId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ED6"/>
    <a:srgbClr val="005695"/>
    <a:srgbClr val="B2CEE7"/>
    <a:srgbClr val="CCDEF0"/>
    <a:srgbClr val="185990"/>
    <a:srgbClr val="FDF895"/>
    <a:srgbClr val="B7E6FF"/>
    <a:srgbClr val="4F8ABE"/>
    <a:srgbClr val="86B2D8"/>
    <a:srgbClr val="9AB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6727" autoAdjust="0"/>
  </p:normalViewPr>
  <p:slideViewPr>
    <p:cSldViewPr snapToGrid="0">
      <p:cViewPr varScale="1">
        <p:scale>
          <a:sx n="79" d="100"/>
          <a:sy n="79" d="100"/>
        </p:scale>
        <p:origin x="120" y="10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493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9C2D484-E815-E54C-BEA7-9A927767E662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2D68CF-5598-6B46-BB52-E9FA2B921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3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2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9AFA8C-1841-3144-0832-C80B981F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5951" y="642196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2023-06-12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A0C623B-6006-2EAE-1071-364F19BA3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417637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DICOM® 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2A9FA4-6156-3457-560C-8391E2130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58300" y="6421963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7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8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9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9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8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2019-03-25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Copyright DICOM® 2019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1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1963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2023-06-12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17637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Copyright DICOM®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1963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4972C0-5D2F-6AA2-A39F-575ED127B18D}"/>
              </a:ext>
            </a:extLst>
          </p:cNvPr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01" y="607784"/>
            <a:ext cx="2648607" cy="57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6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576252"/>
            <a:ext cx="11029615" cy="2965166"/>
          </a:xfrm>
        </p:spPr>
        <p:txBody>
          <a:bodyPr>
            <a:normAutofit fontScale="90000"/>
          </a:bodyPr>
          <a:lstStyle/>
          <a:p>
            <a: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 Fetal Cardiac Structured Report Extensions</a:t>
            </a:r>
            <a:b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Comment Draft</a:t>
            </a:r>
            <a:b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WG-1/12</a:t>
            </a:r>
            <a:br>
              <a:rPr lang="en-US" sz="2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cap="none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7">
            <a:extLst>
              <a:ext uri="{FF2B5EF4-FFF2-40B4-BE49-F238E27FC236}">
                <a16:creationId xmlns:a16="http://schemas.microsoft.com/office/drawing/2014/main" id="{59664AAA-B8A0-4C00-9701-1D33EC511A00}"/>
              </a:ext>
            </a:extLst>
          </p:cNvPr>
          <p:cNvSpPr txBox="1">
            <a:spLocks/>
          </p:cNvSpPr>
          <p:nvPr/>
        </p:nvSpPr>
        <p:spPr>
          <a:xfrm>
            <a:off x="1899130" y="4656527"/>
            <a:ext cx="8240836" cy="14553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								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55F8EA-18DA-34F3-08EA-562E49818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cap="none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April 2024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07993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AA83-471A-3293-83D6-05FBBEFA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5A21-8D1F-D84F-14CD-48C9D74BD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46133"/>
          </a:xfrm>
        </p:spPr>
        <p:txBody>
          <a:bodyPr>
            <a:normAutofit/>
          </a:bodyPr>
          <a:lstStyle/>
          <a:p>
            <a:r>
              <a:rPr lang="en-US" sz="2200" dirty="0"/>
              <a:t>Fetal Cardiac Assessment using Ultrasound has evolved since Sup78 was published in 2010</a:t>
            </a:r>
          </a:p>
          <a:p>
            <a:endParaRPr lang="en-US" sz="2200" dirty="0"/>
          </a:p>
          <a:p>
            <a:r>
              <a:rPr lang="en-US" sz="2200" dirty="0"/>
              <a:t>Practice now includes many more measurements beyond visual assessment, such as: </a:t>
            </a:r>
          </a:p>
          <a:p>
            <a:pPr lvl="1"/>
            <a:r>
              <a:rPr lang="en-US" sz="1800" dirty="0"/>
              <a:t>measurements of the ventricles, atria, septa and valves, </a:t>
            </a:r>
          </a:p>
          <a:p>
            <a:pPr lvl="1"/>
            <a:r>
              <a:rPr lang="en-US" sz="1800" dirty="0"/>
              <a:t>measurements of fetal arrhythmia and hemodynamics,</a:t>
            </a:r>
          </a:p>
          <a:p>
            <a:pPr lvl="1"/>
            <a:r>
              <a:rPr lang="en-US" sz="1800" dirty="0"/>
              <a:t>assessment of the fetal cardiovascular profile score (CVPS)</a:t>
            </a:r>
          </a:p>
          <a:p>
            <a:r>
              <a:rPr lang="en-US" sz="2200" dirty="0"/>
              <a:t>Many measurements initially specified for pediatric echo are also potentially applicable to late stage fetal development and should be available in the TID.</a:t>
            </a:r>
          </a:p>
        </p:txBody>
      </p:sp>
    </p:spTree>
    <p:extLst>
      <p:ext uri="{BB962C8B-B14F-4D97-AF65-F5344CB8AC3E}">
        <p14:creationId xmlns:p14="http://schemas.microsoft.com/office/powerpoint/2010/main" val="167709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496C-53CD-E2B3-EDAB-9D1447B4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523A-B34C-3F02-36C9-2F36B043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55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Scope: </a:t>
            </a:r>
          </a:p>
          <a:p>
            <a:r>
              <a:rPr lang="en-US" sz="2400" dirty="0"/>
              <a:t>TID 5220 and its sub-templates are extended for fetal echo</a:t>
            </a:r>
          </a:p>
          <a:p>
            <a:r>
              <a:rPr lang="en-US" sz="2400" dirty="0"/>
              <a:t>Many new requested measurements (and many similar measurements) are supported by the addition of  TID 5302 for fully post-coordinated echo measurements</a:t>
            </a:r>
          </a:p>
          <a:p>
            <a:pPr lvl="1"/>
            <a:r>
              <a:rPr lang="en-US" sz="2000" dirty="0"/>
              <a:t>Several new Properties, Anatomical Locations, and Measurements are added to existing CIDs.</a:t>
            </a:r>
          </a:p>
          <a:p>
            <a:pPr lvl="1"/>
            <a:r>
              <a:rPr lang="en-US" sz="2000" dirty="0"/>
              <a:t>Guidance on how to use TID 5302 to encode many new fetal measurement examples is provided </a:t>
            </a:r>
          </a:p>
          <a:p>
            <a:r>
              <a:rPr lang="en-US" sz="2400" dirty="0"/>
              <a:t>A CID for Fetal Echocardiography Image Views is added</a:t>
            </a:r>
          </a:p>
          <a:p>
            <a:r>
              <a:rPr lang="en-US" sz="2400" dirty="0"/>
              <a:t>A new report section for Fetal Cardiovascular Profile Score (CVPS) is added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7926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39DF-C79C-4249-B663-6CABBC6D6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LA space (PLAS</a:t>
            </a:r>
            <a:r>
              <a:rPr lang="en-US"/>
              <a:t>) index &amp; LD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5B57A2-C198-4956-8665-7B4F4B471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49" b="-3960"/>
          <a:stretch/>
        </p:blipFill>
        <p:spPr>
          <a:xfrm>
            <a:off x="333185" y="1920239"/>
            <a:ext cx="8574106" cy="475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5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470E-44AC-4330-8B8C-4C6D27BA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Fetal Arrhythmia Assessments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C7CBF-317D-4F32-A090-C84D753EB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9" y="1885195"/>
            <a:ext cx="4816257" cy="4846740"/>
          </a:xfrm>
          <a:prstGeom prst="rect">
            <a:avLst/>
          </a:prstGeom>
        </p:spPr>
      </p:pic>
      <p:sp>
        <p:nvSpPr>
          <p:cNvPr id="8" name="テキスト プレースホルダー 2">
            <a:extLst>
              <a:ext uri="{FF2B5EF4-FFF2-40B4-BE49-F238E27FC236}">
                <a16:creationId xmlns:a16="http://schemas.microsoft.com/office/drawing/2014/main" id="{0D81FDCC-37AF-4ED1-8B9A-CAB6FA4DD738}"/>
              </a:ext>
            </a:extLst>
          </p:cNvPr>
          <p:cNvSpPr txBox="1">
            <a:spLocks/>
          </p:cNvSpPr>
          <p:nvPr/>
        </p:nvSpPr>
        <p:spPr>
          <a:xfrm>
            <a:off x="4977156" y="2150255"/>
            <a:ext cx="6633652" cy="4381174"/>
          </a:xfrm>
          <a:prstGeom prst="rect">
            <a:avLst/>
          </a:prstGeom>
        </p:spPr>
        <p:txBody>
          <a:bodyPr/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Fetal Echo Guideline Japan (Second edition) 2021</a:t>
            </a:r>
          </a:p>
          <a:p>
            <a:pPr lvl="1"/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Figure showing the atrioventricular (AV) and </a:t>
            </a:r>
            <a:r>
              <a:rPr kumimoji="1" lang="en-US" altLang="ja-JP" sz="1800" dirty="0" err="1">
                <a:latin typeface="Arial" panose="020B0604020202020204" pitchFamily="34" charset="0"/>
                <a:cs typeface="Arial" panose="020B0604020202020204" pitchFamily="34" charset="0"/>
              </a:rPr>
              <a:t>ventriculoatrial</a:t>
            </a:r>
            <a:r>
              <a:rPr kumimoji="1"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(VA) intervals used in assessment of fetal arrhythmia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9917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AC9F00922A8140B925B44E3652C3BF" ma:contentTypeVersion="15" ma:contentTypeDescription="Create a new document." ma:contentTypeScope="" ma:versionID="7b7ab6462b53d4f5119b2d3e133f5650">
  <xsd:schema xmlns:xsd="http://www.w3.org/2001/XMLSchema" xmlns:xs="http://www.w3.org/2001/XMLSchema" xmlns:p="http://schemas.microsoft.com/office/2006/metadata/properties" xmlns:ns2="35f0d2ed-0178-4833-9cdd-0b33c9568efa" xmlns:ns3="f2653489-53a8-4027-97ec-f6332eaf834e" targetNamespace="http://schemas.microsoft.com/office/2006/metadata/properties" ma:root="true" ma:fieldsID="1ce128cca07b710098de4f5ee6be7597" ns2:_="" ns3:_="">
    <xsd:import namespace="35f0d2ed-0178-4833-9cdd-0b33c9568efa"/>
    <xsd:import namespace="f2653489-53a8-4027-97ec-f6332eaf8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f0d2ed-0178-4833-9cdd-0b33c9568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653489-53a8-4027-97ec-f6332eaf834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c659e9f-3090-411d-92d9-52b6c1350990}" ma:internalName="TaxCatchAll" ma:showField="CatchAllData" ma:web="f2653489-53a8-4027-97ec-f6332eaf8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B18AAB-07C0-418E-A775-1D67C6F06A57}"/>
</file>

<file path=customXml/itemProps2.xml><?xml version="1.0" encoding="utf-8"?>
<ds:datastoreItem xmlns:ds="http://schemas.openxmlformats.org/officeDocument/2006/customXml" ds:itemID="{D46665D1-1EB9-440B-84D9-84A086DCACA3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0</TotalTime>
  <Words>243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HGｺﾞｼｯｸE</vt:lpstr>
      <vt:lpstr>Arial</vt:lpstr>
      <vt:lpstr>Calibri</vt:lpstr>
      <vt:lpstr>Gill Sans MT</vt:lpstr>
      <vt:lpstr>Wingdings 2</vt:lpstr>
      <vt:lpstr>Dividend</vt:lpstr>
      <vt:lpstr>Ultrasound Fetal Cardiac Structured Report Extensions    Public Comment Draft WG-1/12 </vt:lpstr>
      <vt:lpstr>Background</vt:lpstr>
      <vt:lpstr>Overview</vt:lpstr>
      <vt:lpstr>Post LA space (PLAS) index &amp; LD</vt:lpstr>
      <vt:lpstr>Fetal Arrhythmia Assessments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2023-06-13T16:48:30Z</dcterms:created>
  <dcterms:modified xsi:type="dcterms:W3CDTF">2024-04-04T22:46:14Z</dcterms:modified>
</cp:coreProperties>
</file>