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72" r:id="rId1"/>
  </p:sldMasterIdLst>
  <p:notesMasterIdLst>
    <p:notesMasterId r:id="rId7"/>
  </p:notesMasterIdLst>
  <p:sldIdLst>
    <p:sldId id="256" r:id="rId2"/>
    <p:sldId id="273" r:id="rId3"/>
    <p:sldId id="274" r:id="rId4"/>
    <p:sldId id="267" r:id="rId5"/>
    <p:sldId id="271" r:id="rId6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ED6"/>
    <a:srgbClr val="005695"/>
    <a:srgbClr val="B2CEE7"/>
    <a:srgbClr val="CCDEF0"/>
    <a:srgbClr val="185990"/>
    <a:srgbClr val="FDF895"/>
    <a:srgbClr val="B7E6FF"/>
    <a:srgbClr val="4F8ABE"/>
    <a:srgbClr val="86B2D8"/>
    <a:srgbClr val="9AB6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4" autoAdjust="0"/>
    <p:restoredTop sz="96727" autoAdjust="0"/>
  </p:normalViewPr>
  <p:slideViewPr>
    <p:cSldViewPr snapToGrid="0">
      <p:cViewPr varScale="1">
        <p:scale>
          <a:sx n="114" d="100"/>
          <a:sy n="114" d="100"/>
        </p:scale>
        <p:origin x="176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93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9C2D484-E815-E54C-BEA7-9A927767E662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92D68CF-5598-6B46-BB52-E9FA2B921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D68CF-5598-6B46-BB52-E9FA2B921C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2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D68CF-5598-6B46-BB52-E9FA2B921C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3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6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9AFA8C-1841-3144-0832-C80B981F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2023-06-12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A0C623B-6006-2EAE-1071-364F19BA3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2023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2A9FA4-6156-3457-560C-8391E2130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300" y="6421963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8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9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9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3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8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2023-06-12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1963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4972C0-5D2F-6AA2-A39F-575ED127B18D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201" y="607784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6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 241: STRUCTURAL HEART PROCEDURAL SR TEMPLATE 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WG-01/WG-12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Comment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cap="none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1899130" y="4656527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</a:p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55F8EA-18DA-34F3-08EA-562E49818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November 2024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496C-53CD-E2B3-EDAB-9D1447B4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3523A-B34C-3F02-36C9-2F36B043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306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/>
              <a:t>Scope: </a:t>
            </a:r>
          </a:p>
          <a:p>
            <a:r>
              <a:rPr lang="en-US" dirty="0"/>
              <a:t>Periprocedural imaging for Structural Heart procedures.</a:t>
            </a:r>
          </a:p>
          <a:p>
            <a:pPr lvl="1"/>
            <a:r>
              <a:rPr lang="en-US" dirty="0"/>
              <a:t>Structural Heart procedures are trans-catheter techniques to repair or replace a valve and treat structural abnormalities of the heart.</a:t>
            </a:r>
          </a:p>
          <a:p>
            <a:pPr lvl="1"/>
            <a:r>
              <a:rPr lang="en-US" dirty="0"/>
              <a:t>Periprocedural imaging includes pre-operative assessment, intraprocedural assessment, and follow-up for Structural Heart Procedures.</a:t>
            </a:r>
          </a:p>
          <a:p>
            <a:r>
              <a:rPr lang="en-US" dirty="0"/>
              <a:t>Intended for multimodality use: CT (or MRI), and echocardiogram.</a:t>
            </a:r>
          </a:p>
          <a:p>
            <a:r>
              <a:rPr lang="en-US" dirty="0"/>
              <a:t>Procedures include:</a:t>
            </a:r>
          </a:p>
          <a:p>
            <a:pPr lvl="1"/>
            <a:r>
              <a:rPr lang="en-US" dirty="0"/>
              <a:t>TAVI:	Transcatheter Aortic Valve implantation</a:t>
            </a:r>
          </a:p>
          <a:p>
            <a:pPr lvl="1"/>
            <a:r>
              <a:rPr lang="en-US" dirty="0"/>
              <a:t>TAVR:	Transcatheter Aortic Valve Replacement</a:t>
            </a:r>
          </a:p>
          <a:p>
            <a:pPr lvl="1"/>
            <a:r>
              <a:rPr lang="en-US" dirty="0"/>
              <a:t>TTVP:	Transcatheter Tricuspid Valve Procedure</a:t>
            </a:r>
          </a:p>
          <a:p>
            <a:pPr lvl="1"/>
            <a:r>
              <a:rPr lang="en-US" dirty="0"/>
              <a:t>TTVR:	Transcatheter Tricuspid Valve Repair</a:t>
            </a:r>
          </a:p>
          <a:p>
            <a:pPr lvl="1"/>
            <a:r>
              <a:rPr lang="en-US" dirty="0"/>
              <a:t>TEER:	Transcatheter Edge-to-Edge Repair</a:t>
            </a:r>
          </a:p>
          <a:p>
            <a:pPr lvl="1"/>
            <a:r>
              <a:rPr lang="en-US" dirty="0" err="1"/>
              <a:t>TMVr</a:t>
            </a:r>
            <a:r>
              <a:rPr lang="en-US" dirty="0"/>
              <a:t>:	Transcatheter Mitral Leaflet Clip Procedure</a:t>
            </a:r>
          </a:p>
          <a:p>
            <a:pPr lvl="1"/>
            <a:r>
              <a:rPr lang="en-US" dirty="0"/>
              <a:t>TMVR:	Transcatheter Mitral Valve Replacement</a:t>
            </a:r>
          </a:p>
          <a:p>
            <a:pPr lvl="1"/>
            <a:r>
              <a:rPr lang="en-US" dirty="0"/>
              <a:t>LAAC:	Left Atrial Appendage Closure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6DEE5-2BC0-E1F4-7BD6-5A281C0D774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/>
              <a:t>2024-11-06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9525F-D9FB-6CE2-96D3-A7A71EAC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9D69C-036F-D055-F389-F7558BFAC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6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AA83-471A-3293-83D6-05FBBEFA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A5A21-8D1F-D84F-14CD-48C9D74BD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Pre-operative assessment: CT and/or echocardiography are commonly used for detailed anatomical assessment of the heart, aiding in the planning of transcatheter approaches and proper sizing of implants.</a:t>
            </a:r>
          </a:p>
          <a:p>
            <a:r>
              <a:rPr lang="en-US" dirty="0"/>
              <a:t>Intraprocedural assessment: Echocardiography and fluoroscopy are utilized for continuous monitoring during the procedure, ensuring accurate device deployment, positioning, and function.</a:t>
            </a:r>
          </a:p>
          <a:p>
            <a:r>
              <a:rPr lang="en-US" dirty="0"/>
              <a:t>Follow-up evaluation: CT and/or echocardiography are commonly employed for assessing device placement, function, and identifying potential complications such as perivalvular leaks or device migration during post-procedural follow-up.</a:t>
            </a:r>
          </a:p>
          <a:p>
            <a:r>
              <a:rPr lang="en-US" dirty="0"/>
              <a:t>Standardized measurements have been established by implant manufacturers, the Society of Thoracic Surgeons (STS) and the American College of Cardiology (ACC) for all three periprocedural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A3FCB-36D9-2281-919C-39DB5C8C5ED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/>
              <a:t>2024-11-06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7F27D-B836-CB82-E345-733CBE772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AD497-CC73-A873-C62F-E60AB18BD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9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618C80A0-AA08-0506-DDE2-24079D48A3A1}"/>
              </a:ext>
            </a:extLst>
          </p:cNvPr>
          <p:cNvSpPr/>
          <p:nvPr/>
        </p:nvSpPr>
        <p:spPr>
          <a:xfrm>
            <a:off x="510142" y="583861"/>
            <a:ext cx="4904258" cy="6264613"/>
          </a:xfrm>
          <a:prstGeom prst="rect">
            <a:avLst/>
          </a:prstGeom>
          <a:solidFill>
            <a:srgbClr val="F5E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C24D4C2B-2D27-13D8-DB89-DC5767BC5F11}"/>
              </a:ext>
            </a:extLst>
          </p:cNvPr>
          <p:cNvSpPr/>
          <p:nvPr/>
        </p:nvSpPr>
        <p:spPr>
          <a:xfrm>
            <a:off x="806174" y="814755"/>
            <a:ext cx="1600196" cy="457199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Structural Heart Procedure Report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9986280-802C-9865-298F-919C96F9119E}"/>
              </a:ext>
            </a:extLst>
          </p:cNvPr>
          <p:cNvSpPr txBox="1"/>
          <p:nvPr/>
        </p:nvSpPr>
        <p:spPr>
          <a:xfrm>
            <a:off x="806174" y="590744"/>
            <a:ext cx="1141176" cy="194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newTID1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5B52503B-A2D9-8CE0-B680-5808461BAF9C}"/>
              </a:ext>
            </a:extLst>
          </p:cNvPr>
          <p:cNvSpPr/>
          <p:nvPr/>
        </p:nvSpPr>
        <p:spPr>
          <a:xfrm>
            <a:off x="2921504" y="814754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Language of Content Item and Descendants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D4FC68-E2A1-D312-E0DC-E3C1D1914D39}"/>
              </a:ext>
            </a:extLst>
          </p:cNvPr>
          <p:cNvSpPr txBox="1"/>
          <p:nvPr/>
        </p:nvSpPr>
        <p:spPr>
          <a:xfrm>
            <a:off x="2921504" y="590744"/>
            <a:ext cx="945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1204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4B4BE3A1-177A-FB8E-7BE8-4AE99FF2C106}"/>
              </a:ext>
            </a:extLst>
          </p:cNvPr>
          <p:cNvSpPr/>
          <p:nvPr/>
        </p:nvSpPr>
        <p:spPr>
          <a:xfrm>
            <a:off x="2921504" y="1503130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Observation Context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B89752-0AEF-0FC9-6D89-8605AAE64FA1}"/>
              </a:ext>
            </a:extLst>
          </p:cNvPr>
          <p:cNvSpPr txBox="1"/>
          <p:nvPr/>
        </p:nvSpPr>
        <p:spPr>
          <a:xfrm>
            <a:off x="2921504" y="1270807"/>
            <a:ext cx="870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1001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388D63A7-B51C-9DE9-F04A-57B978F7C52B}"/>
              </a:ext>
            </a:extLst>
          </p:cNvPr>
          <p:cNvSpPr/>
          <p:nvPr/>
        </p:nvSpPr>
        <p:spPr>
          <a:xfrm>
            <a:off x="2921504" y="3543319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Cardiovascular Patient Characteristics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0E2B0B8-4AC0-C6C3-D805-242130A31CD8}"/>
              </a:ext>
            </a:extLst>
          </p:cNvPr>
          <p:cNvSpPr txBox="1"/>
          <p:nvPr/>
        </p:nvSpPr>
        <p:spPr>
          <a:xfrm>
            <a:off x="2921504" y="3310996"/>
            <a:ext cx="870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3602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1D690BF5-CE25-069A-4A34-E37E25C6D32A}"/>
              </a:ext>
            </a:extLst>
          </p:cNvPr>
          <p:cNvSpPr/>
          <p:nvPr/>
        </p:nvSpPr>
        <p:spPr>
          <a:xfrm>
            <a:off x="2921504" y="4223382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Pre-coordinated Cardiac Measurement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1EAFEFD-3C4C-AB4C-D0E0-780C4538661B}"/>
              </a:ext>
            </a:extLst>
          </p:cNvPr>
          <p:cNvSpPr txBox="1"/>
          <p:nvPr/>
        </p:nvSpPr>
        <p:spPr>
          <a:xfrm>
            <a:off x="2921504" y="3991059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5301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D6F8304E-C283-9D2C-CC84-8A26D42BDCA2}"/>
              </a:ext>
            </a:extLst>
          </p:cNvPr>
          <p:cNvSpPr/>
          <p:nvPr/>
        </p:nvSpPr>
        <p:spPr>
          <a:xfrm>
            <a:off x="2921504" y="4903445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Post-coordinated Cardiac Measurement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D749A6-1A0E-E30E-AC4F-96FDA315E106}"/>
              </a:ext>
            </a:extLst>
          </p:cNvPr>
          <p:cNvSpPr txBox="1"/>
          <p:nvPr/>
        </p:nvSpPr>
        <p:spPr>
          <a:xfrm>
            <a:off x="2921504" y="4671122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5302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4EFA6CE5-A058-D1E3-F5E9-B66895300413}"/>
              </a:ext>
            </a:extLst>
          </p:cNvPr>
          <p:cNvSpPr/>
          <p:nvPr/>
        </p:nvSpPr>
        <p:spPr>
          <a:xfrm>
            <a:off x="2921504" y="5583508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Adhoc</a:t>
            </a:r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Measurement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4CF7766-FBD7-CDFC-B158-1CC6EF8D8D44}"/>
              </a:ext>
            </a:extLst>
          </p:cNvPr>
          <p:cNvSpPr txBox="1"/>
          <p:nvPr/>
        </p:nvSpPr>
        <p:spPr>
          <a:xfrm>
            <a:off x="2921504" y="5351185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5303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1783A7F0-86AA-BD49-2BF2-A4FAB1F6A7A8}"/>
              </a:ext>
            </a:extLst>
          </p:cNvPr>
          <p:cNvSpPr/>
          <p:nvPr/>
        </p:nvSpPr>
        <p:spPr>
          <a:xfrm>
            <a:off x="2921504" y="6263568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Wall Motion Analysis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6342F8C-B5ED-BDE9-8A38-F4CF8C73BC07}"/>
              </a:ext>
            </a:extLst>
          </p:cNvPr>
          <p:cNvSpPr txBox="1"/>
          <p:nvPr/>
        </p:nvSpPr>
        <p:spPr>
          <a:xfrm>
            <a:off x="2921504" y="6031245"/>
            <a:ext cx="870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5204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A06E398-6BBA-8793-834A-4F8361EF2A88}"/>
              </a:ext>
            </a:extLst>
          </p:cNvPr>
          <p:cNvCxnSpPr>
            <a:cxnSpLocks/>
            <a:stCxn id="65" idx="3"/>
            <a:endCxn id="68" idx="1"/>
          </p:cNvCxnSpPr>
          <p:nvPr/>
        </p:nvCxnSpPr>
        <p:spPr>
          <a:xfrm flipV="1">
            <a:off x="2406370" y="1043354"/>
            <a:ext cx="5151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1A81F1CA-8964-5361-A127-E41EAFBC6D47}"/>
              </a:ext>
            </a:extLst>
          </p:cNvPr>
          <p:cNvCxnSpPr>
            <a:cxnSpLocks/>
            <a:stCxn id="65" idx="3"/>
            <a:endCxn id="71" idx="1"/>
          </p:cNvCxnSpPr>
          <p:nvPr/>
        </p:nvCxnSpPr>
        <p:spPr>
          <a:xfrm>
            <a:off x="2406370" y="1043355"/>
            <a:ext cx="515134" cy="6883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395DDF57-00A5-9C1E-2F77-B69E5A642C75}"/>
              </a:ext>
            </a:extLst>
          </p:cNvPr>
          <p:cNvCxnSpPr>
            <a:cxnSpLocks/>
            <a:stCxn id="65" idx="3"/>
            <a:endCxn id="74" idx="1"/>
          </p:cNvCxnSpPr>
          <p:nvPr/>
        </p:nvCxnSpPr>
        <p:spPr>
          <a:xfrm>
            <a:off x="2406370" y="1043355"/>
            <a:ext cx="515134" cy="27285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A9D90B9F-D10E-A611-C06D-76B778F3DE3C}"/>
              </a:ext>
            </a:extLst>
          </p:cNvPr>
          <p:cNvCxnSpPr>
            <a:cxnSpLocks/>
            <a:stCxn id="65" idx="3"/>
            <a:endCxn id="77" idx="1"/>
          </p:cNvCxnSpPr>
          <p:nvPr/>
        </p:nvCxnSpPr>
        <p:spPr>
          <a:xfrm>
            <a:off x="2406370" y="1043355"/>
            <a:ext cx="515134" cy="340862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DB033FFF-6FF1-7100-3C00-FD59868FDEBB}"/>
              </a:ext>
            </a:extLst>
          </p:cNvPr>
          <p:cNvCxnSpPr>
            <a:cxnSpLocks/>
            <a:stCxn id="65" idx="3"/>
            <a:endCxn id="80" idx="1"/>
          </p:cNvCxnSpPr>
          <p:nvPr/>
        </p:nvCxnSpPr>
        <p:spPr>
          <a:xfrm>
            <a:off x="2406370" y="1043355"/>
            <a:ext cx="515134" cy="40886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B53867AA-EB6C-EE00-9867-1A58E003D9E6}"/>
              </a:ext>
            </a:extLst>
          </p:cNvPr>
          <p:cNvCxnSpPr>
            <a:cxnSpLocks/>
            <a:stCxn id="65" idx="3"/>
            <a:endCxn id="83" idx="1"/>
          </p:cNvCxnSpPr>
          <p:nvPr/>
        </p:nvCxnSpPr>
        <p:spPr>
          <a:xfrm>
            <a:off x="2406370" y="1043355"/>
            <a:ext cx="515134" cy="47687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47ABF9AF-3B3D-607C-A943-BDA5ED94CC89}"/>
              </a:ext>
            </a:extLst>
          </p:cNvPr>
          <p:cNvCxnSpPr>
            <a:cxnSpLocks/>
            <a:stCxn id="65" idx="3"/>
            <a:endCxn id="86" idx="1"/>
          </p:cNvCxnSpPr>
          <p:nvPr/>
        </p:nvCxnSpPr>
        <p:spPr>
          <a:xfrm>
            <a:off x="2406370" y="1043355"/>
            <a:ext cx="515134" cy="54488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BFD034-AD3A-04F4-7D04-AF9D8F3F3E6E}"/>
              </a:ext>
            </a:extLst>
          </p:cNvPr>
          <p:cNvSpPr/>
          <p:nvPr/>
        </p:nvSpPr>
        <p:spPr>
          <a:xfrm>
            <a:off x="2921504" y="2183193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Medications and Mixture Medications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54D464-AFE9-80D6-0531-C042CBFF5EE0}"/>
              </a:ext>
            </a:extLst>
          </p:cNvPr>
          <p:cNvSpPr txBox="1"/>
          <p:nvPr/>
        </p:nvSpPr>
        <p:spPr>
          <a:xfrm>
            <a:off x="2921504" y="1950870"/>
            <a:ext cx="870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8131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C064128-4D28-C374-C876-B65E8B40E3D7}"/>
              </a:ext>
            </a:extLst>
          </p:cNvPr>
          <p:cNvSpPr/>
          <p:nvPr/>
        </p:nvSpPr>
        <p:spPr>
          <a:xfrm>
            <a:off x="2921504" y="2863256"/>
            <a:ext cx="1600200" cy="457200"/>
          </a:xfrm>
          <a:prstGeom prst="roundRect">
            <a:avLst/>
          </a:prstGeom>
          <a:solidFill>
            <a:srgbClr val="CCDE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Medical Device Use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2240D3-88F0-DC1C-E5D8-DE1A0F194F54}"/>
              </a:ext>
            </a:extLst>
          </p:cNvPr>
          <p:cNvSpPr txBox="1"/>
          <p:nvPr/>
        </p:nvSpPr>
        <p:spPr>
          <a:xfrm>
            <a:off x="2921504" y="2630933"/>
            <a:ext cx="870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TID 3831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BF9B5F72-0C0B-26FA-FD6D-071211C3AA4C}"/>
              </a:ext>
            </a:extLst>
          </p:cNvPr>
          <p:cNvCxnSpPr>
            <a:cxnSpLocks/>
            <a:stCxn id="65" idx="3"/>
            <a:endCxn id="10" idx="1"/>
          </p:cNvCxnSpPr>
          <p:nvPr/>
        </p:nvCxnSpPr>
        <p:spPr>
          <a:xfrm>
            <a:off x="2406370" y="1043355"/>
            <a:ext cx="515134" cy="13684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F1500A7E-0153-891E-38A2-B04D2894CE90}"/>
              </a:ext>
            </a:extLst>
          </p:cNvPr>
          <p:cNvCxnSpPr>
            <a:cxnSpLocks/>
            <a:stCxn id="65" idx="3"/>
            <a:endCxn id="14" idx="1"/>
          </p:cNvCxnSpPr>
          <p:nvPr/>
        </p:nvCxnSpPr>
        <p:spPr>
          <a:xfrm>
            <a:off x="2406370" y="1043355"/>
            <a:ext cx="515134" cy="20485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659C7553-D68A-C2AC-1EB6-85ACA38F767F}"/>
              </a:ext>
            </a:extLst>
          </p:cNvPr>
          <p:cNvSpPr txBox="1">
            <a:spLocks/>
          </p:cNvSpPr>
          <p:nvPr/>
        </p:nvSpPr>
        <p:spPr>
          <a:xfrm>
            <a:off x="10558300" y="6421963"/>
            <a:ext cx="105251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900" smtClean="0">
                <a:solidFill>
                  <a:schemeClr val="accent2"/>
                </a:solidFill>
              </a:rPr>
              <a:pPr/>
              <a:t>4</a:t>
            </a:fld>
            <a:endParaRPr lang="en-US" sz="9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E9029B-ACF4-2D85-4E20-21768C736336}"/>
              </a:ext>
            </a:extLst>
          </p:cNvPr>
          <p:cNvSpPr txBox="1">
            <a:spLocks/>
          </p:cNvSpPr>
          <p:nvPr/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accent2"/>
                </a:solidFill>
                <a:cs typeface="Arial" panose="020B0604020202020204" pitchFamily="34" charset="0"/>
              </a:rPr>
              <a:t>Copyright DICOM® 2024</a:t>
            </a:r>
            <a:endParaRPr lang="en-US" sz="900" dirty="0">
              <a:solidFill>
                <a:schemeClr val="accent2"/>
              </a:solidFill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55E238D-8531-CCB0-3344-8D07DCC86BFF}"/>
              </a:ext>
            </a:extLst>
          </p:cNvPr>
          <p:cNvSpPr txBox="1">
            <a:spLocks/>
          </p:cNvSpPr>
          <p:nvPr/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>
                <a:solidFill>
                  <a:schemeClr val="accent2"/>
                </a:solidFill>
              </a:rPr>
              <a:t>2024-11-06</a:t>
            </a:r>
            <a:endParaRPr lang="en-US" sz="9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3533308-6197-E5E8-E657-FA14DFCA2329}"/>
              </a:ext>
            </a:extLst>
          </p:cNvPr>
          <p:cNvSpPr txBox="1">
            <a:spLocks/>
          </p:cNvSpPr>
          <p:nvPr/>
        </p:nvSpPr>
        <p:spPr>
          <a:xfrm>
            <a:off x="5460173" y="1397765"/>
            <a:ext cx="5681273" cy="3678303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Design Choices</a:t>
            </a:r>
          </a:p>
          <a:p>
            <a:r>
              <a:rPr lang="en-US" dirty="0"/>
              <a:t>Used Existing SR SOP class (Comprehensive)</a:t>
            </a:r>
          </a:p>
          <a:p>
            <a:r>
              <a:rPr lang="en-US" dirty="0"/>
              <a:t>Renamed Simplified Echo Procedure sub templates, TIDs 5301, 5302 and 5303 to support multimodality image acquisition. </a:t>
            </a:r>
          </a:p>
          <a:p>
            <a:r>
              <a:rPr lang="en-US" dirty="0"/>
              <a:t>Defined pre-coordinated terms</a:t>
            </a:r>
          </a:p>
        </p:txBody>
      </p:sp>
    </p:spTree>
    <p:extLst>
      <p:ext uri="{BB962C8B-B14F-4D97-AF65-F5344CB8AC3E}">
        <p14:creationId xmlns:p14="http://schemas.microsoft.com/office/powerpoint/2010/main" val="95169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6339C7-F39F-5578-BA0E-75C0D857B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212380F-EC2A-10BB-3C42-0904B8602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76377"/>
              </p:ext>
            </p:extLst>
          </p:nvPr>
        </p:nvGraphicFramePr>
        <p:xfrm>
          <a:off x="581192" y="1939882"/>
          <a:ext cx="6228620" cy="450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961">
                  <a:extLst>
                    <a:ext uri="{9D8B030D-6E8A-4147-A177-3AD203B41FA5}">
                      <a16:colId xmlns:a16="http://schemas.microsoft.com/office/drawing/2014/main" val="2644346251"/>
                    </a:ext>
                  </a:extLst>
                </a:gridCol>
                <a:gridCol w="4308659">
                  <a:extLst>
                    <a:ext uri="{9D8B030D-6E8A-4147-A177-3AD203B41FA5}">
                      <a16:colId xmlns:a16="http://schemas.microsoft.com/office/drawing/2014/main" val="212269425"/>
                    </a:ext>
                  </a:extLst>
                </a:gridCol>
              </a:tblGrid>
              <a:tr h="346118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nl-NL" sz="1600" b="1" dirty="0">
                          <a:effectLst/>
                          <a:latin typeface="+mn-lt"/>
                        </a:rPr>
                        <a:t>Context Identifier</a:t>
                      </a:r>
                      <a:endParaRPr lang="en-US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Context Group Name</a:t>
                      </a:r>
                      <a:endParaRPr lang="en-US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113005901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newCID1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Procedures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295440962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newCID2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Devices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165093227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newCID3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Measurement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312857912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newCID4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Aortic Valve Measurement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324156729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newCID5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Mitral Valve Measurement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190629503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newCID6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Tricuspid Valve Measurement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363241721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newCID7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Echo Measurements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205098919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newCID8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Left Atrial Appendage Closure Measurement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16802464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newCID9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Structural Heart Procedure Anatomic Site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7463156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newCID10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Peripheral Access Anatomic Site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429296116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newCID11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Indication for Structural Heart Procedure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177481516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newCID12</a:t>
                      </a: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Bradycardiac</a:t>
                      </a:r>
                      <a:r>
                        <a:rPr lang="en-US" sz="14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Agents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27826976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newCID13</a:t>
                      </a:r>
                      <a:endParaRPr lang="en-US" sz="14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Transesophageal Echocardiography Scan Planes</a:t>
                      </a:r>
                    </a:p>
                  </a:txBody>
                  <a:tcPr marL="54610" marR="54610" marT="0" marB="0"/>
                </a:tc>
                <a:extLst>
                  <a:ext uri="{0D108BD9-81ED-4DB2-BD59-A6C34878D82A}">
                    <a16:rowId xmlns:a16="http://schemas.microsoft.com/office/drawing/2014/main" val="225736558"/>
                  </a:ext>
                </a:extLst>
              </a:tr>
            </a:tbl>
          </a:graphicData>
        </a:graphic>
      </p:graphicFrame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12160E3-310D-45F2-1456-3B67FDEC9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300" y="6421963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B1307D-8F14-C421-F7F2-99740300AF30}"/>
              </a:ext>
            </a:extLst>
          </p:cNvPr>
          <p:cNvSpPr txBox="1"/>
          <p:nvPr/>
        </p:nvSpPr>
        <p:spPr>
          <a:xfrm>
            <a:off x="7164572" y="3178640"/>
            <a:ext cx="428726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Peer review 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STS/ACC registry data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ASE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Device Inserts (Watchman, Amulet, </a:t>
            </a:r>
            <a:r>
              <a:rPr lang="en-US" sz="1600" dirty="0" err="1"/>
              <a:t>MitraClip</a:t>
            </a:r>
            <a:r>
              <a:rPr lang="en-US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IHE CPN (Cardiac Procedure Note)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Clinical Applications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5DFC8AE-3DF2-7509-9E4D-BC071B632EA4}"/>
              </a:ext>
            </a:extLst>
          </p:cNvPr>
          <p:cNvSpPr txBox="1">
            <a:spLocks/>
          </p:cNvSpPr>
          <p:nvPr/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accent2"/>
                </a:solidFill>
                <a:cs typeface="Arial" panose="020B0604020202020204" pitchFamily="34" charset="0"/>
              </a:rPr>
              <a:t>Copyright DICOM® 2024</a:t>
            </a:r>
            <a:endParaRPr lang="en-US" sz="900" dirty="0">
              <a:solidFill>
                <a:schemeClr val="accent2"/>
              </a:solidFill>
            </a:endParaRP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16B8BEA-D63E-5D53-F423-AC6009252615}"/>
              </a:ext>
            </a:extLst>
          </p:cNvPr>
          <p:cNvSpPr txBox="1">
            <a:spLocks/>
          </p:cNvSpPr>
          <p:nvPr/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>
                <a:solidFill>
                  <a:schemeClr val="accent2"/>
                </a:solidFill>
              </a:rPr>
              <a:t>2024-11-06</a:t>
            </a:r>
            <a:endParaRPr lang="en-US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2797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0</TotalTime>
  <Words>489</Words>
  <Application>Microsoft Macintosh PowerPoint</Application>
  <PresentationFormat>Widescreen</PresentationFormat>
  <Paragraphs>97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Helvetica</vt:lpstr>
      <vt:lpstr>Wingdings 2</vt:lpstr>
      <vt:lpstr>Dividend</vt:lpstr>
      <vt:lpstr>Supplement 241: STRUCTURAL HEART PROCEDURAL SR TEMPLATE  WG-01/WG-12 Public Comment </vt:lpstr>
      <vt:lpstr>Overview</vt:lpstr>
      <vt:lpstr>Background</vt:lpstr>
      <vt:lpstr>PowerPoint Presentation</vt:lpstr>
      <vt:lpstr>Terminology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2023-06-13T16:48:30Z</dcterms:created>
  <dcterms:modified xsi:type="dcterms:W3CDTF">2024-11-19T02:12:14Z</dcterms:modified>
</cp:coreProperties>
</file>