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86" r:id="rId2"/>
    <p:sldId id="388" r:id="rId3"/>
    <p:sldId id="398" r:id="rId4"/>
    <p:sldId id="399" r:id="rId5"/>
    <p:sldId id="336" r:id="rId6"/>
    <p:sldId id="337" r:id="rId7"/>
    <p:sldId id="364" r:id="rId8"/>
    <p:sldId id="363" r:id="rId9"/>
    <p:sldId id="340" r:id="rId10"/>
    <p:sldId id="365" r:id="rId11"/>
    <p:sldId id="381" r:id="rId12"/>
    <p:sldId id="400" r:id="rId13"/>
    <p:sldId id="401" r:id="rId14"/>
    <p:sldId id="379" r:id="rId15"/>
    <p:sldId id="380" r:id="rId16"/>
    <p:sldId id="386" r:id="rId17"/>
    <p:sldId id="396" r:id="rId18"/>
    <p:sldId id="397" r:id="rId19"/>
    <p:sldId id="393" r:id="rId20"/>
    <p:sldId id="402" r:id="rId21"/>
    <p:sldId id="390" r:id="rId22"/>
    <p:sldId id="389" r:id="rId23"/>
    <p:sldId id="391" r:id="rId24"/>
    <p:sldId id="392" r:id="rId25"/>
    <p:sldId id="406" r:id="rId26"/>
    <p:sldId id="394" r:id="rId27"/>
    <p:sldId id="404" r:id="rId28"/>
    <p:sldId id="4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1">
          <p15:clr>
            <a:srgbClr val="A4A3A4"/>
          </p15:clr>
        </p15:guide>
        <p15:guide id="2" orient="horz" pos="3758">
          <p15:clr>
            <a:srgbClr val="A4A3A4"/>
          </p15:clr>
        </p15:guide>
        <p15:guide id="3" orient="horz" pos="1062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2849">
          <p15:clr>
            <a:srgbClr val="A4A3A4"/>
          </p15:clr>
        </p15:guide>
        <p15:guide id="6" orient="horz" pos="2153">
          <p15:clr>
            <a:srgbClr val="A4A3A4"/>
          </p15:clr>
        </p15:guide>
        <p15:guide id="7" orient="horz" pos="5442">
          <p15:clr>
            <a:srgbClr val="A4A3A4"/>
          </p15:clr>
        </p15:guide>
        <p15:guide id="8" orient="horz" pos="1954">
          <p15:clr>
            <a:srgbClr val="A4A3A4"/>
          </p15:clr>
        </p15:guide>
        <p15:guide id="9" pos="219">
          <p15:clr>
            <a:srgbClr val="A4A3A4"/>
          </p15:clr>
        </p15:guide>
        <p15:guide id="10" pos="5551">
          <p15:clr>
            <a:srgbClr val="A4A3A4"/>
          </p15:clr>
        </p15:guide>
        <p15:guide id="11" pos="2879">
          <p15:clr>
            <a:srgbClr val="A4A3A4"/>
          </p15:clr>
        </p15:guide>
        <p15:guide id="12" pos="1521">
          <p15:clr>
            <a:srgbClr val="A4A3A4"/>
          </p15:clr>
        </p15:guide>
        <p15:guide id="13" pos="4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orient="horz" pos="5906">
          <p15:clr>
            <a:srgbClr val="A4A3A4"/>
          </p15:clr>
        </p15:guide>
        <p15:guide id="3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1FD"/>
    <a:srgbClr val="000000"/>
    <a:srgbClr val="711371"/>
    <a:srgbClr val="2C8400"/>
    <a:srgbClr val="FFFF99"/>
    <a:srgbClr val="CD0078"/>
    <a:srgbClr val="00AA50"/>
    <a:srgbClr val="7A7A7A"/>
    <a:srgbClr val="6B6B6B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5A0DA-5BA5-4B71-A7D3-5AEF108EFB4C}" v="4" dt="2024-01-08T23:00:03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84567" autoAdjust="0"/>
  </p:normalViewPr>
  <p:slideViewPr>
    <p:cSldViewPr snapToGrid="0">
      <p:cViewPr varScale="1">
        <p:scale>
          <a:sx n="89" d="100"/>
          <a:sy n="89" d="100"/>
        </p:scale>
        <p:origin x="619" y="67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56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Solomon" userId="f76cc9dbcca0f2b0" providerId="LiveId" clId="{1045A0DA-5BA5-4B71-A7D3-5AEF108EFB4C}"/>
    <pc:docChg chg="undo redo custSel modSld">
      <pc:chgData name="Harry Solomon" userId="f76cc9dbcca0f2b0" providerId="LiveId" clId="{1045A0DA-5BA5-4B71-A7D3-5AEF108EFB4C}" dt="2024-01-09T05:02:33.781" v="448" actId="20577"/>
      <pc:docMkLst>
        <pc:docMk/>
      </pc:docMkLst>
      <pc:sldChg chg="modSp mod">
        <pc:chgData name="Harry Solomon" userId="f76cc9dbcca0f2b0" providerId="LiveId" clId="{1045A0DA-5BA5-4B71-A7D3-5AEF108EFB4C}" dt="2024-01-09T05:02:33.781" v="448" actId="20577"/>
        <pc:sldMkLst>
          <pc:docMk/>
          <pc:sldMk cId="1335006247" sldId="404"/>
        </pc:sldMkLst>
        <pc:spChg chg="mod">
          <ac:chgData name="Harry Solomon" userId="f76cc9dbcca0f2b0" providerId="LiveId" clId="{1045A0DA-5BA5-4B71-A7D3-5AEF108EFB4C}" dt="2024-01-09T05:02:33.781" v="448" actId="20577"/>
          <ac:spMkLst>
            <pc:docMk/>
            <pc:sldMk cId="1335006247" sldId="404"/>
            <ac:spMk id="8" creationId="{659E76C0-C3C7-00E7-39E1-F06FDE913E0D}"/>
          </ac:spMkLst>
        </pc:spChg>
      </pc:sldChg>
      <pc:sldChg chg="modSp mod">
        <pc:chgData name="Harry Solomon" userId="f76cc9dbcca0f2b0" providerId="LiveId" clId="{1045A0DA-5BA5-4B71-A7D3-5AEF108EFB4C}" dt="2024-01-08T22:42:32.278" v="412" actId="20577"/>
        <pc:sldMkLst>
          <pc:docMk/>
          <pc:sldMk cId="1778096142" sldId="405"/>
        </pc:sldMkLst>
        <pc:spChg chg="mod">
          <ac:chgData name="Harry Solomon" userId="f76cc9dbcca0f2b0" providerId="LiveId" clId="{1045A0DA-5BA5-4B71-A7D3-5AEF108EFB4C}" dt="2024-01-08T22:42:32.278" v="412" actId="20577"/>
          <ac:spMkLst>
            <pc:docMk/>
            <pc:sldMk cId="1778096142" sldId="405"/>
            <ac:spMk id="3" creationId="{49AF1CED-9F58-BACB-B652-00EB68B8AF90}"/>
          </ac:spMkLst>
        </pc:spChg>
      </pc:sldChg>
      <pc:sldChg chg="modSp mod">
        <pc:chgData name="Harry Solomon" userId="f76cc9dbcca0f2b0" providerId="LiveId" clId="{1045A0DA-5BA5-4B71-A7D3-5AEF108EFB4C}" dt="2024-01-08T23:01:30.995" v="446" actId="20577"/>
        <pc:sldMkLst>
          <pc:docMk/>
          <pc:sldMk cId="2037471748" sldId="406"/>
        </pc:sldMkLst>
        <pc:spChg chg="mod">
          <ac:chgData name="Harry Solomon" userId="f76cc9dbcca0f2b0" providerId="LiveId" clId="{1045A0DA-5BA5-4B71-A7D3-5AEF108EFB4C}" dt="2024-01-08T23:01:30.995" v="446" actId="20577"/>
          <ac:spMkLst>
            <pc:docMk/>
            <pc:sldMk cId="2037471748" sldId="406"/>
            <ac:spMk id="3" creationId="{5CC4B32C-92AB-9544-C2F9-37F63E512A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Heightmap Segmentation</a:t>
            </a: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2191871"/>
            <a:ext cx="8396287" cy="1559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2060"/>
                </a:solidFill>
              </a:rPr>
              <a:t>To accompany Sup240 Public Comment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Sequence (0062,0002)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Catalog of segmentation properties</a:t>
            </a:r>
          </a:p>
          <a:p>
            <a:pPr lvl="1"/>
            <a:r>
              <a:rPr lang="en-US" sz="2800" dirty="0"/>
              <a:t>Identifier, label, description</a:t>
            </a:r>
          </a:p>
          <a:p>
            <a:pPr lvl="1"/>
            <a:r>
              <a:rPr lang="en-US" sz="2800" dirty="0"/>
              <a:t>Algorithm used</a:t>
            </a:r>
          </a:p>
          <a:p>
            <a:pPr lvl="1"/>
            <a:r>
              <a:rPr lang="en-US" sz="2800" dirty="0"/>
              <a:t>Property category (e.g., anatomy, physical object, functional locus) - CID 7150 </a:t>
            </a:r>
          </a:p>
          <a:p>
            <a:pPr lvl="1"/>
            <a:r>
              <a:rPr lang="en-US" sz="2800" dirty="0"/>
              <a:t>Specific property (e.g., liver, pacemaker, perfusion) – CID 7151</a:t>
            </a:r>
          </a:p>
          <a:p>
            <a:pPr lvl="1"/>
            <a:r>
              <a:rPr lang="en-US" sz="2800" dirty="0"/>
              <a:t>Preferred display color</a:t>
            </a:r>
          </a:p>
        </p:txBody>
      </p:sp>
    </p:spTree>
    <p:extLst>
      <p:ext uri="{BB962C8B-B14F-4D97-AF65-F5344CB8AC3E}">
        <p14:creationId xmlns:p14="http://schemas.microsoft.com/office/powerpoint/2010/main" val="57944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6FB0-03DB-9B8D-2EBF-2824EF42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0988"/>
            <a:ext cx="4145973" cy="998537"/>
          </a:xfrm>
        </p:spPr>
        <p:txBody>
          <a:bodyPr/>
          <a:lstStyle/>
          <a:p>
            <a:r>
              <a:rPr lang="en-US" dirty="0"/>
              <a:t>Heightmap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67EE-15E9-C95D-1AA7-6D5DA59B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22974"/>
            <a:ext cx="8459788" cy="4336699"/>
          </a:xfrm>
        </p:spPr>
        <p:txBody>
          <a:bodyPr/>
          <a:lstStyle/>
          <a:p>
            <a:r>
              <a:rPr lang="en-US" sz="2800" dirty="0"/>
              <a:t>Locates a surface intersecting an </a:t>
            </a:r>
            <a:br>
              <a:rPr lang="en-US" sz="2800" dirty="0"/>
            </a:br>
            <a:r>
              <a:rPr lang="en-US" sz="2800" dirty="0"/>
              <a:t>image plane or volume by its height (distance) from a baseline</a:t>
            </a:r>
          </a:p>
          <a:p>
            <a:r>
              <a:rPr lang="en-US" sz="2800" dirty="0"/>
              <a:t>Reuses </a:t>
            </a:r>
            <a:r>
              <a:rPr lang="en-US" sz="2800" dirty="0">
                <a:solidFill>
                  <a:srgbClr val="FF0000"/>
                </a:solidFill>
              </a:rPr>
              <a:t>planar</a:t>
            </a:r>
            <a:r>
              <a:rPr lang="en-US" sz="2800" dirty="0"/>
              <a:t> segmentation data mechanism</a:t>
            </a:r>
          </a:p>
          <a:p>
            <a:pPr lvl="1"/>
            <a:r>
              <a:rPr lang="en-US" sz="2400" dirty="0"/>
              <a:t>Enhanced multi-frame image paradigm</a:t>
            </a:r>
          </a:p>
          <a:p>
            <a:pPr lvl="1"/>
            <a:r>
              <a:rPr lang="en-US" sz="2400" dirty="0"/>
              <a:t>Multiple segments per object, each having a property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2"/>
                </a:solidFill>
              </a:rPr>
              <a:t>Each segmentation frame references its corresponding source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2"/>
                </a:solidFill>
              </a:rPr>
              <a:t>Pixel spacing is 1:1 with source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177FA3-CB86-8905-B1A8-0ACC55C8CF5F}"/>
              </a:ext>
            </a:extLst>
          </p:cNvPr>
          <p:cNvGrpSpPr/>
          <p:nvPr/>
        </p:nvGrpSpPr>
        <p:grpSpPr>
          <a:xfrm>
            <a:off x="6163231" y="0"/>
            <a:ext cx="2720996" cy="1954371"/>
            <a:chOff x="2422503" y="2617240"/>
            <a:chExt cx="4454975" cy="2932386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364E74A2-58AC-966B-EEE7-6947B222B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187" t="65342" r="26789" b="48"/>
            <a:stretch/>
          </p:blipFill>
          <p:spPr bwMode="auto">
            <a:xfrm>
              <a:off x="2422503" y="2617240"/>
              <a:ext cx="4454975" cy="29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469978-AAF3-947B-074D-CEBEB195401E}"/>
                </a:ext>
              </a:extLst>
            </p:cNvPr>
            <p:cNvSpPr/>
            <p:nvPr/>
          </p:nvSpPr>
          <p:spPr>
            <a:xfrm>
              <a:off x="2557725" y="3815068"/>
              <a:ext cx="4141076" cy="189537"/>
            </a:xfrm>
            <a:custGeom>
              <a:avLst/>
              <a:gdLst>
                <a:gd name="connsiteX0" fmla="*/ 0 w 4141076"/>
                <a:gd name="connsiteY0" fmla="*/ 31881 h 189537"/>
                <a:gd name="connsiteX1" fmla="*/ 126124 w 4141076"/>
                <a:gd name="connsiteY1" fmla="*/ 42392 h 189537"/>
                <a:gd name="connsiteX2" fmla="*/ 557048 w 4141076"/>
                <a:gd name="connsiteY2" fmla="*/ 63412 h 189537"/>
                <a:gd name="connsiteX3" fmla="*/ 609600 w 4141076"/>
                <a:gd name="connsiteY3" fmla="*/ 73923 h 189537"/>
                <a:gd name="connsiteX4" fmla="*/ 672662 w 4141076"/>
                <a:gd name="connsiteY4" fmla="*/ 94944 h 189537"/>
                <a:gd name="connsiteX5" fmla="*/ 861848 w 4141076"/>
                <a:gd name="connsiteY5" fmla="*/ 105454 h 189537"/>
                <a:gd name="connsiteX6" fmla="*/ 935421 w 4141076"/>
                <a:gd name="connsiteY6" fmla="*/ 115964 h 189537"/>
                <a:gd name="connsiteX7" fmla="*/ 1030014 w 4141076"/>
                <a:gd name="connsiteY7" fmla="*/ 126475 h 189537"/>
                <a:gd name="connsiteX8" fmla="*/ 1114097 w 4141076"/>
                <a:gd name="connsiteY8" fmla="*/ 147495 h 189537"/>
                <a:gd name="connsiteX9" fmla="*/ 1166648 w 4141076"/>
                <a:gd name="connsiteY9" fmla="*/ 158006 h 189537"/>
                <a:gd name="connsiteX10" fmla="*/ 1198180 w 4141076"/>
                <a:gd name="connsiteY10" fmla="*/ 168516 h 189537"/>
                <a:gd name="connsiteX11" fmla="*/ 1566042 w 4141076"/>
                <a:gd name="connsiteY11" fmla="*/ 179026 h 189537"/>
                <a:gd name="connsiteX12" fmla="*/ 1870842 w 4141076"/>
                <a:gd name="connsiteY12" fmla="*/ 189537 h 189537"/>
                <a:gd name="connsiteX13" fmla="*/ 2081048 w 4141076"/>
                <a:gd name="connsiteY13" fmla="*/ 179026 h 189537"/>
                <a:gd name="connsiteX14" fmla="*/ 2175642 w 4141076"/>
                <a:gd name="connsiteY14" fmla="*/ 168516 h 189537"/>
                <a:gd name="connsiteX15" fmla="*/ 2207173 w 4141076"/>
                <a:gd name="connsiteY15" fmla="*/ 158006 h 189537"/>
                <a:gd name="connsiteX16" fmla="*/ 2385848 w 4141076"/>
                <a:gd name="connsiteY16" fmla="*/ 147495 h 189537"/>
                <a:gd name="connsiteX17" fmla="*/ 2795752 w 4141076"/>
                <a:gd name="connsiteY17" fmla="*/ 115964 h 189537"/>
                <a:gd name="connsiteX18" fmla="*/ 2900855 w 4141076"/>
                <a:gd name="connsiteY18" fmla="*/ 94944 h 189537"/>
                <a:gd name="connsiteX19" fmla="*/ 2963917 w 4141076"/>
                <a:gd name="connsiteY19" fmla="*/ 73923 h 189537"/>
                <a:gd name="connsiteX20" fmla="*/ 3090042 w 4141076"/>
                <a:gd name="connsiteY20" fmla="*/ 52902 h 189537"/>
                <a:gd name="connsiteX21" fmla="*/ 3132083 w 4141076"/>
                <a:gd name="connsiteY21" fmla="*/ 42392 h 189537"/>
                <a:gd name="connsiteX22" fmla="*/ 3226676 w 4141076"/>
                <a:gd name="connsiteY22" fmla="*/ 21371 h 189537"/>
                <a:gd name="connsiteX23" fmla="*/ 3310759 w 4141076"/>
                <a:gd name="connsiteY23" fmla="*/ 31881 h 189537"/>
                <a:gd name="connsiteX24" fmla="*/ 3352800 w 4141076"/>
                <a:gd name="connsiteY24" fmla="*/ 42392 h 189537"/>
                <a:gd name="connsiteX25" fmla="*/ 3783724 w 4141076"/>
                <a:gd name="connsiteY25" fmla="*/ 31881 h 189537"/>
                <a:gd name="connsiteX26" fmla="*/ 3972911 w 4141076"/>
                <a:gd name="connsiteY26" fmla="*/ 21371 h 189537"/>
                <a:gd name="connsiteX27" fmla="*/ 4078014 w 4141076"/>
                <a:gd name="connsiteY27" fmla="*/ 10861 h 189537"/>
                <a:gd name="connsiteX28" fmla="*/ 4141076 w 4141076"/>
                <a:gd name="connsiteY28" fmla="*/ 350 h 18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1076" h="189537">
                  <a:moveTo>
                    <a:pt x="0" y="31881"/>
                  </a:moveTo>
                  <a:cubicBezTo>
                    <a:pt x="42041" y="35385"/>
                    <a:pt x="83982" y="40432"/>
                    <a:pt x="126124" y="42392"/>
                  </a:cubicBezTo>
                  <a:cubicBezTo>
                    <a:pt x="583356" y="63659"/>
                    <a:pt x="312643" y="38972"/>
                    <a:pt x="557048" y="63412"/>
                  </a:cubicBezTo>
                  <a:cubicBezTo>
                    <a:pt x="574565" y="66916"/>
                    <a:pt x="592365" y="69222"/>
                    <a:pt x="609600" y="73923"/>
                  </a:cubicBezTo>
                  <a:cubicBezTo>
                    <a:pt x="630977" y="79753"/>
                    <a:pt x="650538" y="93715"/>
                    <a:pt x="672662" y="94944"/>
                  </a:cubicBezTo>
                  <a:lnTo>
                    <a:pt x="861848" y="105454"/>
                  </a:lnTo>
                  <a:lnTo>
                    <a:pt x="935421" y="115964"/>
                  </a:lnTo>
                  <a:cubicBezTo>
                    <a:pt x="966901" y="119899"/>
                    <a:pt x="998772" y="120962"/>
                    <a:pt x="1030014" y="126475"/>
                  </a:cubicBezTo>
                  <a:cubicBezTo>
                    <a:pt x="1058465" y="131496"/>
                    <a:pt x="1085768" y="141829"/>
                    <a:pt x="1114097" y="147495"/>
                  </a:cubicBezTo>
                  <a:cubicBezTo>
                    <a:pt x="1131614" y="150999"/>
                    <a:pt x="1149317" y="153673"/>
                    <a:pt x="1166648" y="158006"/>
                  </a:cubicBezTo>
                  <a:cubicBezTo>
                    <a:pt x="1177396" y="160693"/>
                    <a:pt x="1187116" y="167934"/>
                    <a:pt x="1198180" y="168516"/>
                  </a:cubicBezTo>
                  <a:cubicBezTo>
                    <a:pt x="1320681" y="174963"/>
                    <a:pt x="1443431" y="175194"/>
                    <a:pt x="1566042" y="179026"/>
                  </a:cubicBezTo>
                  <a:lnTo>
                    <a:pt x="1870842" y="189537"/>
                  </a:lnTo>
                  <a:lnTo>
                    <a:pt x="2081048" y="179026"/>
                  </a:lnTo>
                  <a:cubicBezTo>
                    <a:pt x="2112698" y="176843"/>
                    <a:pt x="2144348" y="173731"/>
                    <a:pt x="2175642" y="168516"/>
                  </a:cubicBezTo>
                  <a:cubicBezTo>
                    <a:pt x="2186570" y="166695"/>
                    <a:pt x="2196149" y="159108"/>
                    <a:pt x="2207173" y="158006"/>
                  </a:cubicBezTo>
                  <a:cubicBezTo>
                    <a:pt x="2266538" y="152069"/>
                    <a:pt x="2326290" y="150999"/>
                    <a:pt x="2385848" y="147495"/>
                  </a:cubicBezTo>
                  <a:cubicBezTo>
                    <a:pt x="2590638" y="106538"/>
                    <a:pt x="2455245" y="127706"/>
                    <a:pt x="2795752" y="115964"/>
                  </a:cubicBezTo>
                  <a:cubicBezTo>
                    <a:pt x="2883196" y="86817"/>
                    <a:pt x="2743842" y="131178"/>
                    <a:pt x="2900855" y="94944"/>
                  </a:cubicBezTo>
                  <a:cubicBezTo>
                    <a:pt x="2922445" y="89962"/>
                    <a:pt x="2942061" y="77566"/>
                    <a:pt x="2963917" y="73923"/>
                  </a:cubicBezTo>
                  <a:cubicBezTo>
                    <a:pt x="3005959" y="66916"/>
                    <a:pt x="3048150" y="60757"/>
                    <a:pt x="3090042" y="52902"/>
                  </a:cubicBezTo>
                  <a:cubicBezTo>
                    <a:pt x="3104240" y="50240"/>
                    <a:pt x="3117982" y="45526"/>
                    <a:pt x="3132083" y="42392"/>
                  </a:cubicBezTo>
                  <a:cubicBezTo>
                    <a:pt x="3252172" y="15705"/>
                    <a:pt x="3124148" y="47003"/>
                    <a:pt x="3226676" y="21371"/>
                  </a:cubicBezTo>
                  <a:cubicBezTo>
                    <a:pt x="3254704" y="24874"/>
                    <a:pt x="3282898" y="27237"/>
                    <a:pt x="3310759" y="31881"/>
                  </a:cubicBezTo>
                  <a:cubicBezTo>
                    <a:pt x="3325007" y="34256"/>
                    <a:pt x="3338355" y="42392"/>
                    <a:pt x="3352800" y="42392"/>
                  </a:cubicBezTo>
                  <a:cubicBezTo>
                    <a:pt x="3496484" y="42392"/>
                    <a:pt x="3640083" y="35385"/>
                    <a:pt x="3783724" y="31881"/>
                  </a:cubicBezTo>
                  <a:lnTo>
                    <a:pt x="3972911" y="21371"/>
                  </a:lnTo>
                  <a:cubicBezTo>
                    <a:pt x="4008031" y="18863"/>
                    <a:pt x="4043214" y="16215"/>
                    <a:pt x="4078014" y="10861"/>
                  </a:cubicBezTo>
                  <a:cubicBezTo>
                    <a:pt x="4167939" y="-2974"/>
                    <a:pt x="4052528" y="350"/>
                    <a:pt x="4141076" y="35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7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D939-683B-EABF-4707-9F755C4E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(Source)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9357-B222-C39D-29A3-DC7D9CD5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Heightmap is specified in the volumetric space (Frame of Reference) of referenced Derivation Image(s)</a:t>
            </a:r>
          </a:p>
          <a:p>
            <a:pPr marL="1588" lvl="1" indent="0">
              <a:buNone/>
            </a:pPr>
            <a:r>
              <a:rPr lang="en-US" sz="2800" dirty="0"/>
              <a:t>Identified in Derivation Image Functional Group</a:t>
            </a:r>
          </a:p>
          <a:p>
            <a:pPr marL="458788" lvl="1" indent="-457200"/>
            <a:r>
              <a:rPr lang="en-US" sz="2400" dirty="0"/>
              <a:t>Derivation Code Sequence (113076, DCM, "Segmentation"); Purpose of Reference (121322, DCM, "Source Image for Image Processing Operation")</a:t>
            </a:r>
          </a:p>
          <a:p>
            <a:pPr marL="458788" lvl="1" indent="-457200"/>
            <a:r>
              <a:rPr lang="en-US" sz="2400" dirty="0"/>
              <a:t>For consistency with Segmentation IOD planar segmentation codes</a:t>
            </a:r>
          </a:p>
        </p:txBody>
      </p:sp>
    </p:spTree>
    <p:extLst>
      <p:ext uri="{BB962C8B-B14F-4D97-AF65-F5344CB8AC3E}">
        <p14:creationId xmlns:p14="http://schemas.microsoft.com/office/powerpoint/2010/main" val="128790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82CA2-CA25-2E4C-829E-2CCAE0A9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and 1D Heightmaps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F9D0-D76A-3E0B-88E0-ACE6A57C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Heightmap for a 3D volume is a 2D plane</a:t>
            </a:r>
          </a:p>
          <a:p>
            <a:r>
              <a:rPr lang="en-US" dirty="0"/>
              <a:t>Heightmap for a 2D plane is a 1D raster (row)</a:t>
            </a:r>
          </a:p>
          <a:p>
            <a:r>
              <a:rPr lang="en-US" dirty="0"/>
              <a:t>Heightmap Segmentation IOD supports 1D or 2D frames</a:t>
            </a:r>
          </a:p>
          <a:p>
            <a:r>
              <a:rPr lang="en-US" dirty="0"/>
              <a:t>Heightmap follows DICOM convention of measuring pixel offsets from top of frame (TLHC)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5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8F15-43FF-B405-5BBF-EEEBCA36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5374"/>
            <a:ext cx="8459788" cy="998537"/>
          </a:xfrm>
        </p:spPr>
        <p:txBody>
          <a:bodyPr/>
          <a:lstStyle/>
          <a:p>
            <a:r>
              <a:rPr lang="en-US" dirty="0"/>
              <a:t>Heightmap segmentation </a:t>
            </a:r>
            <a:r>
              <a:rPr lang="en-US" dirty="0">
                <a:solidFill>
                  <a:srgbClr val="FF0000"/>
                </a:solidFill>
              </a:rPr>
              <a:t>1D</a:t>
            </a:r>
            <a:r>
              <a:rPr lang="en-US" dirty="0"/>
              <a:t> frame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03F5A-5969-5C98-A836-CB3C5577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96869"/>
            <a:ext cx="8459788" cy="2002045"/>
          </a:xfrm>
        </p:spPr>
        <p:txBody>
          <a:bodyPr/>
          <a:lstStyle/>
          <a:p>
            <a:r>
              <a:rPr lang="en-US" sz="2400" dirty="0"/>
              <a:t>Each Heightmap 1D frame is </a:t>
            </a:r>
            <a:r>
              <a:rPr lang="en-US" sz="2400" dirty="0">
                <a:solidFill>
                  <a:srgbClr val="FF0000"/>
                </a:solidFill>
              </a:rPr>
              <a:t>one row </a:t>
            </a:r>
            <a:r>
              <a:rPr lang="en-US" sz="2400" dirty="0"/>
              <a:t>with number of columns the same as corresponding source (Derivation Image) frame</a:t>
            </a:r>
          </a:p>
          <a:p>
            <a:r>
              <a:rPr lang="en-US" sz="2400" dirty="0"/>
              <a:t>Heightmap stored pixel values represent distance from top in source image in units of pixel rows (sub-pixel resolution)</a:t>
            </a:r>
          </a:p>
          <a:p>
            <a:pPr lvl="1"/>
            <a:r>
              <a:rPr lang="en-US" sz="2200" dirty="0"/>
              <a:t>Upper edge of top pixel is 0.0, center of top pixel is 0.5 </a:t>
            </a:r>
          </a:p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126CF-94FD-2803-591B-78A3E833C412}"/>
              </a:ext>
            </a:extLst>
          </p:cNvPr>
          <p:cNvGrpSpPr/>
          <p:nvPr/>
        </p:nvGrpSpPr>
        <p:grpSpPr>
          <a:xfrm>
            <a:off x="0" y="3258550"/>
            <a:ext cx="6004642" cy="3345407"/>
            <a:chOff x="942697" y="3465303"/>
            <a:chExt cx="6004642" cy="3345407"/>
          </a:xfrm>
        </p:grpSpPr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D9B4AA31-038D-41B1-2270-12431E27E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187" t="65342" r="26789" b="48"/>
            <a:stretch/>
          </p:blipFill>
          <p:spPr bwMode="auto">
            <a:xfrm>
              <a:off x="2492364" y="3878324"/>
              <a:ext cx="4454975" cy="29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2876D4-EE18-3F38-34C5-5C559B9C98D3}"/>
                </a:ext>
              </a:extLst>
            </p:cNvPr>
            <p:cNvCxnSpPr/>
            <p:nvPr/>
          </p:nvCxnSpPr>
          <p:spPr>
            <a:xfrm>
              <a:off x="2238703" y="4035979"/>
              <a:ext cx="0" cy="2501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B27DA9-0F32-93C7-7EAF-72A995B7341C}"/>
                </a:ext>
              </a:extLst>
            </p:cNvPr>
            <p:cNvSpPr txBox="1"/>
            <p:nvPr/>
          </p:nvSpPr>
          <p:spPr>
            <a:xfrm>
              <a:off x="942697" y="4951362"/>
              <a:ext cx="1267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rows in Derivation Image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FD381D-071D-C862-1809-22EAF8DF9555}"/>
                </a:ext>
              </a:extLst>
            </p:cNvPr>
            <p:cNvCxnSpPr>
              <a:cxnSpLocks/>
            </p:cNvCxnSpPr>
            <p:nvPr/>
          </p:nvCxnSpPr>
          <p:spPr>
            <a:xfrm>
              <a:off x="2617076" y="3783731"/>
              <a:ext cx="41726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9A2EF6-3E47-FD72-9452-A082959CE100}"/>
                </a:ext>
              </a:extLst>
            </p:cNvPr>
            <p:cNvSpPr txBox="1"/>
            <p:nvPr/>
          </p:nvSpPr>
          <p:spPr>
            <a:xfrm>
              <a:off x="2818748" y="3465303"/>
              <a:ext cx="3755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columns in both Derivation Image and Heightmap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60D3F8-DDE2-BDDB-E92D-8440B35AF81E}"/>
                </a:ext>
              </a:extLst>
            </p:cNvPr>
            <p:cNvSpPr/>
            <p:nvPr/>
          </p:nvSpPr>
          <p:spPr>
            <a:xfrm>
              <a:off x="2627586" y="5076152"/>
              <a:ext cx="4141076" cy="189537"/>
            </a:xfrm>
            <a:custGeom>
              <a:avLst/>
              <a:gdLst>
                <a:gd name="connsiteX0" fmla="*/ 0 w 4141076"/>
                <a:gd name="connsiteY0" fmla="*/ 31881 h 189537"/>
                <a:gd name="connsiteX1" fmla="*/ 126124 w 4141076"/>
                <a:gd name="connsiteY1" fmla="*/ 42392 h 189537"/>
                <a:gd name="connsiteX2" fmla="*/ 557048 w 4141076"/>
                <a:gd name="connsiteY2" fmla="*/ 63412 h 189537"/>
                <a:gd name="connsiteX3" fmla="*/ 609600 w 4141076"/>
                <a:gd name="connsiteY3" fmla="*/ 73923 h 189537"/>
                <a:gd name="connsiteX4" fmla="*/ 672662 w 4141076"/>
                <a:gd name="connsiteY4" fmla="*/ 94944 h 189537"/>
                <a:gd name="connsiteX5" fmla="*/ 861848 w 4141076"/>
                <a:gd name="connsiteY5" fmla="*/ 105454 h 189537"/>
                <a:gd name="connsiteX6" fmla="*/ 935421 w 4141076"/>
                <a:gd name="connsiteY6" fmla="*/ 115964 h 189537"/>
                <a:gd name="connsiteX7" fmla="*/ 1030014 w 4141076"/>
                <a:gd name="connsiteY7" fmla="*/ 126475 h 189537"/>
                <a:gd name="connsiteX8" fmla="*/ 1114097 w 4141076"/>
                <a:gd name="connsiteY8" fmla="*/ 147495 h 189537"/>
                <a:gd name="connsiteX9" fmla="*/ 1166648 w 4141076"/>
                <a:gd name="connsiteY9" fmla="*/ 158006 h 189537"/>
                <a:gd name="connsiteX10" fmla="*/ 1198180 w 4141076"/>
                <a:gd name="connsiteY10" fmla="*/ 168516 h 189537"/>
                <a:gd name="connsiteX11" fmla="*/ 1566042 w 4141076"/>
                <a:gd name="connsiteY11" fmla="*/ 179026 h 189537"/>
                <a:gd name="connsiteX12" fmla="*/ 1870842 w 4141076"/>
                <a:gd name="connsiteY12" fmla="*/ 189537 h 189537"/>
                <a:gd name="connsiteX13" fmla="*/ 2081048 w 4141076"/>
                <a:gd name="connsiteY13" fmla="*/ 179026 h 189537"/>
                <a:gd name="connsiteX14" fmla="*/ 2175642 w 4141076"/>
                <a:gd name="connsiteY14" fmla="*/ 168516 h 189537"/>
                <a:gd name="connsiteX15" fmla="*/ 2207173 w 4141076"/>
                <a:gd name="connsiteY15" fmla="*/ 158006 h 189537"/>
                <a:gd name="connsiteX16" fmla="*/ 2385848 w 4141076"/>
                <a:gd name="connsiteY16" fmla="*/ 147495 h 189537"/>
                <a:gd name="connsiteX17" fmla="*/ 2795752 w 4141076"/>
                <a:gd name="connsiteY17" fmla="*/ 115964 h 189537"/>
                <a:gd name="connsiteX18" fmla="*/ 2900855 w 4141076"/>
                <a:gd name="connsiteY18" fmla="*/ 94944 h 189537"/>
                <a:gd name="connsiteX19" fmla="*/ 2963917 w 4141076"/>
                <a:gd name="connsiteY19" fmla="*/ 73923 h 189537"/>
                <a:gd name="connsiteX20" fmla="*/ 3090042 w 4141076"/>
                <a:gd name="connsiteY20" fmla="*/ 52902 h 189537"/>
                <a:gd name="connsiteX21" fmla="*/ 3132083 w 4141076"/>
                <a:gd name="connsiteY21" fmla="*/ 42392 h 189537"/>
                <a:gd name="connsiteX22" fmla="*/ 3226676 w 4141076"/>
                <a:gd name="connsiteY22" fmla="*/ 21371 h 189537"/>
                <a:gd name="connsiteX23" fmla="*/ 3310759 w 4141076"/>
                <a:gd name="connsiteY23" fmla="*/ 31881 h 189537"/>
                <a:gd name="connsiteX24" fmla="*/ 3352800 w 4141076"/>
                <a:gd name="connsiteY24" fmla="*/ 42392 h 189537"/>
                <a:gd name="connsiteX25" fmla="*/ 3783724 w 4141076"/>
                <a:gd name="connsiteY25" fmla="*/ 31881 h 189537"/>
                <a:gd name="connsiteX26" fmla="*/ 3972911 w 4141076"/>
                <a:gd name="connsiteY26" fmla="*/ 21371 h 189537"/>
                <a:gd name="connsiteX27" fmla="*/ 4078014 w 4141076"/>
                <a:gd name="connsiteY27" fmla="*/ 10861 h 189537"/>
                <a:gd name="connsiteX28" fmla="*/ 4141076 w 4141076"/>
                <a:gd name="connsiteY28" fmla="*/ 350 h 18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1076" h="189537">
                  <a:moveTo>
                    <a:pt x="0" y="31881"/>
                  </a:moveTo>
                  <a:cubicBezTo>
                    <a:pt x="42041" y="35385"/>
                    <a:pt x="83982" y="40432"/>
                    <a:pt x="126124" y="42392"/>
                  </a:cubicBezTo>
                  <a:cubicBezTo>
                    <a:pt x="583356" y="63659"/>
                    <a:pt x="312643" y="38972"/>
                    <a:pt x="557048" y="63412"/>
                  </a:cubicBezTo>
                  <a:cubicBezTo>
                    <a:pt x="574565" y="66916"/>
                    <a:pt x="592365" y="69222"/>
                    <a:pt x="609600" y="73923"/>
                  </a:cubicBezTo>
                  <a:cubicBezTo>
                    <a:pt x="630977" y="79753"/>
                    <a:pt x="650538" y="93715"/>
                    <a:pt x="672662" y="94944"/>
                  </a:cubicBezTo>
                  <a:lnTo>
                    <a:pt x="861848" y="105454"/>
                  </a:lnTo>
                  <a:lnTo>
                    <a:pt x="935421" y="115964"/>
                  </a:lnTo>
                  <a:cubicBezTo>
                    <a:pt x="966901" y="119899"/>
                    <a:pt x="998772" y="120962"/>
                    <a:pt x="1030014" y="126475"/>
                  </a:cubicBezTo>
                  <a:cubicBezTo>
                    <a:pt x="1058465" y="131496"/>
                    <a:pt x="1085768" y="141829"/>
                    <a:pt x="1114097" y="147495"/>
                  </a:cubicBezTo>
                  <a:cubicBezTo>
                    <a:pt x="1131614" y="150999"/>
                    <a:pt x="1149317" y="153673"/>
                    <a:pt x="1166648" y="158006"/>
                  </a:cubicBezTo>
                  <a:cubicBezTo>
                    <a:pt x="1177396" y="160693"/>
                    <a:pt x="1187116" y="167934"/>
                    <a:pt x="1198180" y="168516"/>
                  </a:cubicBezTo>
                  <a:cubicBezTo>
                    <a:pt x="1320681" y="174963"/>
                    <a:pt x="1443431" y="175194"/>
                    <a:pt x="1566042" y="179026"/>
                  </a:cubicBezTo>
                  <a:lnTo>
                    <a:pt x="1870842" y="189537"/>
                  </a:lnTo>
                  <a:lnTo>
                    <a:pt x="2081048" y="179026"/>
                  </a:lnTo>
                  <a:cubicBezTo>
                    <a:pt x="2112698" y="176843"/>
                    <a:pt x="2144348" y="173731"/>
                    <a:pt x="2175642" y="168516"/>
                  </a:cubicBezTo>
                  <a:cubicBezTo>
                    <a:pt x="2186570" y="166695"/>
                    <a:pt x="2196149" y="159108"/>
                    <a:pt x="2207173" y="158006"/>
                  </a:cubicBezTo>
                  <a:cubicBezTo>
                    <a:pt x="2266538" y="152069"/>
                    <a:pt x="2326290" y="150999"/>
                    <a:pt x="2385848" y="147495"/>
                  </a:cubicBezTo>
                  <a:cubicBezTo>
                    <a:pt x="2590638" y="106538"/>
                    <a:pt x="2455245" y="127706"/>
                    <a:pt x="2795752" y="115964"/>
                  </a:cubicBezTo>
                  <a:cubicBezTo>
                    <a:pt x="2883196" y="86817"/>
                    <a:pt x="2743842" y="131178"/>
                    <a:pt x="2900855" y="94944"/>
                  </a:cubicBezTo>
                  <a:cubicBezTo>
                    <a:pt x="2922445" y="89962"/>
                    <a:pt x="2942061" y="77566"/>
                    <a:pt x="2963917" y="73923"/>
                  </a:cubicBezTo>
                  <a:cubicBezTo>
                    <a:pt x="3005959" y="66916"/>
                    <a:pt x="3048150" y="60757"/>
                    <a:pt x="3090042" y="52902"/>
                  </a:cubicBezTo>
                  <a:cubicBezTo>
                    <a:pt x="3104240" y="50240"/>
                    <a:pt x="3117982" y="45526"/>
                    <a:pt x="3132083" y="42392"/>
                  </a:cubicBezTo>
                  <a:cubicBezTo>
                    <a:pt x="3252172" y="15705"/>
                    <a:pt x="3124148" y="47003"/>
                    <a:pt x="3226676" y="21371"/>
                  </a:cubicBezTo>
                  <a:cubicBezTo>
                    <a:pt x="3254704" y="24874"/>
                    <a:pt x="3282898" y="27237"/>
                    <a:pt x="3310759" y="31881"/>
                  </a:cubicBezTo>
                  <a:cubicBezTo>
                    <a:pt x="3325007" y="34256"/>
                    <a:pt x="3338355" y="42392"/>
                    <a:pt x="3352800" y="42392"/>
                  </a:cubicBezTo>
                  <a:cubicBezTo>
                    <a:pt x="3496484" y="42392"/>
                    <a:pt x="3640083" y="35385"/>
                    <a:pt x="3783724" y="31881"/>
                  </a:cubicBezTo>
                  <a:lnTo>
                    <a:pt x="3972911" y="21371"/>
                  </a:lnTo>
                  <a:cubicBezTo>
                    <a:pt x="4008031" y="18863"/>
                    <a:pt x="4043214" y="16215"/>
                    <a:pt x="4078014" y="10861"/>
                  </a:cubicBezTo>
                  <a:cubicBezTo>
                    <a:pt x="4167939" y="-2974"/>
                    <a:pt x="4052528" y="350"/>
                    <a:pt x="4141076" y="35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B84175-5CE2-6DC8-8E9D-29EBB51C5E1C}"/>
                </a:ext>
              </a:extLst>
            </p:cNvPr>
            <p:cNvCxnSpPr>
              <a:cxnSpLocks/>
            </p:cNvCxnSpPr>
            <p:nvPr/>
          </p:nvCxnSpPr>
          <p:spPr>
            <a:xfrm>
              <a:off x="3326527" y="4056999"/>
              <a:ext cx="0" cy="109307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98A1BD-34CC-CA72-BB49-467206BC6159}"/>
                </a:ext>
              </a:extLst>
            </p:cNvPr>
            <p:cNvSpPr txBox="1"/>
            <p:nvPr/>
          </p:nvSpPr>
          <p:spPr>
            <a:xfrm>
              <a:off x="3325866" y="4067447"/>
              <a:ext cx="1818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heightmap value (fractional vertical pixels in Derivation Image)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BC493-4922-12F0-9D5D-9B778BE1C821}"/>
              </a:ext>
            </a:extLst>
          </p:cNvPr>
          <p:cNvGrpSpPr/>
          <p:nvPr/>
        </p:nvGrpSpPr>
        <p:grpSpPr>
          <a:xfrm>
            <a:off x="6258302" y="3277686"/>
            <a:ext cx="2816774" cy="3124268"/>
            <a:chOff x="6258302" y="3277686"/>
            <a:chExt cx="2816774" cy="312426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CADE7E5-9BEC-2BC1-39A6-23D77CACBBDD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6363552" y="3963649"/>
              <a:ext cx="474592" cy="653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178FF7-AB11-1DCA-12C8-FF8FBAF7BDA9}"/>
                </a:ext>
              </a:extLst>
            </p:cNvPr>
            <p:cNvSpPr txBox="1"/>
            <p:nvPr/>
          </p:nvSpPr>
          <p:spPr>
            <a:xfrm>
              <a:off x="6838144" y="3739351"/>
              <a:ext cx="221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center of top pixel in column (heightmap value 0.5)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DF2ECC-FBE1-9E04-AAFB-AFCEF134EF47}"/>
                </a:ext>
              </a:extLst>
            </p:cNvPr>
            <p:cNvSpPr/>
            <p:nvPr/>
          </p:nvSpPr>
          <p:spPr>
            <a:xfrm>
              <a:off x="6258304" y="3864518"/>
              <a:ext cx="210499" cy="2096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4F7C30-73C7-F72F-8EB2-E4EF2BC956C9}"/>
                </a:ext>
              </a:extLst>
            </p:cNvPr>
            <p:cNvSpPr/>
            <p:nvPr/>
          </p:nvSpPr>
          <p:spPr>
            <a:xfrm>
              <a:off x="6258303" y="6076223"/>
              <a:ext cx="210499" cy="2096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4A1C8D-AB62-6E4C-90CA-08B78A376C60}"/>
                </a:ext>
              </a:extLst>
            </p:cNvPr>
            <p:cNvSpPr/>
            <p:nvPr/>
          </p:nvSpPr>
          <p:spPr>
            <a:xfrm>
              <a:off x="6258302" y="4074177"/>
              <a:ext cx="210499" cy="200204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6343A6-F3D8-88F8-0D6E-D307E4419D05}"/>
                </a:ext>
              </a:extLst>
            </p:cNvPr>
            <p:cNvCxnSpPr>
              <a:cxnSpLocks/>
              <a:stCxn id="21" idx="0"/>
              <a:endCxn id="25" idx="1"/>
            </p:cNvCxnSpPr>
            <p:nvPr/>
          </p:nvCxnSpPr>
          <p:spPr>
            <a:xfrm flipV="1">
              <a:off x="6363554" y="3508519"/>
              <a:ext cx="457085" cy="355999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944160-26D1-1E9F-C328-2F0A80A64B9D}"/>
                </a:ext>
              </a:extLst>
            </p:cNvPr>
            <p:cNvSpPr txBox="1"/>
            <p:nvPr/>
          </p:nvSpPr>
          <p:spPr>
            <a:xfrm>
              <a:off x="6820639" y="3277686"/>
              <a:ext cx="2211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top center of top pixel in column (heightmap value 0.0)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63D9D9-4CA5-B3FF-575A-537F46C4C566}"/>
                </a:ext>
              </a:extLst>
            </p:cNvPr>
            <p:cNvSpPr txBox="1"/>
            <p:nvPr/>
          </p:nvSpPr>
          <p:spPr>
            <a:xfrm>
              <a:off x="6838143" y="4276192"/>
              <a:ext cx="221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bottom center of top pixel in column (heightmap value 1.0)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D290B9F-93F4-18E5-EFF5-9DCF648CA0AA}"/>
                </a:ext>
              </a:extLst>
            </p:cNvPr>
            <p:cNvCxnSpPr>
              <a:cxnSpLocks/>
              <a:stCxn id="23" idx="0"/>
              <a:endCxn id="34" idx="1"/>
            </p:cNvCxnSpPr>
            <p:nvPr/>
          </p:nvCxnSpPr>
          <p:spPr>
            <a:xfrm>
              <a:off x="6363552" y="4074177"/>
              <a:ext cx="474591" cy="43284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010CBA-52C6-7614-E22A-58DC8CF1002C}"/>
                </a:ext>
              </a:extLst>
            </p:cNvPr>
            <p:cNvSpPr txBox="1"/>
            <p:nvPr/>
          </p:nvSpPr>
          <p:spPr>
            <a:xfrm>
              <a:off x="6857135" y="5570957"/>
              <a:ext cx="22179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bottom center of last pixel in column (heightmap value equals # rows in Derivation Image)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B2A205-DA79-87E9-8FD9-022906536E9B}"/>
                </a:ext>
              </a:extLst>
            </p:cNvPr>
            <p:cNvCxnSpPr>
              <a:cxnSpLocks/>
              <a:stCxn id="22" idx="2"/>
              <a:endCxn id="38" idx="1"/>
            </p:cNvCxnSpPr>
            <p:nvPr/>
          </p:nvCxnSpPr>
          <p:spPr>
            <a:xfrm flipV="1">
              <a:off x="6363553" y="5986456"/>
              <a:ext cx="493582" cy="29942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66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8F15-43FF-B405-5BBF-EEEBCA36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87" y="341672"/>
            <a:ext cx="8459788" cy="998537"/>
          </a:xfrm>
        </p:spPr>
        <p:txBody>
          <a:bodyPr/>
          <a:lstStyle/>
          <a:p>
            <a:r>
              <a:rPr lang="en-US" sz="3600" dirty="0"/>
              <a:t>Heightmap 1D frames for various OPT scan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03F5A-5969-5C98-A836-CB3C5577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6899"/>
            <a:ext cx="8383588" cy="1974375"/>
          </a:xfrm>
        </p:spPr>
        <p:txBody>
          <a:bodyPr/>
          <a:lstStyle/>
          <a:p>
            <a:r>
              <a:rPr lang="en-US" sz="2400" dirty="0"/>
              <a:t>Multi-frame Ophthalmic Tomography (OPT) image may have b-scans at varying plane orientations </a:t>
            </a:r>
          </a:p>
          <a:p>
            <a:pPr lvl="1"/>
            <a:r>
              <a:rPr lang="en-US" sz="2400" dirty="0"/>
              <a:t>E.g., radial scan pattern, circular scan pattern</a:t>
            </a:r>
          </a:p>
          <a:p>
            <a:r>
              <a:rPr lang="en-US" sz="2400" dirty="0"/>
              <a:t>One Heightmap 1D frame for each segmented layer in each source b-scan frame</a:t>
            </a:r>
          </a:p>
          <a:p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D7FD49-7DA0-0761-6A19-9395E92E2633}"/>
              </a:ext>
            </a:extLst>
          </p:cNvPr>
          <p:cNvGrpSpPr/>
          <p:nvPr/>
        </p:nvGrpSpPr>
        <p:grpSpPr>
          <a:xfrm>
            <a:off x="2056736" y="3725029"/>
            <a:ext cx="6591969" cy="3158247"/>
            <a:chOff x="1381327" y="3549899"/>
            <a:chExt cx="6591969" cy="31582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01DFD6-1639-DA28-D461-61734561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327" y="3549899"/>
              <a:ext cx="6381345" cy="315824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EF5033-58BE-5D7E-4862-F3A52EA20056}"/>
                </a:ext>
              </a:extLst>
            </p:cNvPr>
            <p:cNvCxnSpPr>
              <a:cxnSpLocks/>
            </p:cNvCxnSpPr>
            <p:nvPr/>
          </p:nvCxnSpPr>
          <p:spPr>
            <a:xfrm>
              <a:off x="1948527" y="4594396"/>
              <a:ext cx="1524000" cy="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AC0A29-A4D5-2E35-356C-E0385148D15F}"/>
                </a:ext>
              </a:extLst>
            </p:cNvPr>
            <p:cNvCxnSpPr>
              <a:cxnSpLocks/>
            </p:cNvCxnSpPr>
            <p:nvPr/>
          </p:nvCxnSpPr>
          <p:spPr>
            <a:xfrm>
              <a:off x="2065367" y="4221016"/>
              <a:ext cx="1303905" cy="77978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030FD8-F32C-F633-6C7B-08440D28E65D}"/>
                </a:ext>
              </a:extLst>
            </p:cNvPr>
            <p:cNvCxnSpPr>
              <a:cxnSpLocks/>
            </p:cNvCxnSpPr>
            <p:nvPr/>
          </p:nvCxnSpPr>
          <p:spPr>
            <a:xfrm>
              <a:off x="2695287" y="3829856"/>
              <a:ext cx="0" cy="150876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DB3BB43-BC3D-E1A0-5977-E365F4AD33D5}"/>
                </a:ext>
              </a:extLst>
            </p:cNvPr>
            <p:cNvCxnSpPr>
              <a:cxnSpLocks/>
            </p:cNvCxnSpPr>
            <p:nvPr/>
          </p:nvCxnSpPr>
          <p:spPr>
            <a:xfrm>
              <a:off x="2324447" y="3964476"/>
              <a:ext cx="772160" cy="126746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0557720-4BC8-29AB-2536-94CC6EE37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4447" y="3911136"/>
              <a:ext cx="772160" cy="132080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0A1003-BF8B-BFAC-1F5F-8D1B10553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9807" y="4221016"/>
              <a:ext cx="1339465" cy="76454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70C5E9-CA50-6416-4CEF-AD012EAEFA06}"/>
                </a:ext>
              </a:extLst>
            </p:cNvPr>
            <p:cNvSpPr txBox="1"/>
            <p:nvPr/>
          </p:nvSpPr>
          <p:spPr>
            <a:xfrm>
              <a:off x="1718196" y="4472600"/>
              <a:ext cx="280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AE0B19-5848-AA16-C485-4C5044B662F3}"/>
                </a:ext>
              </a:extLst>
            </p:cNvPr>
            <p:cNvSpPr txBox="1"/>
            <p:nvPr/>
          </p:nvSpPr>
          <p:spPr>
            <a:xfrm>
              <a:off x="1838554" y="4071439"/>
              <a:ext cx="280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23A9B-C54E-4E7C-80BF-15E6EAB626C4}"/>
                </a:ext>
              </a:extLst>
            </p:cNvPr>
            <p:cNvSpPr txBox="1"/>
            <p:nvPr/>
          </p:nvSpPr>
          <p:spPr>
            <a:xfrm>
              <a:off x="2113823" y="3703683"/>
              <a:ext cx="280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829AEA-DCEE-D764-7BEB-641DC1B5C814}"/>
                </a:ext>
              </a:extLst>
            </p:cNvPr>
            <p:cNvSpPr txBox="1"/>
            <p:nvPr/>
          </p:nvSpPr>
          <p:spPr>
            <a:xfrm>
              <a:off x="2562917" y="3585616"/>
              <a:ext cx="280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CA3CC6-9AEF-E78E-CD44-C7DAA9FD30A6}"/>
                </a:ext>
              </a:extLst>
            </p:cNvPr>
            <p:cNvSpPr txBox="1"/>
            <p:nvPr/>
          </p:nvSpPr>
          <p:spPr>
            <a:xfrm>
              <a:off x="3079022" y="3664915"/>
              <a:ext cx="2855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D42558-49D0-5FFE-42EC-5A46150C5EFA}"/>
                </a:ext>
              </a:extLst>
            </p:cNvPr>
            <p:cNvSpPr txBox="1"/>
            <p:nvPr/>
          </p:nvSpPr>
          <p:spPr>
            <a:xfrm>
              <a:off x="3370969" y="4038375"/>
              <a:ext cx="2855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+mn-lt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FE212A-992C-BB86-0417-F5E210C8FB0E}"/>
                </a:ext>
              </a:extLst>
            </p:cNvPr>
            <p:cNvSpPr txBox="1"/>
            <p:nvPr/>
          </p:nvSpPr>
          <p:spPr>
            <a:xfrm>
              <a:off x="4145194" y="3639195"/>
              <a:ext cx="269833" cy="25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F3B7A8-0F7F-FED8-9E71-67555E11D004}"/>
                </a:ext>
              </a:extLst>
            </p:cNvPr>
            <p:cNvSpPr txBox="1"/>
            <p:nvPr/>
          </p:nvSpPr>
          <p:spPr>
            <a:xfrm>
              <a:off x="7692742" y="3646213"/>
              <a:ext cx="280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78F195-D257-F5E6-5010-28A40E6A56F1}"/>
                </a:ext>
              </a:extLst>
            </p:cNvPr>
            <p:cNvSpPr txBox="1"/>
            <p:nvPr/>
          </p:nvSpPr>
          <p:spPr>
            <a:xfrm>
              <a:off x="4174538" y="4654233"/>
              <a:ext cx="302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D33541-9224-C57D-A378-378997759679}"/>
                </a:ext>
              </a:extLst>
            </p:cNvPr>
            <p:cNvSpPr txBox="1"/>
            <p:nvPr/>
          </p:nvSpPr>
          <p:spPr>
            <a:xfrm>
              <a:off x="7692742" y="4634114"/>
              <a:ext cx="2311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3E9B17-F212-B34B-96AF-7E14BED2776D}"/>
                </a:ext>
              </a:extLst>
            </p:cNvPr>
            <p:cNvSpPr txBox="1"/>
            <p:nvPr/>
          </p:nvSpPr>
          <p:spPr>
            <a:xfrm>
              <a:off x="4143528" y="5688809"/>
              <a:ext cx="2855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A47ED-ADF0-C5CA-7011-67C23FF5ED59}"/>
                </a:ext>
              </a:extLst>
            </p:cNvPr>
            <p:cNvSpPr txBox="1"/>
            <p:nvPr/>
          </p:nvSpPr>
          <p:spPr>
            <a:xfrm>
              <a:off x="7665565" y="5688809"/>
              <a:ext cx="2855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6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7ECB39-5417-9270-AF51-A2A76F20DC03}"/>
              </a:ext>
            </a:extLst>
          </p:cNvPr>
          <p:cNvSpPr txBox="1"/>
          <p:nvPr/>
        </p:nvSpPr>
        <p:spPr>
          <a:xfrm>
            <a:off x="2132738" y="5914338"/>
            <a:ext cx="260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OPT radial scan frame orientations relative to OP retinal image </a:t>
            </a:r>
          </a:p>
        </p:txBody>
      </p:sp>
    </p:spTree>
    <p:extLst>
      <p:ext uri="{BB962C8B-B14F-4D97-AF65-F5344CB8AC3E}">
        <p14:creationId xmlns:p14="http://schemas.microsoft.com/office/powerpoint/2010/main" val="421911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eightmap 2D frame values rendered into 3D volume">
            <a:extLst>
              <a:ext uri="{FF2B5EF4-FFF2-40B4-BE49-F238E27FC236}">
                <a16:creationId xmlns:a16="http://schemas.microsoft.com/office/drawing/2014/main" id="{B10603CA-7A28-C1A3-4764-4ED8FEEBE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255" y="4687302"/>
            <a:ext cx="3905536" cy="18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86FB0-03DB-9B8D-2EBF-2824EF42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Heightmap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2D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frames for volumetric OPT scan patterns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67EE-15E9-C95D-1AA7-6D5DA59B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OPT image may have b-scans at constant plane orientation and regular plane spacing</a:t>
            </a:r>
          </a:p>
          <a:p>
            <a:pPr lvl="1"/>
            <a:r>
              <a:rPr lang="en-US" sz="2400" dirty="0"/>
              <a:t>E.g., cube scan pattern </a:t>
            </a:r>
          </a:p>
          <a:p>
            <a:r>
              <a:rPr lang="en-US" sz="2400" dirty="0"/>
              <a:t>One Heightmap 2D frame for each segmented layer covers all source B-scan frames</a:t>
            </a:r>
          </a:p>
          <a:p>
            <a:pPr lvl="1"/>
            <a:r>
              <a:rPr lang="en-US" sz="2400" dirty="0"/>
              <a:t>Pixel Data same as stream of 1D Heightmap rows for each source frame</a:t>
            </a:r>
          </a:p>
          <a:p>
            <a:pPr lvl="1"/>
            <a:r>
              <a:rPr lang="en-US" sz="2400" dirty="0"/>
              <a:t>Column spacing same as source column </a:t>
            </a:r>
            <a:br>
              <a:rPr lang="en-US" sz="2400" dirty="0"/>
            </a:br>
            <a:r>
              <a:rPr lang="en-US" sz="2400" dirty="0"/>
              <a:t>spacing, row spacing same as </a:t>
            </a:r>
            <a:br>
              <a:rPr lang="en-US" sz="2400" dirty="0"/>
            </a:br>
            <a:r>
              <a:rPr lang="en-US" sz="2400" dirty="0"/>
              <a:t>source frame spacing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39492-ED00-5065-FB56-CB431B06C55C}"/>
              </a:ext>
            </a:extLst>
          </p:cNvPr>
          <p:cNvSpPr txBox="1"/>
          <p:nvPr/>
        </p:nvSpPr>
        <p:spPr>
          <a:xfrm>
            <a:off x="5143500" y="6396335"/>
            <a:ext cx="3782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heightmap 2D frame values rendered as offsets into a 3D volume</a:t>
            </a:r>
          </a:p>
        </p:txBody>
      </p:sp>
    </p:spTree>
    <p:extLst>
      <p:ext uri="{BB962C8B-B14F-4D97-AF65-F5344CB8AC3E}">
        <p14:creationId xmlns:p14="http://schemas.microsoft.com/office/powerpoint/2010/main" val="295146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2C13-9B52-54F3-8371-E8BBC1E9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Heightmap 2D frame pixel values rendered as offsets into a Derivation Image 3D volume</a:t>
            </a:r>
            <a:endParaRPr lang="en-US" sz="3200" dirty="0"/>
          </a:p>
        </p:txBody>
      </p:sp>
      <p:pic>
        <p:nvPicPr>
          <p:cNvPr id="4" name="Content Placeholder 3" descr="heightmap 2D frame values rendered into 3D volume">
            <a:extLst>
              <a:ext uri="{FF2B5EF4-FFF2-40B4-BE49-F238E27FC236}">
                <a16:creationId xmlns:a16="http://schemas.microsoft.com/office/drawing/2014/main" id="{ACDB5B01-F066-C0FE-301A-EB7A69F67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11613" r="9275" b="9033"/>
          <a:stretch/>
        </p:blipFill>
        <p:spPr bwMode="auto">
          <a:xfrm>
            <a:off x="490733" y="2015613"/>
            <a:ext cx="7582780" cy="36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FFE7B-6297-B1AD-0C1C-598E2AA26409}"/>
              </a:ext>
            </a:extLst>
          </p:cNvPr>
          <p:cNvSpPr txBox="1"/>
          <p:nvPr/>
        </p:nvSpPr>
        <p:spPr>
          <a:xfrm>
            <a:off x="72267" y="5054232"/>
            <a:ext cx="156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Derivation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Image frames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12D64-6C7E-BFD6-FE1F-05E645A52D48}"/>
              </a:ext>
            </a:extLst>
          </p:cNvPr>
          <p:cNvSpPr txBox="1"/>
          <p:nvPr/>
        </p:nvSpPr>
        <p:spPr>
          <a:xfrm>
            <a:off x="4572000" y="5534004"/>
            <a:ext cx="162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Derivation Image columns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D576F-947D-8517-8FE2-F7C06243F2AE}"/>
              </a:ext>
            </a:extLst>
          </p:cNvPr>
          <p:cNvSpPr txBox="1"/>
          <p:nvPr/>
        </p:nvSpPr>
        <p:spPr>
          <a:xfrm>
            <a:off x="7913741" y="3839498"/>
            <a:ext cx="9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Derivation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Image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</a:rPr>
              <a:t>rows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7B696DD-C8D1-BE26-E711-F932E851AB2D}"/>
              </a:ext>
            </a:extLst>
          </p:cNvPr>
          <p:cNvSpPr/>
          <p:nvPr/>
        </p:nvSpPr>
        <p:spPr>
          <a:xfrm rot="21406349" flipH="1">
            <a:off x="969851" y="2351584"/>
            <a:ext cx="6788037" cy="925790"/>
          </a:xfrm>
          <a:prstGeom prst="parallelogram">
            <a:avLst>
              <a:gd name="adj" fmla="val 137770"/>
            </a:avLst>
          </a:prstGeom>
          <a:solidFill>
            <a:srgbClr val="711371">
              <a:alpha val="18824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561B2-7430-FC3A-F545-40B24E9D32AB}"/>
              </a:ext>
            </a:extLst>
          </p:cNvPr>
          <p:cNvSpPr txBox="1"/>
          <p:nvPr/>
        </p:nvSpPr>
        <p:spPr>
          <a:xfrm>
            <a:off x="392061" y="2839309"/>
            <a:ext cx="92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11371"/>
                </a:solidFill>
                <a:latin typeface="+mn-lt"/>
              </a:rPr>
              <a:t>Heightmap rows</a:t>
            </a:r>
            <a:endParaRPr lang="en-US" sz="1400" dirty="0">
              <a:solidFill>
                <a:srgbClr val="711371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3E146-A0DD-4105-680D-BA466D8174AF}"/>
              </a:ext>
            </a:extLst>
          </p:cNvPr>
          <p:cNvSpPr txBox="1"/>
          <p:nvPr/>
        </p:nvSpPr>
        <p:spPr>
          <a:xfrm>
            <a:off x="3256197" y="1857080"/>
            <a:ext cx="92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11371"/>
                </a:solidFill>
                <a:latin typeface="+mn-lt"/>
              </a:rPr>
              <a:t>Heightmap columns</a:t>
            </a:r>
            <a:endParaRPr lang="en-US" sz="1400" dirty="0">
              <a:solidFill>
                <a:srgbClr val="711371"/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3843D3-2744-5CCD-2762-99499EDF7F77}"/>
              </a:ext>
            </a:extLst>
          </p:cNvPr>
          <p:cNvCxnSpPr/>
          <p:nvPr/>
        </p:nvCxnSpPr>
        <p:spPr>
          <a:xfrm>
            <a:off x="757084" y="2566219"/>
            <a:ext cx="1278193" cy="862781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F096E0-FCA4-0C08-1228-0A9E7A7B5285}"/>
              </a:ext>
            </a:extLst>
          </p:cNvPr>
          <p:cNvCxnSpPr>
            <a:cxnSpLocks/>
          </p:cNvCxnSpPr>
          <p:nvPr/>
        </p:nvCxnSpPr>
        <p:spPr>
          <a:xfrm flipV="1">
            <a:off x="870024" y="2132616"/>
            <a:ext cx="5442286" cy="292685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7D6FE3-04EA-A981-F45A-2C33CD567C0B}"/>
              </a:ext>
            </a:extLst>
          </p:cNvPr>
          <p:cNvCxnSpPr>
            <a:cxnSpLocks/>
          </p:cNvCxnSpPr>
          <p:nvPr/>
        </p:nvCxnSpPr>
        <p:spPr>
          <a:xfrm>
            <a:off x="450105" y="4485829"/>
            <a:ext cx="1605185" cy="1048175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2084F2-784D-40FD-836F-9C629A296075}"/>
              </a:ext>
            </a:extLst>
          </p:cNvPr>
          <p:cNvCxnSpPr>
            <a:cxnSpLocks/>
          </p:cNvCxnSpPr>
          <p:nvPr/>
        </p:nvCxnSpPr>
        <p:spPr>
          <a:xfrm flipV="1">
            <a:off x="2345589" y="5387662"/>
            <a:ext cx="5442286" cy="292685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7CC853-16AE-F551-982E-118162B6A20D}"/>
              </a:ext>
            </a:extLst>
          </p:cNvPr>
          <p:cNvCxnSpPr>
            <a:cxnSpLocks/>
          </p:cNvCxnSpPr>
          <p:nvPr/>
        </p:nvCxnSpPr>
        <p:spPr>
          <a:xfrm>
            <a:off x="7970655" y="3070141"/>
            <a:ext cx="0" cy="2151776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4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1242-2362-5F51-3EB0-8EFDC97A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Heightmap pixel matrix spacing based on Derivation Image spacing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649042-DE42-B84D-012C-30C756EC51A7}"/>
              </a:ext>
            </a:extLst>
          </p:cNvPr>
          <p:cNvGrpSpPr/>
          <p:nvPr/>
        </p:nvGrpSpPr>
        <p:grpSpPr>
          <a:xfrm>
            <a:off x="384050" y="1280147"/>
            <a:ext cx="8108590" cy="5491800"/>
            <a:chOff x="384050" y="1280147"/>
            <a:chExt cx="8108590" cy="5491800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F167612-EAD1-4209-2DDE-B2072821DD77}"/>
                </a:ext>
              </a:extLst>
            </p:cNvPr>
            <p:cNvSpPr/>
            <p:nvPr/>
          </p:nvSpPr>
          <p:spPr>
            <a:xfrm rot="5400000" flipV="1">
              <a:off x="2613844" y="25625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55F7C82-E61D-A0A0-1DB8-DDCE488554F9}"/>
                </a:ext>
              </a:extLst>
            </p:cNvPr>
            <p:cNvSpPr/>
            <p:nvPr/>
          </p:nvSpPr>
          <p:spPr>
            <a:xfrm rot="5400000" flipV="1">
              <a:off x="2766244" y="27149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D29AD68-9515-5BF3-3AD4-B4E64141CE58}"/>
                </a:ext>
              </a:extLst>
            </p:cNvPr>
            <p:cNvSpPr/>
            <p:nvPr/>
          </p:nvSpPr>
          <p:spPr>
            <a:xfrm rot="5400000" flipV="1">
              <a:off x="2918644" y="28673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D401386A-62EC-06B1-3DBF-D6EB9CCC99CB}"/>
                </a:ext>
              </a:extLst>
            </p:cNvPr>
            <p:cNvSpPr/>
            <p:nvPr/>
          </p:nvSpPr>
          <p:spPr>
            <a:xfrm rot="5400000" flipV="1">
              <a:off x="3071044" y="30197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246A7E4-BFCD-31FE-2BA5-B132055CF923}"/>
                </a:ext>
              </a:extLst>
            </p:cNvPr>
            <p:cNvSpPr/>
            <p:nvPr/>
          </p:nvSpPr>
          <p:spPr>
            <a:xfrm rot="5400000" flipV="1">
              <a:off x="3223444" y="31721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A7CACDA-3BD1-D392-7CC9-E906FA1404BC}"/>
                </a:ext>
              </a:extLst>
            </p:cNvPr>
            <p:cNvSpPr/>
            <p:nvPr/>
          </p:nvSpPr>
          <p:spPr>
            <a:xfrm rot="5400000" flipV="1">
              <a:off x="3375844" y="33245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C429FD1-E5A8-37BB-89FF-D0222109466E}"/>
                </a:ext>
              </a:extLst>
            </p:cNvPr>
            <p:cNvSpPr/>
            <p:nvPr/>
          </p:nvSpPr>
          <p:spPr>
            <a:xfrm rot="5400000" flipV="1">
              <a:off x="3528244" y="3476945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C6EBE82-F6BE-1A6E-973B-6390A96A0215}"/>
                </a:ext>
              </a:extLst>
            </p:cNvPr>
            <p:cNvSpPr/>
            <p:nvPr/>
          </p:nvSpPr>
          <p:spPr>
            <a:xfrm rot="5400000" flipV="1">
              <a:off x="3670812" y="3649009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3FC81CC-0D4D-0CA7-AC9A-AAEDEE0C60E7}"/>
                </a:ext>
              </a:extLst>
            </p:cNvPr>
            <p:cNvSpPr/>
            <p:nvPr/>
          </p:nvSpPr>
          <p:spPr>
            <a:xfrm rot="5400000" flipV="1">
              <a:off x="3833044" y="3781743"/>
              <a:ext cx="2331720" cy="3467100"/>
            </a:xfrm>
            <a:prstGeom prst="parallelogram">
              <a:avLst/>
            </a:prstGeom>
            <a:solidFill>
              <a:srgbClr val="D4F1F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0222B958-6E65-9EAC-C089-F3FAADD2B1D1}"/>
                </a:ext>
              </a:extLst>
            </p:cNvPr>
            <p:cNvSpPr/>
            <p:nvPr/>
          </p:nvSpPr>
          <p:spPr>
            <a:xfrm rot="10268851" flipH="1">
              <a:off x="2013011" y="1703890"/>
              <a:ext cx="4527387" cy="1432608"/>
            </a:xfrm>
            <a:prstGeom prst="parallelogram">
              <a:avLst>
                <a:gd name="adj" fmla="val 72511"/>
              </a:avLst>
            </a:prstGeom>
            <a:solidFill>
              <a:srgbClr val="711371">
                <a:alpha val="12157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97E07B-DE86-0609-E4BC-AF775E8C8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4463295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508D08-9ED2-74BF-1862-965EEAB9C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4591068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79F7B4-7E33-0098-5BD3-DC56CCDBD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4718841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D6F95A-A3C3-FA83-2D5D-1CEF89458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4846614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155292-769C-CC5B-0270-2675DAE62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4974387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6B6B4D-255B-ED5D-509B-66B5E401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102160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53BDB6-1435-2213-FC32-91BD5E885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229933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8F1014-E374-1EE2-CA50-33497F1D75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357706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0D2F0E-9E72-F53B-3F6E-40A53A32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485479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32059F-15E7-04A5-EBAC-AE1ACF0EC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613252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BB261B-0932-154A-6D02-1104B2F38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741025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C2BB55F-A635-98FF-CA25-6602E8FD0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868798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824CF8-4BBC-4897-DE64-FF09CFB6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354" y="5996571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EFF0EA-DF68-4180-A9CC-2FFD4F39BA2C}"/>
                </a:ext>
              </a:extLst>
            </p:cNvPr>
            <p:cNvCxnSpPr>
              <a:cxnSpLocks/>
            </p:cNvCxnSpPr>
            <p:nvPr/>
          </p:nvCxnSpPr>
          <p:spPr>
            <a:xfrm>
              <a:off x="3403543" y="490079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5ABA3A-F633-FE78-9577-6CCC92F60210}"/>
                </a:ext>
              </a:extLst>
            </p:cNvPr>
            <p:cNvCxnSpPr>
              <a:cxnSpLocks/>
            </p:cNvCxnSpPr>
            <p:nvPr/>
          </p:nvCxnSpPr>
          <p:spPr>
            <a:xfrm>
              <a:off x="3520224" y="4876575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941427E-0866-6D68-BEBD-9B01E302A7F3}"/>
                </a:ext>
              </a:extLst>
            </p:cNvPr>
            <p:cNvCxnSpPr>
              <a:cxnSpLocks/>
            </p:cNvCxnSpPr>
            <p:nvPr/>
          </p:nvCxnSpPr>
          <p:spPr>
            <a:xfrm>
              <a:off x="3636905" y="4852354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7FEE7BE-D898-518E-D230-4784C3611CD9}"/>
                </a:ext>
              </a:extLst>
            </p:cNvPr>
            <p:cNvCxnSpPr>
              <a:cxnSpLocks/>
            </p:cNvCxnSpPr>
            <p:nvPr/>
          </p:nvCxnSpPr>
          <p:spPr>
            <a:xfrm>
              <a:off x="3753586" y="4828133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86B25D-4983-FD7F-4058-7E41B341A0BA}"/>
                </a:ext>
              </a:extLst>
            </p:cNvPr>
            <p:cNvCxnSpPr>
              <a:cxnSpLocks/>
            </p:cNvCxnSpPr>
            <p:nvPr/>
          </p:nvCxnSpPr>
          <p:spPr>
            <a:xfrm>
              <a:off x="3870267" y="481105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40AAEDB-F863-9967-5196-41024847BC76}"/>
                </a:ext>
              </a:extLst>
            </p:cNvPr>
            <p:cNvCxnSpPr>
              <a:cxnSpLocks/>
            </p:cNvCxnSpPr>
            <p:nvPr/>
          </p:nvCxnSpPr>
          <p:spPr>
            <a:xfrm>
              <a:off x="3986948" y="4801123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B99B5B7-2BC3-DB73-619D-767013DF7606}"/>
                </a:ext>
              </a:extLst>
            </p:cNvPr>
            <p:cNvCxnSpPr>
              <a:cxnSpLocks/>
            </p:cNvCxnSpPr>
            <p:nvPr/>
          </p:nvCxnSpPr>
          <p:spPr>
            <a:xfrm>
              <a:off x="4103629" y="476975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9B359B9-91CD-E74D-345A-8692EAFE6030}"/>
                </a:ext>
              </a:extLst>
            </p:cNvPr>
            <p:cNvCxnSpPr>
              <a:cxnSpLocks/>
            </p:cNvCxnSpPr>
            <p:nvPr/>
          </p:nvCxnSpPr>
          <p:spPr>
            <a:xfrm>
              <a:off x="4220310" y="475268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7937842-2360-56AF-2F37-313944909619}"/>
                </a:ext>
              </a:extLst>
            </p:cNvPr>
            <p:cNvCxnSpPr>
              <a:cxnSpLocks/>
            </p:cNvCxnSpPr>
            <p:nvPr/>
          </p:nvCxnSpPr>
          <p:spPr>
            <a:xfrm>
              <a:off x="4336991" y="4728460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72C1FCE-871A-9400-4A13-0421EE8F2770}"/>
                </a:ext>
              </a:extLst>
            </p:cNvPr>
            <p:cNvCxnSpPr>
              <a:cxnSpLocks/>
            </p:cNvCxnSpPr>
            <p:nvPr/>
          </p:nvCxnSpPr>
          <p:spPr>
            <a:xfrm>
              <a:off x="4453672" y="471696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DD2A4F-9CC3-8B7D-FAC3-CBCD77B0E6BB}"/>
                </a:ext>
              </a:extLst>
            </p:cNvPr>
            <p:cNvCxnSpPr>
              <a:cxnSpLocks/>
            </p:cNvCxnSpPr>
            <p:nvPr/>
          </p:nvCxnSpPr>
          <p:spPr>
            <a:xfrm>
              <a:off x="4570353" y="469117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9495435-FB70-5011-ECC1-1D8AEDB5F24C}"/>
                </a:ext>
              </a:extLst>
            </p:cNvPr>
            <p:cNvCxnSpPr>
              <a:cxnSpLocks/>
            </p:cNvCxnSpPr>
            <p:nvPr/>
          </p:nvCxnSpPr>
          <p:spPr>
            <a:xfrm>
              <a:off x="4687034" y="4672535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22501F4-E0C3-807A-D9EF-08AA6DD9A944}"/>
                </a:ext>
              </a:extLst>
            </p:cNvPr>
            <p:cNvCxnSpPr>
              <a:cxnSpLocks/>
            </p:cNvCxnSpPr>
            <p:nvPr/>
          </p:nvCxnSpPr>
          <p:spPr>
            <a:xfrm>
              <a:off x="4803715" y="4653894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4A4C02-D128-EDFF-23F9-B5247EE32199}"/>
                </a:ext>
              </a:extLst>
            </p:cNvPr>
            <p:cNvCxnSpPr>
              <a:cxnSpLocks/>
            </p:cNvCxnSpPr>
            <p:nvPr/>
          </p:nvCxnSpPr>
          <p:spPr>
            <a:xfrm>
              <a:off x="4920396" y="462810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BBA859C-2E59-65EE-0B47-E8E2D4E78E77}"/>
                </a:ext>
              </a:extLst>
            </p:cNvPr>
            <p:cNvCxnSpPr>
              <a:cxnSpLocks/>
            </p:cNvCxnSpPr>
            <p:nvPr/>
          </p:nvCxnSpPr>
          <p:spPr>
            <a:xfrm>
              <a:off x="5051364" y="462531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DC4C055-29D7-5EA2-B926-0A60EC0E1C3F}"/>
                </a:ext>
              </a:extLst>
            </p:cNvPr>
            <p:cNvCxnSpPr>
              <a:cxnSpLocks/>
            </p:cNvCxnSpPr>
            <p:nvPr/>
          </p:nvCxnSpPr>
          <p:spPr>
            <a:xfrm>
              <a:off x="5182332" y="458401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8E70EF9-D72A-2681-1701-D0DB01DB7E12}"/>
                </a:ext>
              </a:extLst>
            </p:cNvPr>
            <p:cNvCxnSpPr>
              <a:cxnSpLocks/>
            </p:cNvCxnSpPr>
            <p:nvPr/>
          </p:nvCxnSpPr>
          <p:spPr>
            <a:xfrm>
              <a:off x="5313300" y="4564152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F31DD2-7C77-F503-3812-6B9B17C99621}"/>
                </a:ext>
              </a:extLst>
            </p:cNvPr>
            <p:cNvCxnSpPr>
              <a:cxnSpLocks/>
            </p:cNvCxnSpPr>
            <p:nvPr/>
          </p:nvCxnSpPr>
          <p:spPr>
            <a:xfrm>
              <a:off x="5444268" y="455142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F427A77-166C-3196-D372-36477192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575236" y="452441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D24E30-7D54-6E7B-9073-7CDECE1F9B79}"/>
                </a:ext>
              </a:extLst>
            </p:cNvPr>
            <p:cNvCxnSpPr>
              <a:cxnSpLocks/>
            </p:cNvCxnSpPr>
            <p:nvPr/>
          </p:nvCxnSpPr>
          <p:spPr>
            <a:xfrm>
              <a:off x="5706204" y="449740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41EA82-D073-2C3E-FD9B-B29C0741BFDA}"/>
                </a:ext>
              </a:extLst>
            </p:cNvPr>
            <p:cNvCxnSpPr>
              <a:cxnSpLocks/>
            </p:cNvCxnSpPr>
            <p:nvPr/>
          </p:nvCxnSpPr>
          <p:spPr>
            <a:xfrm>
              <a:off x="5837172" y="4477540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D371187-D2F4-7464-5025-EDB670FB0774}"/>
                </a:ext>
              </a:extLst>
            </p:cNvPr>
            <p:cNvCxnSpPr>
              <a:cxnSpLocks/>
            </p:cNvCxnSpPr>
            <p:nvPr/>
          </p:nvCxnSpPr>
          <p:spPr>
            <a:xfrm>
              <a:off x="5968140" y="446481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1BBD479-E580-8FFE-7028-05883D7C85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9108" y="443780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B3AE7FA-827B-2DD5-D61B-B1FCA7606DAA}"/>
                </a:ext>
              </a:extLst>
            </p:cNvPr>
            <p:cNvCxnSpPr>
              <a:cxnSpLocks/>
            </p:cNvCxnSpPr>
            <p:nvPr/>
          </p:nvCxnSpPr>
          <p:spPr>
            <a:xfrm>
              <a:off x="6230076" y="441793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DF5E7-C926-40DC-C67A-3DE1B954AA44}"/>
                </a:ext>
              </a:extLst>
            </p:cNvPr>
            <p:cNvCxnSpPr>
              <a:cxnSpLocks/>
            </p:cNvCxnSpPr>
            <p:nvPr/>
          </p:nvCxnSpPr>
          <p:spPr>
            <a:xfrm>
              <a:off x="6361044" y="439092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4A8E7A5-5349-1D26-53B8-BCAB9DD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6492012" y="436391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1DB3A2-5463-BBF7-56DF-70E8D7B0BF3C}"/>
                </a:ext>
              </a:extLst>
            </p:cNvPr>
            <p:cNvCxnSpPr>
              <a:cxnSpLocks/>
            </p:cNvCxnSpPr>
            <p:nvPr/>
          </p:nvCxnSpPr>
          <p:spPr>
            <a:xfrm>
              <a:off x="6622980" y="4351194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0A71F53-FF99-A03E-83CA-1647274E1D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356" y="2642969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AAF870-0900-E271-2C86-FA0E907F7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5000" y="2497704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83F6D49-CF05-865F-75C0-44BB494C9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646" y="2352440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A1020AA-532A-AA5E-4350-874F7F15E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2292" y="2207176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470A532-DC85-03D7-FAAD-19AC7EFFA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0938" y="2061912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3FC33D9-2BB4-DF46-2D60-5244C0557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584" y="1916648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FD567E9-81A3-D290-D1A5-395B60837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8230" y="1771384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479ECCB-52BD-5F3F-5CF4-315E5063D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6876" y="1626120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6414FA0-D335-D11D-8FC6-5A42C86F670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705062" y="1769322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2660B12-7C3E-9235-7102-811D874879D9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835880" y="175773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922F2CA-9D2C-4F52-850A-926A02221CF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941999" y="171809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E933D8C-77A6-7898-5D3E-8B794CE2973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063937" y="1694055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4EFF26F-036E-D4FB-523C-EE7127EEBCBA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192806" y="1694055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8221504-4669-C8B2-18BA-3F58FC17D559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314742" y="167524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AB2A12F-C3C6-F5BD-8750-14AF03DA47FA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436678" y="165642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C0DEC56-9E1C-629C-E23B-B13DBBFA071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536741" y="163371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C774FA4-17D7-1C6D-E40B-CD913B8ABA7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680550" y="1637613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C52AA74-DB0B-F320-7FC6-1A743291B546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767352" y="158692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C295C2C-7735-1B21-8621-0194716E94F4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924422" y="1599985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7D35669-E5ED-C544-9B82-9930C330485B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046358" y="156235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DC1DFA3-231B-825D-B244-D94C87D5628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165624" y="154089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A2BBDAA-8B58-7426-98F7-82917E93DF4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290230" y="1524729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F47300A-0031-8A34-5EDA-277A7C248F3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419162" y="1501013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2D2181B-086D-809E-E0D8-0F192B5C909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534102" y="148710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1AAB4A5-CC1E-130B-A8F3-0E9B0F4EAD6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656038" y="146828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9F142D5-CD56-6F6B-873C-A5EE3EDE525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777974" y="1430659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C7B4893-E5C7-B878-2D0E-AB95F85F888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014365" y="1406709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0214B96-D4B0-1394-5641-FDCAE67D8938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885200" y="141907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A75BD8-5E7F-0972-5B84-A07A08AEB54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122575" y="137422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1DFF942-D7D8-A047-2831-22AAEFD9609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279646" y="138580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3EE65BB-0DF4-DA36-F344-C8AEE60B09AB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387654" y="1355403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E50C997-3E80-8BBB-10BE-36518CC742AD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494738" y="1316046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6FC5172-258F-32A2-B522-54AF8F0DB47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631526" y="1336589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B30E75F-A5D6-B957-9BFF-D4122A672EA8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753462" y="129896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A8A8A2-B057-9464-1D85-01F226046132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875398" y="1280147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id="{B94EC65C-E720-C840-1E1C-9BDD71987B14}"/>
                </a:ext>
              </a:extLst>
            </p:cNvPr>
            <p:cNvSpPr/>
            <p:nvPr/>
          </p:nvSpPr>
          <p:spPr>
            <a:xfrm>
              <a:off x="3224121" y="4923158"/>
              <a:ext cx="96714" cy="83707"/>
            </a:xfrm>
            <a:prstGeom prst="flowChartConnector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4680F30B-D0FA-D325-C489-A7539E464361}"/>
                </a:ext>
              </a:extLst>
            </p:cNvPr>
            <p:cNvSpPr/>
            <p:nvPr/>
          </p:nvSpPr>
          <p:spPr>
            <a:xfrm>
              <a:off x="3075151" y="476758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id="{8C349DB8-A93B-37FA-2DB0-AAE059066B6E}"/>
                </a:ext>
              </a:extLst>
            </p:cNvPr>
            <p:cNvSpPr/>
            <p:nvPr/>
          </p:nvSpPr>
          <p:spPr>
            <a:xfrm>
              <a:off x="2926178" y="461201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08DFD6D8-97F2-AB40-AA5D-ED8E57075A90}"/>
                </a:ext>
              </a:extLst>
            </p:cNvPr>
            <p:cNvSpPr/>
            <p:nvPr/>
          </p:nvSpPr>
          <p:spPr>
            <a:xfrm>
              <a:off x="2777205" y="445644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A723DDC1-4770-D095-7C9F-8DB6322B9C86}"/>
                </a:ext>
              </a:extLst>
            </p:cNvPr>
            <p:cNvSpPr/>
            <p:nvPr/>
          </p:nvSpPr>
          <p:spPr>
            <a:xfrm>
              <a:off x="2628232" y="430087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27850664-D0EA-061E-488F-A304C83A5449}"/>
                </a:ext>
              </a:extLst>
            </p:cNvPr>
            <p:cNvSpPr/>
            <p:nvPr/>
          </p:nvSpPr>
          <p:spPr>
            <a:xfrm>
              <a:off x="2479259" y="414530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1280786E-3FEB-D0E9-177C-E70CABB2AB90}"/>
                </a:ext>
              </a:extLst>
            </p:cNvPr>
            <p:cNvSpPr/>
            <p:nvPr/>
          </p:nvSpPr>
          <p:spPr>
            <a:xfrm>
              <a:off x="2330286" y="398973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AEA52A4A-1670-3182-D8F6-FEDC267182A3}"/>
                </a:ext>
              </a:extLst>
            </p:cNvPr>
            <p:cNvSpPr/>
            <p:nvPr/>
          </p:nvSpPr>
          <p:spPr>
            <a:xfrm>
              <a:off x="2181313" y="383416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EE66E216-F5B4-F178-D71C-F24B61AD9C05}"/>
                </a:ext>
              </a:extLst>
            </p:cNvPr>
            <p:cNvSpPr/>
            <p:nvPr/>
          </p:nvSpPr>
          <p:spPr>
            <a:xfrm>
              <a:off x="2032340" y="3678598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DB9CE34-C066-BFEF-DCF7-6E6F015BC916}"/>
                </a:ext>
              </a:extLst>
            </p:cNvPr>
            <p:cNvSpPr txBox="1"/>
            <p:nvPr/>
          </p:nvSpPr>
          <p:spPr>
            <a:xfrm>
              <a:off x="6064050" y="1696932"/>
              <a:ext cx="23224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+mj-lt"/>
                </a:rPr>
                <a:t>Heightmap segmentation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0C3C4B5-1932-9409-C09D-789766175E2B}"/>
                </a:ext>
              </a:extLst>
            </p:cNvPr>
            <p:cNvSpPr txBox="1"/>
            <p:nvPr/>
          </p:nvSpPr>
          <p:spPr>
            <a:xfrm>
              <a:off x="6863421" y="4591202"/>
              <a:ext cx="162921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+mj-lt"/>
                </a:rPr>
                <a:t>Derivation image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A8FD6417-334F-802D-D741-CB735382AA19}"/>
                </a:ext>
              </a:extLst>
            </p:cNvPr>
            <p:cNvCxnSpPr>
              <a:cxnSpLocks/>
            </p:cNvCxnSpPr>
            <p:nvPr/>
          </p:nvCxnSpPr>
          <p:spPr>
            <a:xfrm>
              <a:off x="1892464" y="2125827"/>
              <a:ext cx="156843" cy="1817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7480D33-36F0-87AA-B6B4-455CEAD390FC}"/>
                </a:ext>
              </a:extLst>
            </p:cNvPr>
            <p:cNvSpPr txBox="1"/>
            <p:nvPr/>
          </p:nvSpPr>
          <p:spPr>
            <a:xfrm>
              <a:off x="386896" y="1908716"/>
              <a:ext cx="148866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Heightmap row spacing equals Derivation image frame spacing 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2C2B0F92-A191-C00E-B5D6-A617747700B0}"/>
                </a:ext>
              </a:extLst>
            </p:cNvPr>
            <p:cNvCxnSpPr>
              <a:cxnSpLocks/>
            </p:cNvCxnSpPr>
            <p:nvPr/>
          </p:nvCxnSpPr>
          <p:spPr>
            <a:xfrm>
              <a:off x="1939420" y="3980066"/>
              <a:ext cx="213467" cy="206895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7938040-52E5-4A4A-2DA1-F6D5053578AF}"/>
                </a:ext>
              </a:extLst>
            </p:cNvPr>
            <p:cNvSpPr txBox="1"/>
            <p:nvPr/>
          </p:nvSpPr>
          <p:spPr>
            <a:xfrm>
              <a:off x="384050" y="4525656"/>
              <a:ext cx="171043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Derivation image frame spacing derived from differences in Image Position (Patient)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5A33818-D758-F70D-07B6-D9480BA73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2890" y="2854379"/>
              <a:ext cx="186107" cy="3516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6CAF5F8-E60A-D8E1-1A74-B2E148A230BD}"/>
                </a:ext>
              </a:extLst>
            </p:cNvPr>
            <p:cNvSpPr txBox="1"/>
            <p:nvPr/>
          </p:nvSpPr>
          <p:spPr>
            <a:xfrm>
              <a:off x="6657469" y="2344433"/>
              <a:ext cx="157487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Heightmap column spacing equals Derivation image column spacing </a:t>
              </a:r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B22523B-FDE9-0C80-212D-FEE7AEBAA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063" y="6196441"/>
              <a:ext cx="186107" cy="35164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A7FFD57-AA0D-7E57-AE95-C5C8A5BA253C}"/>
                </a:ext>
              </a:extLst>
            </p:cNvPr>
            <p:cNvSpPr txBox="1"/>
            <p:nvPr/>
          </p:nvSpPr>
          <p:spPr>
            <a:xfrm>
              <a:off x="6599172" y="6248727"/>
              <a:ext cx="15748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Derivation image column spacing 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924650C-F2B1-AE46-3040-E470059AEA4E}"/>
                </a:ext>
              </a:extLst>
            </p:cNvPr>
            <p:cNvSpPr txBox="1"/>
            <p:nvPr/>
          </p:nvSpPr>
          <p:spPr>
            <a:xfrm>
              <a:off x="1279855" y="3483199"/>
              <a:ext cx="7827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(x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,y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,z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F0FEBD2-99C3-9FEC-6429-34F4EF23C00A}"/>
                </a:ext>
              </a:extLst>
            </p:cNvPr>
            <p:cNvSpPr txBox="1"/>
            <p:nvPr/>
          </p:nvSpPr>
          <p:spPr>
            <a:xfrm>
              <a:off x="1466186" y="3727581"/>
              <a:ext cx="7827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(x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,y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,z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6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2DF1-1633-088D-F032-F8F144BF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Heightmap Frame Row Spacing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E00A-DB42-F7B9-C33E-1684A569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Equal to slice spacing in referenced derivation image</a:t>
            </a:r>
          </a:p>
          <a:p>
            <a:pPr lvl="1"/>
            <a:r>
              <a:rPr lang="en-US" sz="2800" dirty="0"/>
              <a:t>Spacing Between Slices (0018,0088) might not be present in OPT images</a:t>
            </a:r>
          </a:p>
          <a:p>
            <a:pPr lvl="1"/>
            <a:r>
              <a:rPr lang="en-US" sz="2800" dirty="0"/>
              <a:t>Slice Thickness (0018,0050) is technically an </a:t>
            </a:r>
            <a:r>
              <a:rPr lang="en-US" sz="2800" b="1" i="1" dirty="0"/>
              <a:t>incorrect</a:t>
            </a:r>
            <a:r>
              <a:rPr lang="en-US" sz="2800" dirty="0"/>
              <a:t> substitute – even though it is commonly used as it is a required attribute</a:t>
            </a:r>
          </a:p>
          <a:p>
            <a:r>
              <a:rPr lang="en-US" sz="2800" dirty="0"/>
              <a:t>Correctly should be computed from differences in Image Position (Patient) (0020,0032) in referenced Derivation Image</a:t>
            </a:r>
          </a:p>
        </p:txBody>
      </p:sp>
    </p:spTree>
    <p:extLst>
      <p:ext uri="{BB962C8B-B14F-4D97-AF65-F5344CB8AC3E}">
        <p14:creationId xmlns:p14="http://schemas.microsoft.com/office/powerpoint/2010/main" val="337114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8255-FBF3-5E83-8E92-59934804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709A-3E16-E9E2-BA6F-DB191C46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Heightmap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Classic segmentation in DICOM (background information)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Heightmap segmentation</a:t>
            </a:r>
          </a:p>
          <a:p>
            <a:pPr marL="798513" lvl="1" indent="-457200">
              <a:buFont typeface="Arial" panose="020B0604020202020204" pitchFamily="34" charset="0"/>
              <a:buChar char="•"/>
            </a:pPr>
            <a:r>
              <a:rPr lang="en-US" dirty="0"/>
              <a:t>1D and 2D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Notes and clarifications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Heightmap use in derived En Face Images</a:t>
            </a:r>
          </a:p>
        </p:txBody>
      </p:sp>
    </p:spTree>
    <p:extLst>
      <p:ext uri="{BB962C8B-B14F-4D97-AF65-F5344CB8AC3E}">
        <p14:creationId xmlns:p14="http://schemas.microsoft.com/office/powerpoint/2010/main" val="289884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1242-2362-5F51-3EB0-8EFDC97A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Heightmap position and orientation based on Derivation Image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CC7502-B0CB-D38C-453A-E7D7E1DAFA97}"/>
              </a:ext>
            </a:extLst>
          </p:cNvPr>
          <p:cNvGrpSpPr/>
          <p:nvPr/>
        </p:nvGrpSpPr>
        <p:grpSpPr>
          <a:xfrm>
            <a:off x="332238" y="1252593"/>
            <a:ext cx="8713438" cy="5582224"/>
            <a:chOff x="332238" y="1252593"/>
            <a:chExt cx="8713438" cy="558222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F167612-EAD1-4209-2DDE-B2072821DD77}"/>
                </a:ext>
              </a:extLst>
            </p:cNvPr>
            <p:cNvSpPr/>
            <p:nvPr/>
          </p:nvSpPr>
          <p:spPr>
            <a:xfrm rot="5400000" flipV="1">
              <a:off x="2643341" y="26485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55F7C82-E61D-A0A0-1DB8-DDCE488554F9}"/>
                </a:ext>
              </a:extLst>
            </p:cNvPr>
            <p:cNvSpPr/>
            <p:nvPr/>
          </p:nvSpPr>
          <p:spPr>
            <a:xfrm rot="5400000" flipV="1">
              <a:off x="2795741" y="28009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D29AD68-9515-5BF3-3AD4-B4E64141CE58}"/>
                </a:ext>
              </a:extLst>
            </p:cNvPr>
            <p:cNvSpPr/>
            <p:nvPr/>
          </p:nvSpPr>
          <p:spPr>
            <a:xfrm rot="5400000" flipV="1">
              <a:off x="2948141" y="29533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D401386A-62EC-06B1-3DBF-D6EB9CCC99CB}"/>
                </a:ext>
              </a:extLst>
            </p:cNvPr>
            <p:cNvSpPr/>
            <p:nvPr/>
          </p:nvSpPr>
          <p:spPr>
            <a:xfrm rot="5400000" flipV="1">
              <a:off x="3100541" y="31057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246A7E4-BFCD-31FE-2BA5-B132055CF923}"/>
                </a:ext>
              </a:extLst>
            </p:cNvPr>
            <p:cNvSpPr/>
            <p:nvPr/>
          </p:nvSpPr>
          <p:spPr>
            <a:xfrm rot="5400000" flipV="1">
              <a:off x="3252941" y="32581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A7CACDA-3BD1-D392-7CC9-E906FA1404BC}"/>
                </a:ext>
              </a:extLst>
            </p:cNvPr>
            <p:cNvSpPr/>
            <p:nvPr/>
          </p:nvSpPr>
          <p:spPr>
            <a:xfrm rot="5400000" flipV="1">
              <a:off x="3405341" y="34105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C429FD1-E5A8-37BB-89FF-D0222109466E}"/>
                </a:ext>
              </a:extLst>
            </p:cNvPr>
            <p:cNvSpPr/>
            <p:nvPr/>
          </p:nvSpPr>
          <p:spPr>
            <a:xfrm rot="5400000" flipV="1">
              <a:off x="3557741" y="3562998"/>
              <a:ext cx="2331720" cy="3467100"/>
            </a:xfrm>
            <a:prstGeom prst="parallelogram">
              <a:avLst/>
            </a:prstGeom>
            <a:solidFill>
              <a:srgbClr val="D4F1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C6EBE82-F6BE-1A6E-973B-6390A96A0215}"/>
                </a:ext>
              </a:extLst>
            </p:cNvPr>
            <p:cNvSpPr/>
            <p:nvPr/>
          </p:nvSpPr>
          <p:spPr>
            <a:xfrm rot="5400000" flipV="1">
              <a:off x="3710141" y="3715398"/>
              <a:ext cx="2331720" cy="3467100"/>
            </a:xfrm>
            <a:prstGeom prst="parallelogram">
              <a:avLst/>
            </a:prstGeom>
            <a:solidFill>
              <a:srgbClr val="D4F1F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3FC81CC-0D4D-0CA7-AC9A-AAEDEE0C60E7}"/>
                </a:ext>
              </a:extLst>
            </p:cNvPr>
            <p:cNvSpPr/>
            <p:nvPr/>
          </p:nvSpPr>
          <p:spPr>
            <a:xfrm rot="5400000" flipV="1">
              <a:off x="3862541" y="3867796"/>
              <a:ext cx="2331720" cy="3467100"/>
            </a:xfrm>
            <a:prstGeom prst="parallelogram">
              <a:avLst/>
            </a:prstGeom>
            <a:solidFill>
              <a:srgbClr val="D4F1FD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0222B958-6E65-9EAC-C089-F3FAADD2B1D1}"/>
                </a:ext>
              </a:extLst>
            </p:cNvPr>
            <p:cNvSpPr/>
            <p:nvPr/>
          </p:nvSpPr>
          <p:spPr>
            <a:xfrm rot="10268851" flipH="1">
              <a:off x="2042508" y="1789943"/>
              <a:ext cx="4527387" cy="1432608"/>
            </a:xfrm>
            <a:prstGeom prst="parallelogram">
              <a:avLst>
                <a:gd name="adj" fmla="val 72511"/>
              </a:avLst>
            </a:prstGeom>
            <a:solidFill>
              <a:srgbClr val="711371">
                <a:alpha val="12157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97E07B-DE86-0609-E4BC-AF775E8C8F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4549348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508D08-9ED2-74BF-1862-965EEAB9C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4677121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79F7B4-7E33-0098-5BD3-DC56CCDBD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4804894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D6F95A-A3C3-FA83-2D5D-1CEF89458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4932667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155292-769C-CC5B-0270-2675DAE62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060440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6B6B4D-255B-ED5D-509B-66B5E4019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188213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53BDB6-1435-2213-FC32-91BD5E885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315986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8F1014-E374-1EE2-CA50-33497F1D75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443759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0D2F0E-9E72-F53B-3F6E-40A53A32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571532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32059F-15E7-04A5-EBAC-AE1ACF0EC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699305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BB261B-0932-154A-6D02-1104B2F38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827078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C2BB55F-A635-98FF-CA25-6602E8FD0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5954851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824CF8-4BBC-4897-DE64-FF09CFB6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1" y="6082624"/>
              <a:ext cx="3473714" cy="594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EFF0EA-DF68-4180-A9CC-2FFD4F39BA2C}"/>
                </a:ext>
              </a:extLst>
            </p:cNvPr>
            <p:cNvCxnSpPr>
              <a:cxnSpLocks/>
            </p:cNvCxnSpPr>
            <p:nvPr/>
          </p:nvCxnSpPr>
          <p:spPr>
            <a:xfrm>
              <a:off x="3433040" y="498684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5ABA3A-F633-FE78-9577-6CCC92F60210}"/>
                </a:ext>
              </a:extLst>
            </p:cNvPr>
            <p:cNvCxnSpPr>
              <a:cxnSpLocks/>
            </p:cNvCxnSpPr>
            <p:nvPr/>
          </p:nvCxnSpPr>
          <p:spPr>
            <a:xfrm>
              <a:off x="3549721" y="496262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941427E-0866-6D68-BEBD-9B01E302A7F3}"/>
                </a:ext>
              </a:extLst>
            </p:cNvPr>
            <p:cNvCxnSpPr>
              <a:cxnSpLocks/>
            </p:cNvCxnSpPr>
            <p:nvPr/>
          </p:nvCxnSpPr>
          <p:spPr>
            <a:xfrm>
              <a:off x="3666402" y="493840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7FEE7BE-D898-518E-D230-4784C3611CD9}"/>
                </a:ext>
              </a:extLst>
            </p:cNvPr>
            <p:cNvCxnSpPr>
              <a:cxnSpLocks/>
            </p:cNvCxnSpPr>
            <p:nvPr/>
          </p:nvCxnSpPr>
          <p:spPr>
            <a:xfrm>
              <a:off x="3783083" y="491418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86B25D-4983-FD7F-4058-7E41B341A0BA}"/>
                </a:ext>
              </a:extLst>
            </p:cNvPr>
            <p:cNvCxnSpPr>
              <a:cxnSpLocks/>
            </p:cNvCxnSpPr>
            <p:nvPr/>
          </p:nvCxnSpPr>
          <p:spPr>
            <a:xfrm>
              <a:off x="3899764" y="489710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40AAEDB-F863-9967-5196-41024847BC76}"/>
                </a:ext>
              </a:extLst>
            </p:cNvPr>
            <p:cNvCxnSpPr>
              <a:cxnSpLocks/>
            </p:cNvCxnSpPr>
            <p:nvPr/>
          </p:nvCxnSpPr>
          <p:spPr>
            <a:xfrm>
              <a:off x="4016445" y="4887176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B99B5B7-2BC3-DB73-619D-767013DF7606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26" y="485581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9B359B9-91CD-E74D-345A-8692EAFE6030}"/>
                </a:ext>
              </a:extLst>
            </p:cNvPr>
            <p:cNvCxnSpPr>
              <a:cxnSpLocks/>
            </p:cNvCxnSpPr>
            <p:nvPr/>
          </p:nvCxnSpPr>
          <p:spPr>
            <a:xfrm>
              <a:off x="4249807" y="4838734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7937842-2360-56AF-2F37-313944909619}"/>
                </a:ext>
              </a:extLst>
            </p:cNvPr>
            <p:cNvCxnSpPr>
              <a:cxnSpLocks/>
            </p:cNvCxnSpPr>
            <p:nvPr/>
          </p:nvCxnSpPr>
          <p:spPr>
            <a:xfrm>
              <a:off x="4366488" y="4814513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72C1FCE-871A-9400-4A13-0421EE8F2770}"/>
                </a:ext>
              </a:extLst>
            </p:cNvPr>
            <p:cNvCxnSpPr>
              <a:cxnSpLocks/>
            </p:cNvCxnSpPr>
            <p:nvPr/>
          </p:nvCxnSpPr>
          <p:spPr>
            <a:xfrm>
              <a:off x="4483169" y="4803014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DD2A4F-9CC3-8B7D-FAC3-CBCD77B0E6BB}"/>
                </a:ext>
              </a:extLst>
            </p:cNvPr>
            <p:cNvCxnSpPr>
              <a:cxnSpLocks/>
            </p:cNvCxnSpPr>
            <p:nvPr/>
          </p:nvCxnSpPr>
          <p:spPr>
            <a:xfrm>
              <a:off x="4599850" y="477722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9495435-FB70-5011-ECC1-1D8AEDB5F24C}"/>
                </a:ext>
              </a:extLst>
            </p:cNvPr>
            <p:cNvCxnSpPr>
              <a:cxnSpLocks/>
            </p:cNvCxnSpPr>
            <p:nvPr/>
          </p:nvCxnSpPr>
          <p:spPr>
            <a:xfrm>
              <a:off x="4716531" y="4758588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22501F4-E0C3-807A-D9EF-08AA6DD9A944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12" y="473994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4A4C02-D128-EDFF-23F9-B5247EE32199}"/>
                </a:ext>
              </a:extLst>
            </p:cNvPr>
            <p:cNvCxnSpPr>
              <a:cxnSpLocks/>
            </p:cNvCxnSpPr>
            <p:nvPr/>
          </p:nvCxnSpPr>
          <p:spPr>
            <a:xfrm>
              <a:off x="4949893" y="4714162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BBA859C-2E59-65EE-0B47-E8E2D4E78E77}"/>
                </a:ext>
              </a:extLst>
            </p:cNvPr>
            <p:cNvCxnSpPr>
              <a:cxnSpLocks/>
            </p:cNvCxnSpPr>
            <p:nvPr/>
          </p:nvCxnSpPr>
          <p:spPr>
            <a:xfrm>
              <a:off x="5080861" y="471137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DC4C055-29D7-5EA2-B926-0A60EC0E1C3F}"/>
                </a:ext>
              </a:extLst>
            </p:cNvPr>
            <p:cNvCxnSpPr>
              <a:cxnSpLocks/>
            </p:cNvCxnSpPr>
            <p:nvPr/>
          </p:nvCxnSpPr>
          <p:spPr>
            <a:xfrm>
              <a:off x="5211829" y="4670072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8E70EF9-D72A-2681-1701-D0DB01DB7E12}"/>
                </a:ext>
              </a:extLst>
            </p:cNvPr>
            <p:cNvCxnSpPr>
              <a:cxnSpLocks/>
            </p:cNvCxnSpPr>
            <p:nvPr/>
          </p:nvCxnSpPr>
          <p:spPr>
            <a:xfrm>
              <a:off x="5342797" y="4650205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F31DD2-7C77-F503-3812-6B9B17C99621}"/>
                </a:ext>
              </a:extLst>
            </p:cNvPr>
            <p:cNvCxnSpPr>
              <a:cxnSpLocks/>
            </p:cNvCxnSpPr>
            <p:nvPr/>
          </p:nvCxnSpPr>
          <p:spPr>
            <a:xfrm>
              <a:off x="5473765" y="4637482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F427A77-166C-3196-D372-36477192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604733" y="461047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D24E30-7D54-6E7B-9073-7CDECE1F9B79}"/>
                </a:ext>
              </a:extLst>
            </p:cNvPr>
            <p:cNvCxnSpPr>
              <a:cxnSpLocks/>
            </p:cNvCxnSpPr>
            <p:nvPr/>
          </p:nvCxnSpPr>
          <p:spPr>
            <a:xfrm>
              <a:off x="5735701" y="4583460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41EA82-D073-2C3E-FD9B-B29C0741BFDA}"/>
                </a:ext>
              </a:extLst>
            </p:cNvPr>
            <p:cNvCxnSpPr>
              <a:cxnSpLocks/>
            </p:cNvCxnSpPr>
            <p:nvPr/>
          </p:nvCxnSpPr>
          <p:spPr>
            <a:xfrm>
              <a:off x="5866669" y="4563593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D371187-D2F4-7464-5025-EDB670FB0774}"/>
                </a:ext>
              </a:extLst>
            </p:cNvPr>
            <p:cNvCxnSpPr>
              <a:cxnSpLocks/>
            </p:cNvCxnSpPr>
            <p:nvPr/>
          </p:nvCxnSpPr>
          <p:spPr>
            <a:xfrm>
              <a:off x="5997637" y="4550870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1BBD479-E580-8FFE-7028-05883D7C8591}"/>
                </a:ext>
              </a:extLst>
            </p:cNvPr>
            <p:cNvCxnSpPr>
              <a:cxnSpLocks/>
            </p:cNvCxnSpPr>
            <p:nvPr/>
          </p:nvCxnSpPr>
          <p:spPr>
            <a:xfrm>
              <a:off x="6128605" y="4523859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B3AE7FA-827B-2DD5-D61B-B1FCA7606DAA}"/>
                </a:ext>
              </a:extLst>
            </p:cNvPr>
            <p:cNvCxnSpPr>
              <a:cxnSpLocks/>
            </p:cNvCxnSpPr>
            <p:nvPr/>
          </p:nvCxnSpPr>
          <p:spPr>
            <a:xfrm>
              <a:off x="6259573" y="4503992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DF5E7-C926-40DC-C67A-3DE1B954AA44}"/>
                </a:ext>
              </a:extLst>
            </p:cNvPr>
            <p:cNvCxnSpPr>
              <a:cxnSpLocks/>
            </p:cNvCxnSpPr>
            <p:nvPr/>
          </p:nvCxnSpPr>
          <p:spPr>
            <a:xfrm>
              <a:off x="6390541" y="4476981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4A8E7A5-5349-1D26-53B8-BCAB9DD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6521509" y="4449970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1DB3A2-5463-BBF7-56DF-70E8D7B0BF3C}"/>
                </a:ext>
              </a:extLst>
            </p:cNvPr>
            <p:cNvCxnSpPr>
              <a:cxnSpLocks/>
            </p:cNvCxnSpPr>
            <p:nvPr/>
          </p:nvCxnSpPr>
          <p:spPr>
            <a:xfrm>
              <a:off x="6652477" y="4437247"/>
              <a:ext cx="0" cy="17803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0A71F53-FF99-A03E-83CA-1647274E1D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5853" y="2729022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AAF870-0900-E271-2C86-FA0E907F7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4497" y="2583757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83F6D49-CF05-865F-75C0-44BB494C9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3143" y="2438493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A1020AA-532A-AA5E-4350-874F7F15E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789" y="2293229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470A532-DC85-03D7-FAAD-19AC7EFFA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0435" y="2147965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3FC33D9-2BB4-DF46-2D60-5244C0557B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9081" y="2002701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FD567E9-81A3-D290-D1A5-395B60837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7727" y="1857437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479ECCB-52BD-5F3F-5CF4-315E5063D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6373" y="1712173"/>
              <a:ext cx="3445656" cy="5361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6414FA0-D335-D11D-8FC6-5A42C86F670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734559" y="1855375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2660B12-7C3E-9235-7102-811D874879D9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865377" y="184379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922F2CA-9D2C-4F52-850A-926A02221CF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2971496" y="180415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E933D8C-77A6-7898-5D3E-8B794CE2973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093434" y="178010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4EFF26F-036E-D4FB-523C-EE7127EEBCBA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222303" y="178010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8221504-4669-C8B2-18BA-3F58FC17D559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344239" y="1761294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AB2A12F-C3C6-F5BD-8750-14AF03DA47FA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466175" y="174248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C0DEC56-9E1C-629C-E23B-B13DBBFA071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566238" y="171977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C774FA4-17D7-1C6D-E40B-CD913B8ABA7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710047" y="1723666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C52AA74-DB0B-F320-7FC6-1A743291B546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796849" y="1672981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C295C2C-7735-1B21-8621-0194716E94F4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3953919" y="1686038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7D35669-E5ED-C544-9B82-9930C330485B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075855" y="164841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DC1DFA3-231B-825D-B244-D94C87D5628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195121" y="162695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A2BBDAA-8B58-7426-98F7-82917E93DF4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319727" y="1610782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F47300A-0031-8A34-5EDA-277A7C248F37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448659" y="1587066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2D2181B-086D-809E-E0D8-0F192B5C909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563599" y="1573154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1AAB4A5-CC1E-130B-A8F3-0E9B0F4EAD6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685535" y="155434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9F142D5-CD56-6F6B-873C-A5EE3EDE525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807471" y="1516712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C7B4893-E5C7-B878-2D0E-AB95F85F888E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043862" y="1492762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0214B96-D4B0-1394-5641-FDCAE67D8938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4914697" y="150513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A75BD8-5E7F-0972-5B84-A07A08AEB54C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152072" y="146028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1DFF942-D7D8-A047-2831-22AAEFD96095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309143" y="1471854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3EE65BB-0DF4-DA36-F344-C8AEE60B09AB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417151" y="1441456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E50C997-3E80-8BBB-10BE-36518CC742AD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524235" y="1402099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6FC5172-258F-32A2-B522-54AF8F0DB471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661023" y="1422642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B30E75F-A5D6-B957-9BFF-D4122A672EA8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782959" y="1385014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A8A8A2-B057-9464-1D85-01F226046132}"/>
                </a:ext>
              </a:extLst>
            </p:cNvPr>
            <p:cNvCxnSpPr>
              <a:cxnSpLocks/>
            </p:cNvCxnSpPr>
            <p:nvPr/>
          </p:nvCxnSpPr>
          <p:spPr>
            <a:xfrm rot="18940723">
              <a:off x="5904895" y="1366200"/>
              <a:ext cx="0" cy="1780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EE66E216-F5B4-F178-D71C-F24B61AD9C05}"/>
                </a:ext>
              </a:extLst>
            </p:cNvPr>
            <p:cNvSpPr/>
            <p:nvPr/>
          </p:nvSpPr>
          <p:spPr>
            <a:xfrm>
              <a:off x="2061837" y="3774483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CDB9CE34-C066-BFEF-DCF7-6E6F015BC916}"/>
                </a:ext>
              </a:extLst>
            </p:cNvPr>
            <p:cNvSpPr txBox="1"/>
            <p:nvPr/>
          </p:nvSpPr>
          <p:spPr>
            <a:xfrm>
              <a:off x="4331999" y="1252593"/>
              <a:ext cx="23224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  <a:latin typeface="+mj-lt"/>
                </a:rPr>
                <a:t>Heightmap segmentation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0C3C4B5-1932-9409-C09D-789766175E2B}"/>
                </a:ext>
              </a:extLst>
            </p:cNvPr>
            <p:cNvSpPr txBox="1"/>
            <p:nvPr/>
          </p:nvSpPr>
          <p:spPr>
            <a:xfrm>
              <a:off x="5132732" y="6527040"/>
              <a:ext cx="16292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+mj-lt"/>
                </a:rPr>
                <a:t>Derivation image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7480D33-36F0-87AA-B6B4-455CEAD390FC}"/>
                </a:ext>
              </a:extLst>
            </p:cNvPr>
            <p:cNvSpPr txBox="1"/>
            <p:nvPr/>
          </p:nvSpPr>
          <p:spPr>
            <a:xfrm>
              <a:off x="6939165" y="2182271"/>
              <a:ext cx="21065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Heightmap plane position (</a:t>
              </a:r>
              <a:r>
                <a:rPr lang="en-US" sz="1400" dirty="0" err="1">
                  <a:latin typeface="+mj-lt"/>
                </a:rPr>
                <a:t>x,y,z</a:t>
              </a:r>
              <a:r>
                <a:rPr lang="en-US" sz="1400" dirty="0">
                  <a:latin typeface="+mj-lt"/>
                </a:rPr>
                <a:t>) equals Derivation image 1</a:t>
              </a:r>
              <a:r>
                <a:rPr lang="en-US" sz="1400" baseline="30000" dirty="0">
                  <a:latin typeface="+mj-lt"/>
                </a:rPr>
                <a:t>st</a:t>
              </a:r>
              <a:r>
                <a:rPr lang="en-US" sz="1400" dirty="0">
                  <a:latin typeface="+mj-lt"/>
                </a:rPr>
                <a:t> plane position (x</a:t>
              </a:r>
              <a:r>
                <a:rPr lang="en-US" sz="1400" baseline="-25000" dirty="0">
                  <a:latin typeface="+mj-lt"/>
                </a:rPr>
                <a:t>1</a:t>
              </a:r>
              <a:r>
                <a:rPr lang="en-US" sz="1400" dirty="0">
                  <a:latin typeface="+mj-lt"/>
                </a:rPr>
                <a:t>,y</a:t>
              </a:r>
              <a:r>
                <a:rPr lang="en-US" sz="1400" baseline="-25000" dirty="0">
                  <a:latin typeface="+mj-lt"/>
                </a:rPr>
                <a:t>1</a:t>
              </a:r>
              <a:r>
                <a:rPr lang="en-US" sz="1400" dirty="0">
                  <a:latin typeface="+mj-lt"/>
                </a:rPr>
                <a:t>,z</a:t>
              </a:r>
              <a:r>
                <a:rPr lang="en-US" sz="1400" baseline="-25000" dirty="0">
                  <a:latin typeface="+mj-lt"/>
                </a:rPr>
                <a:t>1</a:t>
              </a:r>
              <a:r>
                <a:rPr lang="en-US" sz="1400" dirty="0">
                  <a:latin typeface="+mj-lt"/>
                </a:rPr>
                <a:t>)</a:t>
              </a:r>
              <a:endParaRPr lang="en-US" sz="1400" dirty="0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924650C-F2B1-AE46-3040-E470059AEA4E}"/>
                </a:ext>
              </a:extLst>
            </p:cNvPr>
            <p:cNvSpPr txBox="1"/>
            <p:nvPr/>
          </p:nvSpPr>
          <p:spPr>
            <a:xfrm>
              <a:off x="1324249" y="3633713"/>
              <a:ext cx="7827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(x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,y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,z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BAC851-B2B0-5C40-6382-24E4E48648E8}"/>
                </a:ext>
              </a:extLst>
            </p:cNvPr>
            <p:cNvSpPr txBox="1"/>
            <p:nvPr/>
          </p:nvSpPr>
          <p:spPr>
            <a:xfrm>
              <a:off x="1375766" y="1964507"/>
              <a:ext cx="7827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(</a:t>
              </a:r>
              <a:r>
                <a:rPr lang="en-US" sz="1200" dirty="0" err="1">
                  <a:solidFill>
                    <a:srgbClr val="7030A0"/>
                  </a:solidFill>
                  <a:latin typeface="+mj-lt"/>
                </a:rPr>
                <a:t>x,y,z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5A4B9B5-D96C-901B-74FE-2013F26FDEFB}"/>
                </a:ext>
              </a:extLst>
            </p:cNvPr>
            <p:cNvSpPr/>
            <p:nvPr/>
          </p:nvSpPr>
          <p:spPr>
            <a:xfrm>
              <a:off x="1961254" y="2105911"/>
              <a:ext cx="96714" cy="83707"/>
            </a:xfrm>
            <a:prstGeom prst="flowChartConnector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441606-B894-4018-7F69-38EF43334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9742" y="1826469"/>
              <a:ext cx="1394262" cy="2069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52663A-CF96-0F8B-7BB9-50C1C965B43E}"/>
                </a:ext>
              </a:extLst>
            </p:cNvPr>
            <p:cNvSpPr txBox="1"/>
            <p:nvPr/>
          </p:nvSpPr>
          <p:spPr>
            <a:xfrm>
              <a:off x="1120585" y="1612738"/>
              <a:ext cx="24201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200" baseline="-25000" dirty="0">
                  <a:solidFill>
                    <a:srgbClr val="7030A0"/>
                  </a:solidFill>
                  <a:latin typeface="+mj-lt"/>
                </a:rPr>
                <a:t>R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= (cos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α</a:t>
              </a:r>
              <a:r>
                <a:rPr lang="en-US" sz="1200" baseline="-25000" dirty="0" err="1">
                  <a:solidFill>
                    <a:srgbClr val="7030A0"/>
                  </a:solidFill>
                  <a:latin typeface="+mj-lt"/>
                </a:rPr>
                <a:t>R</a:t>
              </a:r>
              <a:r>
                <a:rPr lang="en-US" sz="1200" dirty="0" err="1">
                  <a:solidFill>
                    <a:srgbClr val="7030A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β</a:t>
              </a:r>
              <a:r>
                <a:rPr lang="en-US" sz="1200" baseline="-25000" dirty="0" err="1">
                  <a:solidFill>
                    <a:srgbClr val="7030A0"/>
                  </a:solidFill>
                  <a:latin typeface="+mj-lt"/>
                </a:rPr>
                <a:t>R</a:t>
              </a:r>
              <a:r>
                <a:rPr lang="en-US" sz="1200" dirty="0" err="1">
                  <a:solidFill>
                    <a:srgbClr val="7030A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γ</a:t>
              </a:r>
              <a:r>
                <a:rPr lang="en-US" sz="1200" baseline="-25000" dirty="0">
                  <a:solidFill>
                    <a:srgbClr val="7030A0"/>
                  </a:solidFill>
                  <a:latin typeface="+mj-lt"/>
                </a:rPr>
                <a:t>R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C55007A-6288-DB6F-C4A0-B8FBA1678468}"/>
                </a:ext>
              </a:extLst>
            </p:cNvPr>
            <p:cNvCxnSpPr>
              <a:cxnSpLocks/>
            </p:cNvCxnSpPr>
            <p:nvPr/>
          </p:nvCxnSpPr>
          <p:spPr>
            <a:xfrm>
              <a:off x="1929843" y="2263119"/>
              <a:ext cx="769990" cy="8091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120375-EC45-9598-3589-A8AF6672C025}"/>
                </a:ext>
              </a:extLst>
            </p:cNvPr>
            <p:cNvSpPr txBox="1"/>
            <p:nvPr/>
          </p:nvSpPr>
          <p:spPr>
            <a:xfrm>
              <a:off x="744983" y="2443384"/>
              <a:ext cx="187669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200" baseline="-25000" dirty="0">
                  <a:solidFill>
                    <a:srgbClr val="7030A0"/>
                  </a:solidFill>
                  <a:latin typeface="+mj-lt"/>
                </a:rPr>
                <a:t>C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=</a:t>
              </a:r>
              <a:endParaRPr lang="en-US" sz="1200" i="1" dirty="0">
                <a:solidFill>
                  <a:srgbClr val="7030A0"/>
                </a:solidFill>
                <a:latin typeface="+mj-lt"/>
              </a:endParaRPr>
            </a:p>
            <a:p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(cos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α</a:t>
              </a:r>
              <a:r>
                <a:rPr lang="en-US" sz="1200" baseline="-25000" dirty="0" err="1">
                  <a:solidFill>
                    <a:srgbClr val="7030A0"/>
                  </a:solidFill>
                  <a:latin typeface="+mj-lt"/>
                </a:rPr>
                <a:t>C</a:t>
              </a:r>
              <a:r>
                <a:rPr lang="en-US" sz="1200" dirty="0" err="1">
                  <a:solidFill>
                    <a:srgbClr val="7030A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β</a:t>
              </a:r>
              <a:r>
                <a:rPr lang="en-US" sz="1200" baseline="-25000" dirty="0" err="1">
                  <a:solidFill>
                    <a:srgbClr val="7030A0"/>
                  </a:solidFill>
                  <a:latin typeface="+mj-lt"/>
                </a:rPr>
                <a:t>C</a:t>
              </a:r>
              <a:r>
                <a:rPr lang="en-US" sz="1200" dirty="0" err="1">
                  <a:solidFill>
                    <a:srgbClr val="7030A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7030A0"/>
                  </a:solidFill>
                  <a:latin typeface="+mj-lt"/>
                </a:rPr>
                <a:t>γ</a:t>
              </a:r>
              <a:r>
                <a:rPr lang="en-US" sz="1200" baseline="-25000" dirty="0">
                  <a:solidFill>
                    <a:srgbClr val="7030A0"/>
                  </a:solidFill>
                  <a:latin typeface="+mj-lt"/>
                </a:rPr>
                <a:t>C</a:t>
              </a:r>
              <a:r>
                <a:rPr lang="en-US" sz="1200" dirty="0">
                  <a:solidFill>
                    <a:srgbClr val="7030A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736AA5-8061-A0AC-725D-94FCEFAE2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3889" y="3473470"/>
              <a:ext cx="1394262" cy="20695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0CB217-B14D-8BF3-6C17-4EF4A8263469}"/>
                </a:ext>
              </a:extLst>
            </p:cNvPr>
            <p:cNvSpPr txBox="1"/>
            <p:nvPr/>
          </p:nvSpPr>
          <p:spPr>
            <a:xfrm>
              <a:off x="901855" y="3289591"/>
              <a:ext cx="270615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=</a:t>
              </a:r>
              <a:r>
                <a:rPr lang="en-US" sz="1200" i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(cos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α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β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γ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R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E8D099B-47C2-E0C6-0EE7-F0087B782CF0}"/>
                </a:ext>
              </a:extLst>
            </p:cNvPr>
            <p:cNvCxnSpPr>
              <a:cxnSpLocks/>
            </p:cNvCxnSpPr>
            <p:nvPr/>
          </p:nvCxnSpPr>
          <p:spPr>
            <a:xfrm>
              <a:off x="1973993" y="3881216"/>
              <a:ext cx="1653" cy="126293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446C2B-65B5-D2C7-D5AF-828A25E65F70}"/>
                </a:ext>
              </a:extLst>
            </p:cNvPr>
            <p:cNvSpPr txBox="1"/>
            <p:nvPr/>
          </p:nvSpPr>
          <p:spPr>
            <a:xfrm>
              <a:off x="332238" y="4080674"/>
              <a:ext cx="187669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C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=</a:t>
              </a:r>
              <a:endParaRPr lang="en-US" sz="1200" i="1" dirty="0">
                <a:solidFill>
                  <a:srgbClr val="000000"/>
                </a:solidFill>
                <a:latin typeface="+mj-lt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(cos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α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j-lt"/>
                </a:rPr>
                <a:t>C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β</a:t>
              </a:r>
              <a:r>
                <a:rPr lang="en-US" sz="1200" baseline="-25000" dirty="0" err="1">
                  <a:solidFill>
                    <a:srgbClr val="000000"/>
                  </a:solidFill>
                  <a:latin typeface="+mj-lt"/>
                </a:rPr>
                <a:t>C</a:t>
              </a:r>
              <a:r>
                <a:rPr lang="en-US" sz="1200" dirty="0" err="1">
                  <a:solidFill>
                    <a:srgbClr val="000000"/>
                  </a:solidFill>
                  <a:latin typeface="+mj-lt"/>
                </a:rPr>
                <a:t>,cos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l-GR" sz="1200" dirty="0">
                  <a:solidFill>
                    <a:srgbClr val="000000"/>
                  </a:solidFill>
                  <a:latin typeface="+mj-lt"/>
                </a:rPr>
                <a:t>γ</a:t>
              </a:r>
              <a:r>
                <a:rPr lang="en-US" sz="1200" baseline="-25000" dirty="0">
                  <a:solidFill>
                    <a:srgbClr val="000000"/>
                  </a:solidFill>
                  <a:latin typeface="+mj-lt"/>
                </a:rPr>
                <a:t>C</a:t>
              </a: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85247B-0BE4-584E-75A2-6ECC264C5E68}"/>
                </a:ext>
              </a:extLst>
            </p:cNvPr>
            <p:cNvSpPr txBox="1"/>
            <p:nvPr/>
          </p:nvSpPr>
          <p:spPr>
            <a:xfrm>
              <a:off x="6959135" y="3177341"/>
              <a:ext cx="198172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Heightmap plane row orientation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400" baseline="-25000" dirty="0">
                  <a:latin typeface="+mj-lt"/>
                </a:rPr>
                <a:t>R</a:t>
              </a:r>
              <a:endParaRPr lang="en-US" sz="1400" i="1" dirty="0">
                <a:latin typeface="+mj-lt"/>
              </a:endParaRPr>
            </a:p>
            <a:p>
              <a:r>
                <a:rPr lang="en-US" sz="1400" dirty="0">
                  <a:latin typeface="+mj-lt"/>
                </a:rPr>
                <a:t>equals Derivation image plane row orientation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baseline="-25000" dirty="0">
                  <a:latin typeface="+mj-lt"/>
                </a:rPr>
                <a:t>R</a:t>
              </a:r>
              <a:endParaRPr lang="en-US" sz="1400" dirty="0"/>
            </a:p>
            <a:p>
              <a:endParaRPr lang="en-US" sz="1400" dirty="0">
                <a:latin typeface="+mj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1E1BB-1994-F433-4654-A750688FBF61}"/>
                </a:ext>
              </a:extLst>
            </p:cNvPr>
            <p:cNvSpPr txBox="1"/>
            <p:nvPr/>
          </p:nvSpPr>
          <p:spPr>
            <a:xfrm>
              <a:off x="6948394" y="4541339"/>
              <a:ext cx="1863522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Heightmap plane column orientation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400" baseline="-25000" dirty="0">
                  <a:latin typeface="+mj-lt"/>
                </a:rPr>
                <a:t>C</a:t>
              </a:r>
              <a:r>
                <a:rPr lang="en-US" sz="1400" dirty="0">
                  <a:latin typeface="+mj-lt"/>
                </a:rPr>
                <a:t> equals cross product of Derivation image plane column orientation and row orientation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baseline="-25000" dirty="0">
                  <a:latin typeface="+mj-lt"/>
                </a:rPr>
                <a:t>C</a:t>
              </a:r>
              <a:r>
                <a:rPr lang="en-US" sz="1400" dirty="0">
                  <a:latin typeface="+mj-lt"/>
                </a:rPr>
                <a:t> X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baseline="-25000" dirty="0">
                  <a:latin typeface="+mj-lt"/>
                </a:rPr>
                <a:t>R</a:t>
              </a:r>
              <a:r>
                <a:rPr lang="en-US" sz="1400" dirty="0">
                  <a:latin typeface="+mj-lt"/>
                </a:rPr>
                <a:t> </a:t>
              </a:r>
              <a:endParaRPr lang="en-US" sz="14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32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D939-683B-EABF-4707-9F755C4E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Referenced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9357-B222-C39D-29A3-DC7D9CD5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Heightmap is specified in the volumetric space (Frame of Reference) of a referenced Derivation Image</a:t>
            </a:r>
          </a:p>
          <a:p>
            <a:pPr lvl="1"/>
            <a:r>
              <a:rPr lang="en-US" sz="2400" dirty="0"/>
              <a:t>Identified in Derivation Image Functional Group</a:t>
            </a:r>
          </a:p>
          <a:p>
            <a:pPr lvl="1"/>
            <a:r>
              <a:rPr lang="en-US" sz="2400" dirty="0"/>
              <a:t>Frame of Reference Coordinate System may be deformed – see CP2347 “Clarify OPT Frame of Reference Coordinate System”</a:t>
            </a:r>
          </a:p>
          <a:p>
            <a:r>
              <a:rPr lang="en-US" sz="2800" dirty="0"/>
              <a:t>Heightmap may be computed from a different object (e.g., Raw Data) identified in Referenced Image Functional Group </a:t>
            </a:r>
          </a:p>
        </p:txBody>
      </p:sp>
    </p:spTree>
    <p:extLst>
      <p:ext uri="{BB962C8B-B14F-4D97-AF65-F5344CB8AC3E}">
        <p14:creationId xmlns:p14="http://schemas.microsoft.com/office/powerpoint/2010/main" val="409821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92C9-9832-2C1F-126D-75FF22EE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OPT Acquisition and Display </a:t>
            </a:r>
            <a:br>
              <a:rPr lang="en-US" sz="3600" dirty="0"/>
            </a:br>
            <a:r>
              <a:rPr lang="en-US" sz="3600" dirty="0"/>
              <a:t>Frame of Reference Coordinate System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AD5E4E-1B89-8ABF-C1A1-5FB84065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2" y="5403814"/>
            <a:ext cx="8459788" cy="1146347"/>
          </a:xfrm>
        </p:spPr>
        <p:txBody>
          <a:bodyPr/>
          <a:lstStyle/>
          <a:p>
            <a:r>
              <a:rPr lang="en-US" sz="2400" dirty="0"/>
              <a:t>Heightmap follows OPT frame location in space and coordinate system, including for circular or other non-linear scans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BE8E8C-A147-E9F2-25F1-DC1EECEAB549}"/>
              </a:ext>
            </a:extLst>
          </p:cNvPr>
          <p:cNvGrpSpPr/>
          <p:nvPr/>
        </p:nvGrpSpPr>
        <p:grpSpPr>
          <a:xfrm>
            <a:off x="472742" y="1931484"/>
            <a:ext cx="3967379" cy="2775598"/>
            <a:chOff x="430306" y="1921093"/>
            <a:chExt cx="6804211" cy="4760260"/>
          </a:xfrm>
        </p:grpSpPr>
        <p:pic>
          <p:nvPicPr>
            <p:cNvPr id="41" name="Picture 40" descr="A close-up of a colorful image&#10;&#10;Description automatically generated">
              <a:extLst>
                <a:ext uri="{FF2B5EF4-FFF2-40B4-BE49-F238E27FC236}">
                  <a16:creationId xmlns:a16="http://schemas.microsoft.com/office/drawing/2014/main" id="{B85C05E8-DD1E-4CA8-2283-DB9C2DD72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859927" y="3941137"/>
              <a:ext cx="1713160" cy="587659"/>
            </a:xfrm>
            <a:prstGeom prst="rect">
              <a:avLst/>
            </a:prstGeom>
          </p:spPr>
        </p:pic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28953403-1F04-C2C9-AEE4-BD1D7A91622D}"/>
                </a:ext>
              </a:extLst>
            </p:cNvPr>
            <p:cNvSpPr/>
            <p:nvPr/>
          </p:nvSpPr>
          <p:spPr>
            <a:xfrm rot="11700612" flipH="1">
              <a:off x="4298659" y="5066597"/>
              <a:ext cx="526832" cy="445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41B0F39-9A5A-10D1-E6DD-E8A9570AA667}"/>
                </a:ext>
              </a:extLst>
            </p:cNvPr>
            <p:cNvSpPr/>
            <p:nvPr/>
          </p:nvSpPr>
          <p:spPr>
            <a:xfrm rot="20806544" flipH="1">
              <a:off x="4309805" y="3061418"/>
              <a:ext cx="526832" cy="4450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C545AF-4BD6-21E7-27DE-4F33E4C79578}"/>
                </a:ext>
              </a:extLst>
            </p:cNvPr>
            <p:cNvSpPr/>
            <p:nvPr/>
          </p:nvSpPr>
          <p:spPr>
            <a:xfrm flipH="1">
              <a:off x="751729" y="2188211"/>
              <a:ext cx="3861060" cy="425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D1CE04-2F85-3758-118E-6B7A11DF6639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598886" y="3432801"/>
              <a:ext cx="4396592" cy="83453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38D1F4-F643-188E-2DF7-A8EEA8AC9B5B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>
              <a:off x="598886" y="4267332"/>
              <a:ext cx="4267213" cy="8379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Content Placeholder 4">
              <a:extLst>
                <a:ext uri="{FF2B5EF4-FFF2-40B4-BE49-F238E27FC236}">
                  <a16:creationId xmlns:a16="http://schemas.microsoft.com/office/drawing/2014/main" id="{8C0259A1-E55B-35B9-6A4D-8F230F2FD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187" t="65342" r="26789" b="48"/>
            <a:stretch/>
          </p:blipFill>
          <p:spPr bwMode="auto">
            <a:xfrm flipH="1">
              <a:off x="5283096" y="5340861"/>
              <a:ext cx="1951421" cy="723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0A23A5-959E-E60B-1A4F-3A3A85BDB3FB}"/>
                </a:ext>
              </a:extLst>
            </p:cNvPr>
            <p:cNvSpPr/>
            <p:nvPr/>
          </p:nvSpPr>
          <p:spPr>
            <a:xfrm flipH="1">
              <a:off x="430306" y="1921093"/>
              <a:ext cx="4663425" cy="4760260"/>
            </a:xfrm>
            <a:prstGeom prst="ellipse">
              <a:avLst/>
            </a:prstGeom>
            <a:noFill/>
            <a:ln w="2127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Bent 50">
              <a:extLst>
                <a:ext uri="{FF2B5EF4-FFF2-40B4-BE49-F238E27FC236}">
                  <a16:creationId xmlns:a16="http://schemas.microsoft.com/office/drawing/2014/main" id="{7CB65AC6-7F78-BDB0-3CF5-8967A9AD236D}"/>
                </a:ext>
              </a:extLst>
            </p:cNvPr>
            <p:cNvSpPr/>
            <p:nvPr/>
          </p:nvSpPr>
          <p:spPr>
            <a:xfrm rot="5400000">
              <a:off x="5545274" y="4059783"/>
              <a:ext cx="910029" cy="1017471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7CBEB6-F1D3-FD47-3595-E07BB2E3E39F}"/>
                </a:ext>
              </a:extLst>
            </p:cNvPr>
            <p:cNvSpPr/>
            <p:nvPr/>
          </p:nvSpPr>
          <p:spPr>
            <a:xfrm flipH="1">
              <a:off x="598886" y="2087532"/>
              <a:ext cx="4275252" cy="4359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7D2135B4-B225-E2AF-6A1D-6C8CFC5FB778}"/>
              </a:ext>
            </a:extLst>
          </p:cNvPr>
          <p:cNvSpPr/>
          <p:nvPr/>
        </p:nvSpPr>
        <p:spPr>
          <a:xfrm rot="13686674">
            <a:off x="399757" y="2653559"/>
            <a:ext cx="1504148" cy="1361470"/>
          </a:xfrm>
          <a:prstGeom prst="arc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0E67D-E53C-29DB-27EB-A59CAAEBFF1F}"/>
              </a:ext>
            </a:extLst>
          </p:cNvPr>
          <p:cNvSpPr txBox="1"/>
          <p:nvPr/>
        </p:nvSpPr>
        <p:spPr>
          <a:xfrm>
            <a:off x="4925669" y="1520198"/>
            <a:ext cx="374558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+mn-lt"/>
              </a:rPr>
              <a:t>Typical 6x6mm scan area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+mn-lt"/>
              </a:rPr>
              <a:t>Deformation is small, and measurements in image are corrected by (proprietary) algorithms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+mn-lt"/>
              </a:rPr>
              <a:t>CP2347 clarifies that it is </a:t>
            </a:r>
            <a:r>
              <a:rPr lang="en-US" sz="2200" i="1" u="sng" dirty="0">
                <a:latin typeface="+mn-lt"/>
              </a:rPr>
              <a:t>nominally</a:t>
            </a:r>
            <a:r>
              <a:rPr lang="en-US" sz="2200" dirty="0">
                <a:latin typeface="+mn-lt"/>
              </a:rPr>
              <a:t> in the Patient-based Coordinate System, with caveat for possible deformation</a:t>
            </a:r>
          </a:p>
          <a:p>
            <a:pPr>
              <a:spcAft>
                <a:spcPts val="600"/>
              </a:spcAft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40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8B2D-87A3-41B3-94BB-ED02C630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N::M Relationship between OPT and SEG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E17F-EB04-C2AB-F5C2-631ECD574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Heightmap SOP Instance can record multiple layers (segments)</a:t>
            </a:r>
          </a:p>
          <a:p>
            <a:r>
              <a:rPr lang="en-US" sz="2400" dirty="0"/>
              <a:t>One Heightmap SOP Instance can be applied to multiple OPT SOP Instances (e.g., if OPTs are one frame per instance)</a:t>
            </a:r>
          </a:p>
          <a:p>
            <a:pPr lvl="1"/>
            <a:r>
              <a:rPr lang="en-US" sz="2400" dirty="0"/>
              <a:t>All OPTs (and Heightmap) must have same Frame of Reference UID</a:t>
            </a:r>
          </a:p>
          <a:p>
            <a:r>
              <a:rPr lang="en-US" sz="2400" dirty="0"/>
              <a:t>Multiple Heightmap SOP Instances can be applied to single OPT SOP Instances (e.g., one layer per Heightmap instance)</a:t>
            </a:r>
          </a:p>
        </p:txBody>
      </p:sp>
    </p:spTree>
    <p:extLst>
      <p:ext uri="{BB962C8B-B14F-4D97-AF65-F5344CB8AC3E}">
        <p14:creationId xmlns:p14="http://schemas.microsoft.com/office/powerpoint/2010/main" val="104376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E4BA-7980-EE99-9358-A196366F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52A1-424A-14B2-3905-522A1670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Heightmap pixel data values use 32-bit floating point VR for sub-pixel resolution of position in anatomic image</a:t>
            </a:r>
          </a:p>
          <a:p>
            <a:r>
              <a:rPr lang="en-US" sz="2800" dirty="0"/>
              <a:t>Absence of segment in a column indicated by value in range specified by Float Pixel Padding Value (0028,0122) and Float Pixel Padding Range Limit (0028,0124) </a:t>
            </a:r>
          </a:p>
          <a:p>
            <a:r>
              <a:rPr lang="en-US" sz="2800" dirty="0"/>
              <a:t>CP2352 in process to clarify whether IEEE 754 NaN (Not a Number) values are legal (e.g., for padding)</a:t>
            </a:r>
          </a:p>
        </p:txBody>
      </p:sp>
    </p:spTree>
    <p:extLst>
      <p:ext uri="{BB962C8B-B14F-4D97-AF65-F5344CB8AC3E}">
        <p14:creationId xmlns:p14="http://schemas.microsoft.com/office/powerpoint/2010/main" val="3008930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C7AD-8469-E676-F35A-F4942F70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non-OPT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B32C-92AB-9544-C2F9-37F63E51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Initial use case for segmenting retinal layers in OPT</a:t>
            </a:r>
          </a:p>
          <a:p>
            <a:r>
              <a:rPr lang="en-US" sz="2800" dirty="0"/>
              <a:t>No ophthalmic-specific vocabulary or constructs</a:t>
            </a:r>
          </a:p>
          <a:p>
            <a:r>
              <a:rPr lang="en-US" sz="2800" dirty="0"/>
              <a:t>Major constraint is geometric assumptions </a:t>
            </a:r>
          </a:p>
          <a:p>
            <a:pPr lvl="1"/>
            <a:r>
              <a:rPr lang="en-US" sz="2400" dirty="0"/>
              <a:t>Derivation image frames perpendicular to heightmap baseline plane</a:t>
            </a:r>
          </a:p>
          <a:p>
            <a:pPr lvl="1"/>
            <a:r>
              <a:rPr lang="en-US" sz="2400" dirty="0"/>
              <a:t>Rows of heightmap data correspond to the top rows of Derivation Image frames</a:t>
            </a:r>
          </a:p>
          <a:p>
            <a:pPr lvl="1"/>
            <a:r>
              <a:rPr lang="en-US" sz="2400" dirty="0"/>
              <a:t>Columns of the Heightmap Segmentation correspond to the frames of the Derivation Image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47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5D1C-B4E7-F628-DCB8-7EED66F3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Heightmap in En Face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738E-5733-FE71-84AB-F38C2DA2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Ophthalmic OCT En Face Image presents a cross-sectional slab of OPT or OPT Volume Analysis multi-frame image as a planar image</a:t>
            </a:r>
          </a:p>
          <a:p>
            <a:r>
              <a:rPr lang="en-US" sz="2400" dirty="0"/>
              <a:t>A surface of the slab may be specified using one segmented surface, or an interpolation of two segmented surfaces, or a fixed offset above/below a segmented surface</a:t>
            </a:r>
          </a:p>
          <a:p>
            <a:r>
              <a:rPr lang="en-US" sz="2400" dirty="0"/>
              <a:t>Revision of En Face IOD allows segmented surface to be Heightmap, Surface Segmentation, or any other SOP Class</a:t>
            </a:r>
          </a:p>
          <a:p>
            <a:pPr lvl="1"/>
            <a:r>
              <a:rPr lang="en-US" sz="2200" dirty="0"/>
              <a:t>Previously, En Face IOD allowed only Surface Segmentation</a:t>
            </a:r>
          </a:p>
          <a:p>
            <a:r>
              <a:rPr lang="en-US" sz="2400" dirty="0"/>
              <a:t>Purpose is to show traceability, not to enable receiving app to reproduce slab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149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C4D6-4D4C-0AAA-C931-CF85B38B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Relationship of OCT-A related SOP Instances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0D5E59-9B6E-843A-FE7A-2F72036B3D77}"/>
              </a:ext>
            </a:extLst>
          </p:cNvPr>
          <p:cNvGrpSpPr/>
          <p:nvPr/>
        </p:nvGrpSpPr>
        <p:grpSpPr>
          <a:xfrm>
            <a:off x="776748" y="1444011"/>
            <a:ext cx="7916197" cy="4816337"/>
            <a:chOff x="776748" y="1444011"/>
            <a:chExt cx="7916197" cy="481633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30920-B8D5-6571-F3F2-894EC32C0776}"/>
                </a:ext>
              </a:extLst>
            </p:cNvPr>
            <p:cNvGrpSpPr/>
            <p:nvPr/>
          </p:nvGrpSpPr>
          <p:grpSpPr>
            <a:xfrm>
              <a:off x="776748" y="1444011"/>
              <a:ext cx="7916197" cy="4816337"/>
              <a:chOff x="776748" y="1444011"/>
              <a:chExt cx="7916197" cy="481633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D5E620-321A-8E7A-0B92-89ED846B32CE}"/>
                  </a:ext>
                </a:extLst>
              </p:cNvPr>
              <p:cNvSpPr/>
              <p:nvPr/>
            </p:nvSpPr>
            <p:spPr>
              <a:xfrm>
                <a:off x="776748" y="1444011"/>
                <a:ext cx="7916197" cy="4039087"/>
              </a:xfrm>
              <a:prstGeom prst="rect">
                <a:avLst/>
              </a:prstGeom>
              <a:solidFill>
                <a:srgbClr val="D4F1FD"/>
              </a:solidFill>
              <a:ln w="1270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same Frame of Reference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AE7A2D-48E1-8F40-AB59-ECE39DCFA8F2}"/>
                  </a:ext>
                </a:extLst>
              </p:cNvPr>
              <p:cNvSpPr txBox="1"/>
              <p:nvPr/>
            </p:nvSpPr>
            <p:spPr>
              <a:xfrm>
                <a:off x="1204451" y="1643071"/>
                <a:ext cx="3190568" cy="1035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Ophth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OCT En Face Image SOP Instance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Source Image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Source Image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 Location Referenced Image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Referenced Segmentation 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F2CACA-1A39-92B3-6AB2-B824E0609321}"/>
                  </a:ext>
                </a:extLst>
              </p:cNvPr>
              <p:cNvSpPr txBox="1"/>
              <p:nvPr/>
            </p:nvSpPr>
            <p:spPr>
              <a:xfrm>
                <a:off x="1204451" y="3352345"/>
                <a:ext cx="2227008" cy="6614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en-US" sz="1200" b="1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[Heightmap, Surface] Segmentation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SOP Instance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Derivation Image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4C3240-4E9E-F04F-7A7E-FAD0D43D8BE7}"/>
                  </a:ext>
                </a:extLst>
              </p:cNvPr>
              <p:cNvSpPr txBox="1"/>
              <p:nvPr/>
            </p:nvSpPr>
            <p:spPr>
              <a:xfrm>
                <a:off x="5306682" y="2155926"/>
                <a:ext cx="2948819" cy="854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en-US" sz="1200" b="1" kern="0" dirty="0" err="1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Ophth</a:t>
                </a:r>
                <a:r>
                  <a:rPr lang="en-US" sz="1200" b="1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OCT B-Scan Volume Analysis 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SOP Instance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 Location Referenced Image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1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Derivation Image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62C74-959B-DF06-F67F-0523E2123791}"/>
                  </a:ext>
                </a:extLst>
              </p:cNvPr>
              <p:cNvSpPr txBox="1"/>
              <p:nvPr/>
            </p:nvSpPr>
            <p:spPr>
              <a:xfrm>
                <a:off x="3227665" y="4305402"/>
                <a:ext cx="2948819" cy="687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OPT Image SOP Instance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(structural)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kern="0" dirty="0">
                    <a:solidFill>
                      <a:srgbClr val="1E419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 Location Referenced Image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1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Derivation Image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E76C0-C3C7-00E7-39E1-F06FDE913E0D}"/>
                  </a:ext>
                </a:extLst>
              </p:cNvPr>
              <p:cNvSpPr txBox="1"/>
              <p:nvPr/>
            </p:nvSpPr>
            <p:spPr>
              <a:xfrm>
                <a:off x="5978479" y="5794250"/>
                <a:ext cx="2152794" cy="46609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Ophth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Photography Image SOP Instance </a:t>
                </a: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(localizer)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1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8F28F8-6F39-A135-DE03-5B8A574B2975}"/>
                  </a:ext>
                </a:extLst>
              </p:cNvPr>
              <p:cNvSpPr txBox="1"/>
              <p:nvPr/>
            </p:nvSpPr>
            <p:spPr>
              <a:xfrm>
                <a:off x="3710017" y="5792952"/>
                <a:ext cx="1904513" cy="31115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1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Raw Data SOP Instance </a:t>
                </a:r>
              </a:p>
            </p:txBody>
          </p: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B9C162AC-67E3-F155-853F-DE0E7C4C78AB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467897" y="1999564"/>
                <a:ext cx="4313195" cy="156362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DB3F93BB-0717-ED16-8FFC-FB7C7E3878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299956" y="2824268"/>
                <a:ext cx="1487862" cy="1474410"/>
              </a:xfrm>
              <a:prstGeom prst="bentConnector3">
                <a:avLst>
                  <a:gd name="adj1" fmla="val 6255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DB088C80-BECE-3FCB-BEEE-7BF2C6224A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42684" y="4877831"/>
                <a:ext cx="1181935" cy="648929"/>
              </a:xfrm>
              <a:prstGeom prst="bentConnector3">
                <a:avLst>
                  <a:gd name="adj1" fmla="val 8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E76F0D55-44EA-E5D6-C8A3-9D0094C9EF7C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2501906" y="2125339"/>
                <a:ext cx="2200169" cy="218006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A59454D5-2858-5851-A422-2BBDBF7319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331437" y="5165801"/>
                <a:ext cx="953581" cy="264155"/>
              </a:xfrm>
              <a:prstGeom prst="bentConnector3">
                <a:avLst>
                  <a:gd name="adj1" fmla="val -155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2A9DC84-34B6-CE53-B1AA-63D8462445FF}"/>
                  </a:ext>
                </a:extLst>
              </p:cNvPr>
              <p:cNvSpPr/>
              <p:nvPr/>
            </p:nvSpPr>
            <p:spPr>
              <a:xfrm>
                <a:off x="3864077" y="2320413"/>
                <a:ext cx="3185652" cy="3470787"/>
              </a:xfrm>
              <a:custGeom>
                <a:avLst/>
                <a:gdLst>
                  <a:gd name="connsiteX0" fmla="*/ 0 w 3185652"/>
                  <a:gd name="connsiteY0" fmla="*/ 0 h 3470787"/>
                  <a:gd name="connsiteX1" fmla="*/ 167149 w 3185652"/>
                  <a:gd name="connsiteY1" fmla="*/ 0 h 3470787"/>
                  <a:gd name="connsiteX2" fmla="*/ 167149 w 3185652"/>
                  <a:gd name="connsiteY2" fmla="*/ 1120877 h 3470787"/>
                  <a:gd name="connsiteX3" fmla="*/ 3185652 w 3185652"/>
                  <a:gd name="connsiteY3" fmla="*/ 1120877 h 3470787"/>
                  <a:gd name="connsiteX4" fmla="*/ 3185652 w 3185652"/>
                  <a:gd name="connsiteY4" fmla="*/ 3470787 h 3470787"/>
                  <a:gd name="connsiteX5" fmla="*/ 3185652 w 3185652"/>
                  <a:gd name="connsiteY5" fmla="*/ 3460955 h 3470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5652" h="3470787">
                    <a:moveTo>
                      <a:pt x="0" y="0"/>
                    </a:moveTo>
                    <a:lnTo>
                      <a:pt x="167149" y="0"/>
                    </a:lnTo>
                    <a:lnTo>
                      <a:pt x="167149" y="1120877"/>
                    </a:lnTo>
                    <a:lnTo>
                      <a:pt x="3185652" y="1120877"/>
                    </a:lnTo>
                    <a:lnTo>
                      <a:pt x="3185652" y="3470787"/>
                    </a:lnTo>
                    <a:lnTo>
                      <a:pt x="3185652" y="3460955"/>
                    </a:lnTo>
                  </a:path>
                </a:pathLst>
              </a:cu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78392B7-875C-E6C3-600E-F9644DF0F428}"/>
                  </a:ext>
                </a:extLst>
              </p:cNvPr>
              <p:cNvSpPr/>
              <p:nvPr/>
            </p:nvSpPr>
            <p:spPr>
              <a:xfrm>
                <a:off x="7511845" y="2635045"/>
                <a:ext cx="619432" cy="3156155"/>
              </a:xfrm>
              <a:custGeom>
                <a:avLst/>
                <a:gdLst>
                  <a:gd name="connsiteX0" fmla="*/ 442452 w 619432"/>
                  <a:gd name="connsiteY0" fmla="*/ 0 h 3156155"/>
                  <a:gd name="connsiteX1" fmla="*/ 619432 w 619432"/>
                  <a:gd name="connsiteY1" fmla="*/ 0 h 3156155"/>
                  <a:gd name="connsiteX2" fmla="*/ 619432 w 619432"/>
                  <a:gd name="connsiteY2" fmla="*/ 1927123 h 3156155"/>
                  <a:gd name="connsiteX3" fmla="*/ 0 w 619432"/>
                  <a:gd name="connsiteY3" fmla="*/ 1927123 h 3156155"/>
                  <a:gd name="connsiteX4" fmla="*/ 0 w 619432"/>
                  <a:gd name="connsiteY4" fmla="*/ 3156155 h 315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432" h="3156155">
                    <a:moveTo>
                      <a:pt x="442452" y="0"/>
                    </a:moveTo>
                    <a:lnTo>
                      <a:pt x="619432" y="0"/>
                    </a:lnTo>
                    <a:lnTo>
                      <a:pt x="619432" y="1927123"/>
                    </a:lnTo>
                    <a:lnTo>
                      <a:pt x="0" y="1927123"/>
                    </a:lnTo>
                    <a:lnTo>
                      <a:pt x="0" y="3156155"/>
                    </a:lnTo>
                  </a:path>
                </a:pathLst>
              </a:cu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40438ABA-DFA0-F6FA-246F-ECE6095434C4}"/>
                  </a:ext>
                </a:extLst>
              </p:cNvPr>
              <p:cNvCxnSpPr/>
              <p:nvPr/>
            </p:nvCxnSpPr>
            <p:spPr>
              <a:xfrm rot="5400000">
                <a:off x="2427046" y="2507226"/>
                <a:ext cx="845119" cy="845119"/>
              </a:xfrm>
              <a:prstGeom prst="bentConnector3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4461667-E669-AD9E-1DFF-5B092C965525}"/>
                </a:ext>
              </a:extLst>
            </p:cNvPr>
            <p:cNvSpPr/>
            <p:nvPr/>
          </p:nvSpPr>
          <p:spPr>
            <a:xfrm>
              <a:off x="2703871" y="3873910"/>
              <a:ext cx="1278194" cy="432619"/>
            </a:xfrm>
            <a:custGeom>
              <a:avLst/>
              <a:gdLst>
                <a:gd name="connsiteX0" fmla="*/ 0 w 1278194"/>
                <a:gd name="connsiteY0" fmla="*/ 0 h 432619"/>
                <a:gd name="connsiteX1" fmla="*/ 1278194 w 1278194"/>
                <a:gd name="connsiteY1" fmla="*/ 0 h 432619"/>
                <a:gd name="connsiteX2" fmla="*/ 1278194 w 1278194"/>
                <a:gd name="connsiteY2" fmla="*/ 432619 h 43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194" h="432619">
                  <a:moveTo>
                    <a:pt x="0" y="0"/>
                  </a:moveTo>
                  <a:lnTo>
                    <a:pt x="1278194" y="0"/>
                  </a:lnTo>
                  <a:lnTo>
                    <a:pt x="1278194" y="432619"/>
                  </a:ln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006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C514-7164-7415-8F9E-F4C91CBD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Non-Backward Compatible Changes to En Face Image 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1CED-9F58-BACB-B652-00EB68B8A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Allowing segmentation other than Surface Segmentation SOP Class</a:t>
            </a:r>
          </a:p>
          <a:p>
            <a:r>
              <a:rPr lang="en-US" dirty="0"/>
              <a:t>General change to segmentation object references</a:t>
            </a:r>
          </a:p>
          <a:p>
            <a:r>
              <a:rPr lang="en-US" dirty="0"/>
              <a:t>Adding mandatory reference to localizer (ophthalmic photography) image</a:t>
            </a:r>
          </a:p>
        </p:txBody>
      </p:sp>
    </p:spTree>
    <p:extLst>
      <p:ext uri="{BB962C8B-B14F-4D97-AF65-F5344CB8AC3E}">
        <p14:creationId xmlns:p14="http://schemas.microsoft.com/office/powerpoint/2010/main" val="177809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277D-7730-08C8-4D42-867F79FE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Heightmap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E655-E6C7-E27C-10AC-2E63D9F4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(computer graphics) A two-dimensional raster image used to store surface elevations that can later be applied to a three-dimensional object.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E4191"/>
                </a:solidFill>
                <a:effectLst/>
                <a:uLnTx/>
                <a:uFillTx/>
                <a:latin typeface="GE Inspira Pitch" pitchFamily="34" charset="0"/>
                <a:ea typeface="+mn-ea"/>
                <a:cs typeface="+mn-cs"/>
              </a:rPr>
              <a:t>https://en.wiktionary.org/wiki/heightmap</a:t>
            </a:r>
          </a:p>
        </p:txBody>
      </p:sp>
    </p:spTree>
    <p:extLst>
      <p:ext uri="{BB962C8B-B14F-4D97-AF65-F5344CB8AC3E}">
        <p14:creationId xmlns:p14="http://schemas.microsoft.com/office/powerpoint/2010/main" val="42140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08F4-C7D8-A48E-1C9E-2A106CD4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Heightmap in DICOM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7889-B9C1-DADD-034F-0259486A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case: identify surface in a 3D volume</a:t>
            </a:r>
            <a:endParaRPr lang="en-US" sz="2400" dirty="0"/>
          </a:p>
          <a:p>
            <a:pPr lvl="1"/>
            <a:r>
              <a:rPr lang="en-US" sz="2400" dirty="0"/>
              <a:t>Restricted to single height (z) at any baseline location 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Initial primary use for retinal layer surfaces in ophthalmic tomography (OPT)</a:t>
            </a:r>
          </a:p>
          <a:p>
            <a:pPr lvl="1"/>
            <a:r>
              <a:rPr lang="en-US" sz="2400" dirty="0"/>
              <a:t>Degenerate case - intersection of surface with single image plane (1D raster for 2D object)</a:t>
            </a:r>
            <a:endParaRPr lang="en-US" sz="2800" dirty="0"/>
          </a:p>
          <a:p>
            <a:r>
              <a:rPr lang="en-US" sz="2800" dirty="0"/>
              <a:t>Mechanism: Heightmap Segmentation IOD </a:t>
            </a:r>
          </a:p>
          <a:p>
            <a:pPr lvl="1"/>
            <a:r>
              <a:rPr lang="en-US" sz="2400" dirty="0"/>
              <a:t>Modeled on Segmentation IOD  </a:t>
            </a:r>
          </a:p>
          <a:p>
            <a:pPr marL="1588" lvl="1" indent="0">
              <a:buNone/>
            </a:pPr>
            <a:r>
              <a:rPr lang="en-US" sz="2800" dirty="0"/>
              <a:t>Simplified alternative to Surface Segmentation IOD, which allows arbitrary (folded, volume) surfaces</a:t>
            </a:r>
          </a:p>
        </p:txBody>
      </p:sp>
    </p:spTree>
    <p:extLst>
      <p:ext uri="{BB962C8B-B14F-4D97-AF65-F5344CB8AC3E}">
        <p14:creationId xmlns:p14="http://schemas.microsoft.com/office/powerpoint/2010/main" val="4938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(general background)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12606"/>
            <a:ext cx="8459788" cy="47637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Important analytic task is identifying the different anatomical features in an image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200" dirty="0"/>
              <a:t>Bones, organs, tumors, blood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200" dirty="0"/>
              <a:t>Brain areas that are active with stimulus (functional MRI)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Segmentation classifies areas, volumes, or surfaces in categories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Segments can feed into imaging display pipelines</a:t>
            </a:r>
          </a:p>
          <a:p>
            <a:pPr lvl="1">
              <a:lnSpc>
                <a:spcPct val="100000"/>
              </a:lnSpc>
              <a:buFont typeface="Times"/>
              <a:buChar char="•"/>
              <a:defRPr/>
            </a:pPr>
            <a:r>
              <a:rPr lang="en-US" sz="2200" dirty="0"/>
              <a:t>As overlay or blending with source image (e.g., with Blending Softcopy Presentation State)</a:t>
            </a:r>
          </a:p>
          <a:p>
            <a:pPr lvl="1">
              <a:lnSpc>
                <a:spcPct val="100000"/>
              </a:lnSpc>
              <a:buFont typeface="Times"/>
              <a:buChar char="•"/>
              <a:defRPr/>
            </a:pPr>
            <a:r>
              <a:rPr lang="en-US" sz="2200" dirty="0"/>
              <a:t>Virtual removal of background or segmented anatomy from display of source (e.g., with Volumetric Presentation State)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Segments can feed into quantitative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057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3719945" cy="1766021"/>
          </a:xfrm>
        </p:spPr>
        <p:txBody>
          <a:bodyPr/>
          <a:lstStyle/>
          <a:p>
            <a:r>
              <a:rPr lang="en-US" sz="3600" dirty="0"/>
              <a:t>DICOM “classic” (pixel/voxel</a:t>
            </a:r>
            <a:r>
              <a:rPr lang="en-US" sz="3600" baseline="0" dirty="0"/>
              <a:t>)</a:t>
            </a:r>
            <a:br>
              <a:rPr lang="en-US" sz="3600" baseline="0" dirty="0"/>
            </a:br>
            <a:r>
              <a:rPr lang="en-US" sz="3600" baseline="0" dirty="0"/>
              <a:t>segmentation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21948"/>
            <a:ext cx="8459788" cy="3794245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Modality = “SEG”</a:t>
            </a:r>
          </a:p>
          <a:p>
            <a:pPr>
              <a:defRPr/>
            </a:pPr>
            <a:r>
              <a:rPr lang="en-US" sz="2600" dirty="0"/>
              <a:t>Derived image object using </a:t>
            </a:r>
            <a:br>
              <a:rPr lang="en-US" sz="2600" dirty="0"/>
            </a:br>
            <a:r>
              <a:rPr lang="en-US" sz="2600" dirty="0"/>
              <a:t>enhanced multi-frame image paradigm</a:t>
            </a:r>
          </a:p>
          <a:p>
            <a:pPr>
              <a:defRPr/>
            </a:pPr>
            <a:r>
              <a:rPr lang="en-US" sz="2600" dirty="0"/>
              <a:t>Multiple segments per object, each having a property (categorization)</a:t>
            </a:r>
          </a:p>
          <a:p>
            <a:pPr>
              <a:defRPr/>
            </a:pPr>
            <a:r>
              <a:rPr lang="en-US" sz="2600" dirty="0"/>
              <a:t>Segments linked to one or more frames, pixels show presence of property at pixel location</a:t>
            </a:r>
          </a:p>
          <a:p>
            <a:pPr>
              <a:defRPr/>
            </a:pPr>
            <a:r>
              <a:rPr lang="en-US" sz="2600" dirty="0"/>
              <a:t>Two disparate methods in single SOP Class – planar and volumetric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76713"/>
              </p:ext>
            </p:extLst>
          </p:nvPr>
        </p:nvGraphicFramePr>
        <p:xfrm>
          <a:off x="4572000" y="117287"/>
          <a:ext cx="437197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881364" imgH="3253871" progId="PowerPoint.Slide.8">
                  <p:embed/>
                </p:oleObj>
              </mc:Choice>
              <mc:Fallback>
                <p:oleObj name="Slide" r:id="rId2" imgW="4881364" imgH="3253871" progId="PowerPoint.Slide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7287"/>
                        <a:ext cx="437197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6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(pixel)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For segmentation of projection or other single plane images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Possibly including each slice in a CT or MR volume (multi-frame, or series of single frames)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Indicated by absence of Frame of Reference UID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Each segmentation frame references its corresponding source single frame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AKA “derivation image”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Segmentation frame pixels are 1:1 with source 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Same pixel matrix size, spacing</a:t>
            </a:r>
          </a:p>
        </p:txBody>
      </p:sp>
    </p:spTree>
    <p:extLst>
      <p:ext uri="{BB962C8B-B14F-4D97-AF65-F5344CB8AC3E}">
        <p14:creationId xmlns:p14="http://schemas.microsoft.com/office/powerpoint/2010/main" val="361560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Volumetric (voxel)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Segmentation object uses same Frame of Reference as source image(s)</a:t>
            </a:r>
          </a:p>
          <a:p>
            <a:r>
              <a:rPr lang="en-US" sz="2400" dirty="0"/>
              <a:t>Extent of SEG frames may differ from extent of source, may use different spatial resolution, different orientation</a:t>
            </a:r>
          </a:p>
          <a:p>
            <a:pPr lvl="1"/>
            <a:r>
              <a:rPr lang="en-US" sz="2000" dirty="0"/>
              <a:t>Frame location in Frame of Reference specified by Pixel Measures, Plane Position (Patient), and Plane Orientation (Patient) functional groups</a:t>
            </a:r>
          </a:p>
          <a:p>
            <a:r>
              <a:rPr lang="en-US" sz="2400" dirty="0"/>
              <a:t>Segmented volume identified by Frame of Reference UID may correspond to multiple single frame objects in a source series</a:t>
            </a:r>
          </a:p>
          <a:p>
            <a:pPr lvl="1"/>
            <a:r>
              <a:rPr lang="en-US" sz="2000" dirty="0"/>
              <a:t>E.g., for classical CT or MR SOP Instances</a:t>
            </a:r>
          </a:p>
          <a:p>
            <a:pPr lvl="1"/>
            <a:r>
              <a:rPr lang="en-US" sz="2000" dirty="0"/>
              <a:t>Single Segmentation object may reference such multiple source images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66799-355D-9164-FD63-64E7385F1F4B}"/>
              </a:ext>
            </a:extLst>
          </p:cNvPr>
          <p:cNvSpPr txBox="1"/>
          <p:nvPr/>
        </p:nvSpPr>
        <p:spPr>
          <a:xfrm>
            <a:off x="1022556" y="6076335"/>
            <a:ext cx="734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+mn-lt"/>
              </a:rPr>
              <a:t>Note: similar approach </a:t>
            </a:r>
            <a:r>
              <a:rPr lang="en-US" sz="2000" i="1" u="sng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 used in Heightmap Segmentation</a:t>
            </a:r>
          </a:p>
        </p:txBody>
      </p:sp>
    </p:spTree>
    <p:extLst>
      <p:ext uri="{BB962C8B-B14F-4D97-AF65-F5344CB8AC3E}">
        <p14:creationId xmlns:p14="http://schemas.microsoft.com/office/powerpoint/2010/main" val="269978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Segmentation data structure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947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1157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15704"/>
              </p:ext>
            </p:extLst>
          </p:nvPr>
        </p:nvGraphicFramePr>
        <p:xfrm>
          <a:off x="409575" y="975047"/>
          <a:ext cx="6924675" cy="593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6813804" imgH="5847588" progId="Word.Picture.8">
                  <p:embed/>
                </p:oleObj>
              </mc:Choice>
              <mc:Fallback>
                <p:oleObj name="Picture" r:id="rId2" imgW="6813804" imgH="5847588" progId="Word.Picture.8">
                  <p:embed/>
                  <p:pic>
                    <p:nvPicPr>
                      <p:cNvPr id="1157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975047"/>
                        <a:ext cx="6924675" cy="5933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1157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04200"/>
              </p:ext>
            </p:extLst>
          </p:nvPr>
        </p:nvGraphicFramePr>
        <p:xfrm>
          <a:off x="5698645" y="873126"/>
          <a:ext cx="3245329" cy="216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881364" imgH="3253871" progId="PowerPoint.Slide.8">
                  <p:embed/>
                </p:oleObj>
              </mc:Choice>
              <mc:Fallback>
                <p:oleObj name="Slide" r:id="rId4" imgW="4881364" imgH="3253871" progId="PowerPoint.Slide.8">
                  <p:embed/>
                  <p:pic>
                    <p:nvPicPr>
                      <p:cNvPr id="1157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645" y="873126"/>
                        <a:ext cx="3245329" cy="216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125" y="3631202"/>
            <a:ext cx="1746913" cy="1077218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Segment Sequence</a:t>
            </a:r>
            <a:r>
              <a:rPr lang="en-US" sz="1600" dirty="0">
                <a:latin typeface="+mn-lt"/>
              </a:rPr>
              <a:t>:</a:t>
            </a:r>
          </a:p>
          <a:p>
            <a:pPr algn="ctr"/>
            <a:r>
              <a:rPr lang="en-US" sz="1600" dirty="0">
                <a:latin typeface="+mn-lt"/>
              </a:rPr>
              <a:t>Catalog of properties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397" y="4793536"/>
            <a:ext cx="1746913" cy="156966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Functional Group Sequence</a:t>
            </a:r>
            <a:r>
              <a:rPr lang="en-US" sz="1600" dirty="0">
                <a:latin typeface="+mn-lt"/>
              </a:rPr>
              <a:t>: Attributes and classification of each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3147" y="5147479"/>
            <a:ext cx="1769542" cy="830997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Pixel Data</a:t>
            </a:r>
            <a:r>
              <a:rPr lang="en-US" sz="1600" dirty="0">
                <a:latin typeface="+mn-lt"/>
              </a:rPr>
              <a:t>:</a:t>
            </a:r>
          </a:p>
          <a:p>
            <a:pPr algn="ctr"/>
            <a:r>
              <a:rPr lang="en-US" sz="1600" dirty="0">
                <a:latin typeface="+mn-lt"/>
              </a:rPr>
              <a:t>Stream of multiple frames</a:t>
            </a:r>
          </a:p>
        </p:txBody>
      </p:sp>
    </p:spTree>
    <p:extLst>
      <p:ext uri="{BB962C8B-B14F-4D97-AF65-F5344CB8AC3E}">
        <p14:creationId xmlns:p14="http://schemas.microsoft.com/office/powerpoint/2010/main" val="38054473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Ba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117896</TotalTime>
  <Words>1859</Words>
  <Application>Microsoft Office PowerPoint</Application>
  <PresentationFormat>On-screen Show (4:3)</PresentationFormat>
  <Paragraphs>206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GE Inspira Pitch</vt:lpstr>
      <vt:lpstr>Times</vt:lpstr>
      <vt:lpstr>Times New Roman</vt:lpstr>
      <vt:lpstr>blank</vt:lpstr>
      <vt:lpstr>Slide</vt:lpstr>
      <vt:lpstr>Picture</vt:lpstr>
      <vt:lpstr>Heightmap Segmentation</vt:lpstr>
      <vt:lpstr>Topics</vt:lpstr>
      <vt:lpstr>Heightmap definition</vt:lpstr>
      <vt:lpstr>Heightmap in DICOM</vt:lpstr>
      <vt:lpstr>Segmentation (general background) </vt:lpstr>
      <vt:lpstr>DICOM “classic” (pixel/voxel) segmentation</vt:lpstr>
      <vt:lpstr>Planar (pixel) segmentation</vt:lpstr>
      <vt:lpstr>Volumetric (voxel) segmentation</vt:lpstr>
      <vt:lpstr>Segmentation data structure</vt:lpstr>
      <vt:lpstr>Segment Sequence (0062,0002)</vt:lpstr>
      <vt:lpstr>Heightmap segmentation</vt:lpstr>
      <vt:lpstr>Derivation (Source) Image</vt:lpstr>
      <vt:lpstr>2D and 1D Heightmaps</vt:lpstr>
      <vt:lpstr>Heightmap segmentation 1D frame</vt:lpstr>
      <vt:lpstr>Heightmap 1D frames for various OPT scan patterns</vt:lpstr>
      <vt:lpstr>Heightmap 2D frames for volumetric OPT scan patterns</vt:lpstr>
      <vt:lpstr>Heightmap 2D frame pixel values rendered as offsets into a Derivation Image 3D volume</vt:lpstr>
      <vt:lpstr>Heightmap pixel matrix spacing based on Derivation Image spacing</vt:lpstr>
      <vt:lpstr>2D Heightmap Frame Row Spacing</vt:lpstr>
      <vt:lpstr>Heightmap position and orientation based on Derivation Image</vt:lpstr>
      <vt:lpstr>Referenced images</vt:lpstr>
      <vt:lpstr>OPT Acquisition and Display  Frame of Reference Coordinate System</vt:lpstr>
      <vt:lpstr>N::M Relationship between OPT and SEG Instances</vt:lpstr>
      <vt:lpstr>Pixel Values</vt:lpstr>
      <vt:lpstr>Use in non-OPT contexts</vt:lpstr>
      <vt:lpstr>Heightmap in En Face Image</vt:lpstr>
      <vt:lpstr>Relationship of OCT-A related SOP Instances</vt:lpstr>
      <vt:lpstr>Non-Backward Compatible Changes to En Face Image IOD</vt:lpstr>
    </vt:vector>
  </TitlesOfParts>
  <Company>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for Advanced Image Analysis</dc:title>
  <dc:creator>Harry Solomon</dc:creator>
  <dc:description>General Electric Company 2004</dc:description>
  <cp:lastModifiedBy>Harry Solomon</cp:lastModifiedBy>
  <cp:revision>168</cp:revision>
  <cp:lastPrinted>2003-08-29T14:38:12Z</cp:lastPrinted>
  <dcterms:created xsi:type="dcterms:W3CDTF">2013-06-18T14:54:11Z</dcterms:created>
  <dcterms:modified xsi:type="dcterms:W3CDTF">2024-01-09T05:02:43Z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