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entation.xml" ContentType="application/vnd.openxmlformats-officedocument.presentationml.presentation.main+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bookmarkIdSeed="3">
  <p:sldMasterIdLst>
    <p:sldMasterId id="2147483660" r:id="rId1"/>
  </p:sldMasterIdLst>
  <p:notesMasterIdLst>
    <p:notesMasterId r:id="rId13"/>
  </p:notesMasterIdLst>
  <p:handoutMasterIdLst>
    <p:handoutMasterId r:id="rId14"/>
  </p:handoutMasterIdLst>
  <p:sldIdLst>
    <p:sldId id="256" r:id="rId2"/>
    <p:sldId id="258" r:id="rId3"/>
    <p:sldId id="322" r:id="rId4"/>
    <p:sldId id="261" r:id="rId5"/>
    <p:sldId id="313" r:id="rId6"/>
    <p:sldId id="311" r:id="rId7"/>
    <p:sldId id="325" r:id="rId8"/>
    <p:sldId id="316" r:id="rId9"/>
    <p:sldId id="324" r:id="rId10"/>
    <p:sldId id="312" r:id="rId11"/>
    <p:sldId id="283"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4842" autoAdjust="0"/>
  </p:normalViewPr>
  <p:slideViewPr>
    <p:cSldViewPr snapToGrid="0">
      <p:cViewPr varScale="1">
        <p:scale>
          <a:sx n="128" d="100"/>
          <a:sy n="128" d="100"/>
        </p:scale>
        <p:origin x="1680" y="17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2886"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48CFEE8-6835-4F3E-BFEE-3AD2D469231B}" type="datetimeFigureOut">
              <a:rPr lang="en-US" smtClean="0"/>
              <a:t>7/24/23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63D32FA-D51E-46BB-A502-49BE230DF18A}" type="slidenum">
              <a:rPr lang="en-US" smtClean="0"/>
              <a:t>‹#›</a:t>
            </a:fld>
            <a:endParaRPr lang="en-US"/>
          </a:p>
        </p:txBody>
      </p:sp>
    </p:spTree>
    <p:extLst>
      <p:ext uri="{BB962C8B-B14F-4D97-AF65-F5344CB8AC3E}">
        <p14:creationId xmlns:p14="http://schemas.microsoft.com/office/powerpoint/2010/main" val="16513273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547E28-C941-4276-9EAF-0853162F5EE1}" type="datetimeFigureOut">
              <a:rPr lang="en-US" smtClean="0"/>
              <a:t>7/24/23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FF5BA8-4C89-4EFA-A315-B6DF9621566D}" type="slidenum">
              <a:rPr lang="en-US" smtClean="0"/>
              <a:t>‹#›</a:t>
            </a:fld>
            <a:endParaRPr lang="en-US"/>
          </a:p>
        </p:txBody>
      </p:sp>
    </p:spTree>
    <p:extLst>
      <p:ext uri="{BB962C8B-B14F-4D97-AF65-F5344CB8AC3E}">
        <p14:creationId xmlns:p14="http://schemas.microsoft.com/office/powerpoint/2010/main" val="2857023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happy flows are shown first (synchronous and asynchronous); retrying and errors after that.</a:t>
            </a:r>
          </a:p>
        </p:txBody>
      </p:sp>
      <p:sp>
        <p:nvSpPr>
          <p:cNvPr id="4" name="Slide Number Placeholder 3"/>
          <p:cNvSpPr>
            <a:spLocks noGrp="1"/>
          </p:cNvSpPr>
          <p:nvPr>
            <p:ph type="sldNum" sz="quarter" idx="5"/>
          </p:nvPr>
        </p:nvSpPr>
        <p:spPr/>
        <p:txBody>
          <a:bodyPr/>
          <a:lstStyle/>
          <a:p>
            <a:fld id="{08FF5BA8-4C89-4EFA-A315-B6DF9621566D}" type="slidenum">
              <a:rPr lang="en-US" smtClean="0"/>
              <a:t>6</a:t>
            </a:fld>
            <a:endParaRPr lang="en-US"/>
          </a:p>
        </p:txBody>
      </p:sp>
    </p:spTree>
    <p:extLst>
      <p:ext uri="{BB962C8B-B14F-4D97-AF65-F5344CB8AC3E}">
        <p14:creationId xmlns:p14="http://schemas.microsoft.com/office/powerpoint/2010/main" val="1428351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happy flows are shown first (synchronous and asynchronous); retrying and errors after that.</a:t>
            </a:r>
          </a:p>
        </p:txBody>
      </p:sp>
      <p:sp>
        <p:nvSpPr>
          <p:cNvPr id="4" name="Slide Number Placeholder 3"/>
          <p:cNvSpPr>
            <a:spLocks noGrp="1"/>
          </p:cNvSpPr>
          <p:nvPr>
            <p:ph type="sldNum" sz="quarter" idx="5"/>
          </p:nvPr>
        </p:nvSpPr>
        <p:spPr/>
        <p:txBody>
          <a:bodyPr/>
          <a:lstStyle/>
          <a:p>
            <a:fld id="{08FF5BA8-4C89-4EFA-A315-B6DF9621566D}" type="slidenum">
              <a:rPr lang="en-US" smtClean="0"/>
              <a:t>7</a:t>
            </a:fld>
            <a:endParaRPr lang="en-US"/>
          </a:p>
        </p:txBody>
      </p:sp>
    </p:spTree>
    <p:extLst>
      <p:ext uri="{BB962C8B-B14F-4D97-AF65-F5344CB8AC3E}">
        <p14:creationId xmlns:p14="http://schemas.microsoft.com/office/powerpoint/2010/main" val="3683131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FF5BA8-4C89-4EFA-A315-B6DF9621566D}" type="slidenum">
              <a:rPr lang="en-US" smtClean="0"/>
              <a:t>10</a:t>
            </a:fld>
            <a:endParaRPr lang="en-US"/>
          </a:p>
        </p:txBody>
      </p:sp>
    </p:spTree>
    <p:extLst>
      <p:ext uri="{BB962C8B-B14F-4D97-AF65-F5344CB8AC3E}">
        <p14:creationId xmlns:p14="http://schemas.microsoft.com/office/powerpoint/2010/main" val="2402781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5255172"/>
            <a:ext cx="8240108" cy="64113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1275080"/>
            <a:ext cx="7989752" cy="1066800"/>
          </a:xfrm>
          <a:effectLst/>
        </p:spPr>
        <p:txBody>
          <a:bodyPr anchor="b">
            <a:normAutofit/>
          </a:bodyPr>
          <a:lstStyle>
            <a:lvl1pPr>
              <a:defRPr sz="3600" cap="none" baseline="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581192" y="2341880"/>
            <a:ext cx="7989752" cy="1696720"/>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lvl1pPr>
              <a:defRPr lang="en-US" sz="900" kern="1200" cap="all" smtClean="0">
                <a:solidFill>
                  <a:schemeClr val="accent2">
                    <a:lumMod val="60000"/>
                    <a:lumOff val="40000"/>
                  </a:schemeClr>
                </a:solidFill>
                <a:latin typeface="Arial" panose="020B0604020202020204" pitchFamily="34" charset="0"/>
                <a:ea typeface="+mn-ea"/>
                <a:cs typeface="Arial" panose="020B0604020202020204" pitchFamily="34" charset="0"/>
              </a:defRPr>
            </a:lvl1pPr>
          </a:lstStyle>
          <a:p>
            <a:fld id="{46BB99D9-755D-4F50-AB11-1E634FE40B5F}" type="datetime1">
              <a:rPr lang="en-US" smtClean="0"/>
              <a:t>7/24/23</a:t>
            </a:fld>
            <a:endParaRPr lang="en-US" dirty="0"/>
          </a:p>
        </p:txBody>
      </p:sp>
      <p:sp>
        <p:nvSpPr>
          <p:cNvPr id="5" name="Footer Placeholder 4"/>
          <p:cNvSpPr>
            <a:spLocks noGrp="1"/>
          </p:cNvSpPr>
          <p:nvPr>
            <p:ph type="ftr" sz="quarter" idx="11"/>
          </p:nvPr>
        </p:nvSpPr>
        <p:spPr/>
        <p:txBody>
          <a:bodyPr/>
          <a:lstStyle>
            <a:lvl1pPr>
              <a:defRPr>
                <a:solidFill>
                  <a:schemeClr val="accent2">
                    <a:lumMod val="60000"/>
                    <a:lumOff val="40000"/>
                  </a:schemeClr>
                </a:solidFill>
              </a:defRPr>
            </a:lvl1pPr>
          </a:lstStyle>
          <a:p>
            <a:r>
              <a:rPr lang="en-US">
                <a:latin typeface="Arial" panose="020B0604020202020204" pitchFamily="34" charset="0"/>
                <a:cs typeface="Arial" panose="020B0604020202020204" pitchFamily="34" charset="0"/>
              </a:rPr>
              <a:t>Copyright DICOM® 2019</a:t>
            </a:r>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75616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1254760"/>
            <a:ext cx="8238707" cy="9347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cap="none" baseline="0"/>
            </a:lvl1pPr>
          </a:lstStyle>
          <a:p>
            <a:r>
              <a:rPr lang="en-US" dirty="0"/>
              <a:t>Click to edit Master title style</a:t>
            </a:r>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872C-DE62-4370-8E68-B40E0CAA31EB}" type="datetime1">
              <a:rPr lang="en-US" smtClean="0"/>
              <a:t>7/24/23</a:t>
            </a:fld>
            <a:endParaRPr lang="en-US" dirty="0"/>
          </a:p>
        </p:txBody>
      </p:sp>
      <p:sp>
        <p:nvSpPr>
          <p:cNvPr id="5" name="Footer Placeholder 4"/>
          <p:cNvSpPr>
            <a:spLocks noGrp="1"/>
          </p:cNvSpPr>
          <p:nvPr>
            <p:ph type="ftr" sz="quarter" idx="11"/>
          </p:nvPr>
        </p:nvSpPr>
        <p:spPr/>
        <p:txBody>
          <a:bodyPr/>
          <a:lstStyle/>
          <a:p>
            <a:r>
              <a:rPr lang="en-US">
                <a:latin typeface="Arial" panose="020B0604020202020204" pitchFamily="34" charset="0"/>
                <a:cs typeface="Arial" panose="020B0604020202020204" pitchFamily="34" charset="0"/>
              </a:rPr>
              <a:t>Copyright DICOM® 2019</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57065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7457440" y="1341119"/>
            <a:ext cx="1229359" cy="507555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7574280" y="1463040"/>
            <a:ext cx="996664" cy="4395758"/>
          </a:xfrm>
        </p:spPr>
        <p:txBody>
          <a:bodyPr vert="eaVert"/>
          <a:lstStyle>
            <a:lvl1pPr>
              <a:defRPr cap="none" baseline="0"/>
            </a:lvl1pPr>
          </a:lstStyle>
          <a:p>
            <a:r>
              <a:rPr lang="en-US" dirty="0"/>
              <a:t>Click to edit Master title style</a:t>
            </a:r>
          </a:p>
        </p:txBody>
      </p:sp>
      <p:sp>
        <p:nvSpPr>
          <p:cNvPr id="3" name="Vertical Text Placeholder 2"/>
          <p:cNvSpPr>
            <a:spLocks noGrp="1"/>
          </p:cNvSpPr>
          <p:nvPr>
            <p:ph type="body" orient="vert" idx="1"/>
          </p:nvPr>
        </p:nvSpPr>
        <p:spPr>
          <a:xfrm>
            <a:off x="581193" y="675725"/>
            <a:ext cx="5342088" cy="5183073"/>
          </a:xfrm>
        </p:spPr>
        <p:txBody>
          <a:bodyPr vert="eaVert"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2">
                    <a:lumMod val="60000"/>
                    <a:lumOff val="40000"/>
                  </a:schemeClr>
                </a:solidFill>
              </a:defRPr>
            </a:lvl1pPr>
          </a:lstStyle>
          <a:p>
            <a:fld id="{7EF000C1-C290-48E9-8E6B-69C95A83B232}" type="datetime1">
              <a:rPr lang="en-US" smtClean="0"/>
              <a:t>7/24/23</a:t>
            </a:fld>
            <a:endParaRPr lang="en-US" dirty="0"/>
          </a:p>
        </p:txBody>
      </p:sp>
      <p:sp>
        <p:nvSpPr>
          <p:cNvPr id="5" name="Footer Placeholder 4"/>
          <p:cNvSpPr>
            <a:spLocks noGrp="1"/>
          </p:cNvSpPr>
          <p:nvPr>
            <p:ph type="ftr" sz="quarter" idx="11"/>
          </p:nvPr>
        </p:nvSpPr>
        <p:spPr>
          <a:xfrm>
            <a:off x="581192" y="5951810"/>
            <a:ext cx="5922209" cy="365125"/>
          </a:xfrm>
        </p:spPr>
        <p:txBody>
          <a:bodyPr/>
          <a:lstStyle/>
          <a:p>
            <a:r>
              <a:rPr lang="en-US">
                <a:latin typeface="Arial" panose="020B0604020202020204" pitchFamily="34" charset="0"/>
                <a:cs typeface="Arial" panose="020B0604020202020204" pitchFamily="34" charset="0"/>
              </a:rPr>
              <a:t>Copyright DICOM® 2019</a:t>
            </a:r>
            <a:endParaRPr lang="en-US" dirty="0"/>
          </a:p>
        </p:txBody>
      </p:sp>
      <p:sp>
        <p:nvSpPr>
          <p:cNvPr id="6" name="Slide Number Placeholder 5"/>
          <p:cNvSpPr>
            <a:spLocks noGrp="1"/>
          </p:cNvSpPr>
          <p:nvPr>
            <p:ph type="sldNum" sz="quarter" idx="12"/>
          </p:nvPr>
        </p:nvSpPr>
        <p:spPr/>
        <p:txBody>
          <a:bodyPr/>
          <a:lstStyle>
            <a:lvl1pPr>
              <a:defRPr>
                <a:solidFill>
                  <a:schemeClr val="accent2">
                    <a:lumMod val="60000"/>
                    <a:lumOff val="40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1853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1276266"/>
            <a:ext cx="8238707" cy="92456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nchor="ctr"/>
          <a:lstStyle>
            <a:lvl1pPr>
              <a:defRPr cap="none" baseline="0"/>
            </a:lvl1pPr>
          </a:lstStyle>
          <a:p>
            <a:r>
              <a:rPr lang="en-US" dirty="0"/>
              <a:t>Click to edit Master title style</a:t>
            </a:r>
          </a:p>
        </p:txBody>
      </p:sp>
      <p:sp>
        <p:nvSpPr>
          <p:cNvPr id="3" name="Content Placeholder 2"/>
          <p:cNvSpPr>
            <a:spLocks noGrp="1"/>
          </p:cNvSpPr>
          <p:nvPr>
            <p:ph idx="1"/>
          </p:nvPr>
        </p:nvSpPr>
        <p:spPr>
          <a:xfrm>
            <a:off x="581192" y="2228003"/>
            <a:ext cx="7989752" cy="3630795"/>
          </a:xfrm>
        </p:spPr>
        <p:txBody>
          <a:bodyPr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EFEBF2A-69D2-428F-9ED2-80CA5D11A341}" type="datetime1">
              <a:rPr lang="en-US" smtClean="0"/>
              <a:t>7/24/23</a:t>
            </a:fld>
            <a:endParaRPr lang="en-US" dirty="0"/>
          </a:p>
        </p:txBody>
      </p:sp>
      <p:sp>
        <p:nvSpPr>
          <p:cNvPr id="5" name="Footer Placeholder 4"/>
          <p:cNvSpPr>
            <a:spLocks noGrp="1"/>
          </p:cNvSpPr>
          <p:nvPr>
            <p:ph type="ftr" sz="quarter" idx="11"/>
          </p:nvPr>
        </p:nvSpPr>
        <p:spPr/>
        <p:txBody>
          <a:bodyPr/>
          <a:lstStyle/>
          <a:p>
            <a:r>
              <a:rPr lang="en-US" dirty="0">
                <a:latin typeface="Arial" panose="020B0604020202020204" pitchFamily="34" charset="0"/>
                <a:cs typeface="Arial" panose="020B0604020202020204" pitchFamily="34" charset="0"/>
              </a:rPr>
              <a:t>Copyright</a:t>
            </a:r>
            <a:r>
              <a:rPr lang="en-US" dirty="0"/>
              <a:t> DICOM® 2022</a:t>
            </a:r>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91494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none"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3" y="4541417"/>
            <a:ext cx="7989751" cy="1155190"/>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2">
                    <a:lumMod val="60000"/>
                    <a:lumOff val="40000"/>
                  </a:schemeClr>
                </a:solidFill>
              </a:defRPr>
            </a:lvl1pPr>
          </a:lstStyle>
          <a:p>
            <a:fld id="{E326081C-59A4-4AF5-A5C9-1F484CC98A10}" type="datetime1">
              <a:rPr lang="en-US" smtClean="0"/>
              <a:t>7/24/23</a:t>
            </a:fld>
            <a:endParaRPr lang="en-US" dirty="0"/>
          </a:p>
        </p:txBody>
      </p:sp>
      <p:sp>
        <p:nvSpPr>
          <p:cNvPr id="5" name="Footer Placeholder 4"/>
          <p:cNvSpPr>
            <a:spLocks noGrp="1"/>
          </p:cNvSpPr>
          <p:nvPr>
            <p:ph type="ftr" sz="quarter" idx="11"/>
          </p:nvPr>
        </p:nvSpPr>
        <p:spPr/>
        <p:txBody>
          <a:bodyPr/>
          <a:lstStyle>
            <a:lvl1pPr>
              <a:defRPr>
                <a:solidFill>
                  <a:schemeClr val="accent2">
                    <a:lumMod val="60000"/>
                    <a:lumOff val="40000"/>
                  </a:schemeClr>
                </a:solidFill>
              </a:defRPr>
            </a:lvl1pPr>
          </a:lstStyle>
          <a:p>
            <a:r>
              <a:rPr lang="en-US">
                <a:latin typeface="Arial" panose="020B0604020202020204" pitchFamily="34" charset="0"/>
                <a:cs typeface="Arial" panose="020B0604020202020204" pitchFamily="34" charset="0"/>
              </a:rPr>
              <a:t>Copyright DICOM® 2019</a:t>
            </a:r>
            <a:endParaRPr lang="en-US" dirty="0"/>
          </a:p>
        </p:txBody>
      </p:sp>
      <p:sp>
        <p:nvSpPr>
          <p:cNvPr id="6" name="Slide Number Placeholder 5"/>
          <p:cNvSpPr>
            <a:spLocks noGrp="1"/>
          </p:cNvSpPr>
          <p:nvPr>
            <p:ph type="sldNum" sz="quarter" idx="12"/>
          </p:nvPr>
        </p:nvSpPr>
        <p:spPr/>
        <p:txBody>
          <a:bodyPr/>
          <a:lstStyle>
            <a:lvl1pPr>
              <a:defRPr>
                <a:solidFill>
                  <a:schemeClr val="accent2">
                    <a:lumMod val="60000"/>
                    <a:lumOff val="40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53929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1459886"/>
            <a:ext cx="8238707" cy="9347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cap="none" baseline="0"/>
            </a:lvl1pPr>
          </a:lstStyle>
          <a:p>
            <a:r>
              <a:rPr lang="en-US" dirty="0"/>
              <a:t>Click to edit Master title style</a:t>
            </a:r>
          </a:p>
        </p:txBody>
      </p:sp>
      <p:sp>
        <p:nvSpPr>
          <p:cNvPr id="3" name="Content Placeholder 2"/>
          <p:cNvSpPr>
            <a:spLocks noGrp="1"/>
          </p:cNvSpPr>
          <p:nvPr>
            <p:ph sz="half" idx="1"/>
          </p:nvPr>
        </p:nvSpPr>
        <p:spPr>
          <a:xfrm>
            <a:off x="581192" y="2228002"/>
            <a:ext cx="3899527" cy="3633047"/>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3"/>
            <a:ext cx="3907662" cy="3633047"/>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193B05E-1D1A-4EAD-8AB2-F24F6322934F}" type="datetime1">
              <a:rPr lang="en-US" smtClean="0"/>
              <a:t>7/24/23</a:t>
            </a:fld>
            <a:endParaRPr lang="en-US" dirty="0"/>
          </a:p>
        </p:txBody>
      </p:sp>
      <p:sp>
        <p:nvSpPr>
          <p:cNvPr id="6" name="Footer Placeholder 5"/>
          <p:cNvSpPr>
            <a:spLocks noGrp="1"/>
          </p:cNvSpPr>
          <p:nvPr>
            <p:ph type="ftr" sz="quarter" idx="11"/>
          </p:nvPr>
        </p:nvSpPr>
        <p:spPr/>
        <p:txBody>
          <a:bodyPr/>
          <a:lstStyle/>
          <a:p>
            <a:r>
              <a:rPr lang="en-US">
                <a:latin typeface="Arial" panose="020B0604020202020204" pitchFamily="34" charset="0"/>
                <a:cs typeface="Arial" panose="020B0604020202020204" pitchFamily="34" charset="0"/>
              </a:rPr>
              <a:t>Copyright DICOM® 2019</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35298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1" y="1485985"/>
            <a:ext cx="8238707" cy="93980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72569" y="1514546"/>
            <a:ext cx="7989752" cy="831875"/>
          </a:xfrm>
        </p:spPr>
        <p:txBody>
          <a:bodyPr/>
          <a:lstStyle>
            <a:lvl1pPr>
              <a:defRPr cap="none" baseline="0"/>
            </a:lvl1pPr>
          </a:lstStyle>
          <a:p>
            <a:r>
              <a:rPr lang="en-US" dirty="0"/>
              <a:t>Click to edit Master title style</a:t>
            </a:r>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F8F2834-9AC1-4E54-97CD-DB40707158CF}" type="datetime1">
              <a:rPr lang="en-US" smtClean="0"/>
              <a:t>7/24/23</a:t>
            </a:fld>
            <a:endParaRPr lang="en-US" dirty="0"/>
          </a:p>
        </p:txBody>
      </p:sp>
      <p:sp>
        <p:nvSpPr>
          <p:cNvPr id="8" name="Footer Placeholder 7"/>
          <p:cNvSpPr>
            <a:spLocks noGrp="1"/>
          </p:cNvSpPr>
          <p:nvPr>
            <p:ph type="ftr" sz="quarter" idx="11"/>
          </p:nvPr>
        </p:nvSpPr>
        <p:spPr/>
        <p:txBody>
          <a:bodyPr/>
          <a:lstStyle/>
          <a:p>
            <a:r>
              <a:rPr lang="en-US">
                <a:latin typeface="Arial" panose="020B0604020202020204" pitchFamily="34" charset="0"/>
                <a:cs typeface="Arial" panose="020B0604020202020204" pitchFamily="34" charset="0"/>
              </a:rPr>
              <a:t>Copyright DICOM® 2019</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76904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63331" y="1622972"/>
            <a:ext cx="8238707" cy="94488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cap="none" baseline="0"/>
            </a:lvl1pPr>
          </a:lstStyle>
          <a:p>
            <a:r>
              <a:rPr lang="en-US" dirty="0"/>
              <a:t>Click to edit Master title style</a:t>
            </a:r>
          </a:p>
        </p:txBody>
      </p:sp>
      <p:sp>
        <p:nvSpPr>
          <p:cNvPr id="3" name="Date Placeholder 2"/>
          <p:cNvSpPr>
            <a:spLocks noGrp="1"/>
          </p:cNvSpPr>
          <p:nvPr>
            <p:ph type="dt" sz="half" idx="10"/>
          </p:nvPr>
        </p:nvSpPr>
        <p:spPr/>
        <p:txBody>
          <a:bodyPr/>
          <a:lstStyle/>
          <a:p>
            <a:fld id="{F0434906-484A-4690-ABDE-A536A3657CFE}" type="datetime1">
              <a:rPr lang="en-US" smtClean="0"/>
              <a:t>7/24/23</a:t>
            </a:fld>
            <a:endParaRPr lang="en-US" dirty="0"/>
          </a:p>
        </p:txBody>
      </p:sp>
      <p:sp>
        <p:nvSpPr>
          <p:cNvPr id="4" name="Footer Placeholder 3"/>
          <p:cNvSpPr>
            <a:spLocks noGrp="1"/>
          </p:cNvSpPr>
          <p:nvPr>
            <p:ph type="ftr" sz="quarter" idx="11"/>
          </p:nvPr>
        </p:nvSpPr>
        <p:spPr/>
        <p:txBody>
          <a:bodyPr/>
          <a:lstStyle/>
          <a:p>
            <a:r>
              <a:rPr lang="en-US">
                <a:latin typeface="Arial" panose="020B0604020202020204" pitchFamily="34" charset="0"/>
                <a:cs typeface="Arial" panose="020B0604020202020204" pitchFamily="34" charset="0"/>
              </a:rPr>
              <a:t>Copyright DICOM® 2019</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66757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26C155-41A4-45D9-BC92-9ACAC0AC440B}" type="datetime1">
              <a:rPr lang="en-US" smtClean="0"/>
              <a:t>7/24/23</a:t>
            </a:fld>
            <a:endParaRPr lang="en-US" dirty="0"/>
          </a:p>
        </p:txBody>
      </p:sp>
      <p:sp>
        <p:nvSpPr>
          <p:cNvPr id="3" name="Footer Placeholder 2"/>
          <p:cNvSpPr>
            <a:spLocks noGrp="1"/>
          </p:cNvSpPr>
          <p:nvPr>
            <p:ph type="ftr" sz="quarter" idx="11"/>
          </p:nvPr>
        </p:nvSpPr>
        <p:spPr/>
        <p:txBody>
          <a:bodyPr/>
          <a:lstStyle/>
          <a:p>
            <a:r>
              <a:rPr lang="en-US">
                <a:latin typeface="Arial" panose="020B0604020202020204" pitchFamily="34" charset="0"/>
                <a:cs typeface="Arial" panose="020B0604020202020204" pitchFamily="34" charset="0"/>
              </a:rPr>
              <a:t>Copyright DICOM® 2019</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91336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cap="none" baseline="0">
                <a:solidFill>
                  <a:schemeClr val="accent1">
                    <a:lumMod val="75000"/>
                    <a:lumOff val="25000"/>
                  </a:schemeClr>
                </a:solidFill>
              </a:defRPr>
            </a:lvl1pPr>
          </a:lstStyle>
          <a:p>
            <a:r>
              <a:rPr lang="en-US" dirty="0"/>
              <a:t>Click to edit Master title style</a:t>
            </a:r>
          </a:p>
        </p:txBody>
      </p:sp>
      <p:sp>
        <p:nvSpPr>
          <p:cNvPr id="3" name="Content Placeholder 2"/>
          <p:cNvSpPr>
            <a:spLocks noGrp="1"/>
          </p:cNvSpPr>
          <p:nvPr>
            <p:ph idx="1"/>
          </p:nvPr>
        </p:nvSpPr>
        <p:spPr>
          <a:xfrm>
            <a:off x="446399" y="1285240"/>
            <a:ext cx="8240400" cy="3520760"/>
          </a:xfrm>
        </p:spPr>
        <p:txBody>
          <a:bodyPr anchor="t">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2">
                    <a:lumMod val="60000"/>
                    <a:lumOff val="40000"/>
                  </a:schemeClr>
                </a:solidFill>
              </a:defRPr>
            </a:lvl1pPr>
          </a:lstStyle>
          <a:p>
            <a:fld id="{D467FA29-05AC-4B2B-A0A0-9753873702E6}" type="datetime1">
              <a:rPr lang="en-US" smtClean="0"/>
              <a:t>7/24/23</a:t>
            </a:fld>
            <a:endParaRPr lang="en-US" dirty="0"/>
          </a:p>
        </p:txBody>
      </p:sp>
      <p:sp>
        <p:nvSpPr>
          <p:cNvPr id="6" name="Footer Placeholder 5"/>
          <p:cNvSpPr>
            <a:spLocks noGrp="1"/>
          </p:cNvSpPr>
          <p:nvPr>
            <p:ph type="ftr" sz="quarter" idx="11"/>
          </p:nvPr>
        </p:nvSpPr>
        <p:spPr/>
        <p:txBody>
          <a:bodyPr/>
          <a:lstStyle>
            <a:lvl1pPr>
              <a:defRPr>
                <a:solidFill>
                  <a:schemeClr val="accent2">
                    <a:lumMod val="60000"/>
                    <a:lumOff val="40000"/>
                  </a:schemeClr>
                </a:solidFill>
              </a:defRPr>
            </a:lvl1pPr>
          </a:lstStyle>
          <a:p>
            <a:r>
              <a:rPr lang="en-US">
                <a:latin typeface="Arial" panose="020B0604020202020204" pitchFamily="34" charset="0"/>
                <a:cs typeface="Arial" panose="020B0604020202020204" pitchFamily="34" charset="0"/>
              </a:rPr>
              <a:t>Copyright DICOM® 2019</a:t>
            </a:r>
            <a:endParaRPr lang="en-US" dirty="0"/>
          </a:p>
        </p:txBody>
      </p:sp>
      <p:sp>
        <p:nvSpPr>
          <p:cNvPr id="7" name="Slide Number Placeholder 6"/>
          <p:cNvSpPr>
            <a:spLocks noGrp="1"/>
          </p:cNvSpPr>
          <p:nvPr>
            <p:ph type="sldNum" sz="quarter" idx="12"/>
          </p:nvPr>
        </p:nvSpPr>
        <p:spPr/>
        <p:txBody>
          <a:bodyPr/>
          <a:lstStyle>
            <a:lvl1pPr>
              <a:defRPr>
                <a:solidFill>
                  <a:schemeClr val="accent2">
                    <a:lumMod val="60000"/>
                    <a:lumOff val="40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6236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cap="none" baseline="0">
                <a:solidFill>
                  <a:schemeClr val="accent1"/>
                </a:solidFill>
              </a:defRPr>
            </a:lvl1pPr>
          </a:lstStyle>
          <a:p>
            <a:r>
              <a:rPr lang="en-US" dirty="0"/>
              <a:t>Click to edit Master title style</a:t>
            </a:r>
          </a:p>
        </p:txBody>
      </p:sp>
      <p:sp>
        <p:nvSpPr>
          <p:cNvPr id="3" name="Picture Placeholder 2"/>
          <p:cNvSpPr>
            <a:spLocks noGrp="1" noChangeAspect="1"/>
          </p:cNvSpPr>
          <p:nvPr>
            <p:ph type="pic" idx="1"/>
          </p:nvPr>
        </p:nvSpPr>
        <p:spPr>
          <a:xfrm>
            <a:off x="448093" y="1275079"/>
            <a:ext cx="8238706" cy="3320971"/>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456CC7C-8E69-4D5D-AEE6-44F9136DB15B}" type="datetime1">
              <a:rPr lang="en-US" smtClean="0"/>
              <a:t>7/24/23</a:t>
            </a:fld>
            <a:endParaRPr lang="en-US" dirty="0"/>
          </a:p>
        </p:txBody>
      </p:sp>
      <p:sp>
        <p:nvSpPr>
          <p:cNvPr id="6" name="Footer Placeholder 5"/>
          <p:cNvSpPr>
            <a:spLocks noGrp="1"/>
          </p:cNvSpPr>
          <p:nvPr>
            <p:ph type="ftr" sz="quarter" idx="11"/>
          </p:nvPr>
        </p:nvSpPr>
        <p:spPr/>
        <p:txBody>
          <a:bodyPr/>
          <a:lstStyle/>
          <a:p>
            <a:r>
              <a:rPr lang="en-US">
                <a:latin typeface="Arial" panose="020B0604020202020204" pitchFamily="34" charset="0"/>
                <a:cs typeface="Arial" panose="020B0604020202020204" pitchFamily="34" charset="0"/>
              </a:rPr>
              <a:t>Copyright DICOM® 2019</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03473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7125" y="1298789"/>
            <a:ext cx="7989752" cy="831875"/>
          </a:xfrm>
          <a:prstGeom prst="rect">
            <a:avLst/>
          </a:prstGeom>
        </p:spPr>
        <p:txBody>
          <a:bodyPr vert="horz" lIns="91440" tIns="45720" rIns="91440" bIns="45720" rtlCol="0" anchor="b">
            <a:normAutofit/>
          </a:bodyPr>
          <a:lstStyle/>
          <a:p>
            <a:r>
              <a:rPr lang="en-US" dirty="0"/>
              <a:t>Master title style</a:t>
            </a:r>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376CDD5E-63DC-476B-84E3-97DA0FC42905}" type="datetime1">
              <a:rPr lang="en-US" smtClean="0"/>
              <a:t>7/24/23</a:t>
            </a:fld>
            <a:endParaRPr lang="en-US" dirty="0"/>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r>
              <a:rPr lang="en-US">
                <a:latin typeface="Arial" panose="020B0604020202020204" pitchFamily="34" charset="0"/>
                <a:cs typeface="Arial" panose="020B0604020202020204" pitchFamily="34" charset="0"/>
              </a:rPr>
              <a:t>Copyright DICOM® 2019</a:t>
            </a:r>
            <a:endParaRPr lang="en-US" dirty="0"/>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pic>
        <p:nvPicPr>
          <p:cNvPr id="13" name="Picture 12"/>
          <p:cNvPicPr/>
          <p:nvPr/>
        </p:nvPicPr>
        <p:blipFill>
          <a:blip r:embed="rId13" cstate="print">
            <a:extLst>
              <a:ext uri="{28A0092B-C50C-407E-A947-70E740481C1C}">
                <a14:useLocalDpi xmlns:a14="http://schemas.microsoft.com/office/drawing/2010/main" val="0"/>
              </a:ext>
            </a:extLst>
          </a:blip>
          <a:stretch>
            <a:fillRect/>
          </a:stretch>
        </p:blipFill>
        <p:spPr>
          <a:xfrm>
            <a:off x="6023920" y="672661"/>
            <a:ext cx="2648607" cy="578070"/>
          </a:xfrm>
          <a:prstGeom prst="rect">
            <a:avLst/>
          </a:prstGeom>
        </p:spPr>
      </p:pic>
    </p:spTree>
    <p:extLst>
      <p:ext uri="{BB962C8B-B14F-4D97-AF65-F5344CB8AC3E}">
        <p14:creationId xmlns:p14="http://schemas.microsoft.com/office/powerpoint/2010/main" val="16643034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457200" rtl="0" eaLnBrk="1" latinLnBrk="0" hangingPunct="1">
        <a:spcBef>
          <a:spcPct val="0"/>
        </a:spcBef>
        <a:buNone/>
        <a:defRPr sz="2800" b="0" kern="1200" cap="none"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3A248-A6ED-40FF-8B5D-11F02EC424CB}"/>
              </a:ext>
            </a:extLst>
          </p:cNvPr>
          <p:cNvSpPr>
            <a:spLocks noGrp="1"/>
          </p:cNvSpPr>
          <p:nvPr>
            <p:ph type="ctrTitle"/>
          </p:nvPr>
        </p:nvSpPr>
        <p:spPr>
          <a:xfrm>
            <a:off x="375130" y="1275080"/>
            <a:ext cx="8195813" cy="406575"/>
          </a:xfrm>
        </p:spPr>
        <p:txBody>
          <a:bodyPr>
            <a:normAutofit fontScale="90000"/>
          </a:bodyPr>
          <a:lstStyle/>
          <a:p>
            <a:br>
              <a:rPr lang="en-US" sz="2800" dirty="0">
                <a:cs typeface="Arial" panose="020B0604020202020204" pitchFamily="34" charset="0"/>
              </a:rPr>
            </a:br>
            <a:r>
              <a:rPr lang="en-US" sz="2800" dirty="0">
                <a:cs typeface="Arial" panose="020B0604020202020204" pitchFamily="34" charset="0"/>
              </a:rPr>
              <a:t>Supplement 234</a:t>
            </a:r>
            <a:endParaRPr lang="en-US" sz="2800" b="1" cap="none" dirty="0"/>
          </a:p>
        </p:txBody>
      </p:sp>
      <p:sp>
        <p:nvSpPr>
          <p:cNvPr id="3" name="Subtitle 2">
            <a:extLst>
              <a:ext uri="{FF2B5EF4-FFF2-40B4-BE49-F238E27FC236}">
                <a16:creationId xmlns:a16="http://schemas.microsoft.com/office/drawing/2014/main" id="{F03105D7-0FA0-4E79-9DEA-B986CE03872B}"/>
              </a:ext>
            </a:extLst>
          </p:cNvPr>
          <p:cNvSpPr>
            <a:spLocks noGrp="1"/>
          </p:cNvSpPr>
          <p:nvPr>
            <p:ph type="subTitle" idx="1"/>
          </p:nvPr>
        </p:nvSpPr>
        <p:spPr>
          <a:xfrm>
            <a:off x="375129" y="2024743"/>
            <a:ext cx="8195813" cy="3043646"/>
          </a:xfrm>
        </p:spPr>
        <p:txBody>
          <a:bodyPr>
            <a:normAutofit/>
          </a:bodyPr>
          <a:lstStyle/>
          <a:p>
            <a:r>
              <a:rPr lang="en-US" sz="3200" b="1" cap="small" dirty="0">
                <a:latin typeface="Arial" panose="020B0604020202020204" pitchFamily="34" charset="0"/>
                <a:cs typeface="Arial" panose="020B0604020202020204" pitchFamily="34" charset="0"/>
              </a:rPr>
              <a:t>DICOMweb Storage Commitment Service</a:t>
            </a:r>
          </a:p>
          <a:p>
            <a:r>
              <a:rPr lang="en-US" sz="2400" b="1" cap="small" dirty="0">
                <a:solidFill>
                  <a:schemeClr val="tx1"/>
                </a:solidFill>
                <a:latin typeface="Arial" panose="020B0604020202020204" pitchFamily="34" charset="0"/>
                <a:cs typeface="Arial" panose="020B0604020202020204" pitchFamily="34" charset="0"/>
              </a:rPr>
              <a:t>WG27 – Web services for DICOM</a:t>
            </a:r>
          </a:p>
          <a:p>
            <a:r>
              <a:rPr lang="en-US" sz="2400" b="1" cap="small" dirty="0">
                <a:solidFill>
                  <a:schemeClr val="tx1"/>
                </a:solidFill>
                <a:latin typeface="Arial" panose="020B0604020202020204" pitchFamily="34" charset="0"/>
                <a:cs typeface="Arial" panose="020B0604020202020204" pitchFamily="34" charset="0"/>
              </a:rPr>
              <a:t>Public Comment</a:t>
            </a:r>
          </a:p>
          <a:p>
            <a:r>
              <a:rPr lang="en-US" sz="2400" b="1" cap="small" dirty="0">
                <a:solidFill>
                  <a:schemeClr val="tx1"/>
                </a:solidFill>
                <a:latin typeface="Arial" panose="020B0604020202020204" pitchFamily="34" charset="0"/>
                <a:cs typeface="Arial" panose="020B0604020202020204" pitchFamily="34" charset="0"/>
              </a:rPr>
              <a:t>Dieter Krotz &amp; Jeroen Medema</a:t>
            </a:r>
          </a:p>
          <a:p>
            <a:r>
              <a:rPr lang="en-US" sz="2400" b="1" cap="small" dirty="0">
                <a:solidFill>
                  <a:schemeClr val="tx1"/>
                </a:solidFill>
                <a:latin typeface="Arial" panose="020B0604020202020204" pitchFamily="34" charset="0"/>
                <a:cs typeface="Arial" panose="020B0604020202020204" pitchFamily="34" charset="0"/>
              </a:rPr>
              <a:t>June 2023</a:t>
            </a:r>
          </a:p>
          <a:p>
            <a:pPr>
              <a:spcBef>
                <a:spcPct val="0"/>
              </a:spcBef>
            </a:pPr>
            <a:endParaRPr lang="en-US" sz="3200" b="1" cap="none" dirty="0">
              <a:solidFill>
                <a:schemeClr val="accent1"/>
              </a:solidFill>
              <a:latin typeface="+mj-lt"/>
              <a:ea typeface="+mj-ea"/>
              <a:cs typeface="Arial" panose="020B0604020202020204" pitchFamily="34" charset="0"/>
            </a:endParaRPr>
          </a:p>
        </p:txBody>
      </p:sp>
      <p:sp>
        <p:nvSpPr>
          <p:cNvPr id="5" name="Subtitle 7">
            <a:extLst>
              <a:ext uri="{FF2B5EF4-FFF2-40B4-BE49-F238E27FC236}">
                <a16:creationId xmlns:a16="http://schemas.microsoft.com/office/drawing/2014/main" id="{59664AAA-B8A0-4C00-9701-1D33EC511A00}"/>
              </a:ext>
            </a:extLst>
          </p:cNvPr>
          <p:cNvSpPr txBox="1">
            <a:spLocks/>
          </p:cNvSpPr>
          <p:nvPr/>
        </p:nvSpPr>
        <p:spPr>
          <a:xfrm>
            <a:off x="375130" y="4656526"/>
            <a:ext cx="8240836" cy="1455313"/>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lgn="r"/>
            <a:r>
              <a:rPr lang="en-US" b="1"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											</a:t>
            </a:r>
          </a:p>
          <a:p>
            <a:pPr algn="ctr"/>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9939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EE2E61D-A147-8E83-79DA-54D69B016FDF}"/>
              </a:ext>
            </a:extLst>
          </p:cNvPr>
          <p:cNvSpPr>
            <a:spLocks noGrp="1"/>
          </p:cNvSpPr>
          <p:nvPr>
            <p:ph type="sldNum" sz="quarter" idx="12"/>
          </p:nvPr>
        </p:nvSpPr>
        <p:spPr>
          <a:xfrm>
            <a:off x="7800476" y="5913744"/>
            <a:ext cx="770468" cy="365125"/>
          </a:xfrm>
        </p:spPr>
        <p:txBody>
          <a:bodyPr/>
          <a:lstStyle/>
          <a:p>
            <a:fld id="{D57F1E4F-1CFF-5643-939E-217C01CDF565}" type="slidenum">
              <a:rPr lang="en-US" smtClean="0"/>
              <a:pPr/>
              <a:t>10</a:t>
            </a:fld>
            <a:endParaRPr lang="en-US" dirty="0"/>
          </a:p>
        </p:txBody>
      </p:sp>
      <p:sp>
        <p:nvSpPr>
          <p:cNvPr id="10" name="Rectangle 9">
            <a:extLst>
              <a:ext uri="{FF2B5EF4-FFF2-40B4-BE49-F238E27FC236}">
                <a16:creationId xmlns:a16="http://schemas.microsoft.com/office/drawing/2014/main" id="{A8A14827-B65D-5B57-E1A4-29597431BFAC}"/>
              </a:ext>
            </a:extLst>
          </p:cNvPr>
          <p:cNvSpPr/>
          <p:nvPr/>
        </p:nvSpPr>
        <p:spPr>
          <a:xfrm>
            <a:off x="207433" y="618008"/>
            <a:ext cx="8776547" cy="177376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0E8BB219-D33F-7F6A-A4EE-256F17E5C0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0442" y="579131"/>
            <a:ext cx="3882104" cy="622449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93C0E10B-FCB9-63E1-DFCE-4F6E337E0BE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2545" y="579130"/>
            <a:ext cx="4255675" cy="560860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C451087C-A2B3-0CC4-51FB-F6A97D8B94FA}"/>
              </a:ext>
            </a:extLst>
          </p:cNvPr>
          <p:cNvSpPr txBox="1"/>
          <p:nvPr/>
        </p:nvSpPr>
        <p:spPr>
          <a:xfrm>
            <a:off x="1377910" y="44571"/>
            <a:ext cx="2364943" cy="369332"/>
          </a:xfrm>
          <a:prstGeom prst="rect">
            <a:avLst/>
          </a:prstGeom>
          <a:noFill/>
        </p:spPr>
        <p:txBody>
          <a:bodyPr wrap="none" rtlCol="0">
            <a:spAutoFit/>
          </a:bodyPr>
          <a:lstStyle/>
          <a:p>
            <a:r>
              <a:rPr lang="nl-NL" dirty="0"/>
              <a:t>DIMSE </a:t>
            </a:r>
            <a:r>
              <a:rPr lang="nl-NL" dirty="0" err="1"/>
              <a:t>to</a:t>
            </a:r>
            <a:r>
              <a:rPr lang="nl-NL" dirty="0"/>
              <a:t> DICOMweb</a:t>
            </a:r>
            <a:endParaRPr lang="en-US" dirty="0"/>
          </a:p>
        </p:txBody>
      </p:sp>
      <p:sp>
        <p:nvSpPr>
          <p:cNvPr id="4" name="TextBox 3">
            <a:extLst>
              <a:ext uri="{FF2B5EF4-FFF2-40B4-BE49-F238E27FC236}">
                <a16:creationId xmlns:a16="http://schemas.microsoft.com/office/drawing/2014/main" id="{E07E7411-4D73-2E8D-8924-BD49C8719DF1}"/>
              </a:ext>
            </a:extLst>
          </p:cNvPr>
          <p:cNvSpPr txBox="1"/>
          <p:nvPr/>
        </p:nvSpPr>
        <p:spPr>
          <a:xfrm>
            <a:off x="5465267" y="66715"/>
            <a:ext cx="2300823" cy="369332"/>
          </a:xfrm>
          <a:prstGeom prst="rect">
            <a:avLst/>
          </a:prstGeom>
          <a:noFill/>
        </p:spPr>
        <p:txBody>
          <a:bodyPr wrap="none" rtlCol="0">
            <a:spAutoFit/>
          </a:bodyPr>
          <a:lstStyle/>
          <a:p>
            <a:r>
              <a:rPr lang="nl-NL" dirty="0"/>
              <a:t>DICOMweb </a:t>
            </a:r>
            <a:r>
              <a:rPr lang="nl-NL" dirty="0" err="1"/>
              <a:t>to</a:t>
            </a:r>
            <a:r>
              <a:rPr lang="nl-NL" dirty="0"/>
              <a:t> DIMSE</a:t>
            </a:r>
            <a:endParaRPr lang="en-US" dirty="0"/>
          </a:p>
        </p:txBody>
      </p:sp>
      <p:sp>
        <p:nvSpPr>
          <p:cNvPr id="7" name="Rectangle 6">
            <a:extLst>
              <a:ext uri="{FF2B5EF4-FFF2-40B4-BE49-F238E27FC236}">
                <a16:creationId xmlns:a16="http://schemas.microsoft.com/office/drawing/2014/main" id="{EE65B4BB-6681-420A-F32B-2A00F9DD1946}"/>
              </a:ext>
            </a:extLst>
          </p:cNvPr>
          <p:cNvSpPr/>
          <p:nvPr/>
        </p:nvSpPr>
        <p:spPr>
          <a:xfrm>
            <a:off x="432545" y="413903"/>
            <a:ext cx="8315083" cy="1652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DB535FC9-9362-1AD6-3985-CA7292FC2CDA}"/>
              </a:ext>
            </a:extLst>
          </p:cNvPr>
          <p:cNvCxnSpPr>
            <a:cxnSpLocks/>
          </p:cNvCxnSpPr>
          <p:nvPr/>
        </p:nvCxnSpPr>
        <p:spPr>
          <a:xfrm>
            <a:off x="4742677" y="62791"/>
            <a:ext cx="0" cy="6795209"/>
          </a:xfrm>
          <a:prstGeom prst="line">
            <a:avLst/>
          </a:prstGeom>
          <a:ln w="25400"/>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2767772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fade">
                                      <p:cBhvr>
                                        <p:cTn id="10" dur="500"/>
                                        <p:tgtEl>
                                          <p:spTgt spid="102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1A418B9-AB40-5729-2358-BBC0C1192BC1}"/>
              </a:ext>
            </a:extLst>
          </p:cNvPr>
          <p:cNvSpPr>
            <a:spLocks noGrp="1"/>
          </p:cNvSpPr>
          <p:nvPr>
            <p:ph type="title"/>
          </p:nvPr>
        </p:nvSpPr>
        <p:spPr/>
        <p:txBody>
          <a:bodyPr/>
          <a:lstStyle/>
          <a:p>
            <a:r>
              <a:rPr lang="en-US" dirty="0"/>
              <a:t>END OF PRESENTATION</a:t>
            </a:r>
          </a:p>
        </p:txBody>
      </p:sp>
      <p:sp>
        <p:nvSpPr>
          <p:cNvPr id="4" name="Footer Placeholder 3">
            <a:extLst>
              <a:ext uri="{FF2B5EF4-FFF2-40B4-BE49-F238E27FC236}">
                <a16:creationId xmlns:a16="http://schemas.microsoft.com/office/drawing/2014/main" id="{17AC13A3-AD04-FF84-BE7C-B9D15B5D189C}"/>
              </a:ext>
            </a:extLst>
          </p:cNvPr>
          <p:cNvSpPr>
            <a:spLocks noGrp="1"/>
          </p:cNvSpPr>
          <p:nvPr>
            <p:ph type="ftr" sz="quarter" idx="11"/>
          </p:nvPr>
        </p:nvSpPr>
        <p:spPr/>
        <p:txBody>
          <a:bodyPr/>
          <a:lstStyle/>
          <a:p>
            <a:r>
              <a:rPr lang="en-US" dirty="0">
                <a:latin typeface="Arial" panose="020B0604020202020204" pitchFamily="34" charset="0"/>
                <a:cs typeface="Arial" panose="020B0604020202020204" pitchFamily="34" charset="0"/>
              </a:rPr>
              <a:t>Copyright</a:t>
            </a:r>
            <a:r>
              <a:rPr lang="en-US" dirty="0"/>
              <a:t> DICOM® 2023</a:t>
            </a:r>
          </a:p>
        </p:txBody>
      </p:sp>
      <p:sp>
        <p:nvSpPr>
          <p:cNvPr id="5" name="Slide Number Placeholder 4">
            <a:extLst>
              <a:ext uri="{FF2B5EF4-FFF2-40B4-BE49-F238E27FC236}">
                <a16:creationId xmlns:a16="http://schemas.microsoft.com/office/drawing/2014/main" id="{57613CE0-FA52-BEF2-16A3-F43638CCA27C}"/>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1111950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DE145-8798-8945-120F-DDD93210078C}"/>
              </a:ext>
            </a:extLst>
          </p:cNvPr>
          <p:cNvSpPr>
            <a:spLocks noGrp="1"/>
          </p:cNvSpPr>
          <p:nvPr>
            <p:ph type="title"/>
          </p:nvPr>
        </p:nvSpPr>
        <p:spPr/>
        <p:txBody>
          <a:bodyPr/>
          <a:lstStyle/>
          <a:p>
            <a:r>
              <a:rPr lang="en-US" dirty="0"/>
              <a:t>Work Item 2022-04-A</a:t>
            </a:r>
          </a:p>
        </p:txBody>
      </p:sp>
      <p:sp>
        <p:nvSpPr>
          <p:cNvPr id="3" name="Content Placeholder 2">
            <a:extLst>
              <a:ext uri="{FF2B5EF4-FFF2-40B4-BE49-F238E27FC236}">
                <a16:creationId xmlns:a16="http://schemas.microsoft.com/office/drawing/2014/main" id="{A8EB921A-738A-5C71-B891-A915BE44BDE3}"/>
              </a:ext>
            </a:extLst>
          </p:cNvPr>
          <p:cNvSpPr>
            <a:spLocks noGrp="1"/>
          </p:cNvSpPr>
          <p:nvPr>
            <p:ph idx="1"/>
          </p:nvPr>
        </p:nvSpPr>
        <p:spPr>
          <a:xfrm>
            <a:off x="581192" y="2228003"/>
            <a:ext cx="7989752" cy="3874217"/>
          </a:xfrm>
        </p:spPr>
        <p:txBody>
          <a:bodyPr>
            <a:normAutofit fontScale="92500" lnSpcReduction="20000"/>
          </a:bodyPr>
          <a:lstStyle/>
          <a:p>
            <a:pPr marL="0" indent="0">
              <a:buNone/>
            </a:pPr>
            <a:r>
              <a:rPr lang="en-US" sz="1700" dirty="0"/>
              <a:t>Limitations of Current Standard</a:t>
            </a:r>
          </a:p>
          <a:p>
            <a:r>
              <a:rPr lang="en-US" sz="1600" dirty="0"/>
              <a:t>DICOMweb covers the classic DICOM Storage and Query/Retrieve services with the same semantics: data is being copied. For DICOMweb the need to be able to rely on the fact that other systems will safely keep copied data safely is also applicable. However, there is no Storage Commitment service in DICOMweb to achieve that; there is an inconsistent set of services in DICOMweb compared to classic DICOM. Solutions will have to fall back to other mechanisms to achieve safekeeping.</a:t>
            </a:r>
          </a:p>
          <a:p>
            <a:pPr marL="0" indent="0">
              <a:buNone/>
            </a:pPr>
            <a:r>
              <a:rPr lang="en-US" sz="1700" dirty="0"/>
              <a:t>Description of the proposal</a:t>
            </a:r>
          </a:p>
          <a:p>
            <a:r>
              <a:rPr lang="en-US" sz="1600" dirty="0"/>
              <a:t>Define the Storage Commitment service in DICOMweb given the described safekeeping need.</a:t>
            </a:r>
          </a:p>
          <a:p>
            <a:r>
              <a:rPr lang="en-US" sz="1600" dirty="0"/>
              <a:t>It needs to be determined what mechanisms are to be defined/selected for achieving this functionality. Even though Storage Commitment in classic DICOM supports both synchronous and asynchronous approaches, where the latter seems to be deployed more often, this does not necessarily need to be the way this is to be done in a RESTful way. Security aspects and existing non-standard solutions will play a role in determining how to achieve this functionality.</a:t>
            </a:r>
          </a:p>
          <a:p>
            <a:pPr marL="0" indent="0">
              <a:spcBef>
                <a:spcPts val="1800"/>
              </a:spcBef>
              <a:buNone/>
            </a:pPr>
            <a:r>
              <a:rPr lang="en-US" sz="1700" dirty="0"/>
              <a:t>Approved by the DICOM Standards Committee, April 2022; work item 2022-04-A.</a:t>
            </a:r>
          </a:p>
        </p:txBody>
      </p:sp>
      <p:sp>
        <p:nvSpPr>
          <p:cNvPr id="4" name="Footer Placeholder 3">
            <a:extLst>
              <a:ext uri="{FF2B5EF4-FFF2-40B4-BE49-F238E27FC236}">
                <a16:creationId xmlns:a16="http://schemas.microsoft.com/office/drawing/2014/main" id="{E78D1B45-BAF2-D7E4-A043-02261EC4E2EE}"/>
              </a:ext>
            </a:extLst>
          </p:cNvPr>
          <p:cNvSpPr>
            <a:spLocks noGrp="1"/>
          </p:cNvSpPr>
          <p:nvPr>
            <p:ph type="ftr" sz="quarter" idx="11"/>
          </p:nvPr>
        </p:nvSpPr>
        <p:spPr/>
        <p:txBody>
          <a:bodyPr/>
          <a:lstStyle/>
          <a:p>
            <a:r>
              <a:rPr lang="en-US" dirty="0">
                <a:latin typeface="Arial" panose="020B0604020202020204" pitchFamily="34" charset="0"/>
                <a:cs typeface="Arial" panose="020B0604020202020204" pitchFamily="34" charset="0"/>
              </a:rPr>
              <a:t>Copyright</a:t>
            </a:r>
            <a:r>
              <a:rPr lang="en-US" dirty="0"/>
              <a:t> DICOM® 2023</a:t>
            </a:r>
          </a:p>
        </p:txBody>
      </p:sp>
      <p:sp>
        <p:nvSpPr>
          <p:cNvPr id="5" name="Slide Number Placeholder 4">
            <a:extLst>
              <a:ext uri="{FF2B5EF4-FFF2-40B4-BE49-F238E27FC236}">
                <a16:creationId xmlns:a16="http://schemas.microsoft.com/office/drawing/2014/main" id="{1C21A340-8700-CAE9-BEF0-332D3E35BD94}"/>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2380011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0BD2C-D232-E38E-19EA-B78D2BFD6430}"/>
              </a:ext>
            </a:extLst>
          </p:cNvPr>
          <p:cNvSpPr>
            <a:spLocks noGrp="1"/>
          </p:cNvSpPr>
          <p:nvPr>
            <p:ph type="title"/>
          </p:nvPr>
        </p:nvSpPr>
        <p:spPr/>
        <p:txBody>
          <a:bodyPr/>
          <a:lstStyle/>
          <a:p>
            <a:r>
              <a:rPr lang="en-US" dirty="0"/>
              <a:t>Summary (1 of 2)</a:t>
            </a:r>
          </a:p>
        </p:txBody>
      </p:sp>
      <p:sp>
        <p:nvSpPr>
          <p:cNvPr id="3" name="Content Placeholder 2">
            <a:extLst>
              <a:ext uri="{FF2B5EF4-FFF2-40B4-BE49-F238E27FC236}">
                <a16:creationId xmlns:a16="http://schemas.microsoft.com/office/drawing/2014/main" id="{B8E67A32-8407-20C1-4375-0254CD6C3340}"/>
              </a:ext>
            </a:extLst>
          </p:cNvPr>
          <p:cNvSpPr>
            <a:spLocks noGrp="1"/>
          </p:cNvSpPr>
          <p:nvPr>
            <p:ph idx="1"/>
          </p:nvPr>
        </p:nvSpPr>
        <p:spPr/>
        <p:txBody>
          <a:bodyPr>
            <a:noAutofit/>
          </a:bodyPr>
          <a:lstStyle/>
          <a:p>
            <a:pPr marL="0" indent="0">
              <a:buNone/>
            </a:pPr>
            <a:r>
              <a:rPr lang="en-US" sz="1600" dirty="0"/>
              <a:t>Supplement 234 – DICOMweb Storage Commitment</a:t>
            </a:r>
          </a:p>
          <a:p>
            <a:pPr>
              <a:spcAft>
                <a:spcPts val="0"/>
              </a:spcAft>
            </a:pPr>
            <a:r>
              <a:rPr lang="en-US" sz="1600" dirty="0"/>
              <a:t>adds one top-level resource for storage commitment: </a:t>
            </a:r>
            <a:r>
              <a:rPr lang="en-US" sz="1600" dirty="0">
                <a:latin typeface="Courier New" panose="02070309020205020404" pitchFamily="49" charset="0"/>
                <a:cs typeface="Courier New" panose="02070309020205020404" pitchFamily="49" charset="0"/>
              </a:rPr>
              <a:t>/commitment-requests</a:t>
            </a:r>
            <a:r>
              <a:rPr lang="en-US" sz="1600" dirty="0"/>
              <a:t>;</a:t>
            </a:r>
          </a:p>
          <a:p>
            <a:pPr lvl="1">
              <a:spcAft>
                <a:spcPts val="0"/>
              </a:spcAft>
            </a:pPr>
            <a:r>
              <a:rPr lang="en-US" sz="1300" dirty="0"/>
              <a:t>This mimics the approach taken by DIMSE.</a:t>
            </a:r>
          </a:p>
          <a:p>
            <a:pPr>
              <a:spcAft>
                <a:spcPts val="0"/>
              </a:spcAft>
            </a:pPr>
            <a:r>
              <a:rPr lang="en-US" sz="1600" dirty="0"/>
              <a:t>allows for both synchronous and asynchronous communication utilizing polling;</a:t>
            </a:r>
          </a:p>
          <a:p>
            <a:pPr lvl="1">
              <a:spcAft>
                <a:spcPts val="0"/>
              </a:spcAft>
            </a:pPr>
            <a:r>
              <a:rPr lang="en-US" sz="1300" dirty="0"/>
              <a:t>Storage commitment is often a long running process (e.g., a PACS is delegating storage commitment to a VNA and waits for the confirmation of the VNA before agreeing to storage commitment by itself).</a:t>
            </a:r>
          </a:p>
          <a:p>
            <a:pPr lvl="1">
              <a:spcBef>
                <a:spcPts val="0"/>
              </a:spcBef>
            </a:pPr>
            <a:r>
              <a:rPr lang="en-US" sz="1300" dirty="0"/>
              <a:t>[See Discussion – Flow.]</a:t>
            </a:r>
          </a:p>
          <a:p>
            <a:pPr>
              <a:spcAft>
                <a:spcPts val="0"/>
              </a:spcAft>
            </a:pPr>
            <a:r>
              <a:rPr lang="en-US" sz="1600" dirty="0"/>
              <a:t>allows for bi-directional </a:t>
            </a:r>
            <a:r>
              <a:rPr lang="en-US" sz="1600" dirty="0" err="1"/>
              <a:t>proxyability</a:t>
            </a:r>
            <a:r>
              <a:rPr lang="en-US" sz="1600" dirty="0"/>
              <a:t>;</a:t>
            </a:r>
          </a:p>
          <a:p>
            <a:pPr lvl="1">
              <a:spcAft>
                <a:spcPts val="0"/>
              </a:spcAft>
            </a:pPr>
            <a:r>
              <a:rPr lang="en-US" sz="1300" dirty="0"/>
              <a:t>Enables hybrid solutions, with both legacy and state-of-the-art systems.</a:t>
            </a:r>
          </a:p>
          <a:p>
            <a:pPr lvl="1">
              <a:spcBef>
                <a:spcPts val="0"/>
              </a:spcBef>
            </a:pPr>
            <a:r>
              <a:rPr lang="en-US" sz="1300" dirty="0"/>
              <a:t>[See Discussion – </a:t>
            </a:r>
            <a:r>
              <a:rPr lang="en-US" sz="1300" dirty="0" err="1"/>
              <a:t>Proxyability</a:t>
            </a:r>
            <a:r>
              <a:rPr lang="en-US" sz="1300" dirty="0"/>
              <a:t>.]</a:t>
            </a:r>
          </a:p>
          <a:p>
            <a:pPr>
              <a:spcAft>
                <a:spcPts val="0"/>
              </a:spcAft>
            </a:pPr>
            <a:r>
              <a:rPr lang="en-US" sz="1600" dirty="0"/>
              <a:t>allows for adding study and series context to the referenced instances;</a:t>
            </a:r>
          </a:p>
          <a:p>
            <a:pPr lvl="1">
              <a:spcAft>
                <a:spcPts val="0"/>
              </a:spcAft>
            </a:pPr>
            <a:r>
              <a:rPr lang="en-US" sz="1300" dirty="0"/>
              <a:t>This speeds up finding these instances at the server side.</a:t>
            </a:r>
          </a:p>
        </p:txBody>
      </p:sp>
      <p:sp>
        <p:nvSpPr>
          <p:cNvPr id="4" name="Footer Placeholder 3">
            <a:extLst>
              <a:ext uri="{FF2B5EF4-FFF2-40B4-BE49-F238E27FC236}">
                <a16:creationId xmlns:a16="http://schemas.microsoft.com/office/drawing/2014/main" id="{81EFBF08-1A23-8838-886C-03CA312FE786}"/>
              </a:ext>
            </a:extLst>
          </p:cNvPr>
          <p:cNvSpPr>
            <a:spLocks noGrp="1"/>
          </p:cNvSpPr>
          <p:nvPr>
            <p:ph type="ftr" sz="quarter" idx="11"/>
          </p:nvPr>
        </p:nvSpPr>
        <p:spPr/>
        <p:txBody>
          <a:bodyPr/>
          <a:lstStyle/>
          <a:p>
            <a:r>
              <a:rPr lang="en-US" dirty="0">
                <a:latin typeface="Arial" panose="020B0604020202020204" pitchFamily="34" charset="0"/>
                <a:cs typeface="Arial" panose="020B0604020202020204" pitchFamily="34" charset="0"/>
              </a:rPr>
              <a:t>Copyright</a:t>
            </a:r>
            <a:r>
              <a:rPr lang="en-US" dirty="0"/>
              <a:t> DICOM® 2023</a:t>
            </a:r>
          </a:p>
        </p:txBody>
      </p:sp>
      <p:sp>
        <p:nvSpPr>
          <p:cNvPr id="5" name="Slide Number Placeholder 4">
            <a:extLst>
              <a:ext uri="{FF2B5EF4-FFF2-40B4-BE49-F238E27FC236}">
                <a16:creationId xmlns:a16="http://schemas.microsoft.com/office/drawing/2014/main" id="{4ED50FAB-61E1-E332-2E09-1EEA3018519E}"/>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140214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0BD2C-D232-E38E-19EA-B78D2BFD6430}"/>
              </a:ext>
            </a:extLst>
          </p:cNvPr>
          <p:cNvSpPr>
            <a:spLocks noGrp="1"/>
          </p:cNvSpPr>
          <p:nvPr>
            <p:ph type="title"/>
          </p:nvPr>
        </p:nvSpPr>
        <p:spPr/>
        <p:txBody>
          <a:bodyPr/>
          <a:lstStyle/>
          <a:p>
            <a:r>
              <a:rPr lang="en-US" dirty="0"/>
              <a:t>Summary (2 of 2)</a:t>
            </a:r>
          </a:p>
        </p:txBody>
      </p:sp>
      <p:sp>
        <p:nvSpPr>
          <p:cNvPr id="3" name="Content Placeholder 2">
            <a:extLst>
              <a:ext uri="{FF2B5EF4-FFF2-40B4-BE49-F238E27FC236}">
                <a16:creationId xmlns:a16="http://schemas.microsoft.com/office/drawing/2014/main" id="{B8E67A32-8407-20C1-4375-0254CD6C3340}"/>
              </a:ext>
            </a:extLst>
          </p:cNvPr>
          <p:cNvSpPr>
            <a:spLocks noGrp="1"/>
          </p:cNvSpPr>
          <p:nvPr>
            <p:ph idx="1"/>
          </p:nvPr>
        </p:nvSpPr>
        <p:spPr/>
        <p:txBody>
          <a:bodyPr>
            <a:noAutofit/>
          </a:bodyPr>
          <a:lstStyle/>
          <a:p>
            <a:pPr>
              <a:spcAft>
                <a:spcPts val="0"/>
              </a:spcAft>
            </a:pPr>
            <a:r>
              <a:rPr lang="en-US" sz="1600" dirty="0"/>
              <a:t>allows for specifying a ‘retry-after time’ by the Origin Server;</a:t>
            </a:r>
          </a:p>
          <a:p>
            <a:pPr lvl="1">
              <a:spcAft>
                <a:spcPts val="0"/>
              </a:spcAft>
            </a:pPr>
            <a:r>
              <a:rPr lang="en-US" sz="1400" dirty="0"/>
              <a:t>Enables regulated polling, as to manage server load.</a:t>
            </a:r>
          </a:p>
          <a:p>
            <a:pPr>
              <a:spcAft>
                <a:spcPts val="0"/>
              </a:spcAft>
            </a:pPr>
            <a:r>
              <a:rPr lang="en-US" sz="1600" dirty="0"/>
              <a:t>respects the (informal) semantics of HTTP POST and GET.</a:t>
            </a:r>
          </a:p>
          <a:p>
            <a:pPr lvl="1">
              <a:spcAft>
                <a:spcPts val="0"/>
              </a:spcAft>
            </a:pPr>
            <a:r>
              <a:rPr lang="en-US" sz="1400" dirty="0"/>
              <a:t>Fits the cloud/RESTful approaches.</a:t>
            </a:r>
          </a:p>
          <a:p>
            <a:pPr marL="0" indent="0">
              <a:buNone/>
            </a:pPr>
            <a:endParaRPr lang="en-US" sz="1600" dirty="0"/>
          </a:p>
          <a:p>
            <a:pPr marL="0" indent="0">
              <a:buNone/>
            </a:pPr>
            <a:r>
              <a:rPr lang="en-US" sz="1600" dirty="0"/>
              <a:t>Next to the above, it also</a:t>
            </a:r>
          </a:p>
          <a:p>
            <a:pPr>
              <a:spcAft>
                <a:spcPts val="0"/>
              </a:spcAft>
            </a:pPr>
            <a:r>
              <a:rPr lang="en-US" sz="1600" dirty="0"/>
              <a:t>defines how to document adherence to DICOMweb Storage Commitment in a DICOM Conformance Statement;</a:t>
            </a:r>
          </a:p>
          <a:p>
            <a:pPr>
              <a:spcAft>
                <a:spcPts val="0"/>
              </a:spcAft>
            </a:pPr>
            <a:r>
              <a:rPr lang="en-US" sz="1600" dirty="0"/>
              <a:t>defines two new attributes/tags (both SQ);</a:t>
            </a:r>
          </a:p>
          <a:p>
            <a:pPr>
              <a:spcAft>
                <a:spcPts val="0"/>
              </a:spcAft>
            </a:pPr>
            <a:r>
              <a:rPr lang="en-US" sz="1600" dirty="0"/>
              <a:t>comes with some examples.</a:t>
            </a:r>
          </a:p>
        </p:txBody>
      </p:sp>
      <p:sp>
        <p:nvSpPr>
          <p:cNvPr id="4" name="Footer Placeholder 3">
            <a:extLst>
              <a:ext uri="{FF2B5EF4-FFF2-40B4-BE49-F238E27FC236}">
                <a16:creationId xmlns:a16="http://schemas.microsoft.com/office/drawing/2014/main" id="{81EFBF08-1A23-8838-886C-03CA312FE786}"/>
              </a:ext>
            </a:extLst>
          </p:cNvPr>
          <p:cNvSpPr>
            <a:spLocks noGrp="1"/>
          </p:cNvSpPr>
          <p:nvPr>
            <p:ph type="ftr" sz="quarter" idx="11"/>
          </p:nvPr>
        </p:nvSpPr>
        <p:spPr/>
        <p:txBody>
          <a:bodyPr/>
          <a:lstStyle/>
          <a:p>
            <a:r>
              <a:rPr lang="en-US" dirty="0">
                <a:latin typeface="Arial" panose="020B0604020202020204" pitchFamily="34" charset="0"/>
                <a:cs typeface="Arial" panose="020B0604020202020204" pitchFamily="34" charset="0"/>
              </a:rPr>
              <a:t>Copyright</a:t>
            </a:r>
            <a:r>
              <a:rPr lang="en-US" dirty="0"/>
              <a:t> DICOM® 2023</a:t>
            </a:r>
          </a:p>
        </p:txBody>
      </p:sp>
      <p:sp>
        <p:nvSpPr>
          <p:cNvPr id="5" name="Slide Number Placeholder 4">
            <a:extLst>
              <a:ext uri="{FF2B5EF4-FFF2-40B4-BE49-F238E27FC236}">
                <a16:creationId xmlns:a16="http://schemas.microsoft.com/office/drawing/2014/main" id="{4ED50FAB-61E1-E332-2E09-1EEA3018519E}"/>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630123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E165857-8903-F0DA-1921-B10B74A837EB}"/>
              </a:ext>
            </a:extLst>
          </p:cNvPr>
          <p:cNvSpPr>
            <a:spLocks noGrp="1"/>
          </p:cNvSpPr>
          <p:nvPr>
            <p:ph type="title"/>
          </p:nvPr>
        </p:nvSpPr>
        <p:spPr/>
        <p:txBody>
          <a:bodyPr/>
          <a:lstStyle/>
          <a:p>
            <a:r>
              <a:rPr lang="en-US" dirty="0"/>
              <a:t>Discussion</a:t>
            </a:r>
          </a:p>
        </p:txBody>
      </p:sp>
      <p:sp>
        <p:nvSpPr>
          <p:cNvPr id="7" name="Text Placeholder 6">
            <a:extLst>
              <a:ext uri="{FF2B5EF4-FFF2-40B4-BE49-F238E27FC236}">
                <a16:creationId xmlns:a16="http://schemas.microsoft.com/office/drawing/2014/main" id="{6D683971-17AA-793F-FB43-57EC16BCC2DB}"/>
              </a:ext>
            </a:extLst>
          </p:cNvPr>
          <p:cNvSpPr>
            <a:spLocks noGrp="1"/>
          </p:cNvSpPr>
          <p:nvPr>
            <p:ph type="body" idx="1"/>
          </p:nvPr>
        </p:nvSpPr>
        <p:spPr/>
        <p:txBody>
          <a:bodyPr/>
          <a:lstStyle/>
          <a:p>
            <a:r>
              <a:rPr lang="en-US" cap="small" dirty="0"/>
              <a:t>Flow</a:t>
            </a:r>
          </a:p>
        </p:txBody>
      </p:sp>
      <p:sp>
        <p:nvSpPr>
          <p:cNvPr id="4" name="Footer Placeholder 3">
            <a:extLst>
              <a:ext uri="{FF2B5EF4-FFF2-40B4-BE49-F238E27FC236}">
                <a16:creationId xmlns:a16="http://schemas.microsoft.com/office/drawing/2014/main" id="{CF3D3832-1E56-6C1F-557A-004B61BE5A93}"/>
              </a:ext>
            </a:extLst>
          </p:cNvPr>
          <p:cNvSpPr>
            <a:spLocks noGrp="1"/>
          </p:cNvSpPr>
          <p:nvPr>
            <p:ph type="ftr" sz="quarter" idx="11"/>
          </p:nvPr>
        </p:nvSpPr>
        <p:spPr/>
        <p:txBody>
          <a:bodyPr/>
          <a:lstStyle/>
          <a:p>
            <a:r>
              <a:rPr lang="en-US" dirty="0">
                <a:latin typeface="Arial" panose="020B0604020202020204" pitchFamily="34" charset="0"/>
                <a:cs typeface="Arial" panose="020B0604020202020204" pitchFamily="34" charset="0"/>
              </a:rPr>
              <a:t>Copyright</a:t>
            </a:r>
            <a:r>
              <a:rPr lang="en-US" dirty="0"/>
              <a:t> DICOM® 2023</a:t>
            </a:r>
          </a:p>
        </p:txBody>
      </p:sp>
      <p:sp>
        <p:nvSpPr>
          <p:cNvPr id="5" name="Slide Number Placeholder 4">
            <a:extLst>
              <a:ext uri="{FF2B5EF4-FFF2-40B4-BE49-F238E27FC236}">
                <a16:creationId xmlns:a16="http://schemas.microsoft.com/office/drawing/2014/main" id="{F5DDA22F-DCA0-726F-4627-7D6D1155E648}"/>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2570584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4975F2D1-3FE0-1306-89DC-3F6B2E769116}"/>
              </a:ext>
            </a:extLst>
          </p:cNvPr>
          <p:cNvSpPr>
            <a:spLocks noGrp="1"/>
          </p:cNvSpPr>
          <p:nvPr>
            <p:ph type="ftr" sz="quarter" idx="11"/>
          </p:nvPr>
        </p:nvSpPr>
        <p:spPr/>
        <p:txBody>
          <a:bodyPr/>
          <a:lstStyle/>
          <a:p>
            <a:r>
              <a:rPr lang="en-US" dirty="0">
                <a:latin typeface="Arial" panose="020B0604020202020204" pitchFamily="34" charset="0"/>
                <a:cs typeface="Arial" panose="020B0604020202020204" pitchFamily="34" charset="0"/>
              </a:rPr>
              <a:t>Copyright</a:t>
            </a:r>
            <a:r>
              <a:rPr lang="en-US" dirty="0"/>
              <a:t> DICOM® 2023</a:t>
            </a:r>
          </a:p>
        </p:txBody>
      </p:sp>
      <p:grpSp>
        <p:nvGrpSpPr>
          <p:cNvPr id="14" name="Group 13">
            <a:extLst>
              <a:ext uri="{FF2B5EF4-FFF2-40B4-BE49-F238E27FC236}">
                <a16:creationId xmlns:a16="http://schemas.microsoft.com/office/drawing/2014/main" id="{FAA81CDE-1690-2459-7E51-80D860D80A7F}"/>
              </a:ext>
            </a:extLst>
          </p:cNvPr>
          <p:cNvGrpSpPr/>
          <p:nvPr/>
        </p:nvGrpSpPr>
        <p:grpSpPr>
          <a:xfrm>
            <a:off x="1199675" y="4675615"/>
            <a:ext cx="5206597" cy="1674994"/>
            <a:chOff x="1199675" y="4675615"/>
            <a:chExt cx="5206597" cy="1674994"/>
          </a:xfrm>
        </p:grpSpPr>
        <p:sp>
          <p:nvSpPr>
            <p:cNvPr id="3" name="TextBox 2">
              <a:extLst>
                <a:ext uri="{FF2B5EF4-FFF2-40B4-BE49-F238E27FC236}">
                  <a16:creationId xmlns:a16="http://schemas.microsoft.com/office/drawing/2014/main" id="{8DE9441F-812D-63EC-D2B0-40E1B55C44F0}"/>
                </a:ext>
              </a:extLst>
            </p:cNvPr>
            <p:cNvSpPr txBox="1"/>
            <p:nvPr/>
          </p:nvSpPr>
          <p:spPr>
            <a:xfrm>
              <a:off x="1679568" y="4684338"/>
              <a:ext cx="1071127" cy="246221"/>
            </a:xfrm>
            <a:prstGeom prst="rect">
              <a:avLst/>
            </a:prstGeom>
            <a:noFill/>
          </p:spPr>
          <p:txBody>
            <a:bodyPr wrap="none" rtlCol="0">
              <a:spAutoFit/>
            </a:bodyPr>
            <a:lstStyle/>
            <a:p>
              <a:r>
                <a:rPr lang="nl-NL" sz="1000" dirty="0"/>
                <a:t>I</a:t>
              </a:r>
              <a:r>
                <a:rPr lang="en-US" sz="1000" dirty="0" err="1"/>
                <a:t>ssue</a:t>
              </a:r>
              <a:r>
                <a:rPr lang="en-US" sz="1000" dirty="0"/>
                <a:t> with server</a:t>
              </a:r>
            </a:p>
          </p:txBody>
        </p:sp>
        <p:sp>
          <p:nvSpPr>
            <p:cNvPr id="7" name="TextBox 6">
              <a:extLst>
                <a:ext uri="{FF2B5EF4-FFF2-40B4-BE49-F238E27FC236}">
                  <a16:creationId xmlns:a16="http://schemas.microsoft.com/office/drawing/2014/main" id="{F5023772-5367-FF56-C798-9EBD721CBAFF}"/>
                </a:ext>
              </a:extLst>
            </p:cNvPr>
            <p:cNvSpPr txBox="1"/>
            <p:nvPr/>
          </p:nvSpPr>
          <p:spPr>
            <a:xfrm>
              <a:off x="5321061" y="4675615"/>
              <a:ext cx="1071127" cy="246221"/>
            </a:xfrm>
            <a:prstGeom prst="rect">
              <a:avLst/>
            </a:prstGeom>
            <a:noFill/>
          </p:spPr>
          <p:txBody>
            <a:bodyPr wrap="none" rtlCol="0">
              <a:spAutoFit/>
            </a:bodyPr>
            <a:lstStyle/>
            <a:p>
              <a:r>
                <a:rPr lang="nl-NL" sz="1000" dirty="0"/>
                <a:t>I</a:t>
              </a:r>
              <a:r>
                <a:rPr lang="en-US" sz="1000" dirty="0" err="1"/>
                <a:t>ssue</a:t>
              </a:r>
              <a:r>
                <a:rPr lang="en-US" sz="1000" dirty="0"/>
                <a:t> with server</a:t>
              </a:r>
            </a:p>
          </p:txBody>
        </p:sp>
        <p:sp>
          <p:nvSpPr>
            <p:cNvPr id="9" name="TextBox 8">
              <a:extLst>
                <a:ext uri="{FF2B5EF4-FFF2-40B4-BE49-F238E27FC236}">
                  <a16:creationId xmlns:a16="http://schemas.microsoft.com/office/drawing/2014/main" id="{BA04515A-C947-E00F-4FE5-EB576266C3FC}"/>
                </a:ext>
              </a:extLst>
            </p:cNvPr>
            <p:cNvSpPr txBox="1"/>
            <p:nvPr/>
          </p:nvSpPr>
          <p:spPr>
            <a:xfrm>
              <a:off x="2982671" y="5941259"/>
              <a:ext cx="1662635" cy="369332"/>
            </a:xfrm>
            <a:prstGeom prst="rect">
              <a:avLst/>
            </a:prstGeom>
            <a:noFill/>
          </p:spPr>
          <p:txBody>
            <a:bodyPr wrap="none" rtlCol="0">
              <a:spAutoFit/>
            </a:bodyPr>
            <a:lstStyle/>
            <a:p>
              <a:r>
                <a:rPr lang="en-US" dirty="0">
                  <a:latin typeface="Freestyle Script" panose="030804020302050B0404" pitchFamily="66" charset="0"/>
                </a:rPr>
                <a:t>503 Service Unavailable</a:t>
              </a:r>
            </a:p>
          </p:txBody>
        </p:sp>
        <p:pic>
          <p:nvPicPr>
            <p:cNvPr id="10" name="Picture 2" descr="Hand Drawn Arrow Drawing Png - Download Power Point Template Free 2020">
              <a:extLst>
                <a:ext uri="{FF2B5EF4-FFF2-40B4-BE49-F238E27FC236}">
                  <a16:creationId xmlns:a16="http://schemas.microsoft.com/office/drawing/2014/main" id="{AE4AEAEC-B2AD-F94D-7DB6-C6AA5B892E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flipV="1">
              <a:off x="4360842" y="4275831"/>
              <a:ext cx="1582664" cy="250819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Hand Drawn Arrow Drawing Png - Download Power Point Template Free 2020">
              <a:extLst>
                <a:ext uri="{FF2B5EF4-FFF2-40B4-BE49-F238E27FC236}">
                  <a16:creationId xmlns:a16="http://schemas.microsoft.com/office/drawing/2014/main" id="{CD46C8C0-61FF-9782-FF54-CFD627445A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flipH="1" flipV="1">
              <a:off x="1633380" y="4334238"/>
              <a:ext cx="1582666" cy="2450075"/>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Title 1">
            <a:extLst>
              <a:ext uri="{FF2B5EF4-FFF2-40B4-BE49-F238E27FC236}">
                <a16:creationId xmlns:a16="http://schemas.microsoft.com/office/drawing/2014/main" id="{989C4489-BFFE-05D1-9934-8A6D9E4096E8}"/>
              </a:ext>
            </a:extLst>
          </p:cNvPr>
          <p:cNvSpPr>
            <a:spLocks noGrp="1"/>
          </p:cNvSpPr>
          <p:nvPr>
            <p:ph type="title"/>
          </p:nvPr>
        </p:nvSpPr>
        <p:spPr/>
        <p:txBody>
          <a:bodyPr/>
          <a:lstStyle/>
          <a:p>
            <a:r>
              <a:rPr lang="en-US" dirty="0"/>
              <a:t>Flow of DICOMweb Storage Commitment Service</a:t>
            </a:r>
          </a:p>
        </p:txBody>
      </p:sp>
      <p:sp>
        <p:nvSpPr>
          <p:cNvPr id="5" name="Slide Number Placeholder 4">
            <a:extLst>
              <a:ext uri="{FF2B5EF4-FFF2-40B4-BE49-F238E27FC236}">
                <a16:creationId xmlns:a16="http://schemas.microsoft.com/office/drawing/2014/main" id="{197E1858-86D9-0B5C-B52E-2A49BC7E0936}"/>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
        <p:nvSpPr>
          <p:cNvPr id="2075" name="TextBox 2074">
            <a:extLst>
              <a:ext uri="{FF2B5EF4-FFF2-40B4-BE49-F238E27FC236}">
                <a16:creationId xmlns:a16="http://schemas.microsoft.com/office/drawing/2014/main" id="{034BCA57-0BCD-1362-FA4D-99D7D7F4A8F9}"/>
              </a:ext>
            </a:extLst>
          </p:cNvPr>
          <p:cNvSpPr txBox="1"/>
          <p:nvPr/>
        </p:nvSpPr>
        <p:spPr>
          <a:xfrm>
            <a:off x="5313814" y="5730808"/>
            <a:ext cx="3203121" cy="1061829"/>
          </a:xfrm>
          <a:prstGeom prst="rect">
            <a:avLst/>
          </a:prstGeom>
          <a:noFill/>
        </p:spPr>
        <p:txBody>
          <a:bodyPr wrap="none" rtlCol="0">
            <a:spAutoFit/>
          </a:bodyPr>
          <a:lstStyle/>
          <a:p>
            <a:r>
              <a:rPr lang="en-US" sz="900" dirty="0"/>
              <a:t>When the transaction is not known, this means that either a</a:t>
            </a:r>
            <a:br>
              <a:rPr lang="en-US" sz="900" dirty="0"/>
            </a:br>
            <a:r>
              <a:rPr lang="en-US" sz="900" dirty="0"/>
              <a:t>wrong Transaction UID is passed, or that the user agent waited</a:t>
            </a:r>
            <a:br>
              <a:rPr lang="en-US" sz="900" dirty="0"/>
            </a:br>
            <a:r>
              <a:rPr lang="en-US" sz="900" dirty="0"/>
              <a:t>too long with the result check, and the origin server has deleted</a:t>
            </a:r>
          </a:p>
          <a:p>
            <a:r>
              <a:rPr lang="en-US" sz="900" dirty="0"/>
              <a:t>the applicable results.</a:t>
            </a:r>
            <a:br>
              <a:rPr lang="en-US" sz="900" dirty="0"/>
            </a:br>
            <a:r>
              <a:rPr lang="en-US" sz="900" dirty="0"/>
              <a:t>The conformance statement of the origin server shall specify</a:t>
            </a:r>
            <a:br>
              <a:rPr lang="en-US" sz="900" dirty="0"/>
            </a:br>
            <a:r>
              <a:rPr lang="en-US" sz="900" dirty="0"/>
              <a:t>its typical retainment time of the result in number of hours</a:t>
            </a:r>
            <a:br>
              <a:rPr lang="en-US" sz="900" dirty="0"/>
            </a:br>
            <a:r>
              <a:rPr lang="en-US" sz="900" dirty="0"/>
              <a:t>after finishing the request.</a:t>
            </a:r>
          </a:p>
        </p:txBody>
      </p:sp>
      <p:sp>
        <p:nvSpPr>
          <p:cNvPr id="98" name="TextBox 97">
            <a:extLst>
              <a:ext uri="{FF2B5EF4-FFF2-40B4-BE49-F238E27FC236}">
                <a16:creationId xmlns:a16="http://schemas.microsoft.com/office/drawing/2014/main" id="{66250E7D-8163-AE9E-FD83-1A843341A8DC}"/>
              </a:ext>
            </a:extLst>
          </p:cNvPr>
          <p:cNvSpPr txBox="1"/>
          <p:nvPr/>
        </p:nvSpPr>
        <p:spPr>
          <a:xfrm>
            <a:off x="5938534" y="2390878"/>
            <a:ext cx="2768707" cy="369332"/>
          </a:xfrm>
          <a:prstGeom prst="rect">
            <a:avLst/>
          </a:prstGeom>
          <a:noFill/>
        </p:spPr>
        <p:txBody>
          <a:bodyPr wrap="none" rtlCol="0">
            <a:spAutoFit/>
          </a:bodyPr>
          <a:lstStyle/>
          <a:p>
            <a:r>
              <a:rPr lang="en-US" sz="900" dirty="0"/>
              <a:t>Getting a result does not warrant that everything went</a:t>
            </a:r>
            <a:br>
              <a:rPr lang="en-US" sz="900" dirty="0"/>
            </a:br>
            <a:r>
              <a:rPr lang="en-US" sz="900" dirty="0"/>
              <a:t>as requested, so that result still needs to be checked.</a:t>
            </a:r>
          </a:p>
        </p:txBody>
      </p:sp>
      <p:sp>
        <p:nvSpPr>
          <p:cNvPr id="8" name="Flowchart: Process 7">
            <a:extLst>
              <a:ext uri="{FF2B5EF4-FFF2-40B4-BE49-F238E27FC236}">
                <a16:creationId xmlns:a16="http://schemas.microsoft.com/office/drawing/2014/main" id="{A632A33F-B4CC-51B5-5365-7856DB40A25E}"/>
              </a:ext>
            </a:extLst>
          </p:cNvPr>
          <p:cNvSpPr/>
          <p:nvPr/>
        </p:nvSpPr>
        <p:spPr>
          <a:xfrm>
            <a:off x="512651" y="4074654"/>
            <a:ext cx="994611" cy="459874"/>
          </a:xfrm>
          <a:prstGeom prst="flowChartProcess">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Prepare request</a:t>
            </a:r>
            <a:endParaRPr lang="en-US" dirty="0"/>
          </a:p>
        </p:txBody>
      </p:sp>
      <p:sp>
        <p:nvSpPr>
          <p:cNvPr id="16" name="Flowchart: Process 15">
            <a:extLst>
              <a:ext uri="{FF2B5EF4-FFF2-40B4-BE49-F238E27FC236}">
                <a16:creationId xmlns:a16="http://schemas.microsoft.com/office/drawing/2014/main" id="{4FA567CB-BE15-6B74-92C6-86172942FF74}"/>
              </a:ext>
            </a:extLst>
          </p:cNvPr>
          <p:cNvSpPr/>
          <p:nvPr/>
        </p:nvSpPr>
        <p:spPr>
          <a:xfrm>
            <a:off x="4118268" y="4079390"/>
            <a:ext cx="994611" cy="459874"/>
          </a:xfrm>
          <a:prstGeom prst="flowChartProcess">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Prepare result check </a:t>
            </a:r>
            <a:endParaRPr lang="en-US" dirty="0"/>
          </a:p>
        </p:txBody>
      </p:sp>
      <p:cxnSp>
        <p:nvCxnSpPr>
          <p:cNvPr id="20" name="Straight Connector 19">
            <a:extLst>
              <a:ext uri="{FF2B5EF4-FFF2-40B4-BE49-F238E27FC236}">
                <a16:creationId xmlns:a16="http://schemas.microsoft.com/office/drawing/2014/main" id="{1B59F859-7A65-57C9-10B8-ABB2902D99EF}"/>
              </a:ext>
            </a:extLst>
          </p:cNvPr>
          <p:cNvCxnSpPr>
            <a:cxnSpLocks/>
            <a:stCxn id="6" idx="3"/>
            <a:endCxn id="16" idx="1"/>
          </p:cNvCxnSpPr>
          <p:nvPr/>
        </p:nvCxnSpPr>
        <p:spPr>
          <a:xfrm flipV="1">
            <a:off x="3308142" y="4309327"/>
            <a:ext cx="810126" cy="1"/>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FE6E0E3E-3CFC-B9C8-C726-71249E991CAB}"/>
              </a:ext>
            </a:extLst>
          </p:cNvPr>
          <p:cNvSpPr txBox="1"/>
          <p:nvPr/>
        </p:nvSpPr>
        <p:spPr>
          <a:xfrm>
            <a:off x="3324750" y="4074654"/>
            <a:ext cx="776175" cy="246221"/>
          </a:xfrm>
          <a:prstGeom prst="rect">
            <a:avLst/>
          </a:prstGeom>
          <a:noFill/>
        </p:spPr>
        <p:txBody>
          <a:bodyPr wrap="none" rtlCol="0">
            <a:spAutoFit/>
          </a:bodyPr>
          <a:lstStyle/>
          <a:p>
            <a:r>
              <a:rPr lang="en-US" sz="1000" dirty="0"/>
              <a:t>Working…</a:t>
            </a:r>
          </a:p>
        </p:txBody>
      </p:sp>
      <p:sp>
        <p:nvSpPr>
          <p:cNvPr id="6" name="Flowchart: Decision 5">
            <a:extLst>
              <a:ext uri="{FF2B5EF4-FFF2-40B4-BE49-F238E27FC236}">
                <a16:creationId xmlns:a16="http://schemas.microsoft.com/office/drawing/2014/main" id="{94F3B1EC-6BCF-43BB-E7E6-78CB5C39FA9D}"/>
              </a:ext>
            </a:extLst>
          </p:cNvPr>
          <p:cNvSpPr/>
          <p:nvPr/>
        </p:nvSpPr>
        <p:spPr>
          <a:xfrm>
            <a:off x="2313531" y="4023243"/>
            <a:ext cx="994611" cy="572169"/>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OK?</a:t>
            </a:r>
          </a:p>
        </p:txBody>
      </p:sp>
      <p:cxnSp>
        <p:nvCxnSpPr>
          <p:cNvPr id="12" name="Straight Connector 11">
            <a:extLst>
              <a:ext uri="{FF2B5EF4-FFF2-40B4-BE49-F238E27FC236}">
                <a16:creationId xmlns:a16="http://schemas.microsoft.com/office/drawing/2014/main" id="{8831A59A-660C-DF32-ABE7-6D19AFB33E31}"/>
              </a:ext>
            </a:extLst>
          </p:cNvPr>
          <p:cNvCxnSpPr>
            <a:cxnSpLocks/>
            <a:stCxn id="8" idx="3"/>
            <a:endCxn id="6" idx="1"/>
          </p:cNvCxnSpPr>
          <p:nvPr/>
        </p:nvCxnSpPr>
        <p:spPr>
          <a:xfrm>
            <a:off x="1507262" y="4304591"/>
            <a:ext cx="806269" cy="4737"/>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33CD9B83-0038-FEB2-AB89-0BD26B613649}"/>
              </a:ext>
            </a:extLst>
          </p:cNvPr>
          <p:cNvSpPr txBox="1"/>
          <p:nvPr/>
        </p:nvSpPr>
        <p:spPr>
          <a:xfrm>
            <a:off x="1608470" y="4058370"/>
            <a:ext cx="604653" cy="246221"/>
          </a:xfrm>
          <a:prstGeom prst="rect">
            <a:avLst/>
          </a:prstGeom>
          <a:noFill/>
        </p:spPr>
        <p:txBody>
          <a:bodyPr wrap="none" rtlCol="0">
            <a:spAutoFit/>
          </a:bodyPr>
          <a:lstStyle/>
          <a:p>
            <a:r>
              <a:rPr lang="en-US" sz="1000" dirty="0"/>
              <a:t>Request</a:t>
            </a:r>
          </a:p>
        </p:txBody>
      </p:sp>
      <p:cxnSp>
        <p:nvCxnSpPr>
          <p:cNvPr id="17" name="Straight Connector 16">
            <a:extLst>
              <a:ext uri="{FF2B5EF4-FFF2-40B4-BE49-F238E27FC236}">
                <a16:creationId xmlns:a16="http://schemas.microsoft.com/office/drawing/2014/main" id="{5227845A-712C-5DA4-72E9-680D8C35D953}"/>
              </a:ext>
            </a:extLst>
          </p:cNvPr>
          <p:cNvCxnSpPr>
            <a:cxnSpLocks/>
            <a:stCxn id="28" idx="0"/>
            <a:endCxn id="6" idx="2"/>
          </p:cNvCxnSpPr>
          <p:nvPr/>
        </p:nvCxnSpPr>
        <p:spPr>
          <a:xfrm flipV="1">
            <a:off x="2810836" y="4595412"/>
            <a:ext cx="1" cy="471912"/>
          </a:xfrm>
          <a:prstGeom prst="line">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330BCEC8-C50B-3EBC-7177-524BCF824364}"/>
              </a:ext>
            </a:extLst>
          </p:cNvPr>
          <p:cNvSpPr txBox="1"/>
          <p:nvPr/>
        </p:nvSpPr>
        <p:spPr>
          <a:xfrm>
            <a:off x="2821389" y="4610598"/>
            <a:ext cx="1308371" cy="400110"/>
          </a:xfrm>
          <a:prstGeom prst="rect">
            <a:avLst/>
          </a:prstGeom>
          <a:noFill/>
        </p:spPr>
        <p:txBody>
          <a:bodyPr wrap="none" rtlCol="0">
            <a:spAutoFit/>
          </a:bodyPr>
          <a:lstStyle/>
          <a:p>
            <a:pPr marL="171450" indent="-171450">
              <a:buFont typeface="Arial" panose="020B0604020202020204" pitchFamily="34" charset="0"/>
              <a:buChar char="•"/>
            </a:pPr>
            <a:r>
              <a:rPr lang="en-US" sz="1000" dirty="0"/>
              <a:t>Issue with request</a:t>
            </a:r>
          </a:p>
          <a:p>
            <a:pPr marL="171450" indent="-171450">
              <a:buFont typeface="Arial" panose="020B0604020202020204" pitchFamily="34" charset="0"/>
              <a:buChar char="•"/>
            </a:pPr>
            <a:r>
              <a:rPr lang="en-US" sz="1000" dirty="0"/>
              <a:t>Transaction in use</a:t>
            </a:r>
          </a:p>
        </p:txBody>
      </p:sp>
      <p:sp>
        <p:nvSpPr>
          <p:cNvPr id="28" name="Flowchart: Terminator 27">
            <a:extLst>
              <a:ext uri="{FF2B5EF4-FFF2-40B4-BE49-F238E27FC236}">
                <a16:creationId xmlns:a16="http://schemas.microsoft.com/office/drawing/2014/main" id="{8E91E1CB-2F1E-526B-1173-1C94464E1B48}"/>
              </a:ext>
            </a:extLst>
          </p:cNvPr>
          <p:cNvSpPr/>
          <p:nvPr/>
        </p:nvSpPr>
        <p:spPr>
          <a:xfrm>
            <a:off x="2313531" y="5067324"/>
            <a:ext cx="994609" cy="459875"/>
          </a:xfrm>
          <a:prstGeom prst="flowChartTermina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Handle error</a:t>
            </a:r>
          </a:p>
        </p:txBody>
      </p:sp>
      <p:cxnSp>
        <p:nvCxnSpPr>
          <p:cNvPr id="37" name="Connector: Elbow 36">
            <a:extLst>
              <a:ext uri="{FF2B5EF4-FFF2-40B4-BE49-F238E27FC236}">
                <a16:creationId xmlns:a16="http://schemas.microsoft.com/office/drawing/2014/main" id="{98B5B554-02A3-9306-764D-09DDA00976FC}"/>
              </a:ext>
            </a:extLst>
          </p:cNvPr>
          <p:cNvCxnSpPr>
            <a:cxnSpLocks/>
            <a:stCxn id="30" idx="0"/>
            <a:endCxn id="16" idx="0"/>
          </p:cNvCxnSpPr>
          <p:nvPr/>
        </p:nvCxnSpPr>
        <p:spPr>
          <a:xfrm rot="16200000" flipH="1" flipV="1">
            <a:off x="5486358" y="3152458"/>
            <a:ext cx="56147" cy="1797716"/>
          </a:xfrm>
          <a:prstGeom prst="bentConnector3">
            <a:avLst>
              <a:gd name="adj1" fmla="val -407146"/>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C7F2476E-9B64-B85E-5AD8-F7A6A654B1A4}"/>
              </a:ext>
            </a:extLst>
          </p:cNvPr>
          <p:cNvSpPr txBox="1"/>
          <p:nvPr/>
        </p:nvSpPr>
        <p:spPr>
          <a:xfrm>
            <a:off x="5179548" y="3550860"/>
            <a:ext cx="776175" cy="246221"/>
          </a:xfrm>
          <a:prstGeom prst="rect">
            <a:avLst/>
          </a:prstGeom>
          <a:noFill/>
        </p:spPr>
        <p:txBody>
          <a:bodyPr wrap="none" rtlCol="0">
            <a:spAutoFit/>
          </a:bodyPr>
          <a:lstStyle/>
          <a:p>
            <a:r>
              <a:rPr lang="en-US" sz="1000" dirty="0"/>
              <a:t>Working…</a:t>
            </a:r>
          </a:p>
        </p:txBody>
      </p:sp>
      <p:sp>
        <p:nvSpPr>
          <p:cNvPr id="30" name="Flowchart: Decision 29">
            <a:extLst>
              <a:ext uri="{FF2B5EF4-FFF2-40B4-BE49-F238E27FC236}">
                <a16:creationId xmlns:a16="http://schemas.microsoft.com/office/drawing/2014/main" id="{834456FF-909F-650B-9933-0732FF29A916}"/>
              </a:ext>
            </a:extLst>
          </p:cNvPr>
          <p:cNvSpPr/>
          <p:nvPr/>
        </p:nvSpPr>
        <p:spPr>
          <a:xfrm>
            <a:off x="5915984" y="4023243"/>
            <a:ext cx="994611" cy="572169"/>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200" dirty="0"/>
              <a:t>Ready?</a:t>
            </a:r>
          </a:p>
        </p:txBody>
      </p:sp>
      <p:cxnSp>
        <p:nvCxnSpPr>
          <p:cNvPr id="31" name="Straight Connector 30">
            <a:extLst>
              <a:ext uri="{FF2B5EF4-FFF2-40B4-BE49-F238E27FC236}">
                <a16:creationId xmlns:a16="http://schemas.microsoft.com/office/drawing/2014/main" id="{0725926E-B56B-E166-EC80-9E9530810721}"/>
              </a:ext>
            </a:extLst>
          </p:cNvPr>
          <p:cNvCxnSpPr>
            <a:cxnSpLocks/>
            <a:stCxn id="16" idx="3"/>
            <a:endCxn id="30" idx="1"/>
          </p:cNvCxnSpPr>
          <p:nvPr/>
        </p:nvCxnSpPr>
        <p:spPr>
          <a:xfrm>
            <a:off x="5112879" y="4309327"/>
            <a:ext cx="803105" cy="1"/>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B54C3616-BCA4-9966-C9A8-01A8CA4171E6}"/>
              </a:ext>
            </a:extLst>
          </p:cNvPr>
          <p:cNvSpPr txBox="1"/>
          <p:nvPr/>
        </p:nvSpPr>
        <p:spPr>
          <a:xfrm>
            <a:off x="5096637" y="4066527"/>
            <a:ext cx="841897" cy="246221"/>
          </a:xfrm>
          <a:prstGeom prst="rect">
            <a:avLst/>
          </a:prstGeom>
          <a:noFill/>
        </p:spPr>
        <p:txBody>
          <a:bodyPr wrap="none" rtlCol="0">
            <a:spAutoFit/>
          </a:bodyPr>
          <a:lstStyle/>
          <a:p>
            <a:r>
              <a:rPr lang="en-US" sz="1000" dirty="0"/>
              <a:t>Result check</a:t>
            </a:r>
          </a:p>
        </p:txBody>
      </p:sp>
      <p:grpSp>
        <p:nvGrpSpPr>
          <p:cNvPr id="2067" name="Group 2066">
            <a:extLst>
              <a:ext uri="{FF2B5EF4-FFF2-40B4-BE49-F238E27FC236}">
                <a16:creationId xmlns:a16="http://schemas.microsoft.com/office/drawing/2014/main" id="{2AE257CE-AE3E-D578-1CA7-5EA3F60879E0}"/>
              </a:ext>
            </a:extLst>
          </p:cNvPr>
          <p:cNvGrpSpPr/>
          <p:nvPr/>
        </p:nvGrpSpPr>
        <p:grpSpPr>
          <a:xfrm>
            <a:off x="3524253" y="2977516"/>
            <a:ext cx="1588625" cy="472506"/>
            <a:chOff x="7151625" y="3629774"/>
            <a:chExt cx="1588625" cy="472506"/>
          </a:xfrm>
        </p:grpSpPr>
        <p:sp>
          <p:nvSpPr>
            <p:cNvPr id="35" name="Flowchart: Terminator 34">
              <a:extLst>
                <a:ext uri="{FF2B5EF4-FFF2-40B4-BE49-F238E27FC236}">
                  <a16:creationId xmlns:a16="http://schemas.microsoft.com/office/drawing/2014/main" id="{5E3CEF1D-5865-F0F9-6B3B-53743E5754B6}"/>
                </a:ext>
              </a:extLst>
            </p:cNvPr>
            <p:cNvSpPr/>
            <p:nvPr/>
          </p:nvSpPr>
          <p:spPr>
            <a:xfrm>
              <a:off x="7745639" y="3642405"/>
              <a:ext cx="994611" cy="459875"/>
            </a:xfrm>
            <a:prstGeom prst="flowChartTermina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Handle result</a:t>
              </a:r>
            </a:p>
          </p:txBody>
        </p:sp>
        <p:sp>
          <p:nvSpPr>
            <p:cNvPr id="41" name="TextBox 40">
              <a:extLst>
                <a:ext uri="{FF2B5EF4-FFF2-40B4-BE49-F238E27FC236}">
                  <a16:creationId xmlns:a16="http://schemas.microsoft.com/office/drawing/2014/main" id="{8CEA2B33-E298-94C9-F55A-689BBC1D8388}"/>
                </a:ext>
              </a:extLst>
            </p:cNvPr>
            <p:cNvSpPr txBox="1"/>
            <p:nvPr/>
          </p:nvSpPr>
          <p:spPr>
            <a:xfrm>
              <a:off x="7151625" y="3629774"/>
              <a:ext cx="476412" cy="246221"/>
            </a:xfrm>
            <a:prstGeom prst="rect">
              <a:avLst/>
            </a:prstGeom>
            <a:noFill/>
          </p:spPr>
          <p:txBody>
            <a:bodyPr wrap="none" rtlCol="0">
              <a:spAutoFit/>
            </a:bodyPr>
            <a:lstStyle/>
            <a:p>
              <a:r>
                <a:rPr lang="en-US" sz="1000" dirty="0"/>
                <a:t>Done</a:t>
              </a:r>
            </a:p>
          </p:txBody>
        </p:sp>
      </p:grpSp>
      <p:grpSp>
        <p:nvGrpSpPr>
          <p:cNvPr id="2073" name="Group 2072">
            <a:extLst>
              <a:ext uri="{FF2B5EF4-FFF2-40B4-BE49-F238E27FC236}">
                <a16:creationId xmlns:a16="http://schemas.microsoft.com/office/drawing/2014/main" id="{B5034595-5DC7-71C4-3A77-4E07314C8C97}"/>
              </a:ext>
            </a:extLst>
          </p:cNvPr>
          <p:cNvGrpSpPr/>
          <p:nvPr/>
        </p:nvGrpSpPr>
        <p:grpSpPr>
          <a:xfrm>
            <a:off x="512651" y="5594026"/>
            <a:ext cx="1295700" cy="246221"/>
            <a:chOff x="671085" y="5602240"/>
            <a:chExt cx="1295700" cy="246221"/>
          </a:xfrm>
        </p:grpSpPr>
        <p:sp>
          <p:nvSpPr>
            <p:cNvPr id="43" name="TextBox 42">
              <a:extLst>
                <a:ext uri="{FF2B5EF4-FFF2-40B4-BE49-F238E27FC236}">
                  <a16:creationId xmlns:a16="http://schemas.microsoft.com/office/drawing/2014/main" id="{7C209551-1D1E-DB7A-E74E-3D4FD318F285}"/>
                </a:ext>
              </a:extLst>
            </p:cNvPr>
            <p:cNvSpPr txBox="1"/>
            <p:nvPr/>
          </p:nvSpPr>
          <p:spPr>
            <a:xfrm>
              <a:off x="1118476" y="5602240"/>
              <a:ext cx="848309" cy="246221"/>
            </a:xfrm>
            <a:prstGeom prst="rect">
              <a:avLst/>
            </a:prstGeom>
            <a:noFill/>
          </p:spPr>
          <p:txBody>
            <a:bodyPr wrap="none" rtlCol="0">
              <a:spAutoFit/>
            </a:bodyPr>
            <a:lstStyle/>
            <a:p>
              <a:r>
                <a:rPr lang="en-US" sz="1000" dirty="0"/>
                <a:t>origin server</a:t>
              </a:r>
            </a:p>
          </p:txBody>
        </p:sp>
        <p:sp>
          <p:nvSpPr>
            <p:cNvPr id="44" name="Flowchart: Process 43">
              <a:extLst>
                <a:ext uri="{FF2B5EF4-FFF2-40B4-BE49-F238E27FC236}">
                  <a16:creationId xmlns:a16="http://schemas.microsoft.com/office/drawing/2014/main" id="{176F49A3-1400-FDA4-F6F6-C51DAF2A57BF}"/>
                </a:ext>
              </a:extLst>
            </p:cNvPr>
            <p:cNvSpPr/>
            <p:nvPr/>
          </p:nvSpPr>
          <p:spPr>
            <a:xfrm>
              <a:off x="671085" y="5646817"/>
              <a:ext cx="490555" cy="157066"/>
            </a:xfrm>
            <a:prstGeom prst="flowChartProcess">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grpSp>
      <p:grpSp>
        <p:nvGrpSpPr>
          <p:cNvPr id="2072" name="Group 2071">
            <a:extLst>
              <a:ext uri="{FF2B5EF4-FFF2-40B4-BE49-F238E27FC236}">
                <a16:creationId xmlns:a16="http://schemas.microsoft.com/office/drawing/2014/main" id="{B4B717E0-BC02-BF5F-114A-F2F0FD286AAA}"/>
              </a:ext>
            </a:extLst>
          </p:cNvPr>
          <p:cNvGrpSpPr/>
          <p:nvPr/>
        </p:nvGrpSpPr>
        <p:grpSpPr>
          <a:xfrm>
            <a:off x="512651" y="5406806"/>
            <a:ext cx="1170666" cy="246221"/>
            <a:chOff x="671085" y="5415020"/>
            <a:chExt cx="1170666" cy="246221"/>
          </a:xfrm>
        </p:grpSpPr>
        <p:sp>
          <p:nvSpPr>
            <p:cNvPr id="42" name="Flowchart: Process 41">
              <a:extLst>
                <a:ext uri="{FF2B5EF4-FFF2-40B4-BE49-F238E27FC236}">
                  <a16:creationId xmlns:a16="http://schemas.microsoft.com/office/drawing/2014/main" id="{1E973B74-04E9-86F7-A6E1-9432232D1F67}"/>
                </a:ext>
              </a:extLst>
            </p:cNvPr>
            <p:cNvSpPr/>
            <p:nvPr/>
          </p:nvSpPr>
          <p:spPr>
            <a:xfrm>
              <a:off x="671085" y="5459597"/>
              <a:ext cx="490555" cy="157066"/>
            </a:xfrm>
            <a:prstGeom prst="flowChartProcess">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4CCB8195-2114-225F-26F3-DFBC05A5490C}"/>
                </a:ext>
              </a:extLst>
            </p:cNvPr>
            <p:cNvSpPr txBox="1"/>
            <p:nvPr/>
          </p:nvSpPr>
          <p:spPr>
            <a:xfrm>
              <a:off x="1118476" y="5415020"/>
              <a:ext cx="723275" cy="246221"/>
            </a:xfrm>
            <a:prstGeom prst="rect">
              <a:avLst/>
            </a:prstGeom>
            <a:noFill/>
          </p:spPr>
          <p:txBody>
            <a:bodyPr wrap="none" rtlCol="0">
              <a:spAutoFit/>
            </a:bodyPr>
            <a:lstStyle/>
            <a:p>
              <a:r>
                <a:rPr lang="en-US" sz="1000" dirty="0"/>
                <a:t>user agent</a:t>
              </a:r>
            </a:p>
          </p:txBody>
        </p:sp>
      </p:grpSp>
      <p:sp>
        <p:nvSpPr>
          <p:cNvPr id="29" name="Flowchart: Terminator 28">
            <a:extLst>
              <a:ext uri="{FF2B5EF4-FFF2-40B4-BE49-F238E27FC236}">
                <a16:creationId xmlns:a16="http://schemas.microsoft.com/office/drawing/2014/main" id="{99C79C37-BA5A-193E-6929-E6BD6AFE0EAB}"/>
              </a:ext>
            </a:extLst>
          </p:cNvPr>
          <p:cNvSpPr/>
          <p:nvPr/>
        </p:nvSpPr>
        <p:spPr>
          <a:xfrm>
            <a:off x="5923005" y="5067325"/>
            <a:ext cx="994609" cy="459875"/>
          </a:xfrm>
          <a:prstGeom prst="flowChartTermina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Handle error</a:t>
            </a:r>
          </a:p>
        </p:txBody>
      </p:sp>
      <p:cxnSp>
        <p:nvCxnSpPr>
          <p:cNvPr id="32" name="Straight Connector 31">
            <a:extLst>
              <a:ext uri="{FF2B5EF4-FFF2-40B4-BE49-F238E27FC236}">
                <a16:creationId xmlns:a16="http://schemas.microsoft.com/office/drawing/2014/main" id="{3512E8E6-430C-0CC1-7554-CCB57E5D0BE7}"/>
              </a:ext>
            </a:extLst>
          </p:cNvPr>
          <p:cNvCxnSpPr>
            <a:cxnSpLocks/>
            <a:stCxn id="30" idx="2"/>
            <a:endCxn id="29" idx="0"/>
          </p:cNvCxnSpPr>
          <p:nvPr/>
        </p:nvCxnSpPr>
        <p:spPr>
          <a:xfrm>
            <a:off x="6413290" y="4595412"/>
            <a:ext cx="7020" cy="471913"/>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7A7BDB9F-193D-4A19-1085-2C67BF4BF769}"/>
              </a:ext>
            </a:extLst>
          </p:cNvPr>
          <p:cNvSpPr txBox="1"/>
          <p:nvPr/>
        </p:nvSpPr>
        <p:spPr>
          <a:xfrm>
            <a:off x="6423859" y="4683332"/>
            <a:ext cx="1399742" cy="246221"/>
          </a:xfrm>
          <a:prstGeom prst="rect">
            <a:avLst/>
          </a:prstGeom>
          <a:noFill/>
        </p:spPr>
        <p:txBody>
          <a:bodyPr wrap="none" rtlCol="0">
            <a:spAutoFit/>
          </a:bodyPr>
          <a:lstStyle/>
          <a:p>
            <a:r>
              <a:rPr lang="en-US" sz="1000" dirty="0"/>
              <a:t>Transaction not known</a:t>
            </a:r>
          </a:p>
        </p:txBody>
      </p:sp>
      <p:pic>
        <p:nvPicPr>
          <p:cNvPr id="2050" name="Picture 2" descr="Hand Drawn Arrow Drawing Png - Download Power Point Template Free 2020">
            <a:extLst>
              <a:ext uri="{FF2B5EF4-FFF2-40B4-BE49-F238E27FC236}">
                <a16:creationId xmlns:a16="http://schemas.microsoft.com/office/drawing/2014/main" id="{28A06E2F-54F4-7369-E7A2-6B9E6B09F5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3898073" y="3392287"/>
            <a:ext cx="1352356" cy="492822"/>
          </a:xfrm>
          <a:prstGeom prst="rect">
            <a:avLst/>
          </a:prstGeom>
          <a:noFill/>
          <a:extLst>
            <a:ext uri="{909E8E84-426E-40DD-AFC4-6F175D3DCCD1}">
              <a14:hiddenFill xmlns:a14="http://schemas.microsoft.com/office/drawing/2010/main">
                <a:solidFill>
                  <a:srgbClr val="FFFFFF"/>
                </a:solidFill>
              </a14:hiddenFill>
            </a:ext>
          </a:extLst>
        </p:spPr>
      </p:pic>
      <p:grpSp>
        <p:nvGrpSpPr>
          <p:cNvPr id="2069" name="Group 2068">
            <a:extLst>
              <a:ext uri="{FF2B5EF4-FFF2-40B4-BE49-F238E27FC236}">
                <a16:creationId xmlns:a16="http://schemas.microsoft.com/office/drawing/2014/main" id="{F5BBF66A-B6A1-C2B2-C7A3-981D80F95EDF}"/>
              </a:ext>
            </a:extLst>
          </p:cNvPr>
          <p:cNvGrpSpPr/>
          <p:nvPr/>
        </p:nvGrpSpPr>
        <p:grpSpPr>
          <a:xfrm>
            <a:off x="2796292" y="3221643"/>
            <a:ext cx="1201689" cy="953719"/>
            <a:chOff x="2834593" y="2154973"/>
            <a:chExt cx="1201689" cy="953719"/>
          </a:xfrm>
        </p:grpSpPr>
        <p:pic>
          <p:nvPicPr>
            <p:cNvPr id="36" name="Picture 2" descr="Hand Drawn Arrow Drawing Png - Download Power Point Template Free 2020">
              <a:extLst>
                <a:ext uri="{FF2B5EF4-FFF2-40B4-BE49-F238E27FC236}">
                  <a16:creationId xmlns:a16="http://schemas.microsoft.com/office/drawing/2014/main" id="{45F971C1-1DA3-91A7-91C2-4FF31B0864B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3337826" y="2410235"/>
              <a:ext cx="623516" cy="773397"/>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D2E07439-60EC-6F80-4360-18EACC5C9AFD}"/>
                </a:ext>
              </a:extLst>
            </p:cNvPr>
            <p:cNvSpPr txBox="1"/>
            <p:nvPr/>
          </p:nvSpPr>
          <p:spPr>
            <a:xfrm>
              <a:off x="2834593" y="2154973"/>
              <a:ext cx="1011815" cy="369332"/>
            </a:xfrm>
            <a:prstGeom prst="rect">
              <a:avLst/>
            </a:prstGeom>
            <a:noFill/>
          </p:spPr>
          <p:txBody>
            <a:bodyPr wrap="none" rtlCol="0">
              <a:spAutoFit/>
            </a:bodyPr>
            <a:lstStyle/>
            <a:p>
              <a:r>
                <a:rPr lang="en-US" dirty="0">
                  <a:latin typeface="Freestyle Script" panose="030804020302050B0404" pitchFamily="66" charset="0"/>
                </a:rPr>
                <a:t>202 Accepted</a:t>
              </a:r>
            </a:p>
          </p:txBody>
        </p:sp>
      </p:grpSp>
      <p:grpSp>
        <p:nvGrpSpPr>
          <p:cNvPr id="2063" name="Group 2062">
            <a:extLst>
              <a:ext uri="{FF2B5EF4-FFF2-40B4-BE49-F238E27FC236}">
                <a16:creationId xmlns:a16="http://schemas.microsoft.com/office/drawing/2014/main" id="{C7324A2D-0C88-9451-AD6B-B62765531124}"/>
              </a:ext>
            </a:extLst>
          </p:cNvPr>
          <p:cNvGrpSpPr/>
          <p:nvPr/>
        </p:nvGrpSpPr>
        <p:grpSpPr>
          <a:xfrm>
            <a:off x="7591858" y="4391033"/>
            <a:ext cx="1083951" cy="1123494"/>
            <a:chOff x="6906320" y="3956211"/>
            <a:chExt cx="1083951" cy="1123494"/>
          </a:xfrm>
        </p:grpSpPr>
        <p:pic>
          <p:nvPicPr>
            <p:cNvPr id="47" name="Picture 2" descr="Hand Drawn Arrow Drawing Png - Download Power Point Template Free 2020">
              <a:extLst>
                <a:ext uri="{FF2B5EF4-FFF2-40B4-BE49-F238E27FC236}">
                  <a16:creationId xmlns:a16="http://schemas.microsoft.com/office/drawing/2014/main" id="{6F8A8AC5-0A8F-C1E4-CD39-A924BF499B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a:off x="6968960" y="3956211"/>
              <a:ext cx="729758" cy="1123494"/>
            </a:xfrm>
            <a:prstGeom prst="rect">
              <a:avLst/>
            </a:prstGeom>
            <a:noFill/>
            <a:extLst>
              <a:ext uri="{909E8E84-426E-40DD-AFC4-6F175D3DCCD1}">
                <a14:hiddenFill xmlns:a14="http://schemas.microsoft.com/office/drawing/2010/main">
                  <a:solidFill>
                    <a:srgbClr val="FFFFFF"/>
                  </a:solidFill>
                </a14:hiddenFill>
              </a:ext>
            </a:extLst>
          </p:spPr>
        </p:pic>
        <p:sp>
          <p:nvSpPr>
            <p:cNvPr id="48" name="TextBox 47">
              <a:extLst>
                <a:ext uri="{FF2B5EF4-FFF2-40B4-BE49-F238E27FC236}">
                  <a16:creationId xmlns:a16="http://schemas.microsoft.com/office/drawing/2014/main" id="{6B4B3DC5-469F-1931-5143-74317F7861D0}"/>
                </a:ext>
              </a:extLst>
            </p:cNvPr>
            <p:cNvSpPr txBox="1"/>
            <p:nvPr/>
          </p:nvSpPr>
          <p:spPr>
            <a:xfrm>
              <a:off x="6906320" y="4785240"/>
              <a:ext cx="1083951" cy="286617"/>
            </a:xfrm>
            <a:prstGeom prst="rect">
              <a:avLst/>
            </a:prstGeom>
            <a:noFill/>
          </p:spPr>
          <p:txBody>
            <a:bodyPr wrap="none" rtlCol="0">
              <a:spAutoFit/>
            </a:bodyPr>
            <a:lstStyle/>
            <a:p>
              <a:pPr>
                <a:lnSpc>
                  <a:spcPts val="1300"/>
                </a:lnSpc>
              </a:pPr>
              <a:r>
                <a:rPr lang="en-US" dirty="0">
                  <a:latin typeface="Freestyle Script" panose="030804020302050B0404" pitchFamily="66" charset="0"/>
                </a:rPr>
                <a:t>404 Not Found</a:t>
              </a:r>
            </a:p>
          </p:txBody>
        </p:sp>
      </p:grpSp>
      <p:grpSp>
        <p:nvGrpSpPr>
          <p:cNvPr id="2061" name="Group 2060">
            <a:extLst>
              <a:ext uri="{FF2B5EF4-FFF2-40B4-BE49-F238E27FC236}">
                <a16:creationId xmlns:a16="http://schemas.microsoft.com/office/drawing/2014/main" id="{F9FBF488-4FB9-1EF1-B235-223950F77C13}"/>
              </a:ext>
            </a:extLst>
          </p:cNvPr>
          <p:cNvGrpSpPr/>
          <p:nvPr/>
        </p:nvGrpSpPr>
        <p:grpSpPr>
          <a:xfrm>
            <a:off x="3380602" y="2364720"/>
            <a:ext cx="1586574" cy="673640"/>
            <a:chOff x="6940758" y="2849624"/>
            <a:chExt cx="1586574" cy="878590"/>
          </a:xfrm>
        </p:grpSpPr>
        <p:pic>
          <p:nvPicPr>
            <p:cNvPr id="49" name="Picture 2" descr="Hand Drawn Arrow Drawing Png - Download Power Point Template Free 2020">
              <a:extLst>
                <a:ext uri="{FF2B5EF4-FFF2-40B4-BE49-F238E27FC236}">
                  <a16:creationId xmlns:a16="http://schemas.microsoft.com/office/drawing/2014/main" id="{971BE7A8-5025-EF8C-B4B4-4E45C43C75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flipV="1">
              <a:off x="7132357" y="2846357"/>
              <a:ext cx="690258" cy="1073455"/>
            </a:xfrm>
            <a:prstGeom prst="rect">
              <a:avLst/>
            </a:prstGeom>
            <a:noFill/>
            <a:extLst>
              <a:ext uri="{909E8E84-426E-40DD-AFC4-6F175D3DCCD1}">
                <a14:hiddenFill xmlns:a14="http://schemas.microsoft.com/office/drawing/2010/main">
                  <a:solidFill>
                    <a:srgbClr val="FFFFFF"/>
                  </a:solidFill>
                </a14:hiddenFill>
              </a:ext>
            </a:extLst>
          </p:spPr>
        </p:pic>
        <p:sp>
          <p:nvSpPr>
            <p:cNvPr id="50" name="TextBox 49">
              <a:extLst>
                <a:ext uri="{FF2B5EF4-FFF2-40B4-BE49-F238E27FC236}">
                  <a16:creationId xmlns:a16="http://schemas.microsoft.com/office/drawing/2014/main" id="{D87B40CB-90C0-D6B0-1B7A-11AF6A1EFD86}"/>
                </a:ext>
              </a:extLst>
            </p:cNvPr>
            <p:cNvSpPr txBox="1"/>
            <p:nvPr/>
          </p:nvSpPr>
          <p:spPr>
            <a:xfrm>
              <a:off x="7839323" y="2849624"/>
              <a:ext cx="688009" cy="481699"/>
            </a:xfrm>
            <a:prstGeom prst="rect">
              <a:avLst/>
            </a:prstGeom>
            <a:noFill/>
          </p:spPr>
          <p:txBody>
            <a:bodyPr wrap="none" rtlCol="0">
              <a:spAutoFit/>
            </a:bodyPr>
            <a:lstStyle/>
            <a:p>
              <a:r>
                <a:rPr lang="en-US" dirty="0">
                  <a:latin typeface="Freestyle Script" panose="030804020302050B0404" pitchFamily="66" charset="0"/>
                </a:rPr>
                <a:t>200 OK</a:t>
              </a:r>
            </a:p>
          </p:txBody>
        </p:sp>
      </p:grpSp>
      <p:grpSp>
        <p:nvGrpSpPr>
          <p:cNvPr id="2062" name="Group 2061">
            <a:extLst>
              <a:ext uri="{FF2B5EF4-FFF2-40B4-BE49-F238E27FC236}">
                <a16:creationId xmlns:a16="http://schemas.microsoft.com/office/drawing/2014/main" id="{9EB28B21-CB0A-87BF-C15F-B80149EA21D9}"/>
              </a:ext>
            </a:extLst>
          </p:cNvPr>
          <p:cNvGrpSpPr/>
          <p:nvPr/>
        </p:nvGrpSpPr>
        <p:grpSpPr>
          <a:xfrm>
            <a:off x="3903807" y="4347953"/>
            <a:ext cx="1221809" cy="1327007"/>
            <a:chOff x="3787967" y="3910587"/>
            <a:chExt cx="1221809" cy="1327007"/>
          </a:xfrm>
        </p:grpSpPr>
        <p:sp>
          <p:nvSpPr>
            <p:cNvPr id="46" name="TextBox 45">
              <a:extLst>
                <a:ext uri="{FF2B5EF4-FFF2-40B4-BE49-F238E27FC236}">
                  <a16:creationId xmlns:a16="http://schemas.microsoft.com/office/drawing/2014/main" id="{5E797B70-5C6F-ED53-FD6F-37206E7ED692}"/>
                </a:ext>
              </a:extLst>
            </p:cNvPr>
            <p:cNvSpPr txBox="1"/>
            <p:nvPr/>
          </p:nvSpPr>
          <p:spPr>
            <a:xfrm>
              <a:off x="3787967" y="4784265"/>
              <a:ext cx="1221809" cy="453329"/>
            </a:xfrm>
            <a:prstGeom prst="rect">
              <a:avLst/>
            </a:prstGeom>
            <a:noFill/>
          </p:spPr>
          <p:txBody>
            <a:bodyPr wrap="none" rtlCol="0">
              <a:spAutoFit/>
            </a:bodyPr>
            <a:lstStyle/>
            <a:p>
              <a:pPr>
                <a:lnSpc>
                  <a:spcPts val="1300"/>
                </a:lnSpc>
              </a:pPr>
              <a:r>
                <a:rPr lang="en-US" dirty="0">
                  <a:latin typeface="Freestyle Script" panose="030804020302050B0404" pitchFamily="66" charset="0"/>
                </a:rPr>
                <a:t>400 Bad Request</a:t>
              </a:r>
              <a:br>
                <a:rPr lang="en-US" dirty="0">
                  <a:latin typeface="Freestyle Script" panose="030804020302050B0404" pitchFamily="66" charset="0"/>
                </a:rPr>
              </a:br>
              <a:r>
                <a:rPr lang="en-US" dirty="0">
                  <a:latin typeface="Freestyle Script" panose="030804020302050B0404" pitchFamily="66" charset="0"/>
                </a:rPr>
                <a:t>409 Conflict</a:t>
              </a:r>
            </a:p>
          </p:txBody>
        </p:sp>
        <p:pic>
          <p:nvPicPr>
            <p:cNvPr id="77" name="Picture 2" descr="Hand Drawn Arrow Drawing Png - Download Power Point Template Free 2020">
              <a:extLst>
                <a:ext uri="{FF2B5EF4-FFF2-40B4-BE49-F238E27FC236}">
                  <a16:creationId xmlns:a16="http://schemas.microsoft.com/office/drawing/2014/main" id="{9FC8C3AB-4067-C0EB-0EFD-BDAEE96CCA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a:off x="3855470" y="3910587"/>
              <a:ext cx="729758" cy="118709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074" name="Group 2073">
            <a:extLst>
              <a:ext uri="{FF2B5EF4-FFF2-40B4-BE49-F238E27FC236}">
                <a16:creationId xmlns:a16="http://schemas.microsoft.com/office/drawing/2014/main" id="{1D7DDA89-580F-FFEE-69AA-22ABD699A0B9}"/>
              </a:ext>
            </a:extLst>
          </p:cNvPr>
          <p:cNvGrpSpPr/>
          <p:nvPr/>
        </p:nvGrpSpPr>
        <p:grpSpPr>
          <a:xfrm>
            <a:off x="1027351" y="3487062"/>
            <a:ext cx="1167908" cy="661388"/>
            <a:chOff x="994791" y="3042664"/>
            <a:chExt cx="1167908" cy="661388"/>
          </a:xfrm>
        </p:grpSpPr>
        <p:pic>
          <p:nvPicPr>
            <p:cNvPr id="91" name="Picture 2" descr="Hand Drawn Arrow Drawing Png - Download Power Point Template Free 2020">
              <a:extLst>
                <a:ext uri="{FF2B5EF4-FFF2-40B4-BE49-F238E27FC236}">
                  <a16:creationId xmlns:a16="http://schemas.microsoft.com/office/drawing/2014/main" id="{7C41A8D2-329C-16B5-6841-A1B535EFD35C}"/>
                </a:ext>
              </a:extLst>
            </p:cNvPr>
            <p:cNvPicPr>
              <a:picLocks noChangeAspect="1" noChangeArrowheads="1"/>
            </p:cNvPicPr>
            <p:nvPr/>
          </p:nvPicPr>
          <p:blipFill>
            <a:blip r:embed="rId3">
              <a:clrChange>
                <a:clrFrom>
                  <a:srgbClr val="000000">
                    <a:alpha val="0"/>
                  </a:srgbClr>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rot="16200000">
              <a:off x="1483947" y="3025299"/>
              <a:ext cx="536072" cy="821433"/>
            </a:xfrm>
            <a:prstGeom prst="rect">
              <a:avLst/>
            </a:prstGeom>
            <a:noFill/>
            <a:extLst>
              <a:ext uri="{909E8E84-426E-40DD-AFC4-6F175D3DCCD1}">
                <a14:hiddenFill xmlns:a14="http://schemas.microsoft.com/office/drawing/2010/main">
                  <a:solidFill>
                    <a:srgbClr val="FFFFFF"/>
                  </a:solidFill>
                </a14:hiddenFill>
              </a:ext>
            </a:extLst>
          </p:spPr>
        </p:pic>
        <p:sp>
          <p:nvSpPr>
            <p:cNvPr id="92" name="TextBox 91">
              <a:extLst>
                <a:ext uri="{FF2B5EF4-FFF2-40B4-BE49-F238E27FC236}">
                  <a16:creationId xmlns:a16="http://schemas.microsoft.com/office/drawing/2014/main" id="{27B5F860-8FCC-D807-3A81-87232C1FD627}"/>
                </a:ext>
              </a:extLst>
            </p:cNvPr>
            <p:cNvSpPr txBox="1"/>
            <p:nvPr/>
          </p:nvSpPr>
          <p:spPr>
            <a:xfrm>
              <a:off x="994791" y="3042664"/>
              <a:ext cx="583814" cy="369332"/>
            </a:xfrm>
            <a:prstGeom prst="rect">
              <a:avLst/>
            </a:prstGeom>
            <a:noFill/>
          </p:spPr>
          <p:txBody>
            <a:bodyPr wrap="none" rtlCol="0">
              <a:spAutoFit/>
            </a:bodyPr>
            <a:lstStyle/>
            <a:p>
              <a:r>
                <a:rPr lang="en-US" dirty="0">
                  <a:latin typeface="Freestyle Script" panose="030804020302050B0404" pitchFamily="66" charset="0"/>
                </a:rPr>
                <a:t>POST</a:t>
              </a:r>
            </a:p>
          </p:txBody>
        </p:sp>
      </p:grpSp>
      <p:grpSp>
        <p:nvGrpSpPr>
          <p:cNvPr id="94" name="Group 93">
            <a:extLst>
              <a:ext uri="{FF2B5EF4-FFF2-40B4-BE49-F238E27FC236}">
                <a16:creationId xmlns:a16="http://schemas.microsoft.com/office/drawing/2014/main" id="{A746634C-8BD1-30C6-FA8C-149167AEC570}"/>
              </a:ext>
            </a:extLst>
          </p:cNvPr>
          <p:cNvGrpSpPr/>
          <p:nvPr/>
        </p:nvGrpSpPr>
        <p:grpSpPr>
          <a:xfrm>
            <a:off x="4590297" y="4301901"/>
            <a:ext cx="1237039" cy="650263"/>
            <a:chOff x="1239730" y="2713981"/>
            <a:chExt cx="897434" cy="650263"/>
          </a:xfrm>
        </p:grpSpPr>
        <p:pic>
          <p:nvPicPr>
            <p:cNvPr id="95" name="Picture 2" descr="Hand Drawn Arrow Drawing Png - Download Power Point Template Free 2020">
              <a:extLst>
                <a:ext uri="{FF2B5EF4-FFF2-40B4-BE49-F238E27FC236}">
                  <a16:creationId xmlns:a16="http://schemas.microsoft.com/office/drawing/2014/main" id="{DE0E5E68-F93D-0D85-EC5A-71C60FA280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flipV="1">
              <a:off x="1458412" y="2571300"/>
              <a:ext cx="536072" cy="821433"/>
            </a:xfrm>
            <a:prstGeom prst="rect">
              <a:avLst/>
            </a:prstGeom>
            <a:noFill/>
            <a:extLst>
              <a:ext uri="{909E8E84-426E-40DD-AFC4-6F175D3DCCD1}">
                <a14:hiddenFill xmlns:a14="http://schemas.microsoft.com/office/drawing/2010/main">
                  <a:solidFill>
                    <a:srgbClr val="FFFFFF"/>
                  </a:solidFill>
                </a14:hiddenFill>
              </a:ext>
            </a:extLst>
          </p:spPr>
        </p:pic>
        <p:sp>
          <p:nvSpPr>
            <p:cNvPr id="96" name="TextBox 95">
              <a:extLst>
                <a:ext uri="{FF2B5EF4-FFF2-40B4-BE49-F238E27FC236}">
                  <a16:creationId xmlns:a16="http://schemas.microsoft.com/office/drawing/2014/main" id="{08BB35EA-3FFD-A3BF-450B-9CA5F89C553C}"/>
                </a:ext>
              </a:extLst>
            </p:cNvPr>
            <p:cNvSpPr txBox="1"/>
            <p:nvPr/>
          </p:nvSpPr>
          <p:spPr>
            <a:xfrm>
              <a:off x="1239730" y="2994912"/>
              <a:ext cx="473206" cy="369332"/>
            </a:xfrm>
            <a:prstGeom prst="rect">
              <a:avLst/>
            </a:prstGeom>
            <a:noFill/>
          </p:spPr>
          <p:txBody>
            <a:bodyPr wrap="none" rtlCol="0">
              <a:spAutoFit/>
            </a:bodyPr>
            <a:lstStyle/>
            <a:p>
              <a:r>
                <a:rPr lang="en-US" dirty="0">
                  <a:latin typeface="Freestyle Script" panose="030804020302050B0404" pitchFamily="66" charset="0"/>
                </a:rPr>
                <a:t>GET</a:t>
              </a:r>
            </a:p>
          </p:txBody>
        </p:sp>
      </p:grpSp>
      <p:cxnSp>
        <p:nvCxnSpPr>
          <p:cNvPr id="51" name="Connector: Elbow 50">
            <a:extLst>
              <a:ext uri="{FF2B5EF4-FFF2-40B4-BE49-F238E27FC236}">
                <a16:creationId xmlns:a16="http://schemas.microsoft.com/office/drawing/2014/main" id="{F1E65006-01DF-AAFB-DC31-943640445362}"/>
              </a:ext>
            </a:extLst>
          </p:cNvPr>
          <p:cNvCxnSpPr>
            <a:cxnSpLocks/>
            <a:stCxn id="6" idx="0"/>
            <a:endCxn id="35" idx="1"/>
          </p:cNvCxnSpPr>
          <p:nvPr/>
        </p:nvCxnSpPr>
        <p:spPr>
          <a:xfrm rot="5400000" flipH="1" flipV="1">
            <a:off x="3062973" y="2967949"/>
            <a:ext cx="803158" cy="130743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Connector: Elbow 52">
            <a:extLst>
              <a:ext uri="{FF2B5EF4-FFF2-40B4-BE49-F238E27FC236}">
                <a16:creationId xmlns:a16="http://schemas.microsoft.com/office/drawing/2014/main" id="{DC92D7CE-17DF-B9DC-0BED-27FE9B804D38}"/>
              </a:ext>
            </a:extLst>
          </p:cNvPr>
          <p:cNvCxnSpPr>
            <a:cxnSpLocks/>
            <a:stCxn id="30" idx="3"/>
            <a:endCxn id="35" idx="3"/>
          </p:cNvCxnSpPr>
          <p:nvPr/>
        </p:nvCxnSpPr>
        <p:spPr>
          <a:xfrm flipH="1" flipV="1">
            <a:off x="5112878" y="3220085"/>
            <a:ext cx="1797717" cy="1089243"/>
          </a:xfrm>
          <a:prstGeom prst="bentConnector3">
            <a:avLst>
              <a:gd name="adj1" fmla="val -12716"/>
            </a:avLst>
          </a:prstGeom>
          <a:ln>
            <a:tailEnd type="triangle"/>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8E39EA3D-5E08-C9BD-707D-75857C3C5604}"/>
              </a:ext>
            </a:extLst>
          </p:cNvPr>
          <p:cNvSpPr txBox="1"/>
          <p:nvPr/>
        </p:nvSpPr>
        <p:spPr>
          <a:xfrm>
            <a:off x="5313814" y="2973951"/>
            <a:ext cx="476412" cy="246221"/>
          </a:xfrm>
          <a:prstGeom prst="rect">
            <a:avLst/>
          </a:prstGeom>
          <a:noFill/>
        </p:spPr>
        <p:txBody>
          <a:bodyPr wrap="none" rtlCol="0">
            <a:spAutoFit/>
          </a:bodyPr>
          <a:lstStyle/>
          <a:p>
            <a:r>
              <a:rPr lang="en-US" sz="1000" dirty="0"/>
              <a:t>Done</a:t>
            </a:r>
          </a:p>
        </p:txBody>
      </p:sp>
      <p:pic>
        <p:nvPicPr>
          <p:cNvPr id="70" name="Picture 2" descr="Hand Drawn Arrow Drawing Png - Download Power Point Template Free 2020">
            <a:extLst>
              <a:ext uri="{FF2B5EF4-FFF2-40B4-BE49-F238E27FC236}">
                <a16:creationId xmlns:a16="http://schemas.microsoft.com/office/drawing/2014/main" id="{BE93A06B-DC66-A44E-62FB-066417FA37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5083623" y="2225566"/>
            <a:ext cx="506353" cy="1073455"/>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D3CE7C51-3813-816B-3737-F4EBC76F8675}"/>
              </a:ext>
            </a:extLst>
          </p:cNvPr>
          <p:cNvSpPr txBox="1"/>
          <p:nvPr/>
        </p:nvSpPr>
        <p:spPr>
          <a:xfrm>
            <a:off x="5923005" y="2727464"/>
            <a:ext cx="2808782" cy="369332"/>
          </a:xfrm>
          <a:prstGeom prst="rect">
            <a:avLst/>
          </a:prstGeom>
          <a:noFill/>
        </p:spPr>
        <p:txBody>
          <a:bodyPr wrap="none" rtlCol="0">
            <a:spAutoFit/>
          </a:bodyPr>
          <a:lstStyle/>
          <a:p>
            <a:r>
              <a:rPr lang="en-US" sz="900" dirty="0"/>
              <a:t>When checking the result, the Working … loop may be</a:t>
            </a:r>
            <a:br>
              <a:rPr lang="en-US" sz="900" dirty="0"/>
            </a:br>
            <a:r>
              <a:rPr lang="en-US" sz="900" dirty="0"/>
              <a:t>skipped at the discretion of the origin server.</a:t>
            </a:r>
          </a:p>
        </p:txBody>
      </p:sp>
    </p:spTree>
    <p:extLst>
      <p:ext uri="{BB962C8B-B14F-4D97-AF65-F5344CB8AC3E}">
        <p14:creationId xmlns:p14="http://schemas.microsoft.com/office/powerpoint/2010/main" val="2274924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2072"/>
                                        </p:tgtEl>
                                        <p:attrNameLst>
                                          <p:attrName>style.visibility</p:attrName>
                                        </p:attrNameLst>
                                      </p:cBhvr>
                                      <p:to>
                                        <p:strVal val="visible"/>
                                      </p:to>
                                    </p:set>
                                    <p:animEffect transition="in" filter="fade">
                                      <p:cBhvr>
                                        <p:cTn id="10" dur="500"/>
                                        <p:tgtEl>
                                          <p:spTgt spid="207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fade">
                                      <p:cBhvr>
                                        <p:cTn id="18" dur="500"/>
                                        <p:tgtEl>
                                          <p:spTgt spid="2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par>
                                <p:cTn id="22" presetID="10" presetClass="entr" presetSubtype="0" fill="hold" nodeType="withEffect">
                                  <p:stCondLst>
                                    <p:cond delay="0"/>
                                  </p:stCondLst>
                                  <p:childTnLst>
                                    <p:set>
                                      <p:cBhvr>
                                        <p:cTn id="23" dur="1" fill="hold">
                                          <p:stCondLst>
                                            <p:cond delay="0"/>
                                          </p:stCondLst>
                                        </p:cTn>
                                        <p:tgtEl>
                                          <p:spTgt spid="2073"/>
                                        </p:tgtEl>
                                        <p:attrNameLst>
                                          <p:attrName>style.visibility</p:attrName>
                                        </p:attrNameLst>
                                      </p:cBhvr>
                                      <p:to>
                                        <p:strVal val="visible"/>
                                      </p:to>
                                    </p:set>
                                    <p:animEffect transition="in" filter="fade">
                                      <p:cBhvr>
                                        <p:cTn id="24" dur="500"/>
                                        <p:tgtEl>
                                          <p:spTgt spid="2073"/>
                                        </p:tgtEl>
                                      </p:cBhvr>
                                    </p:animEffect>
                                  </p:childTnLst>
                                </p:cTn>
                              </p:par>
                              <p:par>
                                <p:cTn id="25" presetID="10" presetClass="entr" presetSubtype="0" fill="hold" nodeType="withEffect">
                                  <p:stCondLst>
                                    <p:cond delay="0"/>
                                  </p:stCondLst>
                                  <p:childTnLst>
                                    <p:set>
                                      <p:cBhvr>
                                        <p:cTn id="26" dur="1" fill="hold">
                                          <p:stCondLst>
                                            <p:cond delay="0"/>
                                          </p:stCondLst>
                                        </p:cTn>
                                        <p:tgtEl>
                                          <p:spTgt spid="2074"/>
                                        </p:tgtEl>
                                        <p:attrNameLst>
                                          <p:attrName>style.visibility</p:attrName>
                                        </p:attrNameLst>
                                      </p:cBhvr>
                                      <p:to>
                                        <p:strVal val="visible"/>
                                      </p:to>
                                    </p:set>
                                    <p:animEffect transition="in" filter="fade">
                                      <p:cBhvr>
                                        <p:cTn id="27" dur="500"/>
                                        <p:tgtEl>
                                          <p:spTgt spid="207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1"/>
                                        </p:tgtEl>
                                        <p:attrNameLst>
                                          <p:attrName>style.visibility</p:attrName>
                                        </p:attrNameLst>
                                      </p:cBhvr>
                                      <p:to>
                                        <p:strVal val="visible"/>
                                      </p:to>
                                    </p:set>
                                    <p:animEffect transition="in" filter="fade">
                                      <p:cBhvr>
                                        <p:cTn id="32" dur="500"/>
                                        <p:tgtEl>
                                          <p:spTgt spid="51"/>
                                        </p:tgtEl>
                                      </p:cBhvr>
                                    </p:animEffect>
                                  </p:childTnLst>
                                </p:cTn>
                              </p:par>
                              <p:par>
                                <p:cTn id="33" presetID="10" presetClass="entr" presetSubtype="0" fill="hold" nodeType="withEffect">
                                  <p:stCondLst>
                                    <p:cond delay="0"/>
                                  </p:stCondLst>
                                  <p:childTnLst>
                                    <p:set>
                                      <p:cBhvr>
                                        <p:cTn id="34" dur="1" fill="hold">
                                          <p:stCondLst>
                                            <p:cond delay="0"/>
                                          </p:stCondLst>
                                        </p:cTn>
                                        <p:tgtEl>
                                          <p:spTgt spid="2067"/>
                                        </p:tgtEl>
                                        <p:attrNameLst>
                                          <p:attrName>style.visibility</p:attrName>
                                        </p:attrNameLst>
                                      </p:cBhvr>
                                      <p:to>
                                        <p:strVal val="visible"/>
                                      </p:to>
                                    </p:set>
                                    <p:animEffect transition="in" filter="fade">
                                      <p:cBhvr>
                                        <p:cTn id="35" dur="500"/>
                                        <p:tgtEl>
                                          <p:spTgt spid="2067"/>
                                        </p:tgtEl>
                                      </p:cBhvr>
                                    </p:animEffect>
                                  </p:childTnLst>
                                </p:cTn>
                              </p:par>
                              <p:par>
                                <p:cTn id="36" presetID="10" presetClass="entr" presetSubtype="0" fill="hold" nodeType="withEffect">
                                  <p:stCondLst>
                                    <p:cond delay="0"/>
                                  </p:stCondLst>
                                  <p:childTnLst>
                                    <p:set>
                                      <p:cBhvr>
                                        <p:cTn id="37" dur="1" fill="hold">
                                          <p:stCondLst>
                                            <p:cond delay="0"/>
                                          </p:stCondLst>
                                        </p:cTn>
                                        <p:tgtEl>
                                          <p:spTgt spid="2061"/>
                                        </p:tgtEl>
                                        <p:attrNameLst>
                                          <p:attrName>style.visibility</p:attrName>
                                        </p:attrNameLst>
                                      </p:cBhvr>
                                      <p:to>
                                        <p:strVal val="visible"/>
                                      </p:to>
                                    </p:set>
                                    <p:animEffect transition="in" filter="fade">
                                      <p:cBhvr>
                                        <p:cTn id="38" dur="500"/>
                                        <p:tgtEl>
                                          <p:spTgt spid="2061"/>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98"/>
                                        </p:tgtEl>
                                        <p:attrNameLst>
                                          <p:attrName>style.visibility</p:attrName>
                                        </p:attrNameLst>
                                      </p:cBhvr>
                                      <p:to>
                                        <p:strVal val="visible"/>
                                      </p:to>
                                    </p:set>
                                    <p:animEffect transition="in" filter="fade">
                                      <p:cBhvr>
                                        <p:cTn id="43" dur="500"/>
                                        <p:tgtEl>
                                          <p:spTgt spid="98"/>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fade">
                                      <p:cBhvr>
                                        <p:cTn id="48" dur="500"/>
                                        <p:tgtEl>
                                          <p:spTgt spid="20"/>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500"/>
                                        <p:tgtEl>
                                          <p:spTgt spid="25"/>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6"/>
                                        </p:tgtEl>
                                        <p:attrNameLst>
                                          <p:attrName>style.visibility</p:attrName>
                                        </p:attrNameLst>
                                      </p:cBhvr>
                                      <p:to>
                                        <p:strVal val="visible"/>
                                      </p:to>
                                    </p:set>
                                    <p:animEffect transition="in" filter="fade">
                                      <p:cBhvr>
                                        <p:cTn id="54" dur="500"/>
                                        <p:tgtEl>
                                          <p:spTgt spid="16"/>
                                        </p:tgtEl>
                                      </p:cBhvr>
                                    </p:animEffect>
                                  </p:childTnLst>
                                </p:cTn>
                              </p:par>
                              <p:par>
                                <p:cTn id="55" presetID="10" presetClass="entr" presetSubtype="0" fill="hold" nodeType="withEffect">
                                  <p:stCondLst>
                                    <p:cond delay="0"/>
                                  </p:stCondLst>
                                  <p:childTnLst>
                                    <p:set>
                                      <p:cBhvr>
                                        <p:cTn id="56" dur="1" fill="hold">
                                          <p:stCondLst>
                                            <p:cond delay="0"/>
                                          </p:stCondLst>
                                        </p:cTn>
                                        <p:tgtEl>
                                          <p:spTgt spid="2069"/>
                                        </p:tgtEl>
                                        <p:attrNameLst>
                                          <p:attrName>style.visibility</p:attrName>
                                        </p:attrNameLst>
                                      </p:cBhvr>
                                      <p:to>
                                        <p:strVal val="visible"/>
                                      </p:to>
                                    </p:set>
                                    <p:animEffect transition="in" filter="fade">
                                      <p:cBhvr>
                                        <p:cTn id="57" dur="500"/>
                                        <p:tgtEl>
                                          <p:spTgt spid="2069"/>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1"/>
                                        </p:tgtEl>
                                        <p:attrNameLst>
                                          <p:attrName>style.visibility</p:attrName>
                                        </p:attrNameLst>
                                      </p:cBhvr>
                                      <p:to>
                                        <p:strVal val="visible"/>
                                      </p:to>
                                    </p:set>
                                    <p:animEffect transition="in" filter="fade">
                                      <p:cBhvr>
                                        <p:cTn id="62" dur="500"/>
                                        <p:tgtEl>
                                          <p:spTgt spid="31"/>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40"/>
                                        </p:tgtEl>
                                        <p:attrNameLst>
                                          <p:attrName>style.visibility</p:attrName>
                                        </p:attrNameLst>
                                      </p:cBhvr>
                                      <p:to>
                                        <p:strVal val="visible"/>
                                      </p:to>
                                    </p:set>
                                    <p:animEffect transition="in" filter="fade">
                                      <p:cBhvr>
                                        <p:cTn id="65" dur="500"/>
                                        <p:tgtEl>
                                          <p:spTgt spid="40"/>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30"/>
                                        </p:tgtEl>
                                        <p:attrNameLst>
                                          <p:attrName>style.visibility</p:attrName>
                                        </p:attrNameLst>
                                      </p:cBhvr>
                                      <p:to>
                                        <p:strVal val="visible"/>
                                      </p:to>
                                    </p:set>
                                    <p:animEffect transition="in" filter="fade">
                                      <p:cBhvr>
                                        <p:cTn id="68" dur="500"/>
                                        <p:tgtEl>
                                          <p:spTgt spid="30"/>
                                        </p:tgtEl>
                                      </p:cBhvr>
                                    </p:animEffect>
                                  </p:childTnLst>
                                </p:cTn>
                              </p:par>
                              <p:par>
                                <p:cTn id="69" presetID="10" presetClass="entr" presetSubtype="0" fill="hold" nodeType="withEffect">
                                  <p:stCondLst>
                                    <p:cond delay="0"/>
                                  </p:stCondLst>
                                  <p:childTnLst>
                                    <p:set>
                                      <p:cBhvr>
                                        <p:cTn id="70" dur="1" fill="hold">
                                          <p:stCondLst>
                                            <p:cond delay="0"/>
                                          </p:stCondLst>
                                        </p:cTn>
                                        <p:tgtEl>
                                          <p:spTgt spid="94"/>
                                        </p:tgtEl>
                                        <p:attrNameLst>
                                          <p:attrName>style.visibility</p:attrName>
                                        </p:attrNameLst>
                                      </p:cBhvr>
                                      <p:to>
                                        <p:strVal val="visible"/>
                                      </p:to>
                                    </p:set>
                                    <p:animEffect transition="in" filter="fade">
                                      <p:cBhvr>
                                        <p:cTn id="71" dur="500"/>
                                        <p:tgtEl>
                                          <p:spTgt spid="94"/>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nodeType="clickEffect">
                                  <p:stCondLst>
                                    <p:cond delay="0"/>
                                  </p:stCondLst>
                                  <p:childTnLst>
                                    <p:set>
                                      <p:cBhvr>
                                        <p:cTn id="75" dur="1" fill="hold">
                                          <p:stCondLst>
                                            <p:cond delay="0"/>
                                          </p:stCondLst>
                                        </p:cTn>
                                        <p:tgtEl>
                                          <p:spTgt spid="37"/>
                                        </p:tgtEl>
                                        <p:attrNameLst>
                                          <p:attrName>style.visibility</p:attrName>
                                        </p:attrNameLst>
                                      </p:cBhvr>
                                      <p:to>
                                        <p:strVal val="visible"/>
                                      </p:to>
                                    </p:set>
                                    <p:animEffect transition="in" filter="fade">
                                      <p:cBhvr>
                                        <p:cTn id="76" dur="500"/>
                                        <p:tgtEl>
                                          <p:spTgt spid="37"/>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39"/>
                                        </p:tgtEl>
                                        <p:attrNameLst>
                                          <p:attrName>style.visibility</p:attrName>
                                        </p:attrNameLst>
                                      </p:cBhvr>
                                      <p:to>
                                        <p:strVal val="visible"/>
                                      </p:to>
                                    </p:set>
                                    <p:animEffect transition="in" filter="fade">
                                      <p:cBhvr>
                                        <p:cTn id="79" dur="500"/>
                                        <p:tgtEl>
                                          <p:spTgt spid="39"/>
                                        </p:tgtEl>
                                      </p:cBhvr>
                                    </p:animEffect>
                                  </p:childTnLst>
                                </p:cTn>
                              </p:par>
                              <p:par>
                                <p:cTn id="80" presetID="10" presetClass="entr" presetSubtype="0" fill="hold" nodeType="withEffect">
                                  <p:stCondLst>
                                    <p:cond delay="0"/>
                                  </p:stCondLst>
                                  <p:childTnLst>
                                    <p:set>
                                      <p:cBhvr>
                                        <p:cTn id="81" dur="1" fill="hold">
                                          <p:stCondLst>
                                            <p:cond delay="0"/>
                                          </p:stCondLst>
                                        </p:cTn>
                                        <p:tgtEl>
                                          <p:spTgt spid="2050"/>
                                        </p:tgtEl>
                                        <p:attrNameLst>
                                          <p:attrName>style.visibility</p:attrName>
                                        </p:attrNameLst>
                                      </p:cBhvr>
                                      <p:to>
                                        <p:strVal val="visible"/>
                                      </p:to>
                                    </p:set>
                                    <p:animEffect transition="in" filter="fade">
                                      <p:cBhvr>
                                        <p:cTn id="82" dur="500"/>
                                        <p:tgtEl>
                                          <p:spTgt spid="2050"/>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53"/>
                                        </p:tgtEl>
                                        <p:attrNameLst>
                                          <p:attrName>style.visibility</p:attrName>
                                        </p:attrNameLst>
                                      </p:cBhvr>
                                      <p:to>
                                        <p:strVal val="visible"/>
                                      </p:to>
                                    </p:set>
                                    <p:animEffect transition="in" filter="fade">
                                      <p:cBhvr>
                                        <p:cTn id="87" dur="500"/>
                                        <p:tgtEl>
                                          <p:spTgt spid="53"/>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57"/>
                                        </p:tgtEl>
                                        <p:attrNameLst>
                                          <p:attrName>style.visibility</p:attrName>
                                        </p:attrNameLst>
                                      </p:cBhvr>
                                      <p:to>
                                        <p:strVal val="visible"/>
                                      </p:to>
                                    </p:set>
                                    <p:animEffect transition="in" filter="fade">
                                      <p:cBhvr>
                                        <p:cTn id="90" dur="500"/>
                                        <p:tgtEl>
                                          <p:spTgt spid="57"/>
                                        </p:tgtEl>
                                      </p:cBhvr>
                                    </p:animEffect>
                                  </p:childTnLst>
                                </p:cTn>
                              </p:par>
                              <p:par>
                                <p:cTn id="91" presetID="10" presetClass="entr" presetSubtype="0" fill="hold" nodeType="withEffect">
                                  <p:stCondLst>
                                    <p:cond delay="0"/>
                                  </p:stCondLst>
                                  <p:childTnLst>
                                    <p:set>
                                      <p:cBhvr>
                                        <p:cTn id="92" dur="1" fill="hold">
                                          <p:stCondLst>
                                            <p:cond delay="0"/>
                                          </p:stCondLst>
                                        </p:cTn>
                                        <p:tgtEl>
                                          <p:spTgt spid="70"/>
                                        </p:tgtEl>
                                        <p:attrNameLst>
                                          <p:attrName>style.visibility</p:attrName>
                                        </p:attrNameLst>
                                      </p:cBhvr>
                                      <p:to>
                                        <p:strVal val="visible"/>
                                      </p:to>
                                    </p:set>
                                    <p:animEffect transition="in" filter="fade">
                                      <p:cBhvr>
                                        <p:cTn id="93" dur="500"/>
                                        <p:tgtEl>
                                          <p:spTgt spid="70"/>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grpId="0" nodeType="clickEffect">
                                  <p:stCondLst>
                                    <p:cond delay="0"/>
                                  </p:stCondLst>
                                  <p:childTnLst>
                                    <p:set>
                                      <p:cBhvr>
                                        <p:cTn id="97" dur="1" fill="hold">
                                          <p:stCondLst>
                                            <p:cond delay="0"/>
                                          </p:stCondLst>
                                        </p:cTn>
                                        <p:tgtEl>
                                          <p:spTgt spid="15"/>
                                        </p:tgtEl>
                                        <p:attrNameLst>
                                          <p:attrName>style.visibility</p:attrName>
                                        </p:attrNameLst>
                                      </p:cBhvr>
                                      <p:to>
                                        <p:strVal val="visible"/>
                                      </p:to>
                                    </p:set>
                                    <p:animEffect transition="in" filter="fade">
                                      <p:cBhvr>
                                        <p:cTn id="98" dur="500"/>
                                        <p:tgtEl>
                                          <p:spTgt spid="15"/>
                                        </p:tgtEl>
                                      </p:cBhvr>
                                    </p:animEffect>
                                  </p:childTnLst>
                                </p:cTn>
                              </p:par>
                            </p:childTnLst>
                          </p:cTn>
                        </p:par>
                      </p:childTnLst>
                    </p:cTn>
                  </p:par>
                  <p:par>
                    <p:cTn id="99" fill="hold">
                      <p:stCondLst>
                        <p:cond delay="indefinite"/>
                      </p:stCondLst>
                      <p:childTnLst>
                        <p:par>
                          <p:cTn id="100" fill="hold">
                            <p:stCondLst>
                              <p:cond delay="0"/>
                            </p:stCondLst>
                            <p:childTnLst>
                              <p:par>
                                <p:cTn id="101" presetID="10" presetClass="entr" presetSubtype="0" fill="hold" nodeType="clickEffect">
                                  <p:stCondLst>
                                    <p:cond delay="0"/>
                                  </p:stCondLst>
                                  <p:childTnLst>
                                    <p:set>
                                      <p:cBhvr>
                                        <p:cTn id="102" dur="1" fill="hold">
                                          <p:stCondLst>
                                            <p:cond delay="0"/>
                                          </p:stCondLst>
                                        </p:cTn>
                                        <p:tgtEl>
                                          <p:spTgt spid="17"/>
                                        </p:tgtEl>
                                        <p:attrNameLst>
                                          <p:attrName>style.visibility</p:attrName>
                                        </p:attrNameLst>
                                      </p:cBhvr>
                                      <p:to>
                                        <p:strVal val="visible"/>
                                      </p:to>
                                    </p:set>
                                    <p:animEffect transition="in" filter="fade">
                                      <p:cBhvr>
                                        <p:cTn id="103" dur="500"/>
                                        <p:tgtEl>
                                          <p:spTgt spid="17"/>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26"/>
                                        </p:tgtEl>
                                        <p:attrNameLst>
                                          <p:attrName>style.visibility</p:attrName>
                                        </p:attrNameLst>
                                      </p:cBhvr>
                                      <p:to>
                                        <p:strVal val="visible"/>
                                      </p:to>
                                    </p:set>
                                    <p:animEffect transition="in" filter="fade">
                                      <p:cBhvr>
                                        <p:cTn id="106" dur="500"/>
                                        <p:tgtEl>
                                          <p:spTgt spid="26"/>
                                        </p:tgtEl>
                                      </p:cBhvr>
                                    </p:animEffect>
                                  </p:childTnLst>
                                </p:cTn>
                              </p:par>
                              <p:par>
                                <p:cTn id="107" presetID="10" presetClass="entr" presetSubtype="0" fill="hold" grpId="0" nodeType="withEffect">
                                  <p:stCondLst>
                                    <p:cond delay="0"/>
                                  </p:stCondLst>
                                  <p:childTnLst>
                                    <p:set>
                                      <p:cBhvr>
                                        <p:cTn id="108" dur="1" fill="hold">
                                          <p:stCondLst>
                                            <p:cond delay="0"/>
                                          </p:stCondLst>
                                        </p:cTn>
                                        <p:tgtEl>
                                          <p:spTgt spid="28"/>
                                        </p:tgtEl>
                                        <p:attrNameLst>
                                          <p:attrName>style.visibility</p:attrName>
                                        </p:attrNameLst>
                                      </p:cBhvr>
                                      <p:to>
                                        <p:strVal val="visible"/>
                                      </p:to>
                                    </p:set>
                                    <p:animEffect transition="in" filter="fade">
                                      <p:cBhvr>
                                        <p:cTn id="109" dur="500"/>
                                        <p:tgtEl>
                                          <p:spTgt spid="28"/>
                                        </p:tgtEl>
                                      </p:cBhvr>
                                    </p:animEffect>
                                  </p:childTnLst>
                                </p:cTn>
                              </p:par>
                              <p:par>
                                <p:cTn id="110" presetID="10" presetClass="entr" presetSubtype="0" fill="hold" nodeType="withEffect">
                                  <p:stCondLst>
                                    <p:cond delay="0"/>
                                  </p:stCondLst>
                                  <p:childTnLst>
                                    <p:set>
                                      <p:cBhvr>
                                        <p:cTn id="111" dur="1" fill="hold">
                                          <p:stCondLst>
                                            <p:cond delay="0"/>
                                          </p:stCondLst>
                                        </p:cTn>
                                        <p:tgtEl>
                                          <p:spTgt spid="2062"/>
                                        </p:tgtEl>
                                        <p:attrNameLst>
                                          <p:attrName>style.visibility</p:attrName>
                                        </p:attrNameLst>
                                      </p:cBhvr>
                                      <p:to>
                                        <p:strVal val="visible"/>
                                      </p:to>
                                    </p:set>
                                    <p:animEffect transition="in" filter="fade">
                                      <p:cBhvr>
                                        <p:cTn id="112" dur="500"/>
                                        <p:tgtEl>
                                          <p:spTgt spid="2062"/>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nodeType="clickEffect">
                                  <p:stCondLst>
                                    <p:cond delay="0"/>
                                  </p:stCondLst>
                                  <p:childTnLst>
                                    <p:set>
                                      <p:cBhvr>
                                        <p:cTn id="116" dur="1" fill="hold">
                                          <p:stCondLst>
                                            <p:cond delay="0"/>
                                          </p:stCondLst>
                                        </p:cTn>
                                        <p:tgtEl>
                                          <p:spTgt spid="32"/>
                                        </p:tgtEl>
                                        <p:attrNameLst>
                                          <p:attrName>style.visibility</p:attrName>
                                        </p:attrNameLst>
                                      </p:cBhvr>
                                      <p:to>
                                        <p:strVal val="visible"/>
                                      </p:to>
                                    </p:set>
                                    <p:animEffect transition="in" filter="fade">
                                      <p:cBhvr>
                                        <p:cTn id="117" dur="500"/>
                                        <p:tgtEl>
                                          <p:spTgt spid="32"/>
                                        </p:tgtEl>
                                      </p:cBhvr>
                                    </p:animEffect>
                                  </p:childTnLst>
                                </p:cTn>
                              </p:par>
                              <p:par>
                                <p:cTn id="118" presetID="10" presetClass="entr" presetSubtype="0" fill="hold" grpId="0" nodeType="withEffect">
                                  <p:stCondLst>
                                    <p:cond delay="0"/>
                                  </p:stCondLst>
                                  <p:childTnLst>
                                    <p:set>
                                      <p:cBhvr>
                                        <p:cTn id="119" dur="1" fill="hold">
                                          <p:stCondLst>
                                            <p:cond delay="0"/>
                                          </p:stCondLst>
                                        </p:cTn>
                                        <p:tgtEl>
                                          <p:spTgt spid="33"/>
                                        </p:tgtEl>
                                        <p:attrNameLst>
                                          <p:attrName>style.visibility</p:attrName>
                                        </p:attrNameLst>
                                      </p:cBhvr>
                                      <p:to>
                                        <p:strVal val="visible"/>
                                      </p:to>
                                    </p:set>
                                    <p:animEffect transition="in" filter="fade">
                                      <p:cBhvr>
                                        <p:cTn id="120" dur="500"/>
                                        <p:tgtEl>
                                          <p:spTgt spid="33"/>
                                        </p:tgtEl>
                                      </p:cBhvr>
                                    </p:animEffect>
                                  </p:childTnLst>
                                </p:cTn>
                              </p:par>
                              <p:par>
                                <p:cTn id="121" presetID="10" presetClass="entr" presetSubtype="0" fill="hold" grpId="0" nodeType="withEffect">
                                  <p:stCondLst>
                                    <p:cond delay="0"/>
                                  </p:stCondLst>
                                  <p:childTnLst>
                                    <p:set>
                                      <p:cBhvr>
                                        <p:cTn id="122" dur="1" fill="hold">
                                          <p:stCondLst>
                                            <p:cond delay="0"/>
                                          </p:stCondLst>
                                        </p:cTn>
                                        <p:tgtEl>
                                          <p:spTgt spid="29"/>
                                        </p:tgtEl>
                                        <p:attrNameLst>
                                          <p:attrName>style.visibility</p:attrName>
                                        </p:attrNameLst>
                                      </p:cBhvr>
                                      <p:to>
                                        <p:strVal val="visible"/>
                                      </p:to>
                                    </p:set>
                                    <p:animEffect transition="in" filter="fade">
                                      <p:cBhvr>
                                        <p:cTn id="123" dur="500"/>
                                        <p:tgtEl>
                                          <p:spTgt spid="29"/>
                                        </p:tgtEl>
                                      </p:cBhvr>
                                    </p:animEffect>
                                  </p:childTnLst>
                                </p:cTn>
                              </p:par>
                              <p:par>
                                <p:cTn id="124" presetID="10" presetClass="entr" presetSubtype="0" fill="hold" nodeType="withEffect">
                                  <p:stCondLst>
                                    <p:cond delay="0"/>
                                  </p:stCondLst>
                                  <p:childTnLst>
                                    <p:set>
                                      <p:cBhvr>
                                        <p:cTn id="125" dur="1" fill="hold">
                                          <p:stCondLst>
                                            <p:cond delay="0"/>
                                          </p:stCondLst>
                                        </p:cTn>
                                        <p:tgtEl>
                                          <p:spTgt spid="2063"/>
                                        </p:tgtEl>
                                        <p:attrNameLst>
                                          <p:attrName>style.visibility</p:attrName>
                                        </p:attrNameLst>
                                      </p:cBhvr>
                                      <p:to>
                                        <p:strVal val="visible"/>
                                      </p:to>
                                    </p:set>
                                    <p:animEffect transition="in" filter="fade">
                                      <p:cBhvr>
                                        <p:cTn id="126" dur="500"/>
                                        <p:tgtEl>
                                          <p:spTgt spid="2063"/>
                                        </p:tgtEl>
                                      </p:cBhvr>
                                    </p:animEffect>
                                  </p:childTnLst>
                                </p:cTn>
                              </p:par>
                            </p:childTnLst>
                          </p:cTn>
                        </p:par>
                      </p:childTnLst>
                    </p:cTn>
                  </p:par>
                  <p:par>
                    <p:cTn id="127" fill="hold">
                      <p:stCondLst>
                        <p:cond delay="indefinite"/>
                      </p:stCondLst>
                      <p:childTnLst>
                        <p:par>
                          <p:cTn id="128" fill="hold">
                            <p:stCondLst>
                              <p:cond delay="0"/>
                            </p:stCondLst>
                            <p:childTnLst>
                              <p:par>
                                <p:cTn id="129" presetID="10" presetClass="entr" presetSubtype="0" fill="hold" grpId="0" nodeType="clickEffect">
                                  <p:stCondLst>
                                    <p:cond delay="0"/>
                                  </p:stCondLst>
                                  <p:childTnLst>
                                    <p:set>
                                      <p:cBhvr>
                                        <p:cTn id="130" dur="1" fill="hold">
                                          <p:stCondLst>
                                            <p:cond delay="0"/>
                                          </p:stCondLst>
                                        </p:cTn>
                                        <p:tgtEl>
                                          <p:spTgt spid="2075"/>
                                        </p:tgtEl>
                                        <p:attrNameLst>
                                          <p:attrName>style.visibility</p:attrName>
                                        </p:attrNameLst>
                                      </p:cBhvr>
                                      <p:to>
                                        <p:strVal val="visible"/>
                                      </p:to>
                                    </p:set>
                                    <p:animEffect transition="in" filter="fade">
                                      <p:cBhvr>
                                        <p:cTn id="131" dur="500"/>
                                        <p:tgtEl>
                                          <p:spTgt spid="2075"/>
                                        </p:tgtEl>
                                      </p:cBhvr>
                                    </p:animEffect>
                                  </p:childTnLst>
                                </p:cTn>
                              </p:par>
                            </p:childTnLst>
                          </p:cTn>
                        </p:par>
                      </p:childTnLst>
                    </p:cTn>
                  </p:par>
                  <p:par>
                    <p:cTn id="132" fill="hold">
                      <p:stCondLst>
                        <p:cond delay="indefinite"/>
                      </p:stCondLst>
                      <p:childTnLst>
                        <p:par>
                          <p:cTn id="133" fill="hold">
                            <p:stCondLst>
                              <p:cond delay="0"/>
                            </p:stCondLst>
                            <p:childTnLst>
                              <p:par>
                                <p:cTn id="134" presetID="10" presetClass="entr" presetSubtype="0" fill="hold" nodeType="clickEffect">
                                  <p:stCondLst>
                                    <p:cond delay="0"/>
                                  </p:stCondLst>
                                  <p:childTnLst>
                                    <p:set>
                                      <p:cBhvr>
                                        <p:cTn id="135" dur="1" fill="hold">
                                          <p:stCondLst>
                                            <p:cond delay="0"/>
                                          </p:stCondLst>
                                        </p:cTn>
                                        <p:tgtEl>
                                          <p:spTgt spid="14"/>
                                        </p:tgtEl>
                                        <p:attrNameLst>
                                          <p:attrName>style.visibility</p:attrName>
                                        </p:attrNameLst>
                                      </p:cBhvr>
                                      <p:to>
                                        <p:strVal val="visible"/>
                                      </p:to>
                                    </p:set>
                                    <p:animEffect transition="in" filter="fade">
                                      <p:cBhvr>
                                        <p:cTn id="13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5" grpId="0"/>
      <p:bldP spid="98" grpId="0"/>
      <p:bldP spid="8" grpId="0" animBg="1"/>
      <p:bldP spid="16" grpId="0" animBg="1"/>
      <p:bldP spid="25" grpId="0"/>
      <p:bldP spid="6" grpId="0" animBg="1"/>
      <p:bldP spid="27" grpId="0"/>
      <p:bldP spid="26" grpId="0"/>
      <p:bldP spid="28" grpId="0" animBg="1"/>
      <p:bldP spid="39" grpId="0"/>
      <p:bldP spid="30" grpId="0" animBg="1"/>
      <p:bldP spid="40" grpId="0"/>
      <p:bldP spid="29" grpId="0" animBg="1"/>
      <p:bldP spid="33" grpId="0"/>
      <p:bldP spid="57"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4975F2D1-3FE0-1306-89DC-3F6B2E769116}"/>
              </a:ext>
            </a:extLst>
          </p:cNvPr>
          <p:cNvSpPr>
            <a:spLocks noGrp="1"/>
          </p:cNvSpPr>
          <p:nvPr>
            <p:ph type="ftr" sz="quarter" idx="11"/>
          </p:nvPr>
        </p:nvSpPr>
        <p:spPr/>
        <p:txBody>
          <a:bodyPr/>
          <a:lstStyle/>
          <a:p>
            <a:r>
              <a:rPr lang="en-US" dirty="0">
                <a:latin typeface="Arial" panose="020B0604020202020204" pitchFamily="34" charset="0"/>
                <a:cs typeface="Arial" panose="020B0604020202020204" pitchFamily="34" charset="0"/>
              </a:rPr>
              <a:t>Copyright</a:t>
            </a:r>
            <a:r>
              <a:rPr lang="en-US" dirty="0"/>
              <a:t> DICOM® 2023</a:t>
            </a:r>
          </a:p>
        </p:txBody>
      </p:sp>
      <p:sp>
        <p:nvSpPr>
          <p:cNvPr id="3" name="TextBox 2">
            <a:extLst>
              <a:ext uri="{FF2B5EF4-FFF2-40B4-BE49-F238E27FC236}">
                <a16:creationId xmlns:a16="http://schemas.microsoft.com/office/drawing/2014/main" id="{8DE9441F-812D-63EC-D2B0-40E1B55C44F0}"/>
              </a:ext>
            </a:extLst>
          </p:cNvPr>
          <p:cNvSpPr txBox="1"/>
          <p:nvPr/>
        </p:nvSpPr>
        <p:spPr>
          <a:xfrm>
            <a:off x="1679568" y="4684338"/>
            <a:ext cx="1071127" cy="246221"/>
          </a:xfrm>
          <a:prstGeom prst="rect">
            <a:avLst/>
          </a:prstGeom>
          <a:noFill/>
        </p:spPr>
        <p:txBody>
          <a:bodyPr wrap="none" rtlCol="0">
            <a:spAutoFit/>
          </a:bodyPr>
          <a:lstStyle/>
          <a:p>
            <a:r>
              <a:rPr lang="nl-NL" sz="1000" dirty="0"/>
              <a:t>I</a:t>
            </a:r>
            <a:r>
              <a:rPr lang="en-US" sz="1000" dirty="0" err="1"/>
              <a:t>ssue</a:t>
            </a:r>
            <a:r>
              <a:rPr lang="en-US" sz="1000" dirty="0"/>
              <a:t> with server</a:t>
            </a:r>
          </a:p>
        </p:txBody>
      </p:sp>
      <p:sp>
        <p:nvSpPr>
          <p:cNvPr id="7" name="TextBox 6">
            <a:extLst>
              <a:ext uri="{FF2B5EF4-FFF2-40B4-BE49-F238E27FC236}">
                <a16:creationId xmlns:a16="http://schemas.microsoft.com/office/drawing/2014/main" id="{F5023772-5367-FF56-C798-9EBD721CBAFF}"/>
              </a:ext>
            </a:extLst>
          </p:cNvPr>
          <p:cNvSpPr txBox="1"/>
          <p:nvPr/>
        </p:nvSpPr>
        <p:spPr>
          <a:xfrm>
            <a:off x="5321061" y="4675615"/>
            <a:ext cx="1071127" cy="246221"/>
          </a:xfrm>
          <a:prstGeom prst="rect">
            <a:avLst/>
          </a:prstGeom>
          <a:noFill/>
        </p:spPr>
        <p:txBody>
          <a:bodyPr wrap="none" rtlCol="0">
            <a:spAutoFit/>
          </a:bodyPr>
          <a:lstStyle/>
          <a:p>
            <a:r>
              <a:rPr lang="nl-NL" sz="1000" dirty="0"/>
              <a:t>I</a:t>
            </a:r>
            <a:r>
              <a:rPr lang="en-US" sz="1000" dirty="0" err="1"/>
              <a:t>ssue</a:t>
            </a:r>
            <a:r>
              <a:rPr lang="en-US" sz="1000" dirty="0"/>
              <a:t> with server</a:t>
            </a:r>
          </a:p>
        </p:txBody>
      </p:sp>
      <p:sp>
        <p:nvSpPr>
          <p:cNvPr id="2" name="Title 1">
            <a:extLst>
              <a:ext uri="{FF2B5EF4-FFF2-40B4-BE49-F238E27FC236}">
                <a16:creationId xmlns:a16="http://schemas.microsoft.com/office/drawing/2014/main" id="{989C4489-BFFE-05D1-9934-8A6D9E4096E8}"/>
              </a:ext>
            </a:extLst>
          </p:cNvPr>
          <p:cNvSpPr>
            <a:spLocks noGrp="1"/>
          </p:cNvSpPr>
          <p:nvPr>
            <p:ph type="title"/>
          </p:nvPr>
        </p:nvSpPr>
        <p:spPr/>
        <p:txBody>
          <a:bodyPr/>
          <a:lstStyle/>
          <a:p>
            <a:r>
              <a:rPr lang="en-US" dirty="0"/>
              <a:t>Flow of DICOMweb Storage Commitment Service</a:t>
            </a:r>
          </a:p>
        </p:txBody>
      </p:sp>
      <p:sp>
        <p:nvSpPr>
          <p:cNvPr id="5" name="Slide Number Placeholder 4">
            <a:extLst>
              <a:ext uri="{FF2B5EF4-FFF2-40B4-BE49-F238E27FC236}">
                <a16:creationId xmlns:a16="http://schemas.microsoft.com/office/drawing/2014/main" id="{197E1858-86D9-0B5C-B52E-2A49BC7E0936}"/>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
        <p:nvSpPr>
          <p:cNvPr id="8" name="Flowchart: Process 7">
            <a:extLst>
              <a:ext uri="{FF2B5EF4-FFF2-40B4-BE49-F238E27FC236}">
                <a16:creationId xmlns:a16="http://schemas.microsoft.com/office/drawing/2014/main" id="{A632A33F-B4CC-51B5-5365-7856DB40A25E}"/>
              </a:ext>
            </a:extLst>
          </p:cNvPr>
          <p:cNvSpPr/>
          <p:nvPr/>
        </p:nvSpPr>
        <p:spPr>
          <a:xfrm>
            <a:off x="512651" y="4074654"/>
            <a:ext cx="994611" cy="459874"/>
          </a:xfrm>
          <a:prstGeom prst="flowChartProcess">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Prepare request</a:t>
            </a:r>
            <a:endParaRPr lang="en-US" dirty="0"/>
          </a:p>
        </p:txBody>
      </p:sp>
      <p:sp>
        <p:nvSpPr>
          <p:cNvPr id="16" name="Flowchart: Process 15">
            <a:extLst>
              <a:ext uri="{FF2B5EF4-FFF2-40B4-BE49-F238E27FC236}">
                <a16:creationId xmlns:a16="http://schemas.microsoft.com/office/drawing/2014/main" id="{4FA567CB-BE15-6B74-92C6-86172942FF74}"/>
              </a:ext>
            </a:extLst>
          </p:cNvPr>
          <p:cNvSpPr/>
          <p:nvPr/>
        </p:nvSpPr>
        <p:spPr>
          <a:xfrm>
            <a:off x="4118268" y="4079390"/>
            <a:ext cx="994611" cy="459874"/>
          </a:xfrm>
          <a:prstGeom prst="flowChartProcess">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Prepare result check </a:t>
            </a:r>
            <a:endParaRPr lang="en-US" dirty="0"/>
          </a:p>
        </p:txBody>
      </p:sp>
      <p:cxnSp>
        <p:nvCxnSpPr>
          <p:cNvPr id="20" name="Straight Connector 19">
            <a:extLst>
              <a:ext uri="{FF2B5EF4-FFF2-40B4-BE49-F238E27FC236}">
                <a16:creationId xmlns:a16="http://schemas.microsoft.com/office/drawing/2014/main" id="{1B59F859-7A65-57C9-10B8-ABB2902D99EF}"/>
              </a:ext>
            </a:extLst>
          </p:cNvPr>
          <p:cNvCxnSpPr>
            <a:cxnSpLocks/>
            <a:stCxn id="6" idx="3"/>
            <a:endCxn id="16" idx="1"/>
          </p:cNvCxnSpPr>
          <p:nvPr/>
        </p:nvCxnSpPr>
        <p:spPr>
          <a:xfrm flipV="1">
            <a:off x="3308142" y="4309327"/>
            <a:ext cx="810126" cy="1"/>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FE6E0E3E-3CFC-B9C8-C726-71249E991CAB}"/>
              </a:ext>
            </a:extLst>
          </p:cNvPr>
          <p:cNvSpPr txBox="1"/>
          <p:nvPr/>
        </p:nvSpPr>
        <p:spPr>
          <a:xfrm>
            <a:off x="3324750" y="4074654"/>
            <a:ext cx="776175" cy="246221"/>
          </a:xfrm>
          <a:prstGeom prst="rect">
            <a:avLst/>
          </a:prstGeom>
          <a:noFill/>
        </p:spPr>
        <p:txBody>
          <a:bodyPr wrap="none" rtlCol="0">
            <a:spAutoFit/>
          </a:bodyPr>
          <a:lstStyle/>
          <a:p>
            <a:r>
              <a:rPr lang="en-US" sz="1000" dirty="0"/>
              <a:t>Working…</a:t>
            </a:r>
          </a:p>
        </p:txBody>
      </p:sp>
      <p:sp>
        <p:nvSpPr>
          <p:cNvPr id="6" name="Flowchart: Decision 5">
            <a:extLst>
              <a:ext uri="{FF2B5EF4-FFF2-40B4-BE49-F238E27FC236}">
                <a16:creationId xmlns:a16="http://schemas.microsoft.com/office/drawing/2014/main" id="{94F3B1EC-6BCF-43BB-E7E6-78CB5C39FA9D}"/>
              </a:ext>
            </a:extLst>
          </p:cNvPr>
          <p:cNvSpPr/>
          <p:nvPr/>
        </p:nvSpPr>
        <p:spPr>
          <a:xfrm>
            <a:off x="2313531" y="4023243"/>
            <a:ext cx="994611" cy="572169"/>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OK?</a:t>
            </a:r>
          </a:p>
        </p:txBody>
      </p:sp>
      <p:cxnSp>
        <p:nvCxnSpPr>
          <p:cNvPr id="12" name="Straight Connector 11">
            <a:extLst>
              <a:ext uri="{FF2B5EF4-FFF2-40B4-BE49-F238E27FC236}">
                <a16:creationId xmlns:a16="http://schemas.microsoft.com/office/drawing/2014/main" id="{8831A59A-660C-DF32-ABE7-6D19AFB33E31}"/>
              </a:ext>
            </a:extLst>
          </p:cNvPr>
          <p:cNvCxnSpPr>
            <a:cxnSpLocks/>
            <a:stCxn id="8" idx="3"/>
            <a:endCxn id="6" idx="1"/>
          </p:cNvCxnSpPr>
          <p:nvPr/>
        </p:nvCxnSpPr>
        <p:spPr>
          <a:xfrm>
            <a:off x="1507262" y="4304591"/>
            <a:ext cx="806269" cy="4737"/>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33CD9B83-0038-FEB2-AB89-0BD26B613649}"/>
              </a:ext>
            </a:extLst>
          </p:cNvPr>
          <p:cNvSpPr txBox="1"/>
          <p:nvPr/>
        </p:nvSpPr>
        <p:spPr>
          <a:xfrm>
            <a:off x="1608470" y="4058370"/>
            <a:ext cx="604653" cy="246221"/>
          </a:xfrm>
          <a:prstGeom prst="rect">
            <a:avLst/>
          </a:prstGeom>
          <a:noFill/>
        </p:spPr>
        <p:txBody>
          <a:bodyPr wrap="none" rtlCol="0">
            <a:spAutoFit/>
          </a:bodyPr>
          <a:lstStyle/>
          <a:p>
            <a:r>
              <a:rPr lang="en-US" sz="1000" dirty="0"/>
              <a:t>Request</a:t>
            </a:r>
          </a:p>
        </p:txBody>
      </p:sp>
      <p:cxnSp>
        <p:nvCxnSpPr>
          <p:cNvPr id="17" name="Straight Connector 16">
            <a:extLst>
              <a:ext uri="{FF2B5EF4-FFF2-40B4-BE49-F238E27FC236}">
                <a16:creationId xmlns:a16="http://schemas.microsoft.com/office/drawing/2014/main" id="{5227845A-712C-5DA4-72E9-680D8C35D953}"/>
              </a:ext>
            </a:extLst>
          </p:cNvPr>
          <p:cNvCxnSpPr>
            <a:cxnSpLocks/>
            <a:stCxn id="28" idx="0"/>
            <a:endCxn id="6" idx="2"/>
          </p:cNvCxnSpPr>
          <p:nvPr/>
        </p:nvCxnSpPr>
        <p:spPr>
          <a:xfrm flipV="1">
            <a:off x="2810836" y="4595412"/>
            <a:ext cx="1" cy="471912"/>
          </a:xfrm>
          <a:prstGeom prst="line">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330BCEC8-C50B-3EBC-7177-524BCF824364}"/>
              </a:ext>
            </a:extLst>
          </p:cNvPr>
          <p:cNvSpPr txBox="1"/>
          <p:nvPr/>
        </p:nvSpPr>
        <p:spPr>
          <a:xfrm>
            <a:off x="2821389" y="4610598"/>
            <a:ext cx="1308371" cy="400110"/>
          </a:xfrm>
          <a:prstGeom prst="rect">
            <a:avLst/>
          </a:prstGeom>
          <a:noFill/>
        </p:spPr>
        <p:txBody>
          <a:bodyPr wrap="none" rtlCol="0">
            <a:spAutoFit/>
          </a:bodyPr>
          <a:lstStyle/>
          <a:p>
            <a:pPr marL="171450" indent="-171450">
              <a:buFont typeface="Arial" panose="020B0604020202020204" pitchFamily="34" charset="0"/>
              <a:buChar char="•"/>
            </a:pPr>
            <a:r>
              <a:rPr lang="en-US" sz="1000" dirty="0"/>
              <a:t>Issue with request</a:t>
            </a:r>
          </a:p>
          <a:p>
            <a:pPr marL="171450" indent="-171450">
              <a:buFont typeface="Arial" panose="020B0604020202020204" pitchFamily="34" charset="0"/>
              <a:buChar char="•"/>
            </a:pPr>
            <a:r>
              <a:rPr lang="en-US" sz="1000" dirty="0"/>
              <a:t>Transaction in use</a:t>
            </a:r>
          </a:p>
        </p:txBody>
      </p:sp>
      <p:sp>
        <p:nvSpPr>
          <p:cNvPr id="28" name="Flowchart: Terminator 27">
            <a:extLst>
              <a:ext uri="{FF2B5EF4-FFF2-40B4-BE49-F238E27FC236}">
                <a16:creationId xmlns:a16="http://schemas.microsoft.com/office/drawing/2014/main" id="{8E91E1CB-2F1E-526B-1173-1C94464E1B48}"/>
              </a:ext>
            </a:extLst>
          </p:cNvPr>
          <p:cNvSpPr/>
          <p:nvPr/>
        </p:nvSpPr>
        <p:spPr>
          <a:xfrm>
            <a:off x="2313531" y="5067324"/>
            <a:ext cx="994609" cy="459875"/>
          </a:xfrm>
          <a:prstGeom prst="flowChartTermina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Handle error</a:t>
            </a:r>
          </a:p>
        </p:txBody>
      </p:sp>
      <p:cxnSp>
        <p:nvCxnSpPr>
          <p:cNvPr id="37" name="Connector: Elbow 36">
            <a:extLst>
              <a:ext uri="{FF2B5EF4-FFF2-40B4-BE49-F238E27FC236}">
                <a16:creationId xmlns:a16="http://schemas.microsoft.com/office/drawing/2014/main" id="{98B5B554-02A3-9306-764D-09DDA00976FC}"/>
              </a:ext>
            </a:extLst>
          </p:cNvPr>
          <p:cNvCxnSpPr>
            <a:cxnSpLocks/>
            <a:stCxn id="30" idx="0"/>
            <a:endCxn id="16" idx="0"/>
          </p:cNvCxnSpPr>
          <p:nvPr/>
        </p:nvCxnSpPr>
        <p:spPr>
          <a:xfrm rot="16200000" flipH="1" flipV="1">
            <a:off x="5486358" y="3152458"/>
            <a:ext cx="56147" cy="1797716"/>
          </a:xfrm>
          <a:prstGeom prst="bentConnector3">
            <a:avLst>
              <a:gd name="adj1" fmla="val -407146"/>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C7F2476E-9B64-B85E-5AD8-F7A6A654B1A4}"/>
              </a:ext>
            </a:extLst>
          </p:cNvPr>
          <p:cNvSpPr txBox="1"/>
          <p:nvPr/>
        </p:nvSpPr>
        <p:spPr>
          <a:xfrm>
            <a:off x="5179548" y="3550860"/>
            <a:ext cx="776175" cy="246221"/>
          </a:xfrm>
          <a:prstGeom prst="rect">
            <a:avLst/>
          </a:prstGeom>
          <a:noFill/>
        </p:spPr>
        <p:txBody>
          <a:bodyPr wrap="none" rtlCol="0">
            <a:spAutoFit/>
          </a:bodyPr>
          <a:lstStyle/>
          <a:p>
            <a:r>
              <a:rPr lang="en-US" sz="1000" dirty="0"/>
              <a:t>Working…</a:t>
            </a:r>
          </a:p>
        </p:txBody>
      </p:sp>
      <p:sp>
        <p:nvSpPr>
          <p:cNvPr id="30" name="Flowchart: Decision 29">
            <a:extLst>
              <a:ext uri="{FF2B5EF4-FFF2-40B4-BE49-F238E27FC236}">
                <a16:creationId xmlns:a16="http://schemas.microsoft.com/office/drawing/2014/main" id="{834456FF-909F-650B-9933-0732FF29A916}"/>
              </a:ext>
            </a:extLst>
          </p:cNvPr>
          <p:cNvSpPr/>
          <p:nvPr/>
        </p:nvSpPr>
        <p:spPr>
          <a:xfrm>
            <a:off x="5915984" y="4023243"/>
            <a:ext cx="994611" cy="572169"/>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200" dirty="0"/>
              <a:t>Ready?</a:t>
            </a:r>
          </a:p>
        </p:txBody>
      </p:sp>
      <p:cxnSp>
        <p:nvCxnSpPr>
          <p:cNvPr id="31" name="Straight Connector 30">
            <a:extLst>
              <a:ext uri="{FF2B5EF4-FFF2-40B4-BE49-F238E27FC236}">
                <a16:creationId xmlns:a16="http://schemas.microsoft.com/office/drawing/2014/main" id="{0725926E-B56B-E166-EC80-9E9530810721}"/>
              </a:ext>
            </a:extLst>
          </p:cNvPr>
          <p:cNvCxnSpPr>
            <a:cxnSpLocks/>
            <a:stCxn id="16" idx="3"/>
            <a:endCxn id="30" idx="1"/>
          </p:cNvCxnSpPr>
          <p:nvPr/>
        </p:nvCxnSpPr>
        <p:spPr>
          <a:xfrm>
            <a:off x="5112879" y="4309327"/>
            <a:ext cx="803105" cy="1"/>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B54C3616-BCA4-9966-C9A8-01A8CA4171E6}"/>
              </a:ext>
            </a:extLst>
          </p:cNvPr>
          <p:cNvSpPr txBox="1"/>
          <p:nvPr/>
        </p:nvSpPr>
        <p:spPr>
          <a:xfrm>
            <a:off x="5096637" y="4066527"/>
            <a:ext cx="841897" cy="246221"/>
          </a:xfrm>
          <a:prstGeom prst="rect">
            <a:avLst/>
          </a:prstGeom>
          <a:noFill/>
        </p:spPr>
        <p:txBody>
          <a:bodyPr wrap="none" rtlCol="0">
            <a:spAutoFit/>
          </a:bodyPr>
          <a:lstStyle/>
          <a:p>
            <a:r>
              <a:rPr lang="en-US" sz="1000" dirty="0"/>
              <a:t>Result check</a:t>
            </a:r>
          </a:p>
        </p:txBody>
      </p:sp>
      <p:grpSp>
        <p:nvGrpSpPr>
          <p:cNvPr id="2067" name="Group 2066">
            <a:extLst>
              <a:ext uri="{FF2B5EF4-FFF2-40B4-BE49-F238E27FC236}">
                <a16:creationId xmlns:a16="http://schemas.microsoft.com/office/drawing/2014/main" id="{2AE257CE-AE3E-D578-1CA7-5EA3F60879E0}"/>
              </a:ext>
            </a:extLst>
          </p:cNvPr>
          <p:cNvGrpSpPr/>
          <p:nvPr/>
        </p:nvGrpSpPr>
        <p:grpSpPr>
          <a:xfrm>
            <a:off x="3524253" y="2977516"/>
            <a:ext cx="1588625" cy="472506"/>
            <a:chOff x="7151625" y="3629774"/>
            <a:chExt cx="1588625" cy="472506"/>
          </a:xfrm>
        </p:grpSpPr>
        <p:sp>
          <p:nvSpPr>
            <p:cNvPr id="35" name="Flowchart: Terminator 34">
              <a:extLst>
                <a:ext uri="{FF2B5EF4-FFF2-40B4-BE49-F238E27FC236}">
                  <a16:creationId xmlns:a16="http://schemas.microsoft.com/office/drawing/2014/main" id="{5E3CEF1D-5865-F0F9-6B3B-53743E5754B6}"/>
                </a:ext>
              </a:extLst>
            </p:cNvPr>
            <p:cNvSpPr/>
            <p:nvPr/>
          </p:nvSpPr>
          <p:spPr>
            <a:xfrm>
              <a:off x="7745639" y="3642405"/>
              <a:ext cx="994611" cy="459875"/>
            </a:xfrm>
            <a:prstGeom prst="flowChartTermina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Handle result</a:t>
              </a:r>
            </a:p>
          </p:txBody>
        </p:sp>
        <p:sp>
          <p:nvSpPr>
            <p:cNvPr id="41" name="TextBox 40">
              <a:extLst>
                <a:ext uri="{FF2B5EF4-FFF2-40B4-BE49-F238E27FC236}">
                  <a16:creationId xmlns:a16="http://schemas.microsoft.com/office/drawing/2014/main" id="{8CEA2B33-E298-94C9-F55A-689BBC1D8388}"/>
                </a:ext>
              </a:extLst>
            </p:cNvPr>
            <p:cNvSpPr txBox="1"/>
            <p:nvPr/>
          </p:nvSpPr>
          <p:spPr>
            <a:xfrm>
              <a:off x="7151625" y="3629774"/>
              <a:ext cx="476412" cy="246221"/>
            </a:xfrm>
            <a:prstGeom prst="rect">
              <a:avLst/>
            </a:prstGeom>
            <a:noFill/>
          </p:spPr>
          <p:txBody>
            <a:bodyPr wrap="none" rtlCol="0">
              <a:spAutoFit/>
            </a:bodyPr>
            <a:lstStyle/>
            <a:p>
              <a:r>
                <a:rPr lang="en-US" sz="1000" dirty="0"/>
                <a:t>Done</a:t>
              </a:r>
            </a:p>
          </p:txBody>
        </p:sp>
      </p:grpSp>
      <p:grpSp>
        <p:nvGrpSpPr>
          <p:cNvPr id="2073" name="Group 2072">
            <a:extLst>
              <a:ext uri="{FF2B5EF4-FFF2-40B4-BE49-F238E27FC236}">
                <a16:creationId xmlns:a16="http://schemas.microsoft.com/office/drawing/2014/main" id="{B5034595-5DC7-71C4-3A77-4E07314C8C97}"/>
              </a:ext>
            </a:extLst>
          </p:cNvPr>
          <p:cNvGrpSpPr/>
          <p:nvPr/>
        </p:nvGrpSpPr>
        <p:grpSpPr>
          <a:xfrm>
            <a:off x="512651" y="5594026"/>
            <a:ext cx="1295700" cy="246221"/>
            <a:chOff x="671085" y="5602240"/>
            <a:chExt cx="1295700" cy="246221"/>
          </a:xfrm>
        </p:grpSpPr>
        <p:sp>
          <p:nvSpPr>
            <p:cNvPr id="43" name="TextBox 42">
              <a:extLst>
                <a:ext uri="{FF2B5EF4-FFF2-40B4-BE49-F238E27FC236}">
                  <a16:creationId xmlns:a16="http://schemas.microsoft.com/office/drawing/2014/main" id="{7C209551-1D1E-DB7A-E74E-3D4FD318F285}"/>
                </a:ext>
              </a:extLst>
            </p:cNvPr>
            <p:cNvSpPr txBox="1"/>
            <p:nvPr/>
          </p:nvSpPr>
          <p:spPr>
            <a:xfrm>
              <a:off x="1118476" y="5602240"/>
              <a:ext cx="848309" cy="246221"/>
            </a:xfrm>
            <a:prstGeom prst="rect">
              <a:avLst/>
            </a:prstGeom>
            <a:noFill/>
          </p:spPr>
          <p:txBody>
            <a:bodyPr wrap="none" rtlCol="0">
              <a:spAutoFit/>
            </a:bodyPr>
            <a:lstStyle/>
            <a:p>
              <a:r>
                <a:rPr lang="en-US" sz="1000" dirty="0"/>
                <a:t>origin server</a:t>
              </a:r>
            </a:p>
          </p:txBody>
        </p:sp>
        <p:sp>
          <p:nvSpPr>
            <p:cNvPr id="44" name="Flowchart: Process 43">
              <a:extLst>
                <a:ext uri="{FF2B5EF4-FFF2-40B4-BE49-F238E27FC236}">
                  <a16:creationId xmlns:a16="http://schemas.microsoft.com/office/drawing/2014/main" id="{176F49A3-1400-FDA4-F6F6-C51DAF2A57BF}"/>
                </a:ext>
              </a:extLst>
            </p:cNvPr>
            <p:cNvSpPr/>
            <p:nvPr/>
          </p:nvSpPr>
          <p:spPr>
            <a:xfrm>
              <a:off x="671085" y="5646817"/>
              <a:ext cx="490555" cy="157066"/>
            </a:xfrm>
            <a:prstGeom prst="flowChartProcess">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grpSp>
      <p:grpSp>
        <p:nvGrpSpPr>
          <p:cNvPr id="2072" name="Group 2071">
            <a:extLst>
              <a:ext uri="{FF2B5EF4-FFF2-40B4-BE49-F238E27FC236}">
                <a16:creationId xmlns:a16="http://schemas.microsoft.com/office/drawing/2014/main" id="{B4B717E0-BC02-BF5F-114A-F2F0FD286AAA}"/>
              </a:ext>
            </a:extLst>
          </p:cNvPr>
          <p:cNvGrpSpPr/>
          <p:nvPr/>
        </p:nvGrpSpPr>
        <p:grpSpPr>
          <a:xfrm>
            <a:off x="512651" y="5406806"/>
            <a:ext cx="1170666" cy="246221"/>
            <a:chOff x="671085" y="5415020"/>
            <a:chExt cx="1170666" cy="246221"/>
          </a:xfrm>
        </p:grpSpPr>
        <p:sp>
          <p:nvSpPr>
            <p:cNvPr id="42" name="Flowchart: Process 41">
              <a:extLst>
                <a:ext uri="{FF2B5EF4-FFF2-40B4-BE49-F238E27FC236}">
                  <a16:creationId xmlns:a16="http://schemas.microsoft.com/office/drawing/2014/main" id="{1E973B74-04E9-86F7-A6E1-9432232D1F67}"/>
                </a:ext>
              </a:extLst>
            </p:cNvPr>
            <p:cNvSpPr/>
            <p:nvPr/>
          </p:nvSpPr>
          <p:spPr>
            <a:xfrm>
              <a:off x="671085" y="5459597"/>
              <a:ext cx="490555" cy="157066"/>
            </a:xfrm>
            <a:prstGeom prst="flowChartProcess">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4CCB8195-2114-225F-26F3-DFBC05A5490C}"/>
                </a:ext>
              </a:extLst>
            </p:cNvPr>
            <p:cNvSpPr txBox="1"/>
            <p:nvPr/>
          </p:nvSpPr>
          <p:spPr>
            <a:xfrm>
              <a:off x="1118476" y="5415020"/>
              <a:ext cx="723275" cy="246221"/>
            </a:xfrm>
            <a:prstGeom prst="rect">
              <a:avLst/>
            </a:prstGeom>
            <a:noFill/>
          </p:spPr>
          <p:txBody>
            <a:bodyPr wrap="none" rtlCol="0">
              <a:spAutoFit/>
            </a:bodyPr>
            <a:lstStyle/>
            <a:p>
              <a:r>
                <a:rPr lang="en-US" sz="1000" dirty="0"/>
                <a:t>user agent</a:t>
              </a:r>
            </a:p>
          </p:txBody>
        </p:sp>
      </p:grpSp>
      <p:sp>
        <p:nvSpPr>
          <p:cNvPr id="29" name="Flowchart: Terminator 28">
            <a:extLst>
              <a:ext uri="{FF2B5EF4-FFF2-40B4-BE49-F238E27FC236}">
                <a16:creationId xmlns:a16="http://schemas.microsoft.com/office/drawing/2014/main" id="{99C79C37-BA5A-193E-6929-E6BD6AFE0EAB}"/>
              </a:ext>
            </a:extLst>
          </p:cNvPr>
          <p:cNvSpPr/>
          <p:nvPr/>
        </p:nvSpPr>
        <p:spPr>
          <a:xfrm>
            <a:off x="5923005" y="5067325"/>
            <a:ext cx="994609" cy="459875"/>
          </a:xfrm>
          <a:prstGeom prst="flowChartTermina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Handle error</a:t>
            </a:r>
          </a:p>
        </p:txBody>
      </p:sp>
      <p:cxnSp>
        <p:nvCxnSpPr>
          <p:cNvPr id="32" name="Straight Connector 31">
            <a:extLst>
              <a:ext uri="{FF2B5EF4-FFF2-40B4-BE49-F238E27FC236}">
                <a16:creationId xmlns:a16="http://schemas.microsoft.com/office/drawing/2014/main" id="{3512E8E6-430C-0CC1-7554-CCB57E5D0BE7}"/>
              </a:ext>
            </a:extLst>
          </p:cNvPr>
          <p:cNvCxnSpPr>
            <a:cxnSpLocks/>
            <a:stCxn id="30" idx="2"/>
            <a:endCxn id="29" idx="0"/>
          </p:cNvCxnSpPr>
          <p:nvPr/>
        </p:nvCxnSpPr>
        <p:spPr>
          <a:xfrm>
            <a:off x="6413290" y="4595412"/>
            <a:ext cx="7020" cy="471913"/>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7A7BDB9F-193D-4A19-1085-2C67BF4BF769}"/>
              </a:ext>
            </a:extLst>
          </p:cNvPr>
          <p:cNvSpPr txBox="1"/>
          <p:nvPr/>
        </p:nvSpPr>
        <p:spPr>
          <a:xfrm>
            <a:off x="6423859" y="4683332"/>
            <a:ext cx="1399742" cy="246221"/>
          </a:xfrm>
          <a:prstGeom prst="rect">
            <a:avLst/>
          </a:prstGeom>
          <a:noFill/>
        </p:spPr>
        <p:txBody>
          <a:bodyPr wrap="none" rtlCol="0">
            <a:spAutoFit/>
          </a:bodyPr>
          <a:lstStyle/>
          <a:p>
            <a:r>
              <a:rPr lang="en-US" sz="1000" dirty="0"/>
              <a:t>Transaction not known</a:t>
            </a:r>
          </a:p>
        </p:txBody>
      </p:sp>
      <p:cxnSp>
        <p:nvCxnSpPr>
          <p:cNvPr id="51" name="Connector: Elbow 50">
            <a:extLst>
              <a:ext uri="{FF2B5EF4-FFF2-40B4-BE49-F238E27FC236}">
                <a16:creationId xmlns:a16="http://schemas.microsoft.com/office/drawing/2014/main" id="{F1E65006-01DF-AAFB-DC31-943640445362}"/>
              </a:ext>
            </a:extLst>
          </p:cNvPr>
          <p:cNvCxnSpPr>
            <a:cxnSpLocks/>
            <a:stCxn id="6" idx="0"/>
            <a:endCxn id="35" idx="1"/>
          </p:cNvCxnSpPr>
          <p:nvPr/>
        </p:nvCxnSpPr>
        <p:spPr>
          <a:xfrm rot="5400000" flipH="1" flipV="1">
            <a:off x="3062973" y="2967949"/>
            <a:ext cx="803158" cy="130743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Connector: Elbow 52">
            <a:extLst>
              <a:ext uri="{FF2B5EF4-FFF2-40B4-BE49-F238E27FC236}">
                <a16:creationId xmlns:a16="http://schemas.microsoft.com/office/drawing/2014/main" id="{DC92D7CE-17DF-B9DC-0BED-27FE9B804D38}"/>
              </a:ext>
            </a:extLst>
          </p:cNvPr>
          <p:cNvCxnSpPr>
            <a:cxnSpLocks/>
            <a:stCxn id="30" idx="3"/>
            <a:endCxn id="35" idx="3"/>
          </p:cNvCxnSpPr>
          <p:nvPr/>
        </p:nvCxnSpPr>
        <p:spPr>
          <a:xfrm flipH="1" flipV="1">
            <a:off x="5112878" y="3220085"/>
            <a:ext cx="1797717" cy="1089243"/>
          </a:xfrm>
          <a:prstGeom prst="bentConnector3">
            <a:avLst>
              <a:gd name="adj1" fmla="val -12716"/>
            </a:avLst>
          </a:prstGeom>
          <a:ln>
            <a:tailEnd type="triangle"/>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8E39EA3D-5E08-C9BD-707D-75857C3C5604}"/>
              </a:ext>
            </a:extLst>
          </p:cNvPr>
          <p:cNvSpPr txBox="1"/>
          <p:nvPr/>
        </p:nvSpPr>
        <p:spPr>
          <a:xfrm>
            <a:off x="5313814" y="2973951"/>
            <a:ext cx="476412" cy="246221"/>
          </a:xfrm>
          <a:prstGeom prst="rect">
            <a:avLst/>
          </a:prstGeom>
          <a:noFill/>
        </p:spPr>
        <p:txBody>
          <a:bodyPr wrap="none" rtlCol="0">
            <a:spAutoFit/>
          </a:bodyPr>
          <a:lstStyle/>
          <a:p>
            <a:r>
              <a:rPr lang="en-US" sz="1000" dirty="0"/>
              <a:t>Done</a:t>
            </a:r>
          </a:p>
        </p:txBody>
      </p:sp>
    </p:spTree>
    <p:extLst>
      <p:ext uri="{BB962C8B-B14F-4D97-AF65-F5344CB8AC3E}">
        <p14:creationId xmlns:p14="http://schemas.microsoft.com/office/powerpoint/2010/main" val="384175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E165857-8903-F0DA-1921-B10B74A837EB}"/>
              </a:ext>
            </a:extLst>
          </p:cNvPr>
          <p:cNvSpPr>
            <a:spLocks noGrp="1"/>
          </p:cNvSpPr>
          <p:nvPr>
            <p:ph type="title"/>
          </p:nvPr>
        </p:nvSpPr>
        <p:spPr/>
        <p:txBody>
          <a:bodyPr/>
          <a:lstStyle/>
          <a:p>
            <a:r>
              <a:rPr lang="en-US" dirty="0"/>
              <a:t>Discussion</a:t>
            </a:r>
          </a:p>
        </p:txBody>
      </p:sp>
      <p:sp>
        <p:nvSpPr>
          <p:cNvPr id="7" name="Text Placeholder 6">
            <a:extLst>
              <a:ext uri="{FF2B5EF4-FFF2-40B4-BE49-F238E27FC236}">
                <a16:creationId xmlns:a16="http://schemas.microsoft.com/office/drawing/2014/main" id="{6D683971-17AA-793F-FB43-57EC16BCC2DB}"/>
              </a:ext>
            </a:extLst>
          </p:cNvPr>
          <p:cNvSpPr>
            <a:spLocks noGrp="1"/>
          </p:cNvSpPr>
          <p:nvPr>
            <p:ph type="body" idx="1"/>
          </p:nvPr>
        </p:nvSpPr>
        <p:spPr/>
        <p:txBody>
          <a:bodyPr/>
          <a:lstStyle/>
          <a:p>
            <a:r>
              <a:rPr lang="en-US" cap="small" dirty="0"/>
              <a:t>Bi-Directional </a:t>
            </a:r>
            <a:r>
              <a:rPr lang="en-US" cap="small" dirty="0" err="1"/>
              <a:t>Proxyability</a:t>
            </a:r>
            <a:endParaRPr lang="en-US" cap="small" dirty="0"/>
          </a:p>
        </p:txBody>
      </p:sp>
      <p:sp>
        <p:nvSpPr>
          <p:cNvPr id="4" name="Footer Placeholder 3">
            <a:extLst>
              <a:ext uri="{FF2B5EF4-FFF2-40B4-BE49-F238E27FC236}">
                <a16:creationId xmlns:a16="http://schemas.microsoft.com/office/drawing/2014/main" id="{CF3D3832-1E56-6C1F-557A-004B61BE5A93}"/>
              </a:ext>
            </a:extLst>
          </p:cNvPr>
          <p:cNvSpPr>
            <a:spLocks noGrp="1"/>
          </p:cNvSpPr>
          <p:nvPr>
            <p:ph type="ftr" sz="quarter" idx="11"/>
          </p:nvPr>
        </p:nvSpPr>
        <p:spPr/>
        <p:txBody>
          <a:bodyPr/>
          <a:lstStyle/>
          <a:p>
            <a:r>
              <a:rPr lang="en-US" dirty="0">
                <a:latin typeface="Arial" panose="020B0604020202020204" pitchFamily="34" charset="0"/>
                <a:cs typeface="Arial" panose="020B0604020202020204" pitchFamily="34" charset="0"/>
              </a:rPr>
              <a:t>Copyright</a:t>
            </a:r>
            <a:r>
              <a:rPr lang="en-US" dirty="0"/>
              <a:t> DICOM® 2023</a:t>
            </a:r>
          </a:p>
        </p:txBody>
      </p:sp>
      <p:sp>
        <p:nvSpPr>
          <p:cNvPr id="5" name="Slide Number Placeholder 4">
            <a:extLst>
              <a:ext uri="{FF2B5EF4-FFF2-40B4-BE49-F238E27FC236}">
                <a16:creationId xmlns:a16="http://schemas.microsoft.com/office/drawing/2014/main" id="{F5DDA22F-DCA0-726F-4627-7D6D1155E648}"/>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3621179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A306A97-2279-35DB-FB40-12E7D7E35597}"/>
              </a:ext>
            </a:extLst>
          </p:cNvPr>
          <p:cNvSpPr>
            <a:spLocks noGrp="1"/>
          </p:cNvSpPr>
          <p:nvPr>
            <p:ph type="title"/>
          </p:nvPr>
        </p:nvSpPr>
        <p:spPr/>
        <p:txBody>
          <a:bodyPr/>
          <a:lstStyle/>
          <a:p>
            <a:r>
              <a:rPr lang="nl-NL" dirty="0"/>
              <a:t>Bi-</a:t>
            </a:r>
            <a:r>
              <a:rPr lang="nl-NL" dirty="0" err="1"/>
              <a:t>Directional</a:t>
            </a:r>
            <a:r>
              <a:rPr lang="nl-NL" dirty="0"/>
              <a:t> </a:t>
            </a:r>
            <a:r>
              <a:rPr lang="nl-NL" dirty="0" err="1"/>
              <a:t>Proxyability</a:t>
            </a:r>
            <a:r>
              <a:rPr lang="nl-NL" dirty="0"/>
              <a:t> – </a:t>
            </a:r>
            <a:r>
              <a:rPr lang="nl-NL" dirty="0" err="1"/>
              <a:t>Introduction</a:t>
            </a:r>
            <a:endParaRPr lang="en-US" dirty="0"/>
          </a:p>
        </p:txBody>
      </p:sp>
      <p:sp>
        <p:nvSpPr>
          <p:cNvPr id="7" name="Content Placeholder 6">
            <a:extLst>
              <a:ext uri="{FF2B5EF4-FFF2-40B4-BE49-F238E27FC236}">
                <a16:creationId xmlns:a16="http://schemas.microsoft.com/office/drawing/2014/main" id="{C80481B9-3067-C0DE-1528-3C5168A69C98}"/>
              </a:ext>
            </a:extLst>
          </p:cNvPr>
          <p:cNvSpPr>
            <a:spLocks noGrp="1"/>
          </p:cNvSpPr>
          <p:nvPr>
            <p:ph idx="1"/>
          </p:nvPr>
        </p:nvSpPr>
        <p:spPr/>
        <p:txBody>
          <a:bodyPr/>
          <a:lstStyle/>
          <a:p>
            <a:r>
              <a:rPr lang="en-US" dirty="0">
                <a:solidFill>
                  <a:schemeClr val="tx1"/>
                </a:solidFill>
              </a:rPr>
              <a:t>The DICOMweb Storage Commitment Service may be deployed in a hybrid context, i.e. a context in which both DICOMweb and DIMSE are used. </a:t>
            </a:r>
          </a:p>
          <a:p>
            <a:r>
              <a:rPr lang="en-US" dirty="0">
                <a:solidFill>
                  <a:schemeClr val="tx1"/>
                </a:solidFill>
              </a:rPr>
              <a:t>Therefore, bi-directional </a:t>
            </a:r>
            <a:r>
              <a:rPr lang="en-US" dirty="0" err="1">
                <a:solidFill>
                  <a:schemeClr val="tx1"/>
                </a:solidFill>
              </a:rPr>
              <a:t>proxyability</a:t>
            </a:r>
            <a:r>
              <a:rPr lang="en-US" dirty="0">
                <a:solidFill>
                  <a:schemeClr val="tx1"/>
                </a:solidFill>
              </a:rPr>
              <a:t> is important as to support whatever configuration of DICOM nodes.</a:t>
            </a:r>
          </a:p>
          <a:p>
            <a:r>
              <a:rPr lang="en-US" dirty="0">
                <a:solidFill>
                  <a:schemeClr val="tx1"/>
                </a:solidFill>
              </a:rPr>
              <a:t>Next slide shows how to proxy from a DIMSE SCU to a DICOMweb Origin Server and from a DICOMweb User Agent to a DIMSE SCP.</a:t>
            </a:r>
          </a:p>
          <a:p>
            <a:pPr marL="0" indent="0">
              <a:buNone/>
            </a:pPr>
            <a:endParaRPr lang="en-US" dirty="0">
              <a:solidFill>
                <a:schemeClr val="tx1"/>
              </a:solidFill>
            </a:endParaRPr>
          </a:p>
        </p:txBody>
      </p:sp>
      <p:sp>
        <p:nvSpPr>
          <p:cNvPr id="4" name="Footer Placeholder 3">
            <a:extLst>
              <a:ext uri="{FF2B5EF4-FFF2-40B4-BE49-F238E27FC236}">
                <a16:creationId xmlns:a16="http://schemas.microsoft.com/office/drawing/2014/main" id="{5A85CCA9-E771-6AF6-FEFD-1EF348ECFE59}"/>
              </a:ext>
            </a:extLst>
          </p:cNvPr>
          <p:cNvSpPr>
            <a:spLocks noGrp="1"/>
          </p:cNvSpPr>
          <p:nvPr>
            <p:ph type="ftr" sz="quarter" idx="11"/>
          </p:nvPr>
        </p:nvSpPr>
        <p:spPr/>
        <p:txBody>
          <a:bodyPr/>
          <a:lstStyle/>
          <a:p>
            <a:r>
              <a:rPr lang="en-US">
                <a:latin typeface="Arial" panose="020B0604020202020204" pitchFamily="34" charset="0"/>
                <a:cs typeface="Arial" panose="020B0604020202020204" pitchFamily="34" charset="0"/>
              </a:rPr>
              <a:t>Copyright DICOM® 2019</a:t>
            </a:r>
            <a:endParaRPr lang="en-US" dirty="0"/>
          </a:p>
        </p:txBody>
      </p:sp>
      <p:sp>
        <p:nvSpPr>
          <p:cNvPr id="5" name="Slide Number Placeholder 4">
            <a:extLst>
              <a:ext uri="{FF2B5EF4-FFF2-40B4-BE49-F238E27FC236}">
                <a16:creationId xmlns:a16="http://schemas.microsoft.com/office/drawing/2014/main" id="{4220488E-CA0A-9429-91FD-2F098A2B9171}"/>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794646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4AC9F00922A8140B925B44E3652C3BF" ma:contentTypeVersion="14" ma:contentTypeDescription="Create a new document." ma:contentTypeScope="" ma:versionID="16463897701e1775ca58d0534f21020d">
  <xsd:schema xmlns:xsd="http://www.w3.org/2001/XMLSchema" xmlns:xs="http://www.w3.org/2001/XMLSchema" xmlns:p="http://schemas.microsoft.com/office/2006/metadata/properties" xmlns:ns2="35f0d2ed-0178-4833-9cdd-0b33c9568efa" xmlns:ns3="f2653489-53a8-4027-97ec-f6332eaf834e" targetNamespace="http://schemas.microsoft.com/office/2006/metadata/properties" ma:root="true" ma:fieldsID="48565b3b5a4620b5b375b1b77568ad9c" ns2:_="" ns3:_="">
    <xsd:import namespace="35f0d2ed-0178-4833-9cdd-0b33c9568efa"/>
    <xsd:import namespace="f2653489-53a8-4027-97ec-f6332eaf834e"/>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f0d2ed-0178-4833-9cdd-0b33c9568e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1926a90d-46de-4e11-973c-5c973776351f"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653489-53a8-4027-97ec-f6332eaf834e"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9c659e9f-3090-411d-92d9-52b6c1350990}" ma:internalName="TaxCatchAll" ma:showField="CatchAllData" ma:web="f2653489-53a8-4027-97ec-f6332eaf834e">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40F4EF-E88B-4CA8-B850-FD90E0FBA244}"/>
</file>

<file path=customXml/itemProps2.xml><?xml version="1.0" encoding="utf-8"?>
<ds:datastoreItem xmlns:ds="http://schemas.openxmlformats.org/officeDocument/2006/customXml" ds:itemID="{FA87A2B7-A431-44BC-BB0C-BA8AB66830C0}"/>
</file>

<file path=docProps/app.xml><?xml version="1.0" encoding="utf-8"?>
<Properties xmlns="http://schemas.openxmlformats.org/officeDocument/2006/extended-properties" xmlns:vt="http://schemas.openxmlformats.org/officeDocument/2006/docPropsVTypes">
  <Template>TM03457464[[fn=Dividend]]</Template>
  <TotalTime>73750</TotalTime>
  <Words>860</Words>
  <Application>Microsoft Macintosh PowerPoint</Application>
  <PresentationFormat>On-screen Show (4:3)</PresentationFormat>
  <Paragraphs>124</Paragraphs>
  <Slides>11</Slides>
  <Notes>3</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Courier New</vt:lpstr>
      <vt:lpstr>Freestyle Script</vt:lpstr>
      <vt:lpstr>Gill Sans MT</vt:lpstr>
      <vt:lpstr>Wingdings 2</vt:lpstr>
      <vt:lpstr>Dividend</vt:lpstr>
      <vt:lpstr> Supplement 234</vt:lpstr>
      <vt:lpstr>Work Item 2022-04-A</vt:lpstr>
      <vt:lpstr>Summary (1 of 2)</vt:lpstr>
      <vt:lpstr>Summary (2 of 2)</vt:lpstr>
      <vt:lpstr>Discussion</vt:lpstr>
      <vt:lpstr>Flow of DICOMweb Storage Commitment Service</vt:lpstr>
      <vt:lpstr>Flow of DICOMweb Storage Commitment Service</vt:lpstr>
      <vt:lpstr>Discussion</vt:lpstr>
      <vt:lpstr>Bi-Directional Proxyability – Introduction</vt:lpstr>
      <vt:lpstr>PowerPoint Presentation</vt:lpstr>
      <vt:lpstr>END OF PRESENTATION</vt:lpstr>
    </vt:vector>
  </TitlesOfParts>
  <Company>Philips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DICOMweb</dc:title>
  <dc:subject>Storage Commit</dc:subject>
  <dc:creator>Jeroen Medema</dc:creator>
  <cp:lastModifiedBy>Knazik, Shayna</cp:lastModifiedBy>
  <cp:revision>281</cp:revision>
  <dcterms:created xsi:type="dcterms:W3CDTF">2018-06-26T03:42:10Z</dcterms:created>
  <dcterms:modified xsi:type="dcterms:W3CDTF">2023-07-24T18:12:47Z</dcterms:modified>
</cp:coreProperties>
</file>