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0" r:id="rId4"/>
  </p:sldMasterIdLst>
  <p:notesMasterIdLst>
    <p:notesMasterId r:id="rId20"/>
  </p:notesMasterIdLst>
  <p:sldIdLst>
    <p:sldId id="371" r:id="rId5"/>
    <p:sldId id="377" r:id="rId6"/>
    <p:sldId id="376" r:id="rId7"/>
    <p:sldId id="393" r:id="rId8"/>
    <p:sldId id="386" r:id="rId9"/>
    <p:sldId id="385" r:id="rId10"/>
    <p:sldId id="387" r:id="rId11"/>
    <p:sldId id="378" r:id="rId12"/>
    <p:sldId id="388" r:id="rId13"/>
    <p:sldId id="389" r:id="rId14"/>
    <p:sldId id="380" r:id="rId15"/>
    <p:sldId id="384" r:id="rId16"/>
    <p:sldId id="392" r:id="rId17"/>
    <p:sldId id="390" r:id="rId18"/>
    <p:sldId id="391" r:id="rId19"/>
  </p:sldIdLst>
  <p:sldSz cx="12188825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llman, Lisa" initials="SL" lastIdx="1" clrIdx="0">
    <p:extLst>
      <p:ext uri="{19B8F6BF-5375-455C-9EA6-DF929625EA0E}">
        <p15:presenceInfo xmlns:p15="http://schemas.microsoft.com/office/powerpoint/2012/main" userId="S::lspellman@dicomstandard.org::f400bef3-aa38-4a99-be18-8bcddfe451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12" autoAdjust="0"/>
    <p:restoredTop sz="90068" autoAdjust="0"/>
  </p:normalViewPr>
  <p:slideViewPr>
    <p:cSldViewPr snapToGrid="0">
      <p:cViewPr varScale="1">
        <p:scale>
          <a:sx n="66" d="100"/>
          <a:sy n="66" d="100"/>
        </p:scale>
        <p:origin x="48" y="7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E547E28-C941-4276-9EAF-0853162F5EE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8FF5BA8-4C89-4EFA-A315-B6DF96215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2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F5BA8-4C89-4EFA-A315-B6DF962156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5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The_DICOM_STD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F79A39-556F-1AE4-67F0-54E81162ECE6}"/>
              </a:ext>
            </a:extLst>
          </p:cNvPr>
          <p:cNvSpPr/>
          <p:nvPr userDrawn="1"/>
        </p:nvSpPr>
        <p:spPr>
          <a:xfrm flipV="1">
            <a:off x="194872" y="3252865"/>
            <a:ext cx="11216797" cy="36051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499" y="845215"/>
            <a:ext cx="10230786" cy="1475013"/>
          </a:xfrm>
          <a:effectLst/>
        </p:spPr>
        <p:txBody>
          <a:bodyPr anchor="b">
            <a:normAutofit/>
          </a:bodyPr>
          <a:lstStyle>
            <a:lvl1pPr>
              <a:defRPr sz="35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4499" y="2320230"/>
            <a:ext cx="1023078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6E22536-38C1-F1E7-D8B9-58588285D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F86B28-D20F-FB37-E2C3-9E74BF923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B4FC79D-434A-E181-B471-1A824F70DC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155" y="423958"/>
            <a:ext cx="2848130" cy="61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ubtitle 7">
            <a:extLst>
              <a:ext uri="{FF2B5EF4-FFF2-40B4-BE49-F238E27FC236}">
                <a16:creationId xmlns:a16="http://schemas.microsoft.com/office/drawing/2014/main" id="{D84AD15D-D5B9-D2E6-B62F-459522D0FE9A}"/>
              </a:ext>
            </a:extLst>
          </p:cNvPr>
          <p:cNvSpPr txBox="1">
            <a:spLocks/>
          </p:cNvSpPr>
          <p:nvPr userDrawn="1"/>
        </p:nvSpPr>
        <p:spPr>
          <a:xfrm>
            <a:off x="957775" y="3582649"/>
            <a:ext cx="10037509" cy="2200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TITLE</a:t>
            </a:r>
            <a:endParaRPr lang="en-US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r">
              <a:buClr>
                <a:srgbClr val="4590B8"/>
              </a:buClr>
            </a:pPr>
            <a:r>
              <a:rPr lang="en-US" sz="17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Company</a:t>
            </a:r>
          </a:p>
          <a:p>
            <a:pPr algn="r">
              <a:buClr>
                <a:srgbClr val="4590B8"/>
              </a:buClr>
            </a:pP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4590B8"/>
              </a:buClr>
            </a:pP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  </a:t>
            </a:r>
          </a:p>
          <a:p>
            <a:pPr algn="r">
              <a:buClr>
                <a:srgbClr val="4590B8"/>
              </a:buClr>
            </a:pPr>
            <a:r>
              <a:rPr lang="en-US" sz="1600" b="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62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81041" y="0"/>
            <a:ext cx="10830628" cy="22906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696" y="702156"/>
            <a:ext cx="982818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1" y="2596896"/>
            <a:ext cx="10243841" cy="3191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B4D481-D65E-BFEC-AFC6-941AC42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41" y="378801"/>
            <a:ext cx="10243841" cy="1013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41" y="1746504"/>
            <a:ext cx="10243841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B4D481-D65E-BFEC-AFC6-941AC42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2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982" y="2109132"/>
            <a:ext cx="4837173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5" y="2109132"/>
            <a:ext cx="4837175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584DC5-97D9-5763-3FBD-B9F66767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0A9611-878D-B22E-00A5-D81C3314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D2F68-7570-6436-3BA5-9225229DE942}"/>
              </a:ext>
            </a:extLst>
          </p:cNvPr>
          <p:cNvCxnSpPr/>
          <p:nvPr userDrawn="1"/>
        </p:nvCxnSpPr>
        <p:spPr>
          <a:xfrm>
            <a:off x="5788152" y="2109132"/>
            <a:ext cx="0" cy="363304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21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982" y="2670048"/>
            <a:ext cx="4837173" cy="307213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5" y="2670048"/>
            <a:ext cx="4837175" cy="307213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584DC5-97D9-5763-3FBD-B9F667671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0A9611-878D-B22E-00A5-D81C3314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D2F68-7570-6436-3BA5-9225229DE942}"/>
              </a:ext>
            </a:extLst>
          </p:cNvPr>
          <p:cNvCxnSpPr>
            <a:cxnSpLocks/>
          </p:cNvCxnSpPr>
          <p:nvPr userDrawn="1"/>
        </p:nvCxnSpPr>
        <p:spPr>
          <a:xfrm>
            <a:off x="5788152" y="1935396"/>
            <a:ext cx="0" cy="380678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DFB30C-AEF3-FEB5-97CF-9A63477033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9565" y="1935396"/>
            <a:ext cx="4837173" cy="536005"/>
          </a:xfrm>
        </p:spPr>
        <p:txBody>
          <a:bodyPr anchor="b">
            <a:noAutofit/>
          </a:bodyPr>
          <a:lstStyle>
            <a:lvl1pPr marL="0" indent="0">
              <a:buNone/>
              <a:defRPr sz="2199" b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D1C4E9-BE9B-1294-A2F6-07AB22183D0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74837" y="1935396"/>
            <a:ext cx="4837173" cy="536005"/>
          </a:xfrm>
        </p:spPr>
        <p:txBody>
          <a:bodyPr anchor="b">
            <a:noAutofit/>
          </a:bodyPr>
          <a:lstStyle>
            <a:lvl1pPr marL="0" indent="0">
              <a:buNone/>
              <a:defRPr sz="2199" b="0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67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twitter.com/The_DICOM_STD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4499" y="477778"/>
            <a:ext cx="1026076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499" y="1924192"/>
            <a:ext cx="10260767" cy="3822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DICOM® 2019     </a:t>
            </a:r>
            <a:r>
              <a:rPr lang="en-US" dirty="0" err="1"/>
              <a:t>www.dicomstandard.org</a:t>
            </a:r>
            <a:r>
              <a:rPr lang="en-US" dirty="0"/>
              <a:t>     #DICOMConference2019     #DICOM     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54ACED-7A9E-5D90-847D-B078245D4C50}"/>
              </a:ext>
            </a:extLst>
          </p:cNvPr>
          <p:cNvSpPr/>
          <p:nvPr userDrawn="1"/>
        </p:nvSpPr>
        <p:spPr>
          <a:xfrm>
            <a:off x="11411669" y="0"/>
            <a:ext cx="7771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49F0B-5DA2-50D8-D316-31C3C9AE800F}"/>
              </a:ext>
            </a:extLst>
          </p:cNvPr>
          <p:cNvSpPr txBox="1"/>
          <p:nvPr userDrawn="1"/>
        </p:nvSpPr>
        <p:spPr>
          <a:xfrm rot="5400000">
            <a:off x="9710112" y="2276347"/>
            <a:ext cx="416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0" dirty="0">
                <a:solidFill>
                  <a:schemeClr val="bg2"/>
                </a:solidFill>
                <a:latin typeface="+mj-lt"/>
                <a:cs typeface="Segoe UI Semibold" panose="020B0502040204020203" pitchFamily="34" charset="0"/>
              </a:rPr>
              <a:t>DICOM CONFERENCE 2023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163109A3-D53C-1C99-D00D-75450CE6A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9" y="6086009"/>
            <a:ext cx="1957557" cy="42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6582CB7-1299-335A-8F9C-C151DD9F1F81}"/>
              </a:ext>
            </a:extLst>
          </p:cNvPr>
          <p:cNvSpPr/>
          <p:nvPr userDrawn="1"/>
        </p:nvSpPr>
        <p:spPr>
          <a:xfrm>
            <a:off x="0" y="0"/>
            <a:ext cx="194638" cy="228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817728-CB7D-BE9B-D132-C0115A9ABC1B}"/>
              </a:ext>
            </a:extLst>
          </p:cNvPr>
          <p:cNvSpPr/>
          <p:nvPr userDrawn="1"/>
        </p:nvSpPr>
        <p:spPr>
          <a:xfrm>
            <a:off x="0" y="2286000"/>
            <a:ext cx="19463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8AE8E-B577-37B4-B2A7-77A6BF21899E}"/>
              </a:ext>
            </a:extLst>
          </p:cNvPr>
          <p:cNvSpPr/>
          <p:nvPr userDrawn="1"/>
        </p:nvSpPr>
        <p:spPr>
          <a:xfrm>
            <a:off x="0" y="4572000"/>
            <a:ext cx="19463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7" r:id="rId3"/>
    <p:sldLayoutId id="2147483674" r:id="rId4"/>
    <p:sldLayoutId id="2147483676" r:id="rId5"/>
  </p:sldLayoutIdLst>
  <p:hf hdr="0" dt="0"/>
  <p:txStyles>
    <p:titleStyle>
      <a:lvl1pPr algn="l" defTabSz="457063" rtl="0" eaLnBrk="1" latinLnBrk="0" hangingPunct="1">
        <a:spcBef>
          <a:spcPct val="0"/>
        </a:spcBef>
        <a:buNone/>
        <a:defRPr sz="3200" b="0" kern="1200" cap="none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08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799" kern="1200">
          <a:solidFill>
            <a:schemeClr val="tx2"/>
          </a:solidFill>
          <a:latin typeface="+mn-lt"/>
          <a:ea typeface="+mn-ea"/>
          <a:cs typeface="+mn-cs"/>
        </a:defRPr>
      </a:lvl1pPr>
      <a:lvl2pPr marL="629811" indent="-305908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730" indent="-269919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627" indent="-233930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519" indent="-233930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43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34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25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160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a/agenda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twitter.com/The_DICOM_ST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A248-A6ED-40FF-8B5D-11F02EC42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DICOM Educational Conference</a:t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i="1" dirty="0">
                <a:cs typeface="Arial" panose="020B0604020202020204" pitchFamily="34" charset="0"/>
              </a:rPr>
              <a:t>Chennai, India</a:t>
            </a:r>
            <a:endParaRPr lang="en-US" sz="2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105D7-0FA0-4E79-9DEA-B986CE0387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October 9-11, 2023</a:t>
            </a:r>
            <a:endParaRPr lang="en-US" sz="14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F106075-8092-0882-B15E-3E33101B5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1E32A-F4B4-021F-E52A-9F375270E8C4}"/>
              </a:ext>
            </a:extLst>
          </p:cNvPr>
          <p:cNvSpPr txBox="1"/>
          <p:nvPr/>
        </p:nvSpPr>
        <p:spPr>
          <a:xfrm>
            <a:off x="4048125" y="3505200"/>
            <a:ext cx="566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DICOM, Past, Present and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B7BA3-A508-43D5-8DCB-74270D9B539E}"/>
              </a:ext>
            </a:extLst>
          </p:cNvPr>
          <p:cNvSpPr/>
          <p:nvPr/>
        </p:nvSpPr>
        <p:spPr>
          <a:xfrm>
            <a:off x="9826906" y="3646025"/>
            <a:ext cx="1168379" cy="2366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17ECA-A70D-D991-4F70-6D9429A5978B}"/>
              </a:ext>
            </a:extLst>
          </p:cNvPr>
          <p:cNvSpPr txBox="1"/>
          <p:nvPr/>
        </p:nvSpPr>
        <p:spPr>
          <a:xfrm>
            <a:off x="6094412" y="4392236"/>
            <a:ext cx="566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Herman Oosterwijk</a:t>
            </a:r>
          </a:p>
        </p:txBody>
      </p:sp>
    </p:spTree>
    <p:extLst>
      <p:ext uri="{BB962C8B-B14F-4D97-AF65-F5344CB8AC3E}">
        <p14:creationId xmlns:p14="http://schemas.microsoft.com/office/powerpoint/2010/main" val="214455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Point in case: EKG’s: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1108550"/>
            <a:ext cx="10243841" cy="4041648"/>
          </a:xfrm>
        </p:spPr>
        <p:txBody>
          <a:bodyPr anchor="t">
            <a:normAutofit/>
          </a:bodyPr>
          <a:lstStyle/>
          <a:p>
            <a:r>
              <a:rPr lang="en-US" sz="3200" dirty="0"/>
              <a:t>DICOM waveform</a:t>
            </a:r>
          </a:p>
          <a:p>
            <a:r>
              <a:rPr lang="en-US" sz="3200" dirty="0"/>
              <a:t>XML</a:t>
            </a:r>
          </a:p>
          <a:p>
            <a:r>
              <a:rPr lang="en-US" sz="3200" dirty="0"/>
              <a:t>PDF both native and encapsulated DICOM</a:t>
            </a:r>
          </a:p>
          <a:p>
            <a:r>
              <a:rPr lang="en-US" sz="3200" dirty="0"/>
              <a:t>HL7</a:t>
            </a:r>
          </a:p>
        </p:txBody>
      </p:sp>
      <p:pic>
        <p:nvPicPr>
          <p:cNvPr id="6" name="Picture 5" descr="A rocky shore with blue water and blue sky&#10;&#10;Description automatically generated">
            <a:extLst>
              <a:ext uri="{FF2B5EF4-FFF2-40B4-BE49-F238E27FC236}">
                <a16:creationId xmlns:a16="http://schemas.microsoft.com/office/drawing/2014/main" id="{5AA77FB4-125B-9D70-E902-907E8610F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5" r="26465"/>
          <a:stretch/>
        </p:blipFill>
        <p:spPr>
          <a:xfrm>
            <a:off x="6619875" y="3164005"/>
            <a:ext cx="4562475" cy="26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42" y="378801"/>
            <a:ext cx="10115534" cy="691047"/>
          </a:xfrm>
        </p:spPr>
        <p:txBody>
          <a:bodyPr anchor="t"/>
          <a:lstStyle/>
          <a:p>
            <a:r>
              <a:rPr lang="en-US" dirty="0"/>
              <a:t>What is driving DICOM: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D4DB161-9726-F7AB-A91E-35728398D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015" y="1745325"/>
            <a:ext cx="3562351" cy="27988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800" dirty="0"/>
              <a:t> </a:t>
            </a:r>
          </a:p>
        </p:txBody>
      </p:sp>
      <p:pic>
        <p:nvPicPr>
          <p:cNvPr id="1026" name="Picture 2" descr="DICOM Images and Endpoint Adjudication for assessment of Image-based  Endpoints.">
            <a:extLst>
              <a:ext uri="{FF2B5EF4-FFF2-40B4-BE49-F238E27FC236}">
                <a16:creationId xmlns:a16="http://schemas.microsoft.com/office/drawing/2014/main" id="{64E07740-F622-8201-9476-BB5511C94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111" r="-1363" b="28770"/>
          <a:stretch/>
        </p:blipFill>
        <p:spPr bwMode="auto">
          <a:xfrm>
            <a:off x="4356196" y="2652072"/>
            <a:ext cx="2741988" cy="79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73E87811-E0CC-D8C9-A3FC-4F55E5C7E036}"/>
              </a:ext>
            </a:extLst>
          </p:cNvPr>
          <p:cNvSpPr/>
          <p:nvPr/>
        </p:nvSpPr>
        <p:spPr>
          <a:xfrm>
            <a:off x="7529172" y="2463395"/>
            <a:ext cx="2264735" cy="1154916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38C20-2942-C929-B40F-69B38534C183}"/>
              </a:ext>
            </a:extLst>
          </p:cNvPr>
          <p:cNvSpPr txBox="1"/>
          <p:nvPr/>
        </p:nvSpPr>
        <p:spPr>
          <a:xfrm>
            <a:off x="9927811" y="1446538"/>
            <a:ext cx="1594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IHE,</a:t>
            </a:r>
          </a:p>
          <a:p>
            <a:r>
              <a:rPr lang="en-US" sz="2800" dirty="0"/>
              <a:t>HL7,</a:t>
            </a:r>
          </a:p>
          <a:p>
            <a:r>
              <a:rPr lang="en-US" sz="2800" dirty="0"/>
              <a:t>Coding,</a:t>
            </a:r>
          </a:p>
          <a:p>
            <a:r>
              <a:rPr lang="en-US" sz="2800" dirty="0"/>
              <a:t>FHIR (maturity is issue)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6F0095-25AF-ADED-4102-B65F96829532}"/>
              </a:ext>
            </a:extLst>
          </p:cNvPr>
          <p:cNvGrpSpPr/>
          <p:nvPr/>
        </p:nvGrpSpPr>
        <p:grpSpPr>
          <a:xfrm>
            <a:off x="1831374" y="2402899"/>
            <a:ext cx="2093835" cy="1275907"/>
            <a:chOff x="1831374" y="2402899"/>
            <a:chExt cx="2093835" cy="1275907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C6219695-ABAC-A30F-FA68-A9B481D9CF9E}"/>
                </a:ext>
              </a:extLst>
            </p:cNvPr>
            <p:cNvSpPr/>
            <p:nvPr/>
          </p:nvSpPr>
          <p:spPr>
            <a:xfrm>
              <a:off x="1831375" y="2402899"/>
              <a:ext cx="2093834" cy="1275907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FBAFF3-54CD-DF1B-6B8F-8A77B7121B5C}"/>
                </a:ext>
              </a:extLst>
            </p:cNvPr>
            <p:cNvSpPr txBox="1"/>
            <p:nvPr/>
          </p:nvSpPr>
          <p:spPr>
            <a:xfrm>
              <a:off x="1831374" y="2779242"/>
              <a:ext cx="19112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DOMAINS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FB5275-D909-B544-B1B6-F0D9301FEC35}"/>
              </a:ext>
            </a:extLst>
          </p:cNvPr>
          <p:cNvSpPr txBox="1"/>
          <p:nvPr/>
        </p:nvSpPr>
        <p:spPr>
          <a:xfrm>
            <a:off x="654378" y="4409332"/>
            <a:ext cx="2223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WEB </a:t>
            </a:r>
            <a:r>
              <a:rPr lang="en-US" sz="2800" dirty="0" err="1"/>
              <a:t>Svcs</a:t>
            </a:r>
            <a:endParaRPr lang="en-US" sz="2800" dirty="0"/>
          </a:p>
          <a:p>
            <a:r>
              <a:rPr lang="en-US" sz="2800" dirty="0"/>
              <a:t>Cloud, AI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349D4-364B-DC62-1D24-1DA35674DE5A}"/>
              </a:ext>
            </a:extLst>
          </p:cNvPr>
          <p:cNvGrpSpPr/>
          <p:nvPr/>
        </p:nvGrpSpPr>
        <p:grpSpPr>
          <a:xfrm rot="19628763">
            <a:off x="2327198" y="3909540"/>
            <a:ext cx="2093835" cy="1275907"/>
            <a:chOff x="1831374" y="2402899"/>
            <a:chExt cx="2093835" cy="1275907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F3CD3BF1-FEEB-778E-563F-91216563415E}"/>
                </a:ext>
              </a:extLst>
            </p:cNvPr>
            <p:cNvSpPr/>
            <p:nvPr/>
          </p:nvSpPr>
          <p:spPr>
            <a:xfrm>
              <a:off x="1831375" y="2402899"/>
              <a:ext cx="2093834" cy="1275907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9D1272-BC0D-2819-910D-82FAA1DBAA4C}"/>
                </a:ext>
              </a:extLst>
            </p:cNvPr>
            <p:cNvSpPr txBox="1"/>
            <p:nvPr/>
          </p:nvSpPr>
          <p:spPr>
            <a:xfrm>
              <a:off x="1831374" y="2779242"/>
              <a:ext cx="19112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TECHN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3C9C30-D0F0-28E5-6FDB-6487B3B1CF6B}"/>
              </a:ext>
            </a:extLst>
          </p:cNvPr>
          <p:cNvSpPr txBox="1"/>
          <p:nvPr/>
        </p:nvSpPr>
        <p:spPr>
          <a:xfrm>
            <a:off x="706073" y="2408422"/>
            <a:ext cx="1594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VET</a:t>
            </a:r>
          </a:p>
          <a:p>
            <a:r>
              <a:rPr lang="en-US" sz="2800" dirty="0"/>
              <a:t>NDT</a:t>
            </a:r>
          </a:p>
          <a:p>
            <a:r>
              <a:rPr lang="en-US" sz="2800" dirty="0"/>
              <a:t>SEC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0E4B4CE-8057-0A90-DF6D-A3291D788053}"/>
              </a:ext>
            </a:extLst>
          </p:cNvPr>
          <p:cNvSpPr/>
          <p:nvPr/>
        </p:nvSpPr>
        <p:spPr>
          <a:xfrm rot="13400619">
            <a:off x="6911229" y="4067137"/>
            <a:ext cx="2089242" cy="1275907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81AEF5-E750-9256-5B00-482A76828E0D}"/>
              </a:ext>
            </a:extLst>
          </p:cNvPr>
          <p:cNvSpPr txBox="1"/>
          <p:nvPr/>
        </p:nvSpPr>
        <p:spPr>
          <a:xfrm rot="2707092">
            <a:off x="5169843" y="4678075"/>
            <a:ext cx="609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SPEC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237D6-1265-BB24-57CE-C7B2835843D1}"/>
              </a:ext>
            </a:extLst>
          </p:cNvPr>
          <p:cNvSpPr txBox="1"/>
          <p:nvPr/>
        </p:nvSpPr>
        <p:spPr>
          <a:xfrm>
            <a:off x="8996465" y="5048047"/>
            <a:ext cx="1594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RAD, OP</a:t>
            </a:r>
          </a:p>
          <a:p>
            <a:r>
              <a:rPr lang="en-US" sz="2800" dirty="0"/>
              <a:t>Path, RT</a:t>
            </a:r>
          </a:p>
          <a:p>
            <a:r>
              <a:rPr lang="en-US" sz="2800" dirty="0"/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B4227F-3579-9752-A1F8-427702239971}"/>
              </a:ext>
            </a:extLst>
          </p:cNvPr>
          <p:cNvSpPr txBox="1"/>
          <p:nvPr/>
        </p:nvSpPr>
        <p:spPr>
          <a:xfrm rot="19628763">
            <a:off x="5343722" y="900141"/>
            <a:ext cx="1911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TECHN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347A38-BDBE-7589-7698-DAD83F61FA80}"/>
              </a:ext>
            </a:extLst>
          </p:cNvPr>
          <p:cNvGrpSpPr/>
          <p:nvPr/>
        </p:nvGrpSpPr>
        <p:grpSpPr>
          <a:xfrm rot="5400000">
            <a:off x="5183637" y="50415"/>
            <a:ext cx="1087107" cy="2222672"/>
            <a:chOff x="1831373" y="2402899"/>
            <a:chExt cx="2093836" cy="1275907"/>
          </a:xfrm>
        </p:grpSpPr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5CCCE398-1997-6616-C7F2-CBC8D7B9D35C}"/>
                </a:ext>
              </a:extLst>
            </p:cNvPr>
            <p:cNvSpPr/>
            <p:nvPr/>
          </p:nvSpPr>
          <p:spPr>
            <a:xfrm>
              <a:off x="1831375" y="2402899"/>
              <a:ext cx="2093834" cy="1275907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D2464D-8080-05E2-3B5E-8D05505EFE7B}"/>
                </a:ext>
              </a:extLst>
            </p:cNvPr>
            <p:cNvSpPr txBox="1"/>
            <p:nvPr/>
          </p:nvSpPr>
          <p:spPr>
            <a:xfrm>
              <a:off x="1831373" y="2890677"/>
              <a:ext cx="1911285" cy="300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49BB1AC-B83E-66FC-88CE-4B79F5CD8CDB}"/>
              </a:ext>
            </a:extLst>
          </p:cNvPr>
          <p:cNvSpPr txBox="1"/>
          <p:nvPr/>
        </p:nvSpPr>
        <p:spPr>
          <a:xfrm>
            <a:off x="2680962" y="896277"/>
            <a:ext cx="609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REGUL</a:t>
            </a:r>
          </a:p>
        </p:txBody>
      </p:sp>
    </p:spTree>
    <p:extLst>
      <p:ext uri="{BB962C8B-B14F-4D97-AF65-F5344CB8AC3E}">
        <p14:creationId xmlns:p14="http://schemas.microsoft.com/office/powerpoint/2010/main" val="284232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Future of DICOM?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824924"/>
            <a:ext cx="10274801" cy="4831597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3200" dirty="0"/>
              <a:t>Extrapolate current trends:</a:t>
            </a:r>
          </a:p>
          <a:p>
            <a:pPr lvl="1"/>
            <a:r>
              <a:rPr lang="en-US" sz="3001" dirty="0"/>
              <a:t>Patient-centric access (PACS, RIS, EMR driven)</a:t>
            </a:r>
          </a:p>
          <a:p>
            <a:pPr lvl="1"/>
            <a:r>
              <a:rPr lang="en-US" sz="3001" dirty="0"/>
              <a:t>Patient portals, integration of multiple portals: “Amazon” concept</a:t>
            </a:r>
          </a:p>
          <a:p>
            <a:pPr lvl="1"/>
            <a:r>
              <a:rPr lang="en-US" sz="3001" dirty="0"/>
              <a:t>Enterprise imaging</a:t>
            </a:r>
          </a:p>
          <a:p>
            <a:pPr lvl="2"/>
            <a:r>
              <a:rPr lang="en-US" sz="2801" dirty="0"/>
              <a:t>Inter- (new specialties/VNA)</a:t>
            </a:r>
          </a:p>
          <a:p>
            <a:pPr lvl="2"/>
            <a:r>
              <a:rPr lang="en-US" sz="2801" dirty="0"/>
              <a:t>Extra- (other institutions)</a:t>
            </a:r>
          </a:p>
          <a:p>
            <a:pPr lvl="1"/>
            <a:r>
              <a:rPr lang="en-US" sz="3001" dirty="0"/>
              <a:t>AI</a:t>
            </a:r>
          </a:p>
          <a:p>
            <a:pPr lvl="1"/>
            <a:r>
              <a:rPr lang="en-US" sz="3001" dirty="0"/>
              <a:t>Web services, cloud vs on-prem</a:t>
            </a:r>
          </a:p>
          <a:p>
            <a:pPr lvl="1"/>
            <a:r>
              <a:rPr lang="en-US" sz="3001" dirty="0"/>
              <a:t>POC devices: imaging will become ubiquitous </a:t>
            </a:r>
          </a:p>
          <a:p>
            <a:r>
              <a:rPr lang="en-US" sz="3200" dirty="0"/>
              <a:t>Security issues – ransomware, zero trust</a:t>
            </a:r>
          </a:p>
          <a:p>
            <a:r>
              <a:rPr lang="en-US" sz="3200" dirty="0"/>
              <a:t>New, disruptive technologies:</a:t>
            </a:r>
          </a:p>
          <a:p>
            <a:pPr lvl="1"/>
            <a:r>
              <a:rPr lang="en-US" sz="2802" dirty="0"/>
              <a:t>VR (replace 3-D print?)</a:t>
            </a:r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endParaRPr lang="en-US" sz="3200" dirty="0"/>
          </a:p>
        </p:txBody>
      </p:sp>
      <p:pic>
        <p:nvPicPr>
          <p:cNvPr id="8" name="Picture 7" descr="A mural of a person with purple hair and blue eyes&#10;&#10;Description automatically generated">
            <a:extLst>
              <a:ext uri="{FF2B5EF4-FFF2-40B4-BE49-F238E27FC236}">
                <a16:creationId xmlns:a16="http://schemas.microsoft.com/office/drawing/2014/main" id="{D54930CA-4CBB-6D43-9BC6-E1ADA9B3D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t="-369" r="28194" b="2333"/>
          <a:stretch/>
        </p:blipFill>
        <p:spPr>
          <a:xfrm rot="5400000">
            <a:off x="7895344" y="2730747"/>
            <a:ext cx="3807573" cy="27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Case in point:  AI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824924"/>
            <a:ext cx="10274801" cy="4831597"/>
          </a:xfrm>
        </p:spPr>
        <p:txBody>
          <a:bodyPr anchor="t">
            <a:normAutofit/>
          </a:bodyPr>
          <a:lstStyle/>
          <a:p>
            <a:r>
              <a:rPr lang="en-US" sz="3200" dirty="0"/>
              <a:t>Presentation State (for people)</a:t>
            </a:r>
          </a:p>
          <a:p>
            <a:r>
              <a:rPr lang="en-US" sz="3200" dirty="0"/>
              <a:t>SEG’s</a:t>
            </a:r>
          </a:p>
          <a:p>
            <a:r>
              <a:rPr lang="en-US" sz="3200" dirty="0"/>
              <a:t>SR (for computers)</a:t>
            </a:r>
          </a:p>
          <a:p>
            <a:r>
              <a:rPr lang="en-US" sz="3200" dirty="0"/>
              <a:t>Notifications: HL7, DICOM, FHIR</a:t>
            </a:r>
          </a:p>
          <a:p>
            <a:r>
              <a:rPr lang="en-US" sz="3200" dirty="0"/>
              <a:t>PDF, stand alone or encapsulated</a:t>
            </a:r>
          </a:p>
          <a:p>
            <a:r>
              <a:rPr lang="en-US" sz="3200" dirty="0"/>
              <a:t>Unfortunately, still lots of SC’s and API’s</a:t>
            </a:r>
          </a:p>
          <a:p>
            <a:r>
              <a:rPr lang="en-US" sz="3200" dirty="0"/>
              <a:t>IHE is a great help (AIR, AIW, white paper)</a:t>
            </a:r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endParaRPr lang="en-US" sz="3200" dirty="0"/>
          </a:p>
        </p:txBody>
      </p:sp>
      <p:pic>
        <p:nvPicPr>
          <p:cNvPr id="6146" name="Picture 2" descr="2017 Mercedes Sprinter Coachmen Galleria 24Q - Arctic White, Class B RV For  Sale By Owner in San Ramon, California | RVT.com - 381186">
            <a:extLst>
              <a:ext uri="{FF2B5EF4-FFF2-40B4-BE49-F238E27FC236}">
                <a16:creationId xmlns:a16="http://schemas.microsoft.com/office/drawing/2014/main" id="{8FD3D2D9-0229-98DC-8660-88CFDAB7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1" y="246764"/>
            <a:ext cx="3810001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0949B-D940-D753-A028-18C04E7F2E2C}"/>
              </a:ext>
            </a:extLst>
          </p:cNvPr>
          <p:cNvSpPr txBox="1"/>
          <p:nvPr/>
        </p:nvSpPr>
        <p:spPr>
          <a:xfrm>
            <a:off x="8773365" y="2898064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3.0L V6, 188 hp</a:t>
            </a:r>
          </a:p>
        </p:txBody>
      </p:sp>
    </p:spTree>
    <p:extLst>
      <p:ext uri="{BB962C8B-B14F-4D97-AF65-F5344CB8AC3E}">
        <p14:creationId xmlns:p14="http://schemas.microsoft.com/office/powerpoint/2010/main" val="377267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Conclusion: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824924"/>
            <a:ext cx="10274801" cy="4831597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3200" dirty="0"/>
              <a:t>DICOM has survived 30 years of deployment</a:t>
            </a:r>
          </a:p>
          <a:p>
            <a:r>
              <a:rPr lang="en-US" sz="3200" dirty="0"/>
              <a:t>It has evolved to support new modalities, specialties, domains</a:t>
            </a:r>
          </a:p>
          <a:p>
            <a:r>
              <a:rPr lang="en-US" sz="3200" dirty="0"/>
              <a:t>There are multiple billions of images in DICOM format, however, not all are evenly “clean” and usable for AI training data sets and easily exchangeable (lacking coding)</a:t>
            </a:r>
          </a:p>
          <a:p>
            <a:r>
              <a:rPr lang="en-US" sz="3200" dirty="0"/>
              <a:t>Its information model and data dictionary have proven to be solid</a:t>
            </a:r>
          </a:p>
          <a:p>
            <a:r>
              <a:rPr lang="en-US" sz="3200" dirty="0"/>
              <a:t>There are still hold-outs: DICOM workflow, Pathology, Dentistry, Ophthalmology, and others who are not quite on board</a:t>
            </a:r>
          </a:p>
          <a:p>
            <a:r>
              <a:rPr lang="en-US" sz="3200" dirty="0"/>
              <a:t>LMIC countries have an opportunity to jump-start technology but lack training and government involvement</a:t>
            </a:r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endParaRPr lang="en-US" sz="3200" dirty="0"/>
          </a:p>
        </p:txBody>
      </p:sp>
      <p:pic>
        <p:nvPicPr>
          <p:cNvPr id="6" name="Picture 5" descr="A group of men looking at computers&#10;&#10;Description automatically generated">
            <a:extLst>
              <a:ext uri="{FF2B5EF4-FFF2-40B4-BE49-F238E27FC236}">
                <a16:creationId xmlns:a16="http://schemas.microsoft.com/office/drawing/2014/main" id="{4E55C7C2-6020-E751-0605-8BAA8D67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599" y="5125479"/>
            <a:ext cx="2058209" cy="14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Discussion/ Q and 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824924"/>
            <a:ext cx="10274801" cy="4831597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you think will be the next new technology DICOM should tackle?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Will DICOM survive another 30 years?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the most underutilized part of DICOM?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If you would start from the ground up with a new standard, what would you change?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Suggestions for LMIC countries deployment?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1E3B8-9F3B-BFA2-0466-DFB93F66A2B6}"/>
              </a:ext>
            </a:extLst>
          </p:cNvPr>
          <p:cNvSpPr txBox="1"/>
          <p:nvPr/>
        </p:nvSpPr>
        <p:spPr>
          <a:xfrm>
            <a:off x="9259140" y="5927303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6.2L V8, 385 hp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332251-6AE6-07EC-6D9D-C10793F5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224" y="4643550"/>
            <a:ext cx="2358345" cy="12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0721-85D3-B5C6-1A11-FED29310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DICOM, Past, Present, and Future</a:t>
            </a:r>
            <a:br>
              <a:rPr lang="en-US" dirty="0"/>
            </a:br>
            <a:r>
              <a:rPr lang="en-US" sz="2000" i="1" dirty="0"/>
              <a:t>Herman Oosterwijk, MSc, MBA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3730C-EF4B-1DA4-672A-4BA5759D3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982" y="2109132"/>
            <a:ext cx="4825693" cy="400494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Background/disclaimers:</a:t>
            </a:r>
          </a:p>
          <a:p>
            <a:r>
              <a:rPr lang="en-US" sz="2400" dirty="0"/>
              <a:t>Involved with DICOM since 1980’s</a:t>
            </a:r>
          </a:p>
          <a:p>
            <a:r>
              <a:rPr lang="en-US" sz="2400" dirty="0"/>
              <a:t>Taught DICOM for 25+ </a:t>
            </a:r>
            <a:r>
              <a:rPr lang="en-US" sz="2400" dirty="0" err="1"/>
              <a:t>yrs</a:t>
            </a:r>
            <a:endParaRPr lang="en-US" sz="2400" dirty="0"/>
          </a:p>
          <a:p>
            <a:r>
              <a:rPr lang="en-US" sz="2400" dirty="0"/>
              <a:t>Contributed to professional DICOM certification</a:t>
            </a:r>
          </a:p>
          <a:p>
            <a:r>
              <a:rPr lang="en-US" sz="2400" dirty="0"/>
              <a:t>Consultant for connectivity and business development</a:t>
            </a:r>
          </a:p>
          <a:p>
            <a:r>
              <a:rPr lang="en-US" sz="2400" dirty="0"/>
              <a:t>SIIM trainer and ambassador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Contact info: linkedin.com/in/</a:t>
            </a:r>
            <a:r>
              <a:rPr lang="en-US" sz="2400" dirty="0" err="1"/>
              <a:t>hermanoosterwijk</a:t>
            </a:r>
            <a:r>
              <a:rPr lang="en-US" sz="2400" dirty="0"/>
              <a:t>/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B68F8-24F3-6B93-5A39-BCCC0E7E1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6DFD3-878F-112F-138B-ADB613D9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DICOM® 2023     www.dicomstandard.org     #DICOMConference2023     #DICOM    </a:t>
            </a:r>
            <a:endParaRPr lang="en-US" dirty="0"/>
          </a:p>
        </p:txBody>
      </p:sp>
      <p:pic>
        <p:nvPicPr>
          <p:cNvPr id="1026" name="Picture 2" descr="SIIM (@SIIM_Tweets) / X">
            <a:extLst>
              <a:ext uri="{FF2B5EF4-FFF2-40B4-BE49-F238E27FC236}">
                <a16:creationId xmlns:a16="http://schemas.microsoft.com/office/drawing/2014/main" id="{69D9D2C2-6C7C-9012-FA58-1F5415EE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31" y="3901289"/>
            <a:ext cx="3754663" cy="19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lage of a blue car&#10;&#10;Description automatically generated">
            <a:extLst>
              <a:ext uri="{FF2B5EF4-FFF2-40B4-BE49-F238E27FC236}">
                <a16:creationId xmlns:a16="http://schemas.microsoft.com/office/drawing/2014/main" id="{B2E81AED-CED6-5655-EC04-2E60CC7CA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" t="34865" r="36746" b="33361"/>
          <a:stretch/>
        </p:blipFill>
        <p:spPr>
          <a:xfrm>
            <a:off x="6094412" y="2063774"/>
            <a:ext cx="2489943" cy="1595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AC90D-98C6-883F-1E48-B6306D522782}"/>
              </a:ext>
            </a:extLst>
          </p:cNvPr>
          <p:cNvSpPr txBox="1"/>
          <p:nvPr/>
        </p:nvSpPr>
        <p:spPr>
          <a:xfrm>
            <a:off x="6788151" y="3659702"/>
            <a:ext cx="135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435cc, 24 hp</a:t>
            </a:r>
          </a:p>
        </p:txBody>
      </p:sp>
    </p:spTree>
    <p:extLst>
      <p:ext uri="{BB962C8B-B14F-4D97-AF65-F5344CB8AC3E}">
        <p14:creationId xmlns:p14="http://schemas.microsoft.com/office/powerpoint/2010/main" val="216275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E417-352D-DE70-4B94-4D4299F7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51D4-6089-C7D6-2ED5-4435CB186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Historical perspective</a:t>
            </a:r>
          </a:p>
          <a:p>
            <a:r>
              <a:rPr lang="en-US" sz="3600" dirty="0"/>
              <a:t>Where are we today</a:t>
            </a:r>
          </a:p>
          <a:p>
            <a:r>
              <a:rPr lang="en-US" sz="3600" dirty="0"/>
              <a:t>Where are we going</a:t>
            </a:r>
          </a:p>
          <a:p>
            <a:r>
              <a:rPr lang="en-US" sz="3600" dirty="0"/>
              <a:t>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D7306-D6B2-9671-F67A-B74AE89C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B238A-2553-095E-275A-1ABDD6CB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chalkboard with a word on it next to a pair of books&#10;&#10;Description automatically generated">
            <a:extLst>
              <a:ext uri="{FF2B5EF4-FFF2-40B4-BE49-F238E27FC236}">
                <a16:creationId xmlns:a16="http://schemas.microsoft.com/office/drawing/2014/main" id="{C8E8BAEF-DF71-5F0A-5D0A-72210AF0F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88012" y="3636642"/>
            <a:ext cx="3074228" cy="2021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306BFA-9A78-D1B7-1888-8781FC65526E}"/>
              </a:ext>
            </a:extLst>
          </p:cNvPr>
          <p:cNvSpPr txBox="1"/>
          <p:nvPr/>
        </p:nvSpPr>
        <p:spPr>
          <a:xfrm>
            <a:off x="879203" y="6858000"/>
            <a:ext cx="104304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icpedia.org/chalkboard/a/agenda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6444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B777-00E4-494C-0A8D-33A9BA82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there was DICOM 3.0: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0194D-24D0-8600-2CE8-853C6E06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Custom built interfaces</a:t>
            </a:r>
          </a:p>
          <a:p>
            <a:r>
              <a:rPr lang="en-US" dirty="0"/>
              <a:t>Libraries of different vendor formats</a:t>
            </a:r>
          </a:p>
          <a:p>
            <a:r>
              <a:rPr lang="en-US" dirty="0"/>
              <a:t>ACR/NEMA 2.0: 50 pin connector 1988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38A28-5BD8-E15E-B85D-E4EADCEC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DICOM® 2019     www.dicomstandard.org     #DICOMConference2019     #DICOM     </a:t>
            </a: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@The_DICOM_STD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C4834-D4FC-3256-233D-8856E42E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green and yellow cover with white text&#10;&#10;Description automatically generated">
            <a:extLst>
              <a:ext uri="{FF2B5EF4-FFF2-40B4-BE49-F238E27FC236}">
                <a16:creationId xmlns:a16="http://schemas.microsoft.com/office/drawing/2014/main" id="{BC59C9CF-37FC-910B-F454-478B9C94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49" y="2596895"/>
            <a:ext cx="2566501" cy="3517177"/>
          </a:xfrm>
          <a:prstGeom prst="rect">
            <a:avLst/>
          </a:prstGeom>
        </p:spPr>
      </p:pic>
      <p:pic>
        <p:nvPicPr>
          <p:cNvPr id="9" name="Picture 8" descr="A diagram of a rectangle&#10;&#10;Description automatically generated">
            <a:extLst>
              <a:ext uri="{FF2B5EF4-FFF2-40B4-BE49-F238E27FC236}">
                <a16:creationId xmlns:a16="http://schemas.microsoft.com/office/drawing/2014/main" id="{BF057077-A3B3-27CC-4161-0D83DAA7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554" y="4115835"/>
            <a:ext cx="3730597" cy="19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0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Historic perspective of DICOM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0" y="745837"/>
            <a:ext cx="10310599" cy="5366326"/>
          </a:xfrm>
        </p:spPr>
        <p:txBody>
          <a:bodyPr anchor="t">
            <a:normAutofit fontScale="77500" lnSpcReduction="20000"/>
          </a:bodyPr>
          <a:lstStyle/>
          <a:p>
            <a:pPr marL="323903" lvl="1" indent="0">
              <a:buNone/>
            </a:pPr>
            <a:r>
              <a:rPr lang="en-US" sz="3001" dirty="0"/>
              <a:t>Based on 1990’s technology:</a:t>
            </a:r>
          </a:p>
          <a:p>
            <a:pPr lvl="2"/>
            <a:r>
              <a:rPr lang="en-US" sz="2601" dirty="0"/>
              <a:t>Fixed IP/port</a:t>
            </a:r>
          </a:p>
          <a:p>
            <a:pPr lvl="2"/>
            <a:r>
              <a:rPr lang="en-US" sz="2601" dirty="0"/>
              <a:t>Tag structure (prior to XML/</a:t>
            </a:r>
            <a:r>
              <a:rPr lang="en-US" sz="2601" dirty="0" err="1"/>
              <a:t>json</a:t>
            </a:r>
            <a:r>
              <a:rPr lang="en-US" sz="2601" dirty="0"/>
              <a:t>)</a:t>
            </a:r>
          </a:p>
          <a:p>
            <a:pPr lvl="2"/>
            <a:r>
              <a:rPr lang="en-US" sz="2601" dirty="0"/>
              <a:t>Quirky: even length records, implicit/explicit VR…</a:t>
            </a:r>
          </a:p>
          <a:p>
            <a:pPr lvl="2"/>
            <a:r>
              <a:rPr lang="en-US" sz="2601" dirty="0"/>
              <a:t>DIMSE protocol based on OSI (negotiation)</a:t>
            </a:r>
          </a:p>
          <a:p>
            <a:pPr lvl="2"/>
            <a:r>
              <a:rPr lang="en-US" sz="2601" dirty="0"/>
              <a:t>Somewhat of a barrier for novices</a:t>
            </a:r>
          </a:p>
          <a:p>
            <a:pPr marL="359892" lvl="1" indent="0">
              <a:buNone/>
            </a:pPr>
            <a:r>
              <a:rPr lang="en-US" sz="2801" dirty="0"/>
              <a:t>But:</a:t>
            </a:r>
          </a:p>
          <a:p>
            <a:pPr marL="817092" lvl="1" indent="-457200"/>
            <a:r>
              <a:rPr lang="en-US" sz="2801" dirty="0"/>
              <a:t>Very robust</a:t>
            </a:r>
          </a:p>
          <a:p>
            <a:pPr marL="817092" lvl="1" indent="-457200"/>
            <a:r>
              <a:rPr lang="en-US" sz="2801" dirty="0"/>
              <a:t>Powerful data dictionary</a:t>
            </a:r>
          </a:p>
          <a:p>
            <a:pPr marL="817092" lvl="1" indent="-457200"/>
            <a:r>
              <a:rPr lang="en-US" sz="2801" dirty="0"/>
              <a:t>Initial worries about performance overhead are gone</a:t>
            </a:r>
          </a:p>
          <a:p>
            <a:pPr marL="817092" lvl="1" indent="-457200"/>
            <a:r>
              <a:rPr lang="en-US" sz="2801" dirty="0"/>
              <a:t>Plenty of toolkits</a:t>
            </a:r>
          </a:p>
          <a:p>
            <a:pPr marL="817092" lvl="1" indent="-457200"/>
            <a:r>
              <a:rPr lang="en-US" sz="2801" dirty="0"/>
              <a:t>Broad knowledge base</a:t>
            </a:r>
          </a:p>
          <a:p>
            <a:pPr marL="817092" lvl="1" indent="-457200"/>
            <a:r>
              <a:rPr lang="en-US" sz="2801" dirty="0"/>
              <a:t>Truly worldwide standard</a:t>
            </a:r>
          </a:p>
          <a:p>
            <a:pPr marL="817092" lvl="1" indent="-457200"/>
            <a:endParaRPr lang="en-US" sz="2801" dirty="0"/>
          </a:p>
          <a:p>
            <a:pPr lvl="1"/>
            <a:endParaRPr lang="en-US" sz="3001" dirty="0"/>
          </a:p>
          <a:p>
            <a:pPr lvl="1"/>
            <a:endParaRPr lang="en-US" sz="3001" dirty="0"/>
          </a:p>
          <a:p>
            <a:endParaRPr lang="en-US" sz="3200" dirty="0"/>
          </a:p>
        </p:txBody>
      </p:sp>
      <p:pic>
        <p:nvPicPr>
          <p:cNvPr id="3074" name="Picture 2" descr="Bonhams 1970 Volkswagen Camper van Chassis 2312083646">
            <a:extLst>
              <a:ext uri="{FF2B5EF4-FFF2-40B4-BE49-F238E27FC236}">
                <a16:creationId xmlns:a16="http://schemas.microsoft.com/office/drawing/2014/main" id="{47761514-4323-2AFE-D9B2-92BDBB05D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5923" r="15555" b="-2077"/>
          <a:stretch/>
        </p:blipFill>
        <p:spPr bwMode="auto">
          <a:xfrm>
            <a:off x="7943849" y="258592"/>
            <a:ext cx="3259859" cy="23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ook cover with a picture of a baby&#10;&#10;Description automatically generated">
            <a:extLst>
              <a:ext uri="{FF2B5EF4-FFF2-40B4-BE49-F238E27FC236}">
                <a16:creationId xmlns:a16="http://schemas.microsoft.com/office/drawing/2014/main" id="{35E3F045-685E-9AC0-AD21-3A9F272C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275" y="3406607"/>
            <a:ext cx="1983509" cy="2940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1BCFB-262C-BF4B-B59F-7D82E6C1C768}"/>
              </a:ext>
            </a:extLst>
          </p:cNvPr>
          <p:cNvSpPr txBox="1"/>
          <p:nvPr/>
        </p:nvSpPr>
        <p:spPr>
          <a:xfrm>
            <a:off x="8953658" y="2641559"/>
            <a:ext cx="14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1600cc, 50 hp</a:t>
            </a:r>
          </a:p>
        </p:txBody>
      </p:sp>
    </p:spTree>
    <p:extLst>
      <p:ext uri="{BB962C8B-B14F-4D97-AF65-F5344CB8AC3E}">
        <p14:creationId xmlns:p14="http://schemas.microsoft.com/office/powerpoint/2010/main" val="307095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85" y="33277"/>
            <a:ext cx="10115534" cy="691047"/>
          </a:xfrm>
        </p:spPr>
        <p:txBody>
          <a:bodyPr anchor="t"/>
          <a:lstStyle/>
          <a:p>
            <a:r>
              <a:rPr lang="en-US" dirty="0"/>
              <a:t>Evolution of DICOM: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48" y="539174"/>
            <a:ext cx="10232271" cy="5171839"/>
          </a:xfrm>
        </p:spPr>
        <p:txBody>
          <a:bodyPr anchor="t">
            <a:noAutofit/>
          </a:bodyPr>
          <a:lstStyle/>
          <a:p>
            <a:pPr marL="666803" lvl="1" indent="-342900">
              <a:buFont typeface="+mj-lt"/>
              <a:buAutoNum type="arabicPeriod"/>
            </a:pPr>
            <a:r>
              <a:rPr lang="en-US" sz="1800" b="1" dirty="0"/>
              <a:t>Image Communication</a:t>
            </a:r>
          </a:p>
          <a:p>
            <a:pPr lvl="2"/>
            <a:r>
              <a:rPr lang="en-US" sz="1800" b="1" dirty="0"/>
              <a:t>Protocol DIMSE </a:t>
            </a:r>
            <a:r>
              <a:rPr lang="en-US" sz="1800" b="1" dirty="0">
                <a:sym typeface="Wingdings" panose="05000000000000000000" pitchFamily="2" charset="2"/>
              </a:rPr>
              <a:t> </a:t>
            </a:r>
            <a:r>
              <a:rPr lang="en-US" sz="1800" b="1" dirty="0" err="1"/>
              <a:t>DICOMWeb</a:t>
            </a:r>
            <a:r>
              <a:rPr lang="en-US" sz="1800" b="1" dirty="0"/>
              <a:t> (</a:t>
            </a:r>
            <a:r>
              <a:rPr lang="en-US" sz="1800" b="1" dirty="0" err="1"/>
              <a:t>uri</a:t>
            </a:r>
            <a:r>
              <a:rPr lang="en-US" sz="1800" b="1" dirty="0"/>
              <a:t>, WS and RS)</a:t>
            </a:r>
          </a:p>
          <a:p>
            <a:pPr lvl="2"/>
            <a:r>
              <a:rPr lang="en-US" sz="1800" b="1" dirty="0"/>
              <a:t>File formats/SOP Classes expanded and  from traditional to Enhanced SOP Classes: stricter type 1,2, coding, multi frame, bulk xfer</a:t>
            </a:r>
          </a:p>
          <a:p>
            <a:pPr marL="666803" lvl="1" indent="-342900">
              <a:buFont typeface="+mj-lt"/>
              <a:buAutoNum type="arabicPeriod"/>
            </a:pPr>
            <a:r>
              <a:rPr lang="en-US" sz="1800" b="1" dirty="0"/>
              <a:t>Workflow</a:t>
            </a:r>
          </a:p>
          <a:p>
            <a:pPr lvl="2"/>
            <a:r>
              <a:rPr lang="en-US" sz="1800" b="1" dirty="0"/>
              <a:t>Study Component services retired, replaced with MWL (client-server)</a:t>
            </a:r>
          </a:p>
          <a:p>
            <a:pPr lvl="2"/>
            <a:r>
              <a:rPr lang="en-US" sz="1800" b="1" dirty="0"/>
              <a:t>MPPS, STC, IA</a:t>
            </a:r>
          </a:p>
          <a:p>
            <a:pPr marL="666803" lvl="1" indent="-342900">
              <a:buFont typeface="+mj-lt"/>
              <a:buAutoNum type="arabicPeriod"/>
            </a:pPr>
            <a:r>
              <a:rPr lang="en-US" sz="1800" b="1" dirty="0"/>
              <a:t>Image integration</a:t>
            </a:r>
          </a:p>
          <a:p>
            <a:pPr lvl="2"/>
            <a:r>
              <a:rPr lang="en-US" sz="1800" b="1" dirty="0"/>
              <a:t>SR for measurements, KO: computer-to-computer communication</a:t>
            </a:r>
          </a:p>
          <a:p>
            <a:pPr marL="666803" lvl="1" indent="-342900">
              <a:buFont typeface="+mj-lt"/>
              <a:buAutoNum type="arabicPeriod"/>
            </a:pPr>
            <a:r>
              <a:rPr lang="en-US" sz="1800" b="1" dirty="0"/>
              <a:t>Image Quality and Image Presentation</a:t>
            </a:r>
          </a:p>
          <a:p>
            <a:pPr lvl="2"/>
            <a:r>
              <a:rPr lang="en-US" sz="1800" b="1" dirty="0"/>
              <a:t>GSDF</a:t>
            </a:r>
          </a:p>
          <a:p>
            <a:pPr lvl="2"/>
            <a:r>
              <a:rPr lang="en-US" sz="1800" b="1" dirty="0"/>
              <a:t>Presentation State family: person-to-person communication</a:t>
            </a:r>
          </a:p>
          <a:p>
            <a:pPr marL="666803" lvl="1" indent="-342900">
              <a:buFont typeface="+mj-lt"/>
              <a:buAutoNum type="arabicPeriod"/>
            </a:pPr>
            <a:r>
              <a:rPr lang="en-US" sz="1800" b="1" dirty="0"/>
              <a:t>Security</a:t>
            </a:r>
          </a:p>
          <a:p>
            <a:pPr lvl="2"/>
            <a:r>
              <a:rPr lang="en-US" sz="1800" b="1" dirty="0"/>
              <a:t>Anonymization and Secure protocol </a:t>
            </a:r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1523F-0741-3B37-F158-DE26D4A25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2829" b="3550"/>
          <a:stretch/>
        </p:blipFill>
        <p:spPr>
          <a:xfrm>
            <a:off x="8829675" y="2123136"/>
            <a:ext cx="2394921" cy="39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45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Past/present: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80" y="824924"/>
            <a:ext cx="10274801" cy="4831597"/>
          </a:xfrm>
        </p:spPr>
        <p:txBody>
          <a:bodyPr anchor="t">
            <a:normAutofit/>
          </a:bodyPr>
          <a:lstStyle/>
          <a:p>
            <a:pPr lvl="1"/>
            <a:r>
              <a:rPr lang="en-US" sz="2800" dirty="0"/>
              <a:t>Multiple specialties and domains came on board: </a:t>
            </a:r>
          </a:p>
          <a:p>
            <a:pPr lvl="2"/>
            <a:r>
              <a:rPr lang="en-US" sz="2600" dirty="0"/>
              <a:t>Radiology, Cardiology, Oncology, Ophthalmology, Dentistry, Dermatology, Pathology, neurophysiological data</a:t>
            </a:r>
          </a:p>
          <a:p>
            <a:pPr lvl="2"/>
            <a:r>
              <a:rPr lang="en-US" sz="2600" dirty="0"/>
              <a:t>Veterinary, DICONDE (NDT), DICOS (screening)</a:t>
            </a:r>
          </a:p>
          <a:p>
            <a:pPr lvl="1"/>
            <a:r>
              <a:rPr lang="en-US" sz="2800" dirty="0"/>
              <a:t>Protocol aligned with FHIR (web services)</a:t>
            </a:r>
          </a:p>
          <a:p>
            <a:pPr lvl="1"/>
            <a:r>
              <a:rPr lang="en-US" sz="2800" dirty="0"/>
              <a:t>AI is making an impact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pic>
        <p:nvPicPr>
          <p:cNvPr id="4098" name="Picture 2" descr="1980 Volkswagen Westfalia Camper Fusion Luxury Motors">
            <a:extLst>
              <a:ext uri="{FF2B5EF4-FFF2-40B4-BE49-F238E27FC236}">
                <a16:creationId xmlns:a16="http://schemas.microsoft.com/office/drawing/2014/main" id="{59076B43-8D5B-6EF9-0347-F8D21F82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49" y="3267075"/>
            <a:ext cx="3617763" cy="27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F587E-2543-8A1D-6CC7-C263EEE92682}"/>
              </a:ext>
            </a:extLst>
          </p:cNvPr>
          <p:cNvSpPr txBox="1"/>
          <p:nvPr/>
        </p:nvSpPr>
        <p:spPr>
          <a:xfrm>
            <a:off x="8931276" y="6033076"/>
            <a:ext cx="153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2100 cc, 95 hp</a:t>
            </a:r>
          </a:p>
        </p:txBody>
      </p:sp>
    </p:spTree>
    <p:extLst>
      <p:ext uri="{BB962C8B-B14F-4D97-AF65-F5344CB8AC3E}">
        <p14:creationId xmlns:p14="http://schemas.microsoft.com/office/powerpoint/2010/main" val="379905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/>
          <a:lstStyle/>
          <a:p>
            <a:r>
              <a:rPr lang="en-US" dirty="0"/>
              <a:t>Standard Deployment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2BD80A-3D9D-6ACE-DF70-62D299198146}"/>
              </a:ext>
            </a:extLst>
          </p:cNvPr>
          <p:cNvSpPr/>
          <p:nvPr/>
        </p:nvSpPr>
        <p:spPr>
          <a:xfrm>
            <a:off x="2234915" y="420522"/>
            <a:ext cx="7371015" cy="57352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Periphery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6130BE-149A-FB4E-2912-CAF5173AC81A}"/>
              </a:ext>
            </a:extLst>
          </p:cNvPr>
          <p:cNvSpPr/>
          <p:nvPr/>
        </p:nvSpPr>
        <p:spPr>
          <a:xfrm>
            <a:off x="3290534" y="1492651"/>
            <a:ext cx="5317690" cy="415049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8B6E50-6B0D-72B2-5F6A-EE7FA6BF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316" y="2598118"/>
            <a:ext cx="3562351" cy="27988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r>
              <a:rPr lang="en-US" sz="4200" dirty="0"/>
              <a:t>Core</a:t>
            </a:r>
          </a:p>
          <a:p>
            <a:r>
              <a:rPr lang="en-US" sz="4200" dirty="0"/>
              <a:t>Deployed</a:t>
            </a:r>
          </a:p>
          <a:p>
            <a:r>
              <a:rPr lang="en-US" sz="4200" dirty="0"/>
              <a:t>Mature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A2615-F174-5AB0-956B-4D724F7D7041}"/>
              </a:ext>
            </a:extLst>
          </p:cNvPr>
          <p:cNvSpPr txBox="1"/>
          <p:nvPr/>
        </p:nvSpPr>
        <p:spPr>
          <a:xfrm>
            <a:off x="3521265" y="938312"/>
            <a:ext cx="4872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Periphery: unusable, retired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A8B9B298-F8F3-3B9D-8023-D6A62D4A6D1F}"/>
              </a:ext>
            </a:extLst>
          </p:cNvPr>
          <p:cNvSpPr/>
          <p:nvPr/>
        </p:nvSpPr>
        <p:spPr>
          <a:xfrm rot="10800000">
            <a:off x="2263870" y="4433341"/>
            <a:ext cx="2291262" cy="81493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3BF01-E95C-C2C4-8104-B58BD43C1444}"/>
              </a:ext>
            </a:extLst>
          </p:cNvPr>
          <p:cNvSpPr txBox="1"/>
          <p:nvPr/>
        </p:nvSpPr>
        <p:spPr>
          <a:xfrm>
            <a:off x="546667" y="4611590"/>
            <a:ext cx="1717202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DIMSE</a:t>
            </a:r>
          </a:p>
          <a:p>
            <a:r>
              <a:rPr lang="en-US" dirty="0"/>
              <a:t>Most traditional SOP Classes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A1CE5-5037-5B93-C8C4-F7AE27CD25A6}"/>
              </a:ext>
            </a:extLst>
          </p:cNvPr>
          <p:cNvSpPr txBox="1"/>
          <p:nvPr/>
        </p:nvSpPr>
        <p:spPr>
          <a:xfrm>
            <a:off x="9770205" y="989146"/>
            <a:ext cx="1483691" cy="424731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SOP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pathology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MPPS and STC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 comm.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Dose mgt using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Contrast mgt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waveforms</a:t>
            </a: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754A01FB-97F0-9340-7160-4C78BCC8493D}"/>
              </a:ext>
            </a:extLst>
          </p:cNvPr>
          <p:cNvSpPr/>
          <p:nvPr/>
        </p:nvSpPr>
        <p:spPr>
          <a:xfrm>
            <a:off x="7478819" y="1319025"/>
            <a:ext cx="2291262" cy="814933"/>
          </a:xfrm>
          <a:prstGeom prst="bentArrow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A487FB92-A9BC-15CC-6CB9-2005904420FF}"/>
              </a:ext>
            </a:extLst>
          </p:cNvPr>
          <p:cNvSpPr/>
          <p:nvPr/>
        </p:nvSpPr>
        <p:spPr>
          <a:xfrm flipH="1">
            <a:off x="1936359" y="938312"/>
            <a:ext cx="1584843" cy="752411"/>
          </a:xfrm>
          <a:prstGeom prst="bentArrow">
            <a:avLst/>
          </a:prstGeom>
          <a:solidFill>
            <a:schemeClr val="accent6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88F44-7A65-BF86-CE75-98CB1AC88EC9}"/>
              </a:ext>
            </a:extLst>
          </p:cNvPr>
          <p:cNvSpPr txBox="1"/>
          <p:nvPr/>
        </p:nvSpPr>
        <p:spPr>
          <a:xfrm>
            <a:off x="429176" y="824924"/>
            <a:ext cx="1507184" cy="258532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 of MPPS, retired SOP Classes,</a:t>
            </a:r>
          </a:p>
          <a:p>
            <a:r>
              <a:rPr lang="en-US" dirty="0"/>
              <a:t>C_GET</a:t>
            </a:r>
          </a:p>
          <a:p>
            <a:r>
              <a:rPr lang="en-US" dirty="0"/>
              <a:t>STC push,</a:t>
            </a:r>
          </a:p>
          <a:p>
            <a:r>
              <a:rPr lang="en-US" dirty="0"/>
              <a:t>Big Endian</a:t>
            </a:r>
          </a:p>
          <a:p>
            <a:r>
              <a:rPr lang="en-US" dirty="0"/>
              <a:t>Many compression schemes</a:t>
            </a:r>
          </a:p>
        </p:txBody>
      </p:sp>
    </p:spTree>
    <p:extLst>
      <p:ext uri="{BB962C8B-B14F-4D97-AF65-F5344CB8AC3E}">
        <p14:creationId xmlns:p14="http://schemas.microsoft.com/office/powerpoint/2010/main" val="163052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57AA-A6C4-91FA-DCDE-B1BEB981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33877"/>
            <a:ext cx="10115534" cy="69104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The choice on what standard or what part of the standard to use is often not clear: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68DF3-63B9-9D7D-7F49-EB5B595A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DICOM® 2023     </a:t>
            </a:r>
            <a:r>
              <a:rPr lang="en-US" dirty="0" err="1"/>
              <a:t>www.dicomstandard.org</a:t>
            </a:r>
            <a:r>
              <a:rPr lang="en-US" dirty="0"/>
              <a:t>     #DICOMConference2023     #DICOM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CEF64-4F16-CBD5-6E79-8C30582F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193C-D837-23C5-F551-6C3DE4516452}"/>
              </a:ext>
            </a:extLst>
          </p:cNvPr>
          <p:cNvSpPr txBox="1"/>
          <p:nvPr/>
        </p:nvSpPr>
        <p:spPr>
          <a:xfrm>
            <a:off x="4284454" y="1899955"/>
            <a:ext cx="334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be discovered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A63C60-5D40-6F44-FDB1-D3009EA7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31" y="1134350"/>
            <a:ext cx="10210120" cy="4790200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3200" dirty="0"/>
              <a:t>Documents: </a:t>
            </a:r>
            <a:r>
              <a:rPr lang="en-US" sz="3200" b="0" i="1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 piece of written, printed, or electronic matter that provides information or evidence or that serves as an official 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record</a:t>
            </a:r>
            <a:endParaRPr lang="en-US" sz="3200" dirty="0"/>
          </a:p>
          <a:p>
            <a:pPr lvl="1"/>
            <a:r>
              <a:rPr lang="en-US" sz="3001" dirty="0"/>
              <a:t>DICOM text SR</a:t>
            </a:r>
          </a:p>
          <a:p>
            <a:pPr lvl="1"/>
            <a:r>
              <a:rPr lang="en-US" sz="3001" dirty="0"/>
              <a:t>HL7 ORU/MDM</a:t>
            </a:r>
          </a:p>
          <a:p>
            <a:pPr lvl="1"/>
            <a:r>
              <a:rPr lang="en-US" sz="3001" dirty="0"/>
              <a:t>CDA</a:t>
            </a:r>
          </a:p>
          <a:p>
            <a:pPr lvl="1"/>
            <a:r>
              <a:rPr lang="en-US" sz="3001" dirty="0"/>
              <a:t>Encapsulated CDA</a:t>
            </a:r>
          </a:p>
          <a:p>
            <a:pPr lvl="1"/>
            <a:r>
              <a:rPr lang="en-US" sz="3001" dirty="0"/>
              <a:t>PDF</a:t>
            </a:r>
          </a:p>
          <a:p>
            <a:pPr lvl="1"/>
            <a:r>
              <a:rPr lang="en-US" sz="3001" dirty="0"/>
              <a:t>Encapsulated PDF</a:t>
            </a:r>
          </a:p>
          <a:p>
            <a:pPr lvl="1"/>
            <a:r>
              <a:rPr lang="en-US" sz="3001" dirty="0"/>
              <a:t>FHIR documents</a:t>
            </a:r>
          </a:p>
          <a:p>
            <a:pPr lvl="1"/>
            <a:r>
              <a:rPr lang="en-US" sz="3001" dirty="0"/>
              <a:t>And then there is jpeg, tiff…..</a:t>
            </a:r>
          </a:p>
          <a:p>
            <a:pPr lvl="1"/>
            <a:r>
              <a:rPr lang="en-US" sz="3001" dirty="0"/>
              <a:t>Random poll looking at CD’s: html, rtf, txt, pdf, DICOM SR’s, all often imported as SC’s (least common denominator, especially for VNAs)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1174CE6-DE6D-AF24-123C-8CACC7E2E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t="-2381" r="24486"/>
          <a:stretch/>
        </p:blipFill>
        <p:spPr bwMode="auto">
          <a:xfrm>
            <a:off x="7434346" y="1984534"/>
            <a:ext cx="3448891" cy="26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859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1371AA"/>
      </a:accent2>
      <a:accent3>
        <a:srgbClr val="60CBE7"/>
      </a:accent3>
      <a:accent4>
        <a:srgbClr val="EEEEEE"/>
      </a:accent4>
      <a:accent5>
        <a:srgbClr val="06847E"/>
      </a:accent5>
      <a:accent6>
        <a:srgbClr val="034E49"/>
      </a:accent6>
      <a:hlink>
        <a:srgbClr val="1371AA"/>
      </a:hlink>
      <a:folHlink>
        <a:srgbClr val="19325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62e2e-62f1-4b88-8cf1-432aab3aa58f">
      <Terms xmlns="http://schemas.microsoft.com/office/infopath/2007/PartnerControls"/>
    </lcf76f155ced4ddcb4097134ff3c332f>
    <TaxCatchAll xmlns="486c1cc4-0cc5-42a3-a01e-b9e025673ab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08A24BF07DA4D84C4DAE7E8DA25C9" ma:contentTypeVersion="17" ma:contentTypeDescription="Create a new document." ma:contentTypeScope="" ma:versionID="24f50b1e4abc046cebc89a1ea544de3e">
  <xsd:schema xmlns:xsd="http://www.w3.org/2001/XMLSchema" xmlns:xs="http://www.w3.org/2001/XMLSchema" xmlns:p="http://schemas.microsoft.com/office/2006/metadata/properties" xmlns:ns2="08e62e2e-62f1-4b88-8cf1-432aab3aa58f" xmlns:ns3="486c1cc4-0cc5-42a3-a01e-b9e025673abc" targetNamespace="http://schemas.microsoft.com/office/2006/metadata/properties" ma:root="true" ma:fieldsID="75d5b9cd3ffb84502ebb6b795fd23e04" ns2:_="" ns3:_="">
    <xsd:import namespace="08e62e2e-62f1-4b88-8cf1-432aab3aa58f"/>
    <xsd:import namespace="486c1cc4-0cc5-42a3-a01e-b9e025673a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62e2e-62f1-4b88-8cf1-432aab3aa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26a90d-46de-4e11-973c-5c9737763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c1cc4-0cc5-42a3-a01e-b9e025673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e0a68c6-dd48-49e9-b8d8-4e421edbb73d}" ma:internalName="TaxCatchAll" ma:showField="CatchAllData" ma:web="486c1cc4-0cc5-42a3-a01e-b9e025673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A93A0A-113A-4CDF-9F8C-65C2267DDB85}">
  <ds:schemaRefs>
    <ds:schemaRef ds:uri="http://schemas.microsoft.com/office/2006/metadata/properties"/>
    <ds:schemaRef ds:uri="http://schemas.microsoft.com/office/infopath/2007/PartnerControls"/>
    <ds:schemaRef ds:uri="08e62e2e-62f1-4b88-8cf1-432aab3aa58f"/>
    <ds:schemaRef ds:uri="486c1cc4-0cc5-42a3-a01e-b9e025673abc"/>
  </ds:schemaRefs>
</ds:datastoreItem>
</file>

<file path=customXml/itemProps2.xml><?xml version="1.0" encoding="utf-8"?>
<ds:datastoreItem xmlns:ds="http://schemas.openxmlformats.org/officeDocument/2006/customXml" ds:itemID="{9831D143-18EA-47CD-9549-631450CD8F64}"/>
</file>

<file path=customXml/itemProps3.xml><?xml version="1.0" encoding="utf-8"?>
<ds:datastoreItem xmlns:ds="http://schemas.openxmlformats.org/officeDocument/2006/customXml" ds:itemID="{AD1C35B5-C6BC-4DE0-AC0F-77C865045C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3045</TotalTime>
  <Words>1091</Words>
  <Application>Microsoft Office PowerPoint</Application>
  <PresentationFormat>Custom</PresentationFormat>
  <Paragraphs>208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Gill Sans MT</vt:lpstr>
      <vt:lpstr>Roboto</vt:lpstr>
      <vt:lpstr>Segoe UI</vt:lpstr>
      <vt:lpstr>Wingdings 2</vt:lpstr>
      <vt:lpstr>Dividend</vt:lpstr>
      <vt:lpstr>DICOM Educational Conference Chennai, India</vt:lpstr>
      <vt:lpstr>DICOM, Past, Present, and Future Herman Oosterwijk, MSc, MBA</vt:lpstr>
      <vt:lpstr>Agenda</vt:lpstr>
      <vt:lpstr>Before there was DICOM 3.0:</vt:lpstr>
      <vt:lpstr>Historic perspective of DICOM</vt:lpstr>
      <vt:lpstr>Evolution of DICOM:</vt:lpstr>
      <vt:lpstr>Past/present:</vt:lpstr>
      <vt:lpstr>Standard Deployment</vt:lpstr>
      <vt:lpstr>The choice on what standard or what part of the standard to use is often not clear:</vt:lpstr>
      <vt:lpstr>Point in case: EKG’s:</vt:lpstr>
      <vt:lpstr>What is driving DICOM:</vt:lpstr>
      <vt:lpstr>Future of DICOM? </vt:lpstr>
      <vt:lpstr>Case in point:  AI</vt:lpstr>
      <vt:lpstr>Conclusion:</vt:lpstr>
      <vt:lpstr>Discussion/ Q and 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DICOM Educational Conference Brisbane, Australia</dc:title>
  <dc:creator>Lynn Lear</dc:creator>
  <cp:lastModifiedBy>Hull, Carolyn</cp:lastModifiedBy>
  <cp:revision>79</cp:revision>
  <cp:lastPrinted>2019-09-16T14:35:36Z</cp:lastPrinted>
  <dcterms:created xsi:type="dcterms:W3CDTF">2018-06-26T03:42:10Z</dcterms:created>
  <dcterms:modified xsi:type="dcterms:W3CDTF">2023-10-27T20:51:19Z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0x0101009CB08A24BF07DA4D84C4DAE7E8DA25C9</vt:lpwstr>
  </property>
</Properties>
</file>