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defRPr cap="all" spc="0" sz="10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defRPr cap="all" spc="0" sz="10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</p:spPr>
        <p:txBody>
          <a:bodyPr anchor="ctr"/>
          <a:lstStyle>
            <a:lvl1pPr marL="736600" indent="-736600" defTabSz="825500">
              <a:lnSpc>
                <a:spcPct val="120000"/>
              </a:lnSpc>
              <a:spcBef>
                <a:spcPts val="6500"/>
              </a:spcBef>
              <a:buSzPct val="82000"/>
              <a:defRPr sz="6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73200" indent="-736600" defTabSz="825500">
              <a:lnSpc>
                <a:spcPct val="120000"/>
              </a:lnSpc>
              <a:spcBef>
                <a:spcPts val="6500"/>
              </a:spcBef>
              <a:buSzPct val="82000"/>
              <a:defRPr sz="6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2209800" indent="-736600" defTabSz="825500">
              <a:lnSpc>
                <a:spcPct val="120000"/>
              </a:lnSpc>
              <a:spcBef>
                <a:spcPts val="6500"/>
              </a:spcBef>
              <a:buSzPct val="82000"/>
              <a:defRPr sz="6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946400" indent="-736600" defTabSz="825500">
              <a:lnSpc>
                <a:spcPct val="120000"/>
              </a:lnSpc>
              <a:spcBef>
                <a:spcPts val="6500"/>
              </a:spcBef>
              <a:buSzPct val="82000"/>
              <a:defRPr sz="6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3683000" indent="-736600" defTabSz="825500">
              <a:lnSpc>
                <a:spcPct val="120000"/>
              </a:lnSpc>
              <a:spcBef>
                <a:spcPts val="6500"/>
              </a:spcBef>
              <a:buSzPct val="82000"/>
              <a:defRPr sz="6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defRPr cap="all" spc="0" sz="10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 anchor="ctr"/>
          <a:lstStyle>
            <a:lvl1pPr marL="5842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1684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7526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368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9210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100000"/>
              </a:lnSpc>
              <a:defRPr cap="all" spc="0" sz="10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3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100000"/>
              </a:lnSpc>
              <a:defRPr cap="all" spc="0" sz="10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223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</p:spPr>
        <p:txBody>
          <a:bodyPr/>
          <a:lstStyle>
            <a:lvl1pPr defTabSz="825500">
              <a:defRPr sz="2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3" Type="http://schemas.openxmlformats.org/officeDocument/2006/relationships/image" Target="../media/image3.jpeg"/><Relationship Id="rId4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eg"/><Relationship Id="rId3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3.jpeg"/><Relationship Id="rId5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jpeg"/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5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Relationship Id="rId3" Type="http://schemas.openxmlformats.org/officeDocument/2006/relationships/hyperlink" Target="mailto:vinayak@curium.life" TargetMode="External"/><Relationship Id="rId4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3.jpeg"/><Relationship Id="rId8" Type="http://schemas.openxmlformats.org/officeDocument/2006/relationships/image" Target="../media/image5.jpeg"/><Relationship Id="rId9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5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5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jpeg"/><Relationship Id="rId5" Type="http://schemas.openxmlformats.org/officeDocument/2006/relationships/image" Target="../media/image5.jpeg"/><Relationship Id="rId6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rt or SCIENCE"/>
          <p:cNvSpPr txBox="1"/>
          <p:nvPr>
            <p:ph type="title"/>
          </p:nvPr>
        </p:nvSpPr>
        <p:spPr>
          <a:xfrm>
            <a:off x="600021" y="2476474"/>
            <a:ext cx="8832273" cy="3378252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Art or SCIENCE</a:t>
            </a:r>
          </a:p>
        </p:txBody>
      </p:sp>
      <p:sp>
        <p:nvSpPr>
          <p:cNvPr id="234" name="The modern SURGEON"/>
          <p:cNvSpPr txBox="1"/>
          <p:nvPr/>
        </p:nvSpPr>
        <p:spPr>
          <a:xfrm>
            <a:off x="825347" y="5882789"/>
            <a:ext cx="7821349" cy="1368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ctr" defTabSz="445770">
              <a:lnSpc>
                <a:spcPct val="100000"/>
              </a:lnSpc>
              <a:spcBef>
                <a:spcPts val="0"/>
              </a:spcBef>
              <a:defRPr cap="all" sz="5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The modern SURGEON </a:t>
            </a:r>
          </a:p>
        </p:txBody>
      </p:sp>
      <p:pic>
        <p:nvPicPr>
          <p:cNvPr id="235" name="8C3CB6E8-199B-4645-A7F3-824329B8D35F.png" descr="8C3CB6E8-199B-4645-A7F3-824329B8D35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5067" y="-122458"/>
            <a:ext cx="13960916" cy="13960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4099.jpeg" descr="IMG_4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185" y="616610"/>
            <a:ext cx="20975630" cy="12482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0099.jpeg" descr="IMG_00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WHY…"/>
          <p:cNvSpPr txBox="1"/>
          <p:nvPr>
            <p:ph type="title"/>
          </p:nvPr>
        </p:nvSpPr>
        <p:spPr>
          <a:xfrm>
            <a:off x="-1480808" y="517042"/>
            <a:ext cx="15092100" cy="7838222"/>
          </a:xfrm>
          <a:prstGeom prst="rect">
            <a:avLst/>
          </a:prstGeom>
        </p:spPr>
        <p:txBody>
          <a:bodyPr/>
          <a:lstStyle/>
          <a:p>
            <a:pPr/>
            <a:r>
              <a:t>WHY </a:t>
            </a:r>
          </a:p>
          <a:p>
            <a:pPr/>
            <a:r>
              <a:t>DICOM??</a:t>
            </a:r>
          </a:p>
        </p:txBody>
      </p:sp>
      <p:pic>
        <p:nvPicPr>
          <p:cNvPr id="299" name="IMG_0098.png" descr="IMG_00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57122" y="4436153"/>
            <a:ext cx="14312498" cy="4508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tandardisation"/>
          <p:cNvSpPr txBox="1"/>
          <p:nvPr>
            <p:ph type="title"/>
          </p:nvPr>
        </p:nvSpPr>
        <p:spPr>
          <a:xfrm>
            <a:off x="517452" y="370240"/>
            <a:ext cx="11674548" cy="32438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7A27"/>
                </a:solidFill>
              </a:defRPr>
            </a:lvl1pPr>
          </a:lstStyle>
          <a:p>
            <a:pPr/>
            <a:r>
              <a:t>Standardisation</a:t>
            </a:r>
          </a:p>
        </p:txBody>
      </p:sp>
      <p:sp>
        <p:nvSpPr>
          <p:cNvPr id="302" name="METADATA"/>
          <p:cNvSpPr txBox="1"/>
          <p:nvPr/>
        </p:nvSpPr>
        <p:spPr>
          <a:xfrm>
            <a:off x="-1215921" y="4923825"/>
            <a:ext cx="9677059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042A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METADATA</a:t>
            </a:r>
          </a:p>
        </p:txBody>
      </p:sp>
      <p:sp>
        <p:nvSpPr>
          <p:cNvPr id="303" name="ROI selection"/>
          <p:cNvSpPr txBox="1"/>
          <p:nvPr/>
        </p:nvSpPr>
        <p:spPr>
          <a:xfrm>
            <a:off x="14544768" y="5800772"/>
            <a:ext cx="9677058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AD3E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ROI selection</a:t>
            </a:r>
          </a:p>
        </p:txBody>
      </p:sp>
      <p:sp>
        <p:nvSpPr>
          <p:cNvPr id="304" name="DATA SECURITY"/>
          <p:cNvSpPr txBox="1"/>
          <p:nvPr/>
        </p:nvSpPr>
        <p:spPr>
          <a:xfrm>
            <a:off x="13868432" y="1679946"/>
            <a:ext cx="9677058" cy="324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E63B7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DATA SECURITY</a:t>
            </a:r>
          </a:p>
        </p:txBody>
      </p:sp>
      <p:sp>
        <p:nvSpPr>
          <p:cNvPr id="305" name="INTEROPERABILITY"/>
          <p:cNvSpPr txBox="1"/>
          <p:nvPr/>
        </p:nvSpPr>
        <p:spPr>
          <a:xfrm>
            <a:off x="5843173" y="4273856"/>
            <a:ext cx="11187356" cy="1962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16E8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INTEROPERABILITY</a:t>
            </a:r>
          </a:p>
        </p:txBody>
      </p:sp>
      <p:sp>
        <p:nvSpPr>
          <p:cNvPr id="306" name="LONGITUDINAL TRACKING"/>
          <p:cNvSpPr txBox="1"/>
          <p:nvPr/>
        </p:nvSpPr>
        <p:spPr>
          <a:xfrm>
            <a:off x="14706942" y="10230821"/>
            <a:ext cx="9677058" cy="324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4E7A2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LONGITUDINAL TRACKING</a:t>
            </a:r>
          </a:p>
        </p:txBody>
      </p:sp>
      <p:sp>
        <p:nvSpPr>
          <p:cNvPr id="307" name="CONSISTENCY IN HU"/>
          <p:cNvSpPr txBox="1"/>
          <p:nvPr/>
        </p:nvSpPr>
        <p:spPr>
          <a:xfrm>
            <a:off x="517452" y="8167705"/>
            <a:ext cx="14366288" cy="324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042A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CONSISTENCY IN HU</a:t>
            </a:r>
          </a:p>
        </p:txBody>
      </p:sp>
      <p:pic>
        <p:nvPicPr>
          <p:cNvPr id="308" name="IMG_4109.jpeg" descr="IMG_4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Footie Vectors.jpeg" descr="Footie Vector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84937" y="11054322"/>
            <a:ext cx="4014126" cy="2420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0099.jpeg" descr="IMG_00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452" y="11852761"/>
            <a:ext cx="6697589" cy="186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  <p:bldP build="whole" bldLvl="1" animBg="1" rev="0" advAuto="0" spid="305" grpId="3"/>
      <p:bldP build="whole" bldLvl="1" animBg="1" rev="0" advAuto="0" spid="303" grpId="7"/>
      <p:bldP build="whole" bldLvl="1" animBg="1" rev="0" advAuto="0" spid="306" grpId="5"/>
      <p:bldP build="whole" bldLvl="1" animBg="1" rev="0" advAuto="0" spid="302" grpId="2"/>
      <p:bldP build="whole" bldLvl="1" animBg="1" rev="0" advAuto="0" spid="307" grpId="6"/>
      <p:bldP build="whole" bldLvl="1" animBg="1" rev="0" advAuto="0" spid="30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4102.jpeg" descr="IMG_4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8237" y="-373018"/>
            <a:ext cx="25280474" cy="14883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rcRect l="36500" t="26499" r="36000" b="42187"/>
          <a:stretch>
            <a:fillRect/>
          </a:stretch>
        </p:blipFill>
        <p:spPr>
          <a:xfrm>
            <a:off x="22786578" y="414786"/>
            <a:ext cx="698501" cy="795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0" fill="norm" stroke="1" extrusionOk="0">
                <a:moveTo>
                  <a:pt x="10947" y="0"/>
                </a:moveTo>
                <a:cubicBezTo>
                  <a:pt x="10715" y="0"/>
                  <a:pt x="5401" y="2673"/>
                  <a:pt x="884" y="5061"/>
                </a:cubicBezTo>
                <a:cubicBezTo>
                  <a:pt x="27" y="5514"/>
                  <a:pt x="0" y="5701"/>
                  <a:pt x="0" y="10962"/>
                </a:cubicBezTo>
                <a:lnTo>
                  <a:pt x="0" y="16389"/>
                </a:lnTo>
                <a:lnTo>
                  <a:pt x="5142" y="18995"/>
                </a:lnTo>
                <a:cubicBezTo>
                  <a:pt x="7968" y="20432"/>
                  <a:pt x="10575" y="21600"/>
                  <a:pt x="10935" y="21579"/>
                </a:cubicBezTo>
                <a:cubicBezTo>
                  <a:pt x="11295" y="21559"/>
                  <a:pt x="13839" y="20392"/>
                  <a:pt x="16593" y="18995"/>
                </a:cubicBezTo>
                <a:lnTo>
                  <a:pt x="21600" y="16454"/>
                </a:lnTo>
                <a:lnTo>
                  <a:pt x="21600" y="11091"/>
                </a:lnTo>
                <a:cubicBezTo>
                  <a:pt x="21600" y="6059"/>
                  <a:pt x="21542" y="5680"/>
                  <a:pt x="20741" y="4932"/>
                </a:cubicBezTo>
                <a:cubicBezTo>
                  <a:pt x="20271" y="4493"/>
                  <a:pt x="19697" y="4136"/>
                  <a:pt x="19465" y="4135"/>
                </a:cubicBezTo>
                <a:cubicBezTo>
                  <a:pt x="19232" y="4134"/>
                  <a:pt x="17292" y="3203"/>
                  <a:pt x="15145" y="2067"/>
                </a:cubicBezTo>
                <a:cubicBezTo>
                  <a:pt x="12997" y="932"/>
                  <a:pt x="11105" y="0"/>
                  <a:pt x="1094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4104.jpeg" descr="IMG_4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3079" y="-214830"/>
            <a:ext cx="7111149" cy="13603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4105.jpeg" descr="IMG_41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75732" y="-158032"/>
            <a:ext cx="3512034" cy="1349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4109.jpeg" descr="IMG_41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Hernia…"/>
          <p:cNvSpPr txBox="1"/>
          <p:nvPr>
            <p:ph type="title" idx="4294967295"/>
          </p:nvPr>
        </p:nvSpPr>
        <p:spPr>
          <a:xfrm>
            <a:off x="356424" y="685799"/>
            <a:ext cx="10225151" cy="3429001"/>
          </a:xfrm>
          <a:prstGeom prst="rect">
            <a:avLst/>
          </a:prstGeom>
        </p:spPr>
        <p:txBody>
          <a:bodyPr anchor="ctr"/>
          <a:lstStyle/>
          <a:p>
            <a:pPr defTabSz="808990">
              <a:lnSpc>
                <a:spcPct val="100000"/>
              </a:lnSpc>
              <a:defRPr cap="all" spc="0" sz="9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Hernia </a:t>
            </a:r>
          </a:p>
          <a:p>
            <a:pPr defTabSz="808990">
              <a:lnSpc>
                <a:spcPct val="100000"/>
              </a:lnSpc>
              <a:defRPr cap="all" spc="0" sz="9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MESH DETECTION</a:t>
            </a:r>
          </a:p>
        </p:txBody>
      </p:sp>
      <p:sp>
        <p:nvSpPr>
          <p:cNvPr id="319" name="Mesh is supposed to integrate…"/>
          <p:cNvSpPr txBox="1"/>
          <p:nvPr>
            <p:ph type="body" sz="half" idx="4294967295"/>
          </p:nvPr>
        </p:nvSpPr>
        <p:spPr>
          <a:xfrm>
            <a:off x="356424" y="4165600"/>
            <a:ext cx="11049001" cy="8864600"/>
          </a:xfrm>
          <a:prstGeom prst="rect">
            <a:avLst/>
          </a:prstGeom>
        </p:spPr>
        <p:txBody>
          <a:bodyPr anchor="ctr"/>
          <a:lstStyle/>
          <a:p>
            <a:pPr marL="5842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Mesh is supposed to integrate</a:t>
            </a:r>
          </a:p>
          <a:p>
            <a:pPr marL="584200" indent="-584200" defTabSz="825500">
              <a:lnSpc>
                <a:spcPct val="100000"/>
              </a:lnSpc>
              <a:spcBef>
                <a:spcPts val="5300"/>
              </a:spcBef>
              <a:buSzPct val="82000"/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Pilot study shows mesh is difficult to identify</a:t>
            </a:r>
          </a:p>
        </p:txBody>
      </p:sp>
      <p:pic>
        <p:nvPicPr>
          <p:cNvPr id="320" name="Footie Vectors.jpeg" descr="Footie Vector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7123" y="10154949"/>
            <a:ext cx="5363753" cy="3234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ernia…"/>
          <p:cNvSpPr txBox="1"/>
          <p:nvPr>
            <p:ph type="title"/>
          </p:nvPr>
        </p:nvSpPr>
        <p:spPr>
          <a:xfrm>
            <a:off x="673100" y="453038"/>
            <a:ext cx="10225150" cy="3429001"/>
          </a:xfrm>
          <a:prstGeom prst="rect">
            <a:avLst/>
          </a:prstGeom>
        </p:spPr>
        <p:txBody>
          <a:bodyPr/>
          <a:lstStyle/>
          <a:p>
            <a:pPr/>
            <a:r>
              <a:t>Hernia </a:t>
            </a:r>
          </a:p>
          <a:p>
            <a:pPr/>
            <a:r>
              <a:t>Volumetry</a:t>
            </a:r>
          </a:p>
        </p:txBody>
      </p:sp>
      <p:sp>
        <p:nvSpPr>
          <p:cNvPr id="323" name="Identification of hernia defect and characterisation…"/>
          <p:cNvSpPr txBox="1"/>
          <p:nvPr>
            <p:ph type="body" sz="half" idx="1"/>
          </p:nvPr>
        </p:nvSpPr>
        <p:spPr>
          <a:xfrm>
            <a:off x="673100" y="3932838"/>
            <a:ext cx="11049000" cy="8864601"/>
          </a:xfrm>
          <a:prstGeom prst="rect">
            <a:avLst/>
          </a:prstGeom>
        </p:spPr>
        <p:txBody>
          <a:bodyPr/>
          <a:lstStyle/>
          <a:p>
            <a:pPr/>
            <a:r>
              <a:t>Identification of hernia defect and characterisation</a:t>
            </a:r>
          </a:p>
          <a:p>
            <a:pPr/>
            <a:r>
              <a:t> Hernia sac volume estimation</a:t>
            </a:r>
          </a:p>
          <a:p>
            <a:pPr/>
            <a:r>
              <a:t>Abdominal cavity volume </a:t>
            </a:r>
          </a:p>
          <a:p>
            <a:pPr/>
            <a:r>
              <a:t>Tanaka Index</a:t>
            </a:r>
          </a:p>
        </p:txBody>
      </p:sp>
      <p:grpSp>
        <p:nvGrpSpPr>
          <p:cNvPr id="326" name="Group"/>
          <p:cNvGrpSpPr/>
          <p:nvPr/>
        </p:nvGrpSpPr>
        <p:grpSpPr>
          <a:xfrm>
            <a:off x="12804691" y="351021"/>
            <a:ext cx="7036630" cy="13203509"/>
            <a:chOff x="0" y="0"/>
            <a:chExt cx="7036629" cy="13203507"/>
          </a:xfrm>
        </p:grpSpPr>
        <p:pic>
          <p:nvPicPr>
            <p:cNvPr id="324" name="IMG_4107.jpeg" descr="IMG_4107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036630" cy="6290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IMG_4108.jpeg" descr="IMG_410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706" r="7706" b="0"/>
            <a:stretch>
              <a:fillRect/>
            </a:stretch>
          </p:blipFill>
          <p:spPr>
            <a:xfrm>
              <a:off x="48969" y="7312675"/>
              <a:ext cx="6938609" cy="5890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0099.jpeg" descr="IMG_00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Ureteric ORIF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Ureteric ORIFICE</a:t>
            </a:r>
          </a:p>
        </p:txBody>
      </p:sp>
      <p:sp>
        <p:nvSpPr>
          <p:cNvPr id="330" name="Pediatric Uretric Orifice identification using computer vision and deep learning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Pediatric Uretric Orifice identification using computer vision and deep learning </a:t>
            </a:r>
          </a:p>
        </p:txBody>
      </p:sp>
      <p:pic>
        <p:nvPicPr>
          <p:cNvPr id="331" name="IMG_4129.jpeg" descr="IMG_4129.jpeg"/>
          <p:cNvPicPr>
            <a:picLocks noChangeAspect="1"/>
          </p:cNvPicPr>
          <p:nvPr/>
        </p:nvPicPr>
        <p:blipFill>
          <a:blip r:embed="rId2">
            <a:extLst/>
          </a:blip>
          <a:srcRect l="19082" t="14041" r="17943" b="19415"/>
          <a:stretch>
            <a:fillRect/>
          </a:stretch>
        </p:blipFill>
        <p:spPr>
          <a:xfrm>
            <a:off x="13542423" y="3932693"/>
            <a:ext cx="8576754" cy="8670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562" fill="norm" stroke="1" extrusionOk="0">
                <a:moveTo>
                  <a:pt x="10583" y="0"/>
                </a:moveTo>
                <a:cubicBezTo>
                  <a:pt x="9495" y="2"/>
                  <a:pt x="8598" y="127"/>
                  <a:pt x="7644" y="409"/>
                </a:cubicBezTo>
                <a:cubicBezTo>
                  <a:pt x="5168" y="1143"/>
                  <a:pt x="2991" y="2809"/>
                  <a:pt x="1644" y="4999"/>
                </a:cubicBezTo>
                <a:cubicBezTo>
                  <a:pt x="-15" y="7695"/>
                  <a:pt x="-443" y="10982"/>
                  <a:pt x="473" y="13981"/>
                </a:cubicBezTo>
                <a:cubicBezTo>
                  <a:pt x="1327" y="16780"/>
                  <a:pt x="3275" y="19134"/>
                  <a:pt x="5781" y="20397"/>
                </a:cubicBezTo>
                <a:cubicBezTo>
                  <a:pt x="7091" y="21057"/>
                  <a:pt x="8163" y="21376"/>
                  <a:pt x="9604" y="21534"/>
                </a:cubicBezTo>
                <a:cubicBezTo>
                  <a:pt x="10180" y="21597"/>
                  <a:pt x="11652" y="21549"/>
                  <a:pt x="12260" y="21447"/>
                </a:cubicBezTo>
                <a:cubicBezTo>
                  <a:pt x="13963" y="21162"/>
                  <a:pt x="15553" y="20475"/>
                  <a:pt x="16979" y="19408"/>
                </a:cubicBezTo>
                <a:cubicBezTo>
                  <a:pt x="17219" y="19228"/>
                  <a:pt x="17717" y="18775"/>
                  <a:pt x="18087" y="18401"/>
                </a:cubicBezTo>
                <a:cubicBezTo>
                  <a:pt x="19688" y="16781"/>
                  <a:pt x="20705" y="14714"/>
                  <a:pt x="21088" y="12301"/>
                </a:cubicBezTo>
                <a:cubicBezTo>
                  <a:pt x="21134" y="12012"/>
                  <a:pt x="21157" y="11398"/>
                  <a:pt x="21157" y="10782"/>
                </a:cubicBezTo>
                <a:cubicBezTo>
                  <a:pt x="21157" y="10166"/>
                  <a:pt x="21134" y="9549"/>
                  <a:pt x="21088" y="9252"/>
                </a:cubicBezTo>
                <a:cubicBezTo>
                  <a:pt x="20870" y="7848"/>
                  <a:pt x="20369" y="6398"/>
                  <a:pt x="19745" y="5362"/>
                </a:cubicBezTo>
                <a:cubicBezTo>
                  <a:pt x="19618" y="5151"/>
                  <a:pt x="19514" y="4966"/>
                  <a:pt x="19514" y="4952"/>
                </a:cubicBezTo>
                <a:cubicBezTo>
                  <a:pt x="19514" y="4837"/>
                  <a:pt x="18592" y="3659"/>
                  <a:pt x="18093" y="3137"/>
                </a:cubicBezTo>
                <a:cubicBezTo>
                  <a:pt x="17665" y="2689"/>
                  <a:pt x="16906" y="2081"/>
                  <a:pt x="16132" y="1566"/>
                </a:cubicBezTo>
                <a:cubicBezTo>
                  <a:pt x="15852" y="1381"/>
                  <a:pt x="14930" y="913"/>
                  <a:pt x="14531" y="755"/>
                </a:cubicBezTo>
                <a:cubicBezTo>
                  <a:pt x="13159" y="212"/>
                  <a:pt x="12035" y="-3"/>
                  <a:pt x="1058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2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46618" y="-262488"/>
            <a:ext cx="3831062" cy="3831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Footie Vectors.jpeg" descr="Footie Vector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450" y="625241"/>
            <a:ext cx="4014126" cy="2420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G_0099.jpeg" descr="IMG_00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–Henry Ford"/>
          <p:cNvSpPr txBox="1"/>
          <p:nvPr>
            <p:ph type="body" idx="21"/>
          </p:nvPr>
        </p:nvSpPr>
        <p:spPr>
          <a:xfrm>
            <a:off x="2381250" y="9557410"/>
            <a:ext cx="19621500" cy="647701"/>
          </a:xfrm>
          <a:prstGeom prst="rect">
            <a:avLst/>
          </a:prstGeom>
        </p:spPr>
        <p:txBody>
          <a:bodyPr/>
          <a:lstStyle/>
          <a:p>
            <a:pPr/>
            <a:r>
              <a:t>–Henry Ford</a:t>
            </a:r>
          </a:p>
        </p:txBody>
      </p:sp>
      <p:sp>
        <p:nvSpPr>
          <p:cNvPr id="337" name="“If I had asked people what they wanted, they would have said faster horses.”"/>
          <p:cNvSpPr txBox="1"/>
          <p:nvPr>
            <p:ph type="body" idx="22"/>
          </p:nvPr>
        </p:nvSpPr>
        <p:spPr>
          <a:xfrm>
            <a:off x="2186372" y="7531100"/>
            <a:ext cx="19621501" cy="1600201"/>
          </a:xfrm>
          <a:prstGeom prst="rect">
            <a:avLst/>
          </a:prstGeom>
        </p:spPr>
        <p:txBody>
          <a:bodyPr/>
          <a:lstStyle/>
          <a:p>
            <a:pPr/>
            <a:r>
              <a:t>“If I had asked people what they wanted, they would have said faster horses.”</a:t>
            </a:r>
          </a:p>
        </p:txBody>
      </p:sp>
      <p:pic>
        <p:nvPicPr>
          <p:cNvPr id="338" name="6E99A36C-F700-4207-B745-EDDFDF1EDFE3.png" descr="6E99A36C-F700-4207-B745-EDDFDF1EDF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3393" y="-2923157"/>
            <a:ext cx="96972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vinayak@curium.life…"/>
          <p:cNvSpPr txBox="1"/>
          <p:nvPr/>
        </p:nvSpPr>
        <p:spPr>
          <a:xfrm>
            <a:off x="2647444" y="11025726"/>
            <a:ext cx="19621501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u="sng">
                <a:hlinkClick r:id="rId3" invalidUrl="" action="" tgtFrame="" tooltip="" history="1" highlightClick="0" endSnd="0"/>
              </a:rPr>
              <a:t>vinayak@curium.life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  <a:defRPr sz="5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+91 99412 75775</a:t>
            </a:r>
          </a:p>
        </p:txBody>
      </p:sp>
      <p:pic>
        <p:nvPicPr>
          <p:cNvPr id="340" name="IMG_0099.jpeg" descr="IMG_00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Where is i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is it?</a:t>
            </a:r>
          </a:p>
        </p:txBody>
      </p:sp>
      <p:sp>
        <p:nvSpPr>
          <p:cNvPr id="238" name="Double-tap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IMG_4066.gif" descr="IMG_4066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75653" y="2014237"/>
            <a:ext cx="8670511" cy="867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0099.jpeg" descr="IMG_0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Vinayak S REngan"/>
          <p:cNvSpPr txBox="1"/>
          <p:nvPr>
            <p:ph type="title"/>
          </p:nvPr>
        </p:nvSpPr>
        <p:spPr>
          <a:xfrm>
            <a:off x="666750" y="1341892"/>
            <a:ext cx="23050500" cy="4559301"/>
          </a:xfrm>
          <a:prstGeom prst="rect">
            <a:avLst/>
          </a:prstGeom>
        </p:spPr>
        <p:txBody>
          <a:bodyPr/>
          <a:lstStyle/>
          <a:p>
            <a:pPr/>
            <a:r>
              <a:t>Vinayak S REngan</a:t>
            </a:r>
          </a:p>
        </p:txBody>
      </p:sp>
      <p:sp>
        <p:nvSpPr>
          <p:cNvPr id="243" name="Founder, Curium.life…"/>
          <p:cNvSpPr txBox="1"/>
          <p:nvPr>
            <p:ph type="body" sz="half" idx="1"/>
          </p:nvPr>
        </p:nvSpPr>
        <p:spPr>
          <a:xfrm>
            <a:off x="343750" y="5857783"/>
            <a:ext cx="23050501" cy="3594355"/>
          </a:xfrm>
          <a:prstGeom prst="rect">
            <a:avLst/>
          </a:prstGeom>
        </p:spPr>
        <p:txBody>
          <a:bodyPr/>
          <a:lstStyle/>
          <a:p>
            <a:pPr defTabSz="759459">
              <a:defRPr sz="4784"/>
            </a:pPr>
            <a:r>
              <a:t> </a:t>
            </a:r>
          </a:p>
          <a:p>
            <a:pPr defTabSz="759459">
              <a:defRPr sz="4784"/>
            </a:pPr>
            <a:r>
              <a:t>Founder, Curium.life</a:t>
            </a:r>
          </a:p>
          <a:p>
            <a:pPr defTabSz="759459">
              <a:defRPr sz="4784"/>
            </a:pPr>
            <a:r>
              <a:t>Senior Resident, Dept of Paediatric Surgery, SMS Medical College, Jaipur</a:t>
            </a:r>
          </a:p>
          <a:p>
            <a:pPr defTabSz="759459">
              <a:defRPr sz="4784"/>
            </a:pPr>
            <a:r>
              <a:t>Adjunct Faculty, Medical imaging and Reconstruction Lab, IIT Madras</a:t>
            </a:r>
          </a:p>
          <a:p>
            <a:pPr defTabSz="759459">
              <a:defRPr sz="4784"/>
            </a:pPr>
            <a:r>
              <a:t>  </a:t>
            </a:r>
          </a:p>
        </p:txBody>
      </p:sp>
      <p:grpSp>
        <p:nvGrpSpPr>
          <p:cNvPr id="246" name="Drawing"/>
          <p:cNvGrpSpPr/>
          <p:nvPr/>
        </p:nvGrpSpPr>
        <p:grpSpPr>
          <a:xfrm>
            <a:off x="14858745" y="11741346"/>
            <a:ext cx="98710" cy="426295"/>
            <a:chOff x="0" y="-426293"/>
            <a:chExt cx="98708" cy="426293"/>
          </a:xfrm>
        </p:grpSpPr>
        <p:sp>
          <p:nvSpPr>
            <p:cNvPr id="244" name="Line"/>
            <p:cNvSpPr/>
            <p:nvPr/>
          </p:nvSpPr>
          <p:spPr>
            <a:xfrm>
              <a:off x="0" y="0"/>
              <a:ext cx="1271" cy="0"/>
            </a:xfrm>
            <a:prstGeom prst="ellips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5" name="Line"/>
            <p:cNvSpPr/>
            <p:nvPr/>
          </p:nvSpPr>
          <p:spPr>
            <a:xfrm>
              <a:off x="97438" y="-426294"/>
              <a:ext cx="1271" cy="1"/>
            </a:xfrm>
            <a:prstGeom prst="ellipse">
              <a:avLst/>
            </a:prstGeom>
            <a:noFill/>
            <a:ln w="889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247" name="IMG_4109.jpeg" descr="IMG_4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6618" y="-262488"/>
            <a:ext cx="3831062" cy="3831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2309.jpeg" descr="IMG_23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597" y="556406"/>
            <a:ext cx="3489034" cy="538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Footie Vectors.jpeg" descr="Footie Vector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01512" y="10229188"/>
            <a:ext cx="5015738" cy="302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0099.jpeg" descr="IMG_00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WhY SARCOPENIA?"/>
          <p:cNvSpPr txBox="1"/>
          <p:nvPr>
            <p:ph type="title"/>
          </p:nvPr>
        </p:nvSpPr>
        <p:spPr>
          <a:xfrm>
            <a:off x="-4566412" y="812343"/>
            <a:ext cx="23050501" cy="2515514"/>
          </a:xfrm>
          <a:prstGeom prst="rect">
            <a:avLst/>
          </a:prstGeom>
        </p:spPr>
        <p:txBody>
          <a:bodyPr/>
          <a:lstStyle/>
          <a:p>
            <a:pPr/>
            <a:r>
              <a:t>WhY SARCOPENIA?</a:t>
            </a:r>
          </a:p>
        </p:txBody>
      </p:sp>
      <p:sp>
        <p:nvSpPr>
          <p:cNvPr id="253" name="Loss of Muscle Mass &amp; Function…"/>
          <p:cNvSpPr txBox="1"/>
          <p:nvPr>
            <p:ph type="body" sz="half" idx="1"/>
          </p:nvPr>
        </p:nvSpPr>
        <p:spPr>
          <a:xfrm>
            <a:off x="1403889" y="3543084"/>
            <a:ext cx="12571478" cy="8864601"/>
          </a:xfrm>
          <a:prstGeom prst="rect">
            <a:avLst/>
          </a:prstGeom>
        </p:spPr>
        <p:txBody>
          <a:bodyPr/>
          <a:lstStyle/>
          <a:p>
            <a:pPr marL="528026" indent="-528026" defTabSz="457200">
              <a:spcBef>
                <a:spcPts val="0"/>
              </a:spcBef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Loss of Muscle Mass &amp; Function</a:t>
            </a:r>
          </a:p>
          <a:p>
            <a:pPr marL="528026" indent="-528026" defTabSz="457200">
              <a:spcBef>
                <a:spcPts val="0"/>
              </a:spcBef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 index of fraility</a:t>
            </a:r>
          </a:p>
          <a:p>
            <a:pPr marL="528026" indent="-528026" defTabSz="457200">
              <a:spcBef>
                <a:spcPts val="0"/>
              </a:spcBef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Multiple modalities including DEXA scans and radiographic imaging</a:t>
            </a:r>
          </a:p>
          <a:p>
            <a:pPr marL="528026" indent="-528026" defTabSz="457200">
              <a:spcBef>
                <a:spcPts val="0"/>
              </a:spcBef>
              <a:defRPr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CT - Modality of choice</a:t>
            </a:r>
          </a:p>
        </p:txBody>
      </p:sp>
      <p:pic>
        <p:nvPicPr>
          <p:cNvPr id="254" name="096F0E62-5D2F-4395-AAC0-8736E8D2E2EF.png" descr="096F0E62-5D2F-4395-AAC0-8736E8D2E2E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25890" y="873394"/>
            <a:ext cx="8991601" cy="127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0099.jpeg" descr="IMG_00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arcope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Sarcopenia </a:t>
            </a:r>
          </a:p>
        </p:txBody>
      </p:sp>
      <p:pic>
        <p:nvPicPr>
          <p:cNvPr id="259" name="IMG_4058.jpeg" descr="IMG_4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912" y="3370771"/>
            <a:ext cx="9572067" cy="3029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4059.jpeg" descr="IMG_40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0519" y="6702071"/>
            <a:ext cx="9060852" cy="3131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4091.jpeg" descr="IMG_409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46216" y="3317151"/>
            <a:ext cx="11018209" cy="3136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4092.jpeg" descr="IMG_409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27697" y="10387172"/>
            <a:ext cx="9794509" cy="2490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4093.jpeg" descr="IMG_409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08423" y="6832600"/>
            <a:ext cx="10782301" cy="287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4109.jpeg" descr="IMG_410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Footie Vectors.jpeg" descr="Footie Vectors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100" y="1115458"/>
            <a:ext cx="3166490" cy="190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0099.jpeg" descr="IMG_0099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2"/>
      <p:bldP build="whole" bldLvl="1" animBg="1" rev="0" advAuto="0" spid="261" grpId="3"/>
      <p:bldP build="whole" bldLvl="1" animBg="1" rev="0" advAuto="0" spid="262" grpId="4"/>
      <p:bldP build="whole" bldLvl="1" animBg="1" rev="0" advAuto="0" spid="259" grpId="1"/>
      <p:bldP build="whole" bldLvl="1" animBg="1" rev="0" advAuto="0" spid="263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ancreas"/>
          <p:cNvSpPr txBox="1"/>
          <p:nvPr>
            <p:ph type="title"/>
          </p:nvPr>
        </p:nvSpPr>
        <p:spPr>
          <a:xfrm>
            <a:off x="3718055" y="295493"/>
            <a:ext cx="9677058" cy="32438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7A27"/>
                </a:solidFill>
              </a:defRPr>
            </a:lvl1pPr>
          </a:lstStyle>
          <a:p>
            <a:pPr/>
            <a:r>
              <a:t>Pancreas</a:t>
            </a:r>
          </a:p>
        </p:txBody>
      </p:sp>
      <p:sp>
        <p:nvSpPr>
          <p:cNvPr id="269" name="STOMACH"/>
          <p:cNvSpPr txBox="1"/>
          <p:nvPr/>
        </p:nvSpPr>
        <p:spPr>
          <a:xfrm>
            <a:off x="50780" y="6312325"/>
            <a:ext cx="9677059" cy="324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042A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STOMACH</a:t>
            </a:r>
          </a:p>
        </p:txBody>
      </p:sp>
      <p:sp>
        <p:nvSpPr>
          <p:cNvPr id="270" name="Colorectal"/>
          <p:cNvSpPr txBox="1"/>
          <p:nvPr/>
        </p:nvSpPr>
        <p:spPr>
          <a:xfrm>
            <a:off x="14544768" y="5800772"/>
            <a:ext cx="9677058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AD3E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Colorectal</a:t>
            </a:r>
          </a:p>
        </p:txBody>
      </p:sp>
      <p:sp>
        <p:nvSpPr>
          <p:cNvPr id="271" name="Breast"/>
          <p:cNvSpPr txBox="1"/>
          <p:nvPr/>
        </p:nvSpPr>
        <p:spPr>
          <a:xfrm>
            <a:off x="15044139" y="1805791"/>
            <a:ext cx="9677058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E63B7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Breast</a:t>
            </a:r>
          </a:p>
        </p:txBody>
      </p:sp>
      <p:sp>
        <p:nvSpPr>
          <p:cNvPr id="272" name="Lung"/>
          <p:cNvSpPr txBox="1"/>
          <p:nvPr/>
        </p:nvSpPr>
        <p:spPr>
          <a:xfrm>
            <a:off x="8527936" y="3401347"/>
            <a:ext cx="9677058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16E8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Lung</a:t>
            </a:r>
          </a:p>
        </p:txBody>
      </p:sp>
      <p:sp>
        <p:nvSpPr>
          <p:cNvPr id="273" name="Liver"/>
          <p:cNvSpPr txBox="1"/>
          <p:nvPr/>
        </p:nvSpPr>
        <p:spPr>
          <a:xfrm>
            <a:off x="1025166" y="3925080"/>
            <a:ext cx="9677058" cy="3243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4E7A27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Liver</a:t>
            </a:r>
          </a:p>
        </p:txBody>
      </p:sp>
      <p:sp>
        <p:nvSpPr>
          <p:cNvPr id="274" name="Esophagus"/>
          <p:cNvSpPr txBox="1"/>
          <p:nvPr/>
        </p:nvSpPr>
        <p:spPr>
          <a:xfrm>
            <a:off x="7353471" y="7810442"/>
            <a:ext cx="9677058" cy="324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cap="all" sz="10000">
                <a:solidFill>
                  <a:srgbClr val="0042A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Esophagus</a:t>
            </a:r>
          </a:p>
        </p:txBody>
      </p:sp>
      <p:pic>
        <p:nvPicPr>
          <p:cNvPr id="275" name="IMG_4109.jpeg" descr="IMG_4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G_0099.jpeg" descr="IMG_0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3"/>
      <p:bldP build="whole" bldLvl="1" animBg="1" rev="0" advAuto="0" spid="273" grpId="5"/>
      <p:bldP build="whole" bldLvl="1" animBg="1" rev="0" advAuto="0" spid="269" grpId="2"/>
      <p:bldP build="whole" bldLvl="1" animBg="1" rev="0" advAuto="0" spid="274" grpId="6"/>
      <p:bldP build="whole" bldLvl="1" animBg="1" rev="0" advAuto="0" spid="271" grpId="4"/>
      <p:bldP build="whole" bldLvl="1" animBg="1" rev="0" advAuto="0" spid="270" grpId="7"/>
      <p:bldP build="whole" bldLvl="1" animBg="1" rev="0" advAuto="0" spid="2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4094.jpeg" descr="IMG_4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9393" y="-135630"/>
            <a:ext cx="14785214" cy="11541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Footie Vectors.jpeg" descr="Footie Vector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481" y="-1"/>
            <a:ext cx="4237310" cy="2554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0099.jpeg" descr="IMG_00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G_4095.jpeg" descr="IMG_4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4147" y="2354938"/>
            <a:ext cx="21363170" cy="79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4109.jpeg" descr="IMG_4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Footie Vectors.jpeg" descr="Footie Vector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99" y="139826"/>
            <a:ext cx="3673697" cy="221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0099.jpeg" descr="IMG_009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4096.jpeg" descr="IMG_4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2549" y="54812"/>
            <a:ext cx="8330327" cy="12807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4096.jpeg" descr="IMG_40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31220" y="-7539"/>
            <a:ext cx="4672990" cy="12801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4109.jpeg" descr="IMG_41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88961" y="-380112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Footie Vectors.jpeg" descr="Footie Vector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481" y="54812"/>
            <a:ext cx="3681791" cy="2219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G_0099.jpeg" descr="IMG_009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5481" y="11883049"/>
            <a:ext cx="5198986" cy="144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08A24BF07DA4D84C4DAE7E8DA25C9" ma:contentTypeVersion="17" ma:contentTypeDescription="Create a new document." ma:contentTypeScope="" ma:versionID="24f50b1e4abc046cebc89a1ea544de3e">
  <xsd:schema xmlns:xsd="http://www.w3.org/2001/XMLSchema" xmlns:xs="http://www.w3.org/2001/XMLSchema" xmlns:p="http://schemas.microsoft.com/office/2006/metadata/properties" xmlns:ns2="08e62e2e-62f1-4b88-8cf1-432aab3aa58f" xmlns:ns3="486c1cc4-0cc5-42a3-a01e-b9e025673abc" targetNamespace="http://schemas.microsoft.com/office/2006/metadata/properties" ma:root="true" ma:fieldsID="75d5b9cd3ffb84502ebb6b795fd23e04" ns2:_="" ns3:_="">
    <xsd:import namespace="08e62e2e-62f1-4b88-8cf1-432aab3aa58f"/>
    <xsd:import namespace="486c1cc4-0cc5-42a3-a01e-b9e025673a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62e2e-62f1-4b88-8cf1-432aab3aa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26a90d-46de-4e11-973c-5c9737763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c1cc4-0cc5-42a3-a01e-b9e025673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e0a68c6-dd48-49e9-b8d8-4e421edbb73d}" ma:internalName="TaxCatchAll" ma:showField="CatchAllData" ma:web="486c1cc4-0cc5-42a3-a01e-b9e025673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EF2074-4A22-4733-8229-4E5635CBE697}"/>
</file>

<file path=customXml/itemProps2.xml><?xml version="1.0" encoding="utf-8"?>
<ds:datastoreItem xmlns:ds="http://schemas.openxmlformats.org/officeDocument/2006/customXml" ds:itemID="{645FA692-9FBE-407A-AA04-2CB91ED658F8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