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4"/>
  </p:sldMasterIdLst>
  <p:notesMasterIdLst>
    <p:notesMasterId r:id="rId19"/>
  </p:notesMasterIdLst>
  <p:sldIdLst>
    <p:sldId id="371" r:id="rId5"/>
    <p:sldId id="390" r:id="rId6"/>
    <p:sldId id="376" r:id="rId7"/>
    <p:sldId id="378" r:id="rId8"/>
    <p:sldId id="381" r:id="rId9"/>
    <p:sldId id="382" r:id="rId10"/>
    <p:sldId id="383" r:id="rId11"/>
    <p:sldId id="389" r:id="rId12"/>
    <p:sldId id="384" r:id="rId13"/>
    <p:sldId id="385" r:id="rId14"/>
    <p:sldId id="386" r:id="rId15"/>
    <p:sldId id="380" r:id="rId16"/>
    <p:sldId id="387" r:id="rId17"/>
    <p:sldId id="388" r:id="rId18"/>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man, Lisa" initials="SL" lastIdx="1" clrIdx="0">
    <p:extLst>
      <p:ext uri="{19B8F6BF-5375-455C-9EA6-DF929625EA0E}">
        <p15:presenceInfo xmlns:p15="http://schemas.microsoft.com/office/powerpoint/2012/main" userId="S::lspellman@dicomstandard.org::f400bef3-aa38-4a99-be18-8bcddfe45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D"/>
    <a:srgbClr val="FAC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90068" autoAdjust="0"/>
  </p:normalViewPr>
  <p:slideViewPr>
    <p:cSldViewPr snapToGrid="0">
      <p:cViewPr varScale="1">
        <p:scale>
          <a:sx n="57" d="100"/>
          <a:sy n="57" d="100"/>
        </p:scale>
        <p:origin x="1224" y="36"/>
      </p:cViewPr>
      <p:guideLst>
        <p:guide orient="horz" pos="2160"/>
        <p:guide pos="3839"/>
      </p:guideLst>
    </p:cSldViewPr>
  </p:slideViewPr>
  <p:notesTextViewPr>
    <p:cViewPr>
      <p:scale>
        <a:sx n="1" d="1"/>
        <a:sy n="1" d="1"/>
      </p:scale>
      <p:origin x="0" y="0"/>
    </p:cViewPr>
  </p:notesTextViewPr>
  <p:sorterViewPr>
    <p:cViewPr>
      <p:scale>
        <a:sx n="80" d="100"/>
        <a:sy n="80" d="100"/>
      </p:scale>
      <p:origin x="0" y="-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Bijesh Balachandran" userId="d85f8f30-842b-4582-91a9-e827c93e2fae" providerId="ADAL" clId="{D6F35BD6-9A05-4E32-9D45-E33426687B69}"/>
    <pc:docChg chg="custSel modSld sldOrd modMainMaster">
      <pc:chgData name="-, Bijesh Balachandran" userId="d85f8f30-842b-4582-91a9-e827c93e2fae" providerId="ADAL" clId="{D6F35BD6-9A05-4E32-9D45-E33426687B69}" dt="2023-10-09T13:30:33.631" v="36"/>
      <pc:docMkLst>
        <pc:docMk/>
      </pc:docMkLst>
      <pc:sldChg chg="modSp mod">
        <pc:chgData name="-, Bijesh Balachandran" userId="d85f8f30-842b-4582-91a9-e827c93e2fae" providerId="ADAL" clId="{D6F35BD6-9A05-4E32-9D45-E33426687B69}" dt="2023-10-09T13:27:30.658" v="2" actId="20577"/>
        <pc:sldMkLst>
          <pc:docMk/>
          <pc:sldMk cId="2864444819" sldId="376"/>
        </pc:sldMkLst>
        <pc:spChg chg="mod">
          <ac:chgData name="-, Bijesh Balachandran" userId="d85f8f30-842b-4582-91a9-e827c93e2fae" providerId="ADAL" clId="{D6F35BD6-9A05-4E32-9D45-E33426687B69}" dt="2023-10-09T13:27:30.658" v="2" actId="20577"/>
          <ac:spMkLst>
            <pc:docMk/>
            <pc:sldMk cId="2864444819" sldId="376"/>
            <ac:spMk id="3" creationId="{E99351D4-6089-C7D6-2ED5-4435CB186FF2}"/>
          </ac:spMkLst>
        </pc:spChg>
      </pc:sldChg>
      <pc:sldChg chg="modSp mod">
        <pc:chgData name="-, Bijesh Balachandran" userId="d85f8f30-842b-4582-91a9-e827c93e2fae" providerId="ADAL" clId="{D6F35BD6-9A05-4E32-9D45-E33426687B69}" dt="2023-10-09T13:27:24.862" v="0" actId="20577"/>
        <pc:sldMkLst>
          <pc:docMk/>
          <pc:sldMk cId="1630521397" sldId="378"/>
        </pc:sldMkLst>
        <pc:spChg chg="mod">
          <ac:chgData name="-, Bijesh Balachandran" userId="d85f8f30-842b-4582-91a9-e827c93e2fae" providerId="ADAL" clId="{D6F35BD6-9A05-4E32-9D45-E33426687B69}" dt="2023-10-09T13:27:24.862" v="0" actId="20577"/>
          <ac:spMkLst>
            <pc:docMk/>
            <pc:sldMk cId="1630521397" sldId="378"/>
            <ac:spMk id="3" creationId="{E51C6F26-F5F8-6446-E5EA-7CE91D806DF6}"/>
          </ac:spMkLst>
        </pc:spChg>
      </pc:sldChg>
      <pc:sldChg chg="modSp mod ord">
        <pc:chgData name="-, Bijesh Balachandran" userId="d85f8f30-842b-4582-91a9-e827c93e2fae" providerId="ADAL" clId="{D6F35BD6-9A05-4E32-9D45-E33426687B69}" dt="2023-10-09T13:30:33.631" v="36"/>
        <pc:sldMkLst>
          <pc:docMk/>
          <pc:sldMk cId="1582110252" sldId="380"/>
        </pc:sldMkLst>
        <pc:spChg chg="mod">
          <ac:chgData name="-, Bijesh Balachandran" userId="d85f8f30-842b-4582-91a9-e827c93e2fae" providerId="ADAL" clId="{D6F35BD6-9A05-4E32-9D45-E33426687B69}" dt="2023-10-09T13:28:29.921" v="33" actId="313"/>
          <ac:spMkLst>
            <pc:docMk/>
            <pc:sldMk cId="1582110252" sldId="380"/>
            <ac:spMk id="4" creationId="{44A14D0A-7968-31DB-DFE8-77B87F8B8131}"/>
          </ac:spMkLst>
        </pc:spChg>
      </pc:sldChg>
      <pc:sldChg chg="modSp mod">
        <pc:chgData name="-, Bijesh Balachandran" userId="d85f8f30-842b-4582-91a9-e827c93e2fae" providerId="ADAL" clId="{D6F35BD6-9A05-4E32-9D45-E33426687B69}" dt="2023-10-09T13:28:30.654" v="34" actId="313"/>
        <pc:sldMkLst>
          <pc:docMk/>
          <pc:sldMk cId="1588473606" sldId="381"/>
        </pc:sldMkLst>
        <pc:spChg chg="mod">
          <ac:chgData name="-, Bijesh Balachandran" userId="d85f8f30-842b-4582-91a9-e827c93e2fae" providerId="ADAL" clId="{D6F35BD6-9A05-4E32-9D45-E33426687B69}" dt="2023-10-09T13:28:30.654" v="34" actId="313"/>
          <ac:spMkLst>
            <pc:docMk/>
            <pc:sldMk cId="1588473606" sldId="381"/>
            <ac:spMk id="4" creationId="{A162D934-DE92-5F8D-5511-75C33755B7A4}"/>
          </ac:spMkLst>
        </pc:spChg>
      </pc:sldChg>
      <pc:sldChg chg="modSp mod">
        <pc:chgData name="-, Bijesh Balachandran" userId="d85f8f30-842b-4582-91a9-e827c93e2fae" providerId="ADAL" clId="{D6F35BD6-9A05-4E32-9D45-E33426687B69}" dt="2023-10-09T13:28:05.183" v="8" actId="313"/>
        <pc:sldMkLst>
          <pc:docMk/>
          <pc:sldMk cId="24726715" sldId="382"/>
        </pc:sldMkLst>
        <pc:spChg chg="mod">
          <ac:chgData name="-, Bijesh Balachandran" userId="d85f8f30-842b-4582-91a9-e827c93e2fae" providerId="ADAL" clId="{D6F35BD6-9A05-4E32-9D45-E33426687B69}" dt="2023-10-09T13:28:05.183" v="8" actId="313"/>
          <ac:spMkLst>
            <pc:docMk/>
            <pc:sldMk cId="24726715" sldId="382"/>
            <ac:spMk id="4" creationId="{9191B46E-48DE-6DC9-D070-2F6E89C07C5D}"/>
          </ac:spMkLst>
        </pc:spChg>
      </pc:sldChg>
      <pc:sldChg chg="modSp mod">
        <pc:chgData name="-, Bijesh Balachandran" userId="d85f8f30-842b-4582-91a9-e827c93e2fae" providerId="ADAL" clId="{D6F35BD6-9A05-4E32-9D45-E33426687B69}" dt="2023-10-09T13:28:07.322" v="10" actId="313"/>
        <pc:sldMkLst>
          <pc:docMk/>
          <pc:sldMk cId="212315293" sldId="383"/>
        </pc:sldMkLst>
        <pc:spChg chg="mod">
          <ac:chgData name="-, Bijesh Balachandran" userId="d85f8f30-842b-4582-91a9-e827c93e2fae" providerId="ADAL" clId="{D6F35BD6-9A05-4E32-9D45-E33426687B69}" dt="2023-10-09T13:28:07.322" v="10" actId="313"/>
          <ac:spMkLst>
            <pc:docMk/>
            <pc:sldMk cId="212315293" sldId="383"/>
            <ac:spMk id="4" creationId="{9D044E71-5FC9-6E76-A6D9-DB623744B032}"/>
          </ac:spMkLst>
        </pc:spChg>
      </pc:sldChg>
      <pc:sldChg chg="modSp mod">
        <pc:chgData name="-, Bijesh Balachandran" userId="d85f8f30-842b-4582-91a9-e827c93e2fae" providerId="ADAL" clId="{D6F35BD6-9A05-4E32-9D45-E33426687B69}" dt="2023-10-09T13:28:10.445" v="14" actId="313"/>
        <pc:sldMkLst>
          <pc:docMk/>
          <pc:sldMk cId="4106292772" sldId="384"/>
        </pc:sldMkLst>
        <pc:spChg chg="mod">
          <ac:chgData name="-, Bijesh Balachandran" userId="d85f8f30-842b-4582-91a9-e827c93e2fae" providerId="ADAL" clId="{D6F35BD6-9A05-4E32-9D45-E33426687B69}" dt="2023-10-09T13:28:10.445" v="14" actId="313"/>
          <ac:spMkLst>
            <pc:docMk/>
            <pc:sldMk cId="4106292772" sldId="384"/>
            <ac:spMk id="4" creationId="{82E2D95F-4951-12F0-6A39-664AAD23D39F}"/>
          </ac:spMkLst>
        </pc:spChg>
      </pc:sldChg>
      <pc:sldChg chg="modSp mod">
        <pc:chgData name="-, Bijesh Balachandran" userId="d85f8f30-842b-4582-91a9-e827c93e2fae" providerId="ADAL" clId="{D6F35BD6-9A05-4E32-9D45-E33426687B69}" dt="2023-10-09T13:28:11.700" v="16" actId="313"/>
        <pc:sldMkLst>
          <pc:docMk/>
          <pc:sldMk cId="3232883721" sldId="385"/>
        </pc:sldMkLst>
        <pc:spChg chg="mod">
          <ac:chgData name="-, Bijesh Balachandran" userId="d85f8f30-842b-4582-91a9-e827c93e2fae" providerId="ADAL" clId="{D6F35BD6-9A05-4E32-9D45-E33426687B69}" dt="2023-10-09T13:28:11.700" v="16" actId="313"/>
          <ac:spMkLst>
            <pc:docMk/>
            <pc:sldMk cId="3232883721" sldId="385"/>
            <ac:spMk id="4" creationId="{82E2D95F-4951-12F0-6A39-664AAD23D39F}"/>
          </ac:spMkLst>
        </pc:spChg>
      </pc:sldChg>
      <pc:sldChg chg="modSp mod">
        <pc:chgData name="-, Bijesh Balachandran" userId="d85f8f30-842b-4582-91a9-e827c93e2fae" providerId="ADAL" clId="{D6F35BD6-9A05-4E32-9D45-E33426687B69}" dt="2023-10-09T13:28:12.907" v="18" actId="313"/>
        <pc:sldMkLst>
          <pc:docMk/>
          <pc:sldMk cId="3284386262" sldId="386"/>
        </pc:sldMkLst>
        <pc:spChg chg="mod">
          <ac:chgData name="-, Bijesh Balachandran" userId="d85f8f30-842b-4582-91a9-e827c93e2fae" providerId="ADAL" clId="{D6F35BD6-9A05-4E32-9D45-E33426687B69}" dt="2023-10-09T13:28:12.907" v="18" actId="313"/>
          <ac:spMkLst>
            <pc:docMk/>
            <pc:sldMk cId="3284386262" sldId="386"/>
            <ac:spMk id="4" creationId="{E16FB234-4B3F-99C9-94F0-20C341CCA922}"/>
          </ac:spMkLst>
        </pc:spChg>
      </pc:sldChg>
      <pc:sldChg chg="modSp mod">
        <pc:chgData name="-, Bijesh Balachandran" userId="d85f8f30-842b-4582-91a9-e827c93e2fae" providerId="ADAL" clId="{D6F35BD6-9A05-4E32-9D45-E33426687B69}" dt="2023-10-09T13:28:14.960" v="20" actId="313"/>
        <pc:sldMkLst>
          <pc:docMk/>
          <pc:sldMk cId="1605615381" sldId="387"/>
        </pc:sldMkLst>
        <pc:spChg chg="mod">
          <ac:chgData name="-, Bijesh Balachandran" userId="d85f8f30-842b-4582-91a9-e827c93e2fae" providerId="ADAL" clId="{D6F35BD6-9A05-4E32-9D45-E33426687B69}" dt="2023-10-09T13:28:14.960" v="20" actId="313"/>
          <ac:spMkLst>
            <pc:docMk/>
            <pc:sldMk cId="1605615381" sldId="387"/>
            <ac:spMk id="4" creationId="{5330ED1A-AC69-FBB2-8CE7-1A715C0CE8F8}"/>
          </ac:spMkLst>
        </pc:spChg>
      </pc:sldChg>
      <pc:sldChg chg="modSp mod">
        <pc:chgData name="-, Bijesh Balachandran" userId="d85f8f30-842b-4582-91a9-e827c93e2fae" providerId="ADAL" clId="{D6F35BD6-9A05-4E32-9D45-E33426687B69}" dt="2023-10-09T13:28:16.261" v="22" actId="313"/>
        <pc:sldMkLst>
          <pc:docMk/>
          <pc:sldMk cId="1215260521" sldId="388"/>
        </pc:sldMkLst>
        <pc:spChg chg="mod">
          <ac:chgData name="-, Bijesh Balachandran" userId="d85f8f30-842b-4582-91a9-e827c93e2fae" providerId="ADAL" clId="{D6F35BD6-9A05-4E32-9D45-E33426687B69}" dt="2023-10-09T13:28:16.261" v="22" actId="313"/>
          <ac:spMkLst>
            <pc:docMk/>
            <pc:sldMk cId="1215260521" sldId="388"/>
            <ac:spMk id="4" creationId="{AAF58363-2579-15C0-7E64-9337FD86D2C7}"/>
          </ac:spMkLst>
        </pc:spChg>
      </pc:sldChg>
      <pc:sldChg chg="modSp mod">
        <pc:chgData name="-, Bijesh Balachandran" userId="d85f8f30-842b-4582-91a9-e827c93e2fae" providerId="ADAL" clId="{D6F35BD6-9A05-4E32-9D45-E33426687B69}" dt="2023-10-09T13:28:08.656" v="12" actId="313"/>
        <pc:sldMkLst>
          <pc:docMk/>
          <pc:sldMk cId="1914157653" sldId="389"/>
        </pc:sldMkLst>
        <pc:spChg chg="mod">
          <ac:chgData name="-, Bijesh Balachandran" userId="d85f8f30-842b-4582-91a9-e827c93e2fae" providerId="ADAL" clId="{D6F35BD6-9A05-4E32-9D45-E33426687B69}" dt="2023-10-09T13:28:08.656" v="12" actId="313"/>
          <ac:spMkLst>
            <pc:docMk/>
            <pc:sldMk cId="1914157653" sldId="389"/>
            <ac:spMk id="4" creationId="{856AA0AE-652C-DC50-677D-8A577FF7388F}"/>
          </ac:spMkLst>
        </pc:spChg>
      </pc:sldChg>
      <pc:sldChg chg="modSp mod">
        <pc:chgData name="-, Bijesh Balachandran" userId="d85f8f30-842b-4582-91a9-e827c93e2fae" providerId="ADAL" clId="{D6F35BD6-9A05-4E32-9D45-E33426687B69}" dt="2023-10-09T13:28:29.093" v="32" actId="313"/>
        <pc:sldMkLst>
          <pc:docMk/>
          <pc:sldMk cId="2508965304" sldId="390"/>
        </pc:sldMkLst>
        <pc:spChg chg="mod">
          <ac:chgData name="-, Bijesh Balachandran" userId="d85f8f30-842b-4582-91a9-e827c93e2fae" providerId="ADAL" clId="{D6F35BD6-9A05-4E32-9D45-E33426687B69}" dt="2023-10-09T13:28:29.093" v="32" actId="313"/>
          <ac:spMkLst>
            <pc:docMk/>
            <pc:sldMk cId="2508965304" sldId="390"/>
            <ac:spMk id="4" creationId="{04DD5481-AD1F-D0ED-5C7F-015BB893C4D6}"/>
          </ac:spMkLst>
        </pc:spChg>
      </pc:sldChg>
      <pc:sldMasterChg chg="modSp mod modSldLayout">
        <pc:chgData name="-, Bijesh Balachandran" userId="d85f8f30-842b-4582-91a9-e827c93e2fae" providerId="ADAL" clId="{D6F35BD6-9A05-4E32-9D45-E33426687B69}" dt="2023-10-09T13:28:26.668" v="30" actId="313"/>
        <pc:sldMasterMkLst>
          <pc:docMk/>
          <pc:sldMasterMk cId="1506540409" sldId="2147483670"/>
        </pc:sldMasterMkLst>
        <pc:spChg chg="mod">
          <ac:chgData name="-, Bijesh Balachandran" userId="d85f8f30-842b-4582-91a9-e827c93e2fae" providerId="ADAL" clId="{D6F35BD6-9A05-4E32-9D45-E33426687B69}" dt="2023-10-09T13:28:19.505" v="24" actId="313"/>
          <ac:spMkLst>
            <pc:docMk/>
            <pc:sldMasterMk cId="1506540409" sldId="2147483670"/>
            <ac:spMk id="5" creationId="{00000000-0000-0000-0000-000000000000}"/>
          </ac:spMkLst>
        </pc:spChg>
        <pc:sldLayoutChg chg="modSp mod">
          <pc:chgData name="-, Bijesh Balachandran" userId="d85f8f30-842b-4582-91a9-e827c93e2fae" providerId="ADAL" clId="{D6F35BD6-9A05-4E32-9D45-E33426687B69}" dt="2023-10-09T13:28:22.735" v="26" actId="313"/>
          <pc:sldLayoutMkLst>
            <pc:docMk/>
            <pc:sldMasterMk cId="1506540409" sldId="2147483670"/>
            <pc:sldLayoutMk cId="3116240858" sldId="2147483671"/>
          </pc:sldLayoutMkLst>
          <pc:spChg chg="mod">
            <ac:chgData name="-, Bijesh Balachandran" userId="d85f8f30-842b-4582-91a9-e827c93e2fae" providerId="ADAL" clId="{D6F35BD6-9A05-4E32-9D45-E33426687B69}" dt="2023-10-09T13:28:22.735" v="26" actId="313"/>
            <ac:spMkLst>
              <pc:docMk/>
              <pc:sldMasterMk cId="1506540409" sldId="2147483670"/>
              <pc:sldLayoutMk cId="3116240858" sldId="2147483671"/>
              <ac:spMk id="17" creationId="{26E22536-38C1-F1E7-D8B9-58588285DF39}"/>
            </ac:spMkLst>
          </pc:spChg>
        </pc:sldLayoutChg>
        <pc:sldLayoutChg chg="modSp mod">
          <pc:chgData name="-, Bijesh Balachandran" userId="d85f8f30-842b-4582-91a9-e827c93e2fae" providerId="ADAL" clId="{D6F35BD6-9A05-4E32-9D45-E33426687B69}" dt="2023-10-09T13:28:23.854" v="27" actId="313"/>
          <pc:sldLayoutMkLst>
            <pc:docMk/>
            <pc:sldMasterMk cId="1506540409" sldId="2147483670"/>
            <pc:sldLayoutMk cId="276873672" sldId="2147483672"/>
          </pc:sldLayoutMkLst>
          <pc:spChg chg="mod">
            <ac:chgData name="-, Bijesh Balachandran" userId="d85f8f30-842b-4582-91a9-e827c93e2fae" providerId="ADAL" clId="{D6F35BD6-9A05-4E32-9D45-E33426687B69}" dt="2023-10-09T13:28:23.854" v="27" actId="313"/>
            <ac:spMkLst>
              <pc:docMk/>
              <pc:sldMasterMk cId="1506540409" sldId="2147483670"/>
              <pc:sldLayoutMk cId="276873672" sldId="2147483672"/>
              <ac:spMk id="5" creationId="{00000000-0000-0000-0000-000000000000}"/>
            </ac:spMkLst>
          </pc:spChg>
        </pc:sldLayoutChg>
        <pc:sldLayoutChg chg="modSp mod">
          <pc:chgData name="-, Bijesh Balachandran" userId="d85f8f30-842b-4582-91a9-e827c93e2fae" providerId="ADAL" clId="{D6F35BD6-9A05-4E32-9D45-E33426687B69}" dt="2023-10-09T13:28:25.799" v="29" actId="313"/>
          <pc:sldLayoutMkLst>
            <pc:docMk/>
            <pc:sldMasterMk cId="1506540409" sldId="2147483670"/>
            <pc:sldLayoutMk cId="1325219865" sldId="2147483674"/>
          </pc:sldLayoutMkLst>
          <pc:spChg chg="mod">
            <ac:chgData name="-, Bijesh Balachandran" userId="d85f8f30-842b-4582-91a9-e827c93e2fae" providerId="ADAL" clId="{D6F35BD6-9A05-4E32-9D45-E33426687B69}" dt="2023-10-09T13:28:25.799" v="29" actId="313"/>
            <ac:spMkLst>
              <pc:docMk/>
              <pc:sldMasterMk cId="1506540409" sldId="2147483670"/>
              <pc:sldLayoutMk cId="1325219865" sldId="2147483674"/>
              <ac:spMk id="10" creationId="{810A9611-878D-B22E-00A5-D81C3314F3FA}"/>
            </ac:spMkLst>
          </pc:spChg>
        </pc:sldLayoutChg>
        <pc:sldLayoutChg chg="modSp mod">
          <pc:chgData name="-, Bijesh Balachandran" userId="d85f8f30-842b-4582-91a9-e827c93e2fae" providerId="ADAL" clId="{D6F35BD6-9A05-4E32-9D45-E33426687B69}" dt="2023-10-09T13:28:26.668" v="30" actId="313"/>
          <pc:sldLayoutMkLst>
            <pc:docMk/>
            <pc:sldMasterMk cId="1506540409" sldId="2147483670"/>
            <pc:sldLayoutMk cId="3459674759" sldId="2147483676"/>
          </pc:sldLayoutMkLst>
          <pc:spChg chg="mod">
            <ac:chgData name="-, Bijesh Balachandran" userId="d85f8f30-842b-4582-91a9-e827c93e2fae" providerId="ADAL" clId="{D6F35BD6-9A05-4E32-9D45-E33426687B69}" dt="2023-10-09T13:28:26.668" v="30" actId="313"/>
            <ac:spMkLst>
              <pc:docMk/>
              <pc:sldMasterMk cId="1506540409" sldId="2147483670"/>
              <pc:sldLayoutMk cId="3459674759" sldId="2147483676"/>
              <ac:spMk id="10" creationId="{810A9611-878D-B22E-00A5-D81C3314F3FA}"/>
            </ac:spMkLst>
          </pc:spChg>
        </pc:sldLayoutChg>
        <pc:sldLayoutChg chg="modSp mod">
          <pc:chgData name="-, Bijesh Balachandran" userId="d85f8f30-842b-4582-91a9-e827c93e2fae" providerId="ADAL" clId="{D6F35BD6-9A05-4E32-9D45-E33426687B69}" dt="2023-10-09T13:28:24.962" v="28" actId="313"/>
          <pc:sldLayoutMkLst>
            <pc:docMk/>
            <pc:sldMasterMk cId="1506540409" sldId="2147483670"/>
            <pc:sldLayoutMk cId="2855925098" sldId="2147483677"/>
          </pc:sldLayoutMkLst>
          <pc:spChg chg="mod">
            <ac:chgData name="-, Bijesh Balachandran" userId="d85f8f30-842b-4582-91a9-e827c93e2fae" providerId="ADAL" clId="{D6F35BD6-9A05-4E32-9D45-E33426687B69}" dt="2023-10-09T13:28:24.962" v="28" actId="313"/>
            <ac:spMkLst>
              <pc:docMk/>
              <pc:sldMasterMk cId="1506540409" sldId="2147483670"/>
              <pc:sldLayoutMk cId="2855925098" sldId="2147483677"/>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92" tIns="46246" rIns="92492" bIns="46246" rtlCol="0"/>
          <a:lstStyle>
            <a:lvl1pPr algn="r">
              <a:defRPr sz="1200"/>
            </a:lvl1pPr>
          </a:lstStyle>
          <a:p>
            <a:fld id="{DE547E28-C941-4276-9EAF-0853162F5EE1}" type="datetimeFigureOut">
              <a:rPr lang="en-US" smtClean="0"/>
              <a:t>10/9/2023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2492" tIns="46246" rIns="92492" bIns="46246"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Helvetica" panose="020B0604020202020204" pitchFamily="34" charset="0"/>
              </a:rPr>
              <a:t>Radiopharmaceutical Radiation Dose Structured Report (R-RDSR)</a:t>
            </a:r>
          </a:p>
          <a:p>
            <a:pPr algn="l"/>
            <a:r>
              <a:rPr lang="en-US" dirty="0"/>
              <a:t>Supplement 191: Patient Radiation Dose Structured Report (P-RDSR)</a:t>
            </a:r>
            <a:r>
              <a:rPr lang="en-US" b="0" i="0" dirty="0">
                <a:solidFill>
                  <a:srgbClr val="212529"/>
                </a:solidFill>
                <a:effectLst/>
                <a:latin typeface="Helvetica" panose="020B0604020202020204" pitchFamily="34" charset="0"/>
              </a:rPr>
              <a:t>: </a:t>
            </a:r>
            <a:r>
              <a:rPr lang="en-US" dirty="0"/>
              <a:t>1.2.840.10008.5.1.4.1.1.88.73 </a:t>
            </a:r>
            <a:r>
              <a:rPr lang="en-US" b="0" i="0" dirty="0">
                <a:solidFill>
                  <a:srgbClr val="4E4F4F"/>
                </a:solidFill>
                <a:effectLst/>
                <a:latin typeface="Open Sans" panose="020B0606030504020204" pitchFamily="34" charset="0"/>
              </a:rPr>
              <a:t>Adds support for creating a structured report to contain the information concerning the recording of the estimated radiation dose to a patient.</a:t>
            </a:r>
          </a:p>
          <a:p>
            <a:pPr algn="l"/>
            <a:r>
              <a:rPr lang="en-US" b="0" i="0" dirty="0">
                <a:solidFill>
                  <a:srgbClr val="4E4F4F"/>
                </a:solidFill>
                <a:effectLst/>
                <a:latin typeface="Open Sans" panose="020B0606030504020204" pitchFamily="34" charset="0"/>
              </a:rPr>
              <a:t>This includes radiation dose from CT, projection X-Ray, and radiopharmaceutical administration (diagnostic and therapeutic). Occupational radiation exposures and dose from external beam therapy, ion beam therapy, or brachytherapy is out of scope.</a:t>
            </a:r>
          </a:p>
          <a:p>
            <a:pPr algn="l"/>
            <a:r>
              <a:rPr lang="en-US" b="0" i="0" dirty="0">
                <a:solidFill>
                  <a:srgbClr val="4E4F4F"/>
                </a:solidFill>
                <a:effectLst/>
                <a:latin typeface="Open Sans" panose="020B0606030504020204" pitchFamily="34" charset="0"/>
              </a:rPr>
              <a:t>This SR dose object allows the data flow and data management of patient estimated radiation dose reports to be disentangled from the data flow and data management of images.</a:t>
            </a:r>
          </a:p>
        </p:txBody>
      </p:sp>
      <p:sp>
        <p:nvSpPr>
          <p:cNvPr id="4" name="Slide Number Placeholder 3"/>
          <p:cNvSpPr>
            <a:spLocks noGrp="1"/>
          </p:cNvSpPr>
          <p:nvPr>
            <p:ph type="sldNum" sz="quarter" idx="5"/>
          </p:nvPr>
        </p:nvSpPr>
        <p:spPr/>
        <p:txBody>
          <a:bodyPr/>
          <a:lstStyle/>
          <a:p>
            <a:fld id="{08FF5BA8-4C89-4EFA-A315-B6DF9621566D}" type="slidenum">
              <a:rPr lang="en-US" smtClean="0"/>
              <a:t>6</a:t>
            </a:fld>
            <a:endParaRPr lang="en-US"/>
          </a:p>
        </p:txBody>
      </p:sp>
    </p:spTree>
    <p:extLst>
      <p:ext uri="{BB962C8B-B14F-4D97-AF65-F5344CB8AC3E}">
        <p14:creationId xmlns:p14="http://schemas.microsoft.com/office/powerpoint/2010/main" val="268906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14</a:t>
            </a:fld>
            <a:endParaRPr lang="en-US"/>
          </a:p>
        </p:txBody>
      </p:sp>
    </p:spTree>
    <p:extLst>
      <p:ext uri="{BB962C8B-B14F-4D97-AF65-F5344CB8AC3E}">
        <p14:creationId xmlns:p14="http://schemas.microsoft.com/office/powerpoint/2010/main" val="101534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F79A39-556F-1AE4-67F0-54E81162ECE6}"/>
              </a:ext>
            </a:extLst>
          </p:cNvPr>
          <p:cNvSpPr/>
          <p:nvPr userDrawn="1"/>
        </p:nvSpPr>
        <p:spPr>
          <a:xfrm flipV="1">
            <a:off x="194872" y="3252865"/>
            <a:ext cx="11216797" cy="36051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64499" y="845215"/>
            <a:ext cx="10230786" cy="1475013"/>
          </a:xfrm>
          <a:effectLst/>
        </p:spPr>
        <p:txBody>
          <a:bodyPr anchor="b">
            <a:normAutofit/>
          </a:bodyPr>
          <a:lstStyle>
            <a:lvl1pPr>
              <a:defRPr sz="3599">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764499" y="2320230"/>
            <a:ext cx="10230786"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17" name="Footer Placeholder 4">
            <a:extLst>
              <a:ext uri="{FF2B5EF4-FFF2-40B4-BE49-F238E27FC236}">
                <a16:creationId xmlns:a16="http://schemas.microsoft.com/office/drawing/2014/main" id="{26E22536-38C1-F1E7-D8B9-58588285DF39}"/>
              </a:ext>
            </a:extLst>
          </p:cNvPr>
          <p:cNvSpPr>
            <a:spLocks noGrp="1"/>
          </p:cNvSpPr>
          <p:nvPr>
            <p:ph type="ftr" sz="quarter" idx="3"/>
          </p:nvPr>
        </p:nvSpPr>
        <p:spPr>
          <a:xfrm>
            <a:off x="764499" y="6114074"/>
            <a:ext cx="7016552"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8" name="Slide Number Placeholder 5">
            <a:extLst>
              <a:ext uri="{FF2B5EF4-FFF2-40B4-BE49-F238E27FC236}">
                <a16:creationId xmlns:a16="http://schemas.microsoft.com/office/drawing/2014/main" id="{1BF86B28-D20F-FB37-E2C3-9E74BF923976}"/>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pic>
        <p:nvPicPr>
          <p:cNvPr id="21" name="Picture 4">
            <a:extLst>
              <a:ext uri="{FF2B5EF4-FFF2-40B4-BE49-F238E27FC236}">
                <a16:creationId xmlns:a16="http://schemas.microsoft.com/office/drawing/2014/main" id="{DB4FC79D-434A-E181-B471-1A824F70DC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7155" y="423958"/>
            <a:ext cx="2848130" cy="6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ubtitle 7">
            <a:extLst>
              <a:ext uri="{FF2B5EF4-FFF2-40B4-BE49-F238E27FC236}">
                <a16:creationId xmlns:a16="http://schemas.microsoft.com/office/drawing/2014/main" id="{D84AD15D-D5B9-D2E6-B62F-459522D0FE9A}"/>
              </a:ext>
            </a:extLst>
          </p:cNvPr>
          <p:cNvSpPr txBox="1">
            <a:spLocks/>
          </p:cNvSpPr>
          <p:nvPr userDrawn="1"/>
        </p:nvSpPr>
        <p:spPr>
          <a:xfrm>
            <a:off x="957775" y="3582649"/>
            <a:ext cx="10037509" cy="220035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a:solidFill>
                  <a:schemeClr val="bg1"/>
                </a:solidFill>
                <a:latin typeface="+mj-lt"/>
                <a:cs typeface="Arial" panose="020B0604020202020204" pitchFamily="34" charset="0"/>
              </a:rPr>
              <a:t>Enabling Legacy Modality Devices with Radiation Dose Reporting</a:t>
            </a:r>
            <a:endParaRPr lang="en-US" sz="1400" dirty="0">
              <a:solidFill>
                <a:schemeClr val="bg1"/>
              </a:solidFill>
              <a:latin typeface="+mj-lt"/>
              <a:cs typeface="Arial" panose="020B0604020202020204" pitchFamily="34" charset="0"/>
            </a:endParaRPr>
          </a:p>
          <a:p>
            <a:pPr algn="r">
              <a:buClr>
                <a:srgbClr val="4590B8"/>
              </a:buClr>
            </a:pPr>
            <a:r>
              <a:rPr lang="en-US" sz="1700" dirty="0">
                <a:solidFill>
                  <a:schemeClr val="bg1"/>
                </a:solidFill>
                <a:latin typeface="+mn-lt"/>
                <a:cs typeface="Arial" panose="020B0604020202020204" pitchFamily="34" charset="0"/>
              </a:rPr>
              <a:t>Siemens Healthineers Pvt Ltd</a:t>
            </a:r>
            <a:endParaRPr lang="en-US" sz="1700" dirty="0">
              <a:solidFill>
                <a:schemeClr val="bg1"/>
              </a:solidFill>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lang="en-US" sz="1800" dirty="0">
                <a:solidFill>
                  <a:srgbClr val="FFFFFF"/>
                </a:solidFill>
                <a:effectLst/>
                <a:latin typeface="Segoe UI" panose="020B0502040204020203" pitchFamily="34" charset="0"/>
              </a:rPr>
              <a:t>Supriya Seemanapalli &amp; Bijesh Balachandran</a:t>
            </a:r>
            <a:endParaRPr lang="en-US" sz="1600" dirty="0">
              <a:solidFill>
                <a:schemeClr val="bg1"/>
              </a:solidFill>
              <a:latin typeface="Segoe UI" panose="020B0502040204020203" pitchFamily="34" charset="0"/>
              <a:cs typeface="Segoe UI" panose="020B0502040204020203" pitchFamily="34" charset="0"/>
            </a:endParaRPr>
          </a:p>
          <a:p>
            <a:pPr algn="r">
              <a:buClr>
                <a:srgbClr val="4590B8"/>
              </a:buClr>
            </a:pPr>
            <a:r>
              <a:rPr lang="en-US" sz="1600" b="0" i="1" dirty="0">
                <a:solidFill>
                  <a:schemeClr val="bg1"/>
                </a:solidFill>
                <a:latin typeface="Segoe UI" panose="020B0502040204020203" pitchFamily="34" charset="0"/>
                <a:cs typeface="Segoe UI" panose="020B0502040204020203" pitchFamily="34" charset="0"/>
              </a:rPr>
              <a:t>Product manager                                 lead architect </a:t>
            </a:r>
          </a:p>
        </p:txBody>
      </p:sp>
    </p:spTree>
    <p:extLst>
      <p:ext uri="{BB962C8B-B14F-4D97-AF65-F5344CB8AC3E}">
        <p14:creationId xmlns:p14="http://schemas.microsoft.com/office/powerpoint/2010/main" val="311624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81041" y="0"/>
            <a:ext cx="10830628" cy="2290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996696" y="702156"/>
            <a:ext cx="9828186" cy="10138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81041" y="2596896"/>
            <a:ext cx="10243841" cy="3191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41" y="378801"/>
            <a:ext cx="10243841" cy="1013800"/>
          </a:xfrm>
        </p:spPr>
        <p:txBody>
          <a:bodyPr>
            <a:normAutofit/>
          </a:bodyPr>
          <a:lstStyle>
            <a:lvl1pPr>
              <a:defRPr sz="2800">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581041" y="1746504"/>
            <a:ext cx="10243841"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592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74982" y="2109132"/>
            <a:ext cx="483717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5" y="2109132"/>
            <a:ext cx="48371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cxnSp>
        <p:nvCxnSpPr>
          <p:cNvPr id="12" name="Straight Connector 11">
            <a:extLst>
              <a:ext uri="{FF2B5EF4-FFF2-40B4-BE49-F238E27FC236}">
                <a16:creationId xmlns:a16="http://schemas.microsoft.com/office/drawing/2014/main" id="{1D7D2F68-7570-6436-3BA5-9225229DE942}"/>
              </a:ext>
            </a:extLst>
          </p:cNvPr>
          <p:cNvCxnSpPr/>
          <p:nvPr userDrawn="1"/>
        </p:nvCxnSpPr>
        <p:spPr>
          <a:xfrm>
            <a:off x="5788152" y="2109132"/>
            <a:ext cx="0" cy="36330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1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74982" y="2670048"/>
            <a:ext cx="4837173"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5" y="2670048"/>
            <a:ext cx="4837175"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cxnSp>
        <p:nvCxnSpPr>
          <p:cNvPr id="12" name="Straight Connector 11">
            <a:extLst>
              <a:ext uri="{FF2B5EF4-FFF2-40B4-BE49-F238E27FC236}">
                <a16:creationId xmlns:a16="http://schemas.microsoft.com/office/drawing/2014/main" id="{1D7D2F68-7570-6436-3BA5-9225229DE942}"/>
              </a:ext>
            </a:extLst>
          </p:cNvPr>
          <p:cNvCxnSpPr>
            <a:cxnSpLocks/>
          </p:cNvCxnSpPr>
          <p:nvPr userDrawn="1"/>
        </p:nvCxnSpPr>
        <p:spPr>
          <a:xfrm>
            <a:off x="5788152" y="1935396"/>
            <a:ext cx="0" cy="380678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8DFB30C-AEF3-FEB5-97CF-9A6347703363}"/>
              </a:ext>
            </a:extLst>
          </p:cNvPr>
          <p:cNvSpPr>
            <a:spLocks noGrp="1"/>
          </p:cNvSpPr>
          <p:nvPr>
            <p:ph type="body" idx="10"/>
          </p:nvPr>
        </p:nvSpPr>
        <p:spPr>
          <a:xfrm>
            <a:off x="569565"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E3D1C4E9-BE9B-1294-A2F6-07AB22183D09}"/>
              </a:ext>
            </a:extLst>
          </p:cNvPr>
          <p:cNvSpPr>
            <a:spLocks noGrp="1"/>
          </p:cNvSpPr>
          <p:nvPr>
            <p:ph type="body" idx="11"/>
          </p:nvPr>
        </p:nvSpPr>
        <p:spPr>
          <a:xfrm>
            <a:off x="6174837"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Tree>
    <p:extLst>
      <p:ext uri="{BB962C8B-B14F-4D97-AF65-F5344CB8AC3E}">
        <p14:creationId xmlns:p14="http://schemas.microsoft.com/office/powerpoint/2010/main" val="345967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twitter.com/The_DICOM_STD"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499" y="477778"/>
            <a:ext cx="1026076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64499" y="1924192"/>
            <a:ext cx="10260767" cy="382217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2023     www.dicomstandard.org     #DICOMConference2023     #DICOM     </a:t>
            </a:r>
            <a:r>
              <a:rPr lang="en-US" dirty="0">
                <a:hlinkClick r:id="rId7">
                  <a:extLst>
                    <a:ext uri="{A12FA001-AC4F-418D-AE19-62706E023703}">
                      <ahyp:hlinkClr xmlns:ahyp="http://schemas.microsoft.com/office/drawing/2018/hyperlinkcolor" val="tx"/>
                    </a:ext>
                  </a:extLst>
                </a:hlinkClick>
              </a:rPr>
              <a:t>@The_DICOM_STD</a:t>
            </a:r>
            <a:endParaRPr lang="en-US" dirty="0"/>
          </a:p>
        </p:txBody>
      </p:sp>
      <p:sp>
        <p:nvSpPr>
          <p:cNvPr id="20" name="Rectangle 19">
            <a:extLst>
              <a:ext uri="{FF2B5EF4-FFF2-40B4-BE49-F238E27FC236}">
                <a16:creationId xmlns:a16="http://schemas.microsoft.com/office/drawing/2014/main" id="{2454ACED-7A9E-5D90-847D-B078245D4C50}"/>
              </a:ext>
            </a:extLst>
          </p:cNvPr>
          <p:cNvSpPr/>
          <p:nvPr userDrawn="1"/>
        </p:nvSpPr>
        <p:spPr>
          <a:xfrm>
            <a:off x="11411669" y="0"/>
            <a:ext cx="777155"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7" name="TextBox 16">
            <a:extLst>
              <a:ext uri="{FF2B5EF4-FFF2-40B4-BE49-F238E27FC236}">
                <a16:creationId xmlns:a16="http://schemas.microsoft.com/office/drawing/2014/main" id="{C5749F0B-5DA2-50D8-D316-31C3C9AE800F}"/>
              </a:ext>
            </a:extLst>
          </p:cNvPr>
          <p:cNvSpPr txBox="1"/>
          <p:nvPr userDrawn="1"/>
        </p:nvSpPr>
        <p:spPr>
          <a:xfrm rot="5400000">
            <a:off x="9710112" y="2276347"/>
            <a:ext cx="4164676" cy="276999"/>
          </a:xfrm>
          <a:prstGeom prst="rect">
            <a:avLst/>
          </a:prstGeom>
          <a:noFill/>
        </p:spPr>
        <p:txBody>
          <a:bodyPr wrap="square" rtlCol="0">
            <a:spAutoFit/>
          </a:bodyPr>
          <a:lstStyle/>
          <a:p>
            <a:r>
              <a:rPr lang="en-US" sz="1200" b="1" i="0" spc="0" dirty="0">
                <a:solidFill>
                  <a:schemeClr val="bg2"/>
                </a:solidFill>
                <a:latin typeface="+mj-lt"/>
                <a:cs typeface="Segoe UI Semibold" panose="020B0502040204020203" pitchFamily="34" charset="0"/>
              </a:rPr>
              <a:t>DICOM CONFERENCE 2023</a:t>
            </a:r>
          </a:p>
        </p:txBody>
      </p:sp>
      <p:pic>
        <p:nvPicPr>
          <p:cNvPr id="21" name="Picture 4">
            <a:extLst>
              <a:ext uri="{FF2B5EF4-FFF2-40B4-BE49-F238E27FC236}">
                <a16:creationId xmlns:a16="http://schemas.microsoft.com/office/drawing/2014/main" id="{163109A3-D53C-1C99-D00D-75450CE6A30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4499" y="6086009"/>
            <a:ext cx="1957557" cy="42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B6582CB7-1299-335A-8F9C-C151DD9F1F81}"/>
              </a:ext>
            </a:extLst>
          </p:cNvPr>
          <p:cNvSpPr/>
          <p:nvPr userDrawn="1"/>
        </p:nvSpPr>
        <p:spPr>
          <a:xfrm>
            <a:off x="0" y="0"/>
            <a:ext cx="194638" cy="2286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817728-CB7D-BE9B-D132-C0115A9ABC1B}"/>
              </a:ext>
            </a:extLst>
          </p:cNvPr>
          <p:cNvSpPr/>
          <p:nvPr userDrawn="1"/>
        </p:nvSpPr>
        <p:spPr>
          <a:xfrm>
            <a:off x="0" y="2286000"/>
            <a:ext cx="194638"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E8AE8E-B577-37B4-B2A7-77A6BF21899E}"/>
              </a:ext>
            </a:extLst>
          </p:cNvPr>
          <p:cNvSpPr/>
          <p:nvPr userDrawn="1"/>
        </p:nvSpPr>
        <p:spPr>
          <a:xfrm>
            <a:off x="0" y="4572000"/>
            <a:ext cx="194638" cy="228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40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7" r:id="rId3"/>
    <p:sldLayoutId id="2147483674" r:id="rId4"/>
    <p:sldLayoutId id="2147483676" r:id="rId5"/>
  </p:sldLayoutIdLst>
  <p:hf hdr="0" dt="0"/>
  <p:txStyles>
    <p:titleStyle>
      <a:lvl1pPr algn="l" defTabSz="457063" rtl="0" eaLnBrk="1" latinLnBrk="0" hangingPunct="1">
        <a:spcBef>
          <a:spcPct val="0"/>
        </a:spcBef>
        <a:buNone/>
        <a:defRPr sz="32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The_DICOM_STD"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supriya.seemanapalli@siemens-healthineers.com" TargetMode="External"/><Relationship Id="rId2" Type="http://schemas.openxmlformats.org/officeDocument/2006/relationships/hyperlink" Target="mailto:b.bijesh@siemens-healthineers.com"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twitter.com/The_DICOM_ST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twitter.com/The_DICOM_ST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p:txBody>
          <a:bodyPr>
            <a:normAutofit/>
          </a:bodyPr>
          <a:lstStyle/>
          <a:p>
            <a:r>
              <a:rPr lang="en-US" sz="2800" dirty="0">
                <a:cs typeface="Arial" panose="020B0604020202020204" pitchFamily="34" charset="0"/>
              </a:rPr>
              <a:t>DICOM Educational Conference</a:t>
            </a:r>
            <a:br>
              <a:rPr lang="en-US" sz="2800" dirty="0">
                <a:cs typeface="Arial" panose="020B0604020202020204" pitchFamily="34" charset="0"/>
              </a:rPr>
            </a:br>
            <a:r>
              <a:rPr lang="en-US" sz="2800" i="1" dirty="0">
                <a:cs typeface="Arial" panose="020B0604020202020204" pitchFamily="34" charset="0"/>
              </a:rPr>
              <a:t>Chennai, India</a:t>
            </a:r>
            <a:endParaRPr lang="en-US" sz="2800" i="1"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p:txBody>
          <a:bodyPr>
            <a:normAutofit/>
          </a:bodyPr>
          <a:lstStyle/>
          <a:p>
            <a:r>
              <a:rPr lang="en-US" sz="1400" b="1" dirty="0">
                <a:cs typeface="Arial" panose="020B0604020202020204" pitchFamily="34" charset="0"/>
              </a:rPr>
              <a:t>October 9-11, 2023</a:t>
            </a:r>
            <a:endParaRPr lang="en-US" sz="1400" b="1" dirty="0"/>
          </a:p>
        </p:txBody>
      </p:sp>
      <p:sp>
        <p:nvSpPr>
          <p:cNvPr id="7" name="Footer Placeholder 4">
            <a:extLst>
              <a:ext uri="{FF2B5EF4-FFF2-40B4-BE49-F238E27FC236}">
                <a16:creationId xmlns:a16="http://schemas.microsoft.com/office/drawing/2014/main" id="{6F106075-8092-0882-B15E-3E33101B58DC}"/>
              </a:ext>
            </a:extLst>
          </p:cNvPr>
          <p:cNvSpPr>
            <a:spLocks noGrp="1"/>
          </p:cNvSpPr>
          <p:nvPr>
            <p:ph type="ftr" sz="quarter" idx="3"/>
          </p:nvPr>
        </p:nvSpPr>
        <p:spPr>
          <a:xfrm>
            <a:off x="764499" y="6114074"/>
            <a:ext cx="7016552"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Copyright DICOM® 2023     www.dicomstandard.org     #DICOMConference2023     #DICOM</a:t>
            </a:r>
          </a:p>
        </p:txBody>
      </p:sp>
    </p:spTree>
    <p:extLst>
      <p:ext uri="{BB962C8B-B14F-4D97-AF65-F5344CB8AC3E}">
        <p14:creationId xmlns:p14="http://schemas.microsoft.com/office/powerpoint/2010/main" val="21445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42BE-8503-2B8A-206C-3F80D4DE9686}"/>
              </a:ext>
            </a:extLst>
          </p:cNvPr>
          <p:cNvSpPr>
            <a:spLocks noGrp="1"/>
          </p:cNvSpPr>
          <p:nvPr>
            <p:ph type="title"/>
          </p:nvPr>
        </p:nvSpPr>
        <p:spPr/>
        <p:txBody>
          <a:bodyPr/>
          <a:lstStyle/>
          <a:p>
            <a:r>
              <a:rPr lang="en-US" dirty="0"/>
              <a:t>How to enable the legacy systems? … (</a:t>
            </a:r>
            <a:r>
              <a:rPr lang="en-US" dirty="0" err="1"/>
              <a:t>contd</a:t>
            </a:r>
            <a:r>
              <a:rPr lang="en-US" dirty="0"/>
              <a:t>)</a:t>
            </a:r>
          </a:p>
        </p:txBody>
      </p:sp>
      <p:sp>
        <p:nvSpPr>
          <p:cNvPr id="3" name="Content Placeholder 2">
            <a:extLst>
              <a:ext uri="{FF2B5EF4-FFF2-40B4-BE49-F238E27FC236}">
                <a16:creationId xmlns:a16="http://schemas.microsoft.com/office/drawing/2014/main" id="{3D58B01F-5659-FB14-6F77-9B8688CA1A96}"/>
              </a:ext>
            </a:extLst>
          </p:cNvPr>
          <p:cNvSpPr>
            <a:spLocks noGrp="1"/>
          </p:cNvSpPr>
          <p:nvPr>
            <p:ph idx="1"/>
          </p:nvPr>
        </p:nvSpPr>
        <p:spPr/>
        <p:txBody>
          <a:bodyPr/>
          <a:lstStyle/>
          <a:p>
            <a:r>
              <a:rPr lang="en-US" dirty="0"/>
              <a:t>Challenges:</a:t>
            </a:r>
          </a:p>
          <a:p>
            <a:pPr lvl="1"/>
            <a:r>
              <a:rPr lang="en-US" dirty="0"/>
              <a:t>Each vendor uses different structure and font</a:t>
            </a:r>
          </a:p>
          <a:p>
            <a:pPr lvl="1"/>
            <a:r>
              <a:rPr lang="en-US" dirty="0"/>
              <a:t>Pre-processing may be needed to extract sufficient information</a:t>
            </a:r>
          </a:p>
          <a:p>
            <a:pPr lvl="1"/>
            <a:r>
              <a:rPr lang="en-US" dirty="0"/>
              <a:t>Data could be in pixel directly or in overlays (some vendors might have more details in private tags)</a:t>
            </a:r>
          </a:p>
          <a:p>
            <a:pPr lvl="1"/>
            <a:r>
              <a:rPr lang="en-US" dirty="0"/>
              <a:t>Could span over multiple pages</a:t>
            </a:r>
          </a:p>
        </p:txBody>
      </p:sp>
      <p:sp>
        <p:nvSpPr>
          <p:cNvPr id="4" name="Footer Placeholder 3">
            <a:extLst>
              <a:ext uri="{FF2B5EF4-FFF2-40B4-BE49-F238E27FC236}">
                <a16:creationId xmlns:a16="http://schemas.microsoft.com/office/drawing/2014/main" id="{82E2D95F-4951-12F0-6A39-664AAD23D39F}"/>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FC3701C4-592D-814B-4C3D-70A5DDC99776}"/>
              </a:ext>
            </a:extLst>
          </p:cNvPr>
          <p:cNvSpPr>
            <a:spLocks noGrp="1"/>
          </p:cNvSpPr>
          <p:nvPr>
            <p:ph type="sldNum" sz="quarter" idx="4"/>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23288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6C75-BFF2-69E1-E3D6-CDA1C05BB0DD}"/>
              </a:ext>
            </a:extLst>
          </p:cNvPr>
          <p:cNvSpPr>
            <a:spLocks noGrp="1"/>
          </p:cNvSpPr>
          <p:nvPr>
            <p:ph type="title"/>
          </p:nvPr>
        </p:nvSpPr>
        <p:spPr/>
        <p:txBody>
          <a:bodyPr/>
          <a:lstStyle/>
          <a:p>
            <a:r>
              <a:rPr lang="en-US" dirty="0"/>
              <a:t>How to scale the solution</a:t>
            </a:r>
          </a:p>
        </p:txBody>
      </p:sp>
      <p:sp>
        <p:nvSpPr>
          <p:cNvPr id="3" name="Content Placeholder 2">
            <a:extLst>
              <a:ext uri="{FF2B5EF4-FFF2-40B4-BE49-F238E27FC236}">
                <a16:creationId xmlns:a16="http://schemas.microsoft.com/office/drawing/2014/main" id="{A2DF7340-D696-6024-E200-6B8C541F8E3F}"/>
              </a:ext>
            </a:extLst>
          </p:cNvPr>
          <p:cNvSpPr>
            <a:spLocks noGrp="1"/>
          </p:cNvSpPr>
          <p:nvPr>
            <p:ph idx="1"/>
          </p:nvPr>
        </p:nvSpPr>
        <p:spPr>
          <a:xfrm>
            <a:off x="581041" y="1300734"/>
            <a:ext cx="10518261" cy="4487418"/>
          </a:xfrm>
        </p:spPr>
        <p:txBody>
          <a:bodyPr>
            <a:normAutofit/>
          </a:bodyPr>
          <a:lstStyle/>
          <a:p>
            <a:r>
              <a:rPr lang="en-US" dirty="0"/>
              <a:t>As different institution (or different locations of the same institution) might have different scanners</a:t>
            </a:r>
          </a:p>
          <a:p>
            <a:r>
              <a:rPr lang="en-US" dirty="0"/>
              <a:t>Software update to existing scanners could introduce new dose-screens</a:t>
            </a:r>
          </a:p>
          <a:p>
            <a:r>
              <a:rPr lang="en-US" dirty="0"/>
              <a:t>Different languages</a:t>
            </a:r>
          </a:p>
          <a:p>
            <a:r>
              <a:rPr lang="en-US" dirty="0"/>
              <a:t>Protected health information removal</a:t>
            </a:r>
          </a:p>
          <a:p>
            <a:r>
              <a:rPr lang="en-US" dirty="0"/>
              <a:t>A continuous monitoring and validation system needed that:</a:t>
            </a:r>
          </a:p>
          <a:p>
            <a:pPr lvl="1"/>
            <a:r>
              <a:rPr lang="en-US" dirty="0"/>
              <a:t>Identifies new scanners from every tenant individually</a:t>
            </a:r>
          </a:p>
          <a:p>
            <a:pPr lvl="1"/>
            <a:r>
              <a:rPr lang="en-US" dirty="0"/>
              <a:t>For every new scanner, generate the RDSR from a sample study</a:t>
            </a:r>
          </a:p>
          <a:p>
            <a:pPr lvl="1"/>
            <a:r>
              <a:rPr lang="en-US" dirty="0"/>
              <a:t>Validate the generated RDSR</a:t>
            </a:r>
          </a:p>
          <a:p>
            <a:pPr lvl="1"/>
            <a:r>
              <a:rPr lang="en-US" dirty="0"/>
              <a:t>Whitelist / blacklist the scanner based on the validation results</a:t>
            </a:r>
          </a:p>
          <a:p>
            <a:pPr lvl="1"/>
            <a:r>
              <a:rPr lang="en-US" dirty="0"/>
              <a:t>Add support for the new scanner / variant</a:t>
            </a:r>
          </a:p>
          <a:p>
            <a:pPr lvl="1"/>
            <a:r>
              <a:rPr lang="en-US" dirty="0"/>
              <a:t>Deploy the update, reset the scanner status and repeat the process</a:t>
            </a:r>
          </a:p>
        </p:txBody>
      </p:sp>
      <p:sp>
        <p:nvSpPr>
          <p:cNvPr id="4" name="Footer Placeholder 3">
            <a:extLst>
              <a:ext uri="{FF2B5EF4-FFF2-40B4-BE49-F238E27FC236}">
                <a16:creationId xmlns:a16="http://schemas.microsoft.com/office/drawing/2014/main" id="{E16FB234-4B3F-99C9-94F0-20C341CCA922}"/>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6EB24113-DFAF-1994-F73C-AC7976C14293}"/>
              </a:ext>
            </a:extLst>
          </p:cNvPr>
          <p:cNvSpPr>
            <a:spLocks noGrp="1"/>
          </p:cNvSpPr>
          <p:nvPr>
            <p:ph type="sldNum" sz="quarter" idx="4"/>
          </p:nvPr>
        </p:nvSpPr>
        <p:spPr/>
        <p:txBody>
          <a:bodyPr/>
          <a:lstStyle/>
          <a:p>
            <a:fld id="{D57F1E4F-1CFF-5643-939E-217C01CDF565}" type="slidenum">
              <a:rPr lang="en-US" smtClean="0"/>
              <a:pPr/>
              <a:t>11</a:t>
            </a:fld>
            <a:endParaRPr lang="en-US" dirty="0"/>
          </a:p>
        </p:txBody>
      </p:sp>
      <p:pic>
        <p:nvPicPr>
          <p:cNvPr id="6" name="Picture 5" descr="A screenshot of a computer&#10;&#10;Description automatically generated">
            <a:extLst>
              <a:ext uri="{FF2B5EF4-FFF2-40B4-BE49-F238E27FC236}">
                <a16:creationId xmlns:a16="http://schemas.microsoft.com/office/drawing/2014/main" id="{C0AA4B6D-234A-1C3F-32AE-86776E13F61E}"/>
              </a:ext>
            </a:extLst>
          </p:cNvPr>
          <p:cNvPicPr>
            <a:picLocks noChangeAspect="1"/>
          </p:cNvPicPr>
          <p:nvPr/>
        </p:nvPicPr>
        <p:blipFill>
          <a:blip r:embed="rId3"/>
          <a:stretch>
            <a:fillRect/>
          </a:stretch>
        </p:blipFill>
        <p:spPr>
          <a:xfrm>
            <a:off x="6700928" y="2199879"/>
            <a:ext cx="4399969" cy="3201477"/>
          </a:xfrm>
          <a:prstGeom prst="rect">
            <a:avLst/>
          </a:prstGeom>
        </p:spPr>
      </p:pic>
    </p:spTree>
    <p:extLst>
      <p:ext uri="{BB962C8B-B14F-4D97-AF65-F5344CB8AC3E}">
        <p14:creationId xmlns:p14="http://schemas.microsoft.com/office/powerpoint/2010/main" val="328438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060E-F74B-8CEA-64D9-59993794FAC2}"/>
              </a:ext>
            </a:extLst>
          </p:cNvPr>
          <p:cNvSpPr>
            <a:spLocks noGrp="1"/>
          </p:cNvSpPr>
          <p:nvPr>
            <p:ph type="title"/>
          </p:nvPr>
        </p:nvSpPr>
        <p:spPr/>
        <p:txBody>
          <a:bodyPr/>
          <a:lstStyle/>
          <a:p>
            <a:r>
              <a:rPr lang="en-US" dirty="0"/>
              <a:t>Where does India stand on this?</a:t>
            </a:r>
          </a:p>
        </p:txBody>
      </p:sp>
      <p:sp>
        <p:nvSpPr>
          <p:cNvPr id="3" name="Content Placeholder 2">
            <a:extLst>
              <a:ext uri="{FF2B5EF4-FFF2-40B4-BE49-F238E27FC236}">
                <a16:creationId xmlns:a16="http://schemas.microsoft.com/office/drawing/2014/main" id="{8C14ED8B-8006-BD51-BD0D-10F4B966C877}"/>
              </a:ext>
            </a:extLst>
          </p:cNvPr>
          <p:cNvSpPr>
            <a:spLocks noGrp="1"/>
          </p:cNvSpPr>
          <p:nvPr>
            <p:ph idx="1"/>
          </p:nvPr>
        </p:nvSpPr>
        <p:spPr>
          <a:xfrm>
            <a:off x="340961" y="2238310"/>
            <a:ext cx="10483958" cy="3172968"/>
          </a:xfrm>
        </p:spPr>
        <p:txBody>
          <a:bodyPr/>
          <a:lstStyle/>
          <a:p>
            <a:pPr marL="305435" indent="-305435"/>
            <a:r>
              <a:rPr lang="en-US" sz="1750" dirty="0">
                <a:ea typeface="+mn-lt"/>
                <a:cs typeface="+mn-lt"/>
              </a:rPr>
              <a:t>The primary regulatory body responsible for overseeing radiation safety and dose management in medical facilities in India, is the</a:t>
            </a:r>
            <a:r>
              <a:rPr lang="en-US" sz="1750" dirty="0">
                <a:solidFill>
                  <a:srgbClr val="FFC000"/>
                </a:solidFill>
                <a:ea typeface="+mn-lt"/>
                <a:cs typeface="+mn-lt"/>
              </a:rPr>
              <a:t> </a:t>
            </a:r>
            <a:r>
              <a:rPr lang="en-US" sz="1750" b="1" dirty="0">
                <a:solidFill>
                  <a:srgbClr val="FFC000"/>
                </a:solidFill>
                <a:ea typeface="+mn-lt"/>
                <a:cs typeface="+mn-lt"/>
              </a:rPr>
              <a:t>Atomic Energy Regulatory Board (AERB)</a:t>
            </a:r>
          </a:p>
          <a:p>
            <a:pPr marL="305435" indent="-305435"/>
            <a:endParaRPr lang="en-US" sz="1750" b="1" dirty="0">
              <a:solidFill>
                <a:srgbClr val="FFC000"/>
              </a:solidFill>
            </a:endParaRPr>
          </a:p>
          <a:p>
            <a:pPr marL="305435" indent="-305435"/>
            <a:r>
              <a:rPr lang="en-US" sz="1750" dirty="0">
                <a:solidFill>
                  <a:srgbClr val="FFC000"/>
                </a:solidFill>
                <a:ea typeface="+mn-lt"/>
                <a:cs typeface="+mn-lt"/>
              </a:rPr>
              <a:t>JCI </a:t>
            </a:r>
            <a:r>
              <a:rPr lang="en-US" sz="1750" dirty="0">
                <a:ea typeface="+mn-lt"/>
                <a:cs typeface="+mn-lt"/>
              </a:rPr>
              <a:t>is commonly associated with accrediting and certifying healthcare facilities for overall quality and patient safety standards.</a:t>
            </a:r>
          </a:p>
          <a:p>
            <a:pPr marL="305435" indent="-305435"/>
            <a:endParaRPr lang="en-US" sz="1750" dirty="0">
              <a:solidFill>
                <a:srgbClr val="3D3D3D"/>
              </a:solidFill>
            </a:endParaRPr>
          </a:p>
          <a:p>
            <a:pPr marL="305435" indent="-305435"/>
            <a:r>
              <a:rPr lang="en-US" sz="1750" dirty="0">
                <a:solidFill>
                  <a:srgbClr val="3D3D3D"/>
                </a:solidFill>
              </a:rPr>
              <a:t>Yet many institutions / radiology clinics/ departments are struggling to keep-up and submit the needed documentation on radiation dose.</a:t>
            </a:r>
          </a:p>
          <a:p>
            <a:pPr marL="305435" indent="-305435"/>
            <a:endParaRPr lang="en-US" sz="1750" dirty="0">
              <a:solidFill>
                <a:srgbClr val="3D3D3D"/>
              </a:solidFill>
            </a:endParaRPr>
          </a:p>
          <a:p>
            <a:pPr marL="305435" indent="-305435"/>
            <a:endParaRPr lang="en-US" sz="1750" dirty="0">
              <a:solidFill>
                <a:srgbClr val="3D3D3D"/>
              </a:solidFill>
            </a:endParaRPr>
          </a:p>
          <a:p>
            <a:pPr marL="305435" indent="-305435"/>
            <a:endParaRPr lang="en-US" sz="1750" b="1" dirty="0">
              <a:solidFill>
                <a:srgbClr val="FFC000"/>
              </a:solidFill>
            </a:endParaRPr>
          </a:p>
          <a:p>
            <a:pPr marL="305435" indent="-305435"/>
            <a:endParaRPr lang="en-US" sz="1750" b="1" dirty="0">
              <a:solidFill>
                <a:srgbClr val="FFC000"/>
              </a:solidFill>
            </a:endParaRPr>
          </a:p>
        </p:txBody>
      </p:sp>
      <p:sp>
        <p:nvSpPr>
          <p:cNvPr id="4" name="Footer Placeholder 3">
            <a:extLst>
              <a:ext uri="{FF2B5EF4-FFF2-40B4-BE49-F238E27FC236}">
                <a16:creationId xmlns:a16="http://schemas.microsoft.com/office/drawing/2014/main" id="{44A14D0A-7968-31DB-DFE8-77B87F8B8131}"/>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C964CC45-8E1E-995F-94A4-15296B8C5381}"/>
              </a:ext>
            </a:extLst>
          </p:cNvPr>
          <p:cNvSpPr>
            <a:spLocks noGrp="1"/>
          </p:cNvSpPr>
          <p:nvPr>
            <p:ph type="sldNum" sz="quarter" idx="4"/>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58211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7686-06CA-DF4D-F544-31CBFCA1F1B2}"/>
              </a:ext>
            </a:extLst>
          </p:cNvPr>
          <p:cNvSpPr>
            <a:spLocks noGrp="1"/>
          </p:cNvSpPr>
          <p:nvPr>
            <p:ph type="title"/>
          </p:nvPr>
        </p:nvSpPr>
        <p:spPr/>
        <p:txBody>
          <a:bodyPr/>
          <a:lstStyle/>
          <a:p>
            <a:r>
              <a:rPr lang="en-US" dirty="0"/>
              <a:t>Dose Registry</a:t>
            </a:r>
          </a:p>
        </p:txBody>
      </p:sp>
      <p:sp>
        <p:nvSpPr>
          <p:cNvPr id="3" name="Content Placeholder 2">
            <a:extLst>
              <a:ext uri="{FF2B5EF4-FFF2-40B4-BE49-F238E27FC236}">
                <a16:creationId xmlns:a16="http://schemas.microsoft.com/office/drawing/2014/main" id="{A7C03139-5EC2-EEDF-5245-AD417380CA11}"/>
              </a:ext>
            </a:extLst>
          </p:cNvPr>
          <p:cNvSpPr>
            <a:spLocks noGrp="1"/>
          </p:cNvSpPr>
          <p:nvPr>
            <p:ph idx="1"/>
          </p:nvPr>
        </p:nvSpPr>
        <p:spPr/>
        <p:txBody>
          <a:bodyPr/>
          <a:lstStyle/>
          <a:p>
            <a:pPr marL="305435" indent="-305435"/>
            <a:r>
              <a:rPr lang="en-US" sz="1750" dirty="0"/>
              <a:t>Standardize</a:t>
            </a:r>
          </a:p>
          <a:p>
            <a:pPr marL="305435" indent="-305435"/>
            <a:r>
              <a:rPr lang="en-US" sz="1750" dirty="0"/>
              <a:t>Improving patient safety &amp; Quality assurance</a:t>
            </a:r>
            <a:endParaRPr lang="en-US" sz="1750" dirty="0">
              <a:ea typeface="+mn-lt"/>
              <a:cs typeface="+mn-lt"/>
            </a:endParaRPr>
          </a:p>
          <a:p>
            <a:pPr marL="305435" indent="-305435"/>
            <a:r>
              <a:rPr lang="en-US" sz="1750" dirty="0"/>
              <a:t>Benchmark at various levels</a:t>
            </a:r>
          </a:p>
          <a:p>
            <a:pPr marL="629285" lvl="1" indent="-305435"/>
            <a:r>
              <a:rPr lang="en-US" dirty="0"/>
              <a:t>By modality like CT, Mammography</a:t>
            </a:r>
          </a:p>
          <a:p>
            <a:pPr marL="629285" lvl="1" indent="-305435"/>
            <a:r>
              <a:rPr lang="en-US" dirty="0"/>
              <a:t>Geographic regions like country, city</a:t>
            </a:r>
          </a:p>
          <a:p>
            <a:pPr marL="629285" lvl="1" indent="-305435"/>
            <a:r>
              <a:rPr lang="en-US" dirty="0"/>
              <a:t>Different age groups</a:t>
            </a:r>
          </a:p>
          <a:p>
            <a:pPr marL="629285" lvl="1" indent="-305435"/>
            <a:r>
              <a:rPr lang="en-US" dirty="0"/>
              <a:t>Institution types</a:t>
            </a:r>
          </a:p>
          <a:p>
            <a:pPr marL="629285" lvl="1" indent="-305435"/>
            <a:r>
              <a:rPr lang="en-US" dirty="0"/>
              <a:t>Internal benchmark</a:t>
            </a:r>
          </a:p>
          <a:p>
            <a:pPr marL="629285" lvl="1" indent="-305435"/>
            <a:r>
              <a:rPr lang="en-US" dirty="0"/>
              <a:t>Scan settings</a:t>
            </a:r>
          </a:p>
          <a:p>
            <a:pPr marL="305435" indent="-305435"/>
            <a:r>
              <a:rPr lang="en-US" sz="1750" dirty="0"/>
              <a:t>Seamless reporting to respective national registries</a:t>
            </a:r>
          </a:p>
        </p:txBody>
      </p:sp>
      <p:sp>
        <p:nvSpPr>
          <p:cNvPr id="4" name="Footer Placeholder 3">
            <a:extLst>
              <a:ext uri="{FF2B5EF4-FFF2-40B4-BE49-F238E27FC236}">
                <a16:creationId xmlns:a16="http://schemas.microsoft.com/office/drawing/2014/main" id="{5330ED1A-AC69-FBB2-8CE7-1A715C0CE8F8}"/>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A2B885EC-9168-6443-11A3-9AA83B74717F}"/>
              </a:ext>
            </a:extLst>
          </p:cNvPr>
          <p:cNvSpPr>
            <a:spLocks noGrp="1"/>
          </p:cNvSpPr>
          <p:nvPr>
            <p:ph type="sldNum" sz="quarter" idx="4"/>
          </p:nvPr>
        </p:nvSpPr>
        <p:spPr/>
        <p:txBody>
          <a:bodyPr/>
          <a:lstStyle/>
          <a:p>
            <a:fld id="{D57F1E4F-1CFF-5643-939E-217C01CDF565}" type="slidenum">
              <a:rPr lang="en-US" smtClean="0"/>
              <a:pPr/>
              <a:t>13</a:t>
            </a:fld>
            <a:endParaRPr lang="en-US" dirty="0"/>
          </a:p>
        </p:txBody>
      </p:sp>
      <p:pic>
        <p:nvPicPr>
          <p:cNvPr id="6" name="Picture 5" descr="A close up of a keyboard&#10;&#10;Description automatically generated">
            <a:extLst>
              <a:ext uri="{FF2B5EF4-FFF2-40B4-BE49-F238E27FC236}">
                <a16:creationId xmlns:a16="http://schemas.microsoft.com/office/drawing/2014/main" id="{7D6BA3FD-E2DA-B194-BBA0-44CDAF3E140F}"/>
              </a:ext>
            </a:extLst>
          </p:cNvPr>
          <p:cNvPicPr>
            <a:picLocks noChangeAspect="1"/>
          </p:cNvPicPr>
          <p:nvPr/>
        </p:nvPicPr>
        <p:blipFill>
          <a:blip r:embed="rId3"/>
          <a:stretch>
            <a:fillRect/>
          </a:stretch>
        </p:blipFill>
        <p:spPr>
          <a:xfrm>
            <a:off x="6356117" y="2105719"/>
            <a:ext cx="4390720" cy="3320743"/>
          </a:xfrm>
          <a:prstGeom prst="rect">
            <a:avLst/>
          </a:prstGeom>
        </p:spPr>
      </p:pic>
    </p:spTree>
    <p:extLst>
      <p:ext uri="{BB962C8B-B14F-4D97-AF65-F5344CB8AC3E}">
        <p14:creationId xmlns:p14="http://schemas.microsoft.com/office/powerpoint/2010/main" val="160561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4379-E0DB-B5A3-56F7-1C58CFE421A0}"/>
              </a:ext>
            </a:extLst>
          </p:cNvPr>
          <p:cNvSpPr>
            <a:spLocks noGrp="1"/>
          </p:cNvSpPr>
          <p:nvPr>
            <p:ph type="title"/>
          </p:nvPr>
        </p:nvSpPr>
        <p:spPr/>
        <p:txBody>
          <a:bodyPr/>
          <a:lstStyle/>
          <a:p>
            <a:r>
              <a:rPr lang="en-US" dirty="0"/>
              <a:t>Applicability of the solution to other fields</a:t>
            </a:r>
          </a:p>
        </p:txBody>
      </p:sp>
      <p:sp>
        <p:nvSpPr>
          <p:cNvPr id="3" name="Content Placeholder 2">
            <a:extLst>
              <a:ext uri="{FF2B5EF4-FFF2-40B4-BE49-F238E27FC236}">
                <a16:creationId xmlns:a16="http://schemas.microsoft.com/office/drawing/2014/main" id="{46EEAF04-6E77-58AE-04D1-051AF0E49E13}"/>
              </a:ext>
            </a:extLst>
          </p:cNvPr>
          <p:cNvSpPr>
            <a:spLocks noGrp="1"/>
          </p:cNvSpPr>
          <p:nvPr>
            <p:ph sz="half" idx="1"/>
          </p:nvPr>
        </p:nvSpPr>
        <p:spPr/>
        <p:txBody>
          <a:bodyPr/>
          <a:lstStyle/>
          <a:p>
            <a:pPr marL="305435" indent="-305435"/>
            <a:r>
              <a:rPr lang="en-US" sz="1750" dirty="0"/>
              <a:t>Data is captured in a similar way for contras media management for examinations that depend on contras enhancements.</a:t>
            </a:r>
          </a:p>
          <a:p>
            <a:pPr marL="305435" indent="-305435"/>
            <a:r>
              <a:rPr lang="en-US" sz="1750" dirty="0"/>
              <a:t>Similar solution is applicable for the contrast media management solution and support </a:t>
            </a:r>
          </a:p>
          <a:p>
            <a:pPr marL="629285" lvl="1" indent="-305435"/>
            <a:r>
              <a:rPr lang="en-US" dirty="0"/>
              <a:t>Planned Imaging Agent Administration SR Storage (1.2.840.10008.5.​1.​4.​1.​1.​88.​74)</a:t>
            </a:r>
          </a:p>
          <a:p>
            <a:pPr marL="629285" lvl="1" indent="-305435"/>
            <a:r>
              <a:rPr lang="en-US" dirty="0"/>
              <a:t>Performed Imaging Agent Administration SR Storage (1.2.840.10008.5.​1.​4.​1.​1.​88.​75)</a:t>
            </a:r>
          </a:p>
        </p:txBody>
      </p:sp>
      <p:sp>
        <p:nvSpPr>
          <p:cNvPr id="5" name="Slide Number Placeholder 4">
            <a:extLst>
              <a:ext uri="{FF2B5EF4-FFF2-40B4-BE49-F238E27FC236}">
                <a16:creationId xmlns:a16="http://schemas.microsoft.com/office/drawing/2014/main" id="{59597FFE-D407-047F-13A0-0C8FC797EC96}"/>
              </a:ext>
            </a:extLst>
          </p:cNvPr>
          <p:cNvSpPr>
            <a:spLocks noGrp="1"/>
          </p:cNvSpPr>
          <p:nvPr>
            <p:ph type="sldNum" sz="quarter" idx="4"/>
          </p:nvPr>
        </p:nvSpPr>
        <p:spPr/>
        <p:txBody>
          <a:bodyPr/>
          <a:lstStyle/>
          <a:p>
            <a:fld id="{D57F1E4F-1CFF-5643-939E-217C01CDF565}" type="slidenum">
              <a:rPr lang="en-US" smtClean="0"/>
              <a:pPr/>
              <a:t>14</a:t>
            </a:fld>
            <a:endParaRPr lang="en-US" dirty="0"/>
          </a:p>
        </p:txBody>
      </p:sp>
      <p:sp>
        <p:nvSpPr>
          <p:cNvPr id="4" name="Footer Placeholder 3">
            <a:extLst>
              <a:ext uri="{FF2B5EF4-FFF2-40B4-BE49-F238E27FC236}">
                <a16:creationId xmlns:a16="http://schemas.microsoft.com/office/drawing/2014/main" id="{AAF58363-2579-15C0-7E64-9337FD86D2C7}"/>
              </a:ext>
            </a:extLst>
          </p:cNvPr>
          <p:cNvSpPr>
            <a:spLocks noGrp="1"/>
          </p:cNvSpPr>
          <p:nvPr>
            <p:ph type="ftr" sz="quarter" idx="3"/>
          </p:nvPr>
        </p:nvSpPr>
        <p:spPr/>
        <p:txBody>
          <a:bodyPr/>
          <a:lstStyle/>
          <a:p>
            <a:r>
              <a:rPr lang="en-US" dirty="0"/>
              <a:t>Copyright DICOM® 2023     www.dicomstandard.org     #DICOMConference2023     #DICOM     </a:t>
            </a:r>
            <a:r>
              <a:rPr lang="en-US" dirty="0">
                <a:hlinkClick r:id="rId3">
                  <a:extLst>
                    <a:ext uri="{A12FA001-AC4F-418D-AE19-62706E023703}">
                      <ahyp:hlinkClr xmlns:ahyp="http://schemas.microsoft.com/office/drawing/2018/hyperlinkcolor" val="tx"/>
                    </a:ext>
                  </a:extLst>
                </a:hlinkClick>
              </a:rPr>
              <a:t>@The_DICOM_STD</a:t>
            </a:r>
            <a:endParaRPr lang="en-US" dirty="0"/>
          </a:p>
        </p:txBody>
      </p:sp>
      <p:grpSp>
        <p:nvGrpSpPr>
          <p:cNvPr id="13" name="Group 12">
            <a:extLst>
              <a:ext uri="{FF2B5EF4-FFF2-40B4-BE49-F238E27FC236}">
                <a16:creationId xmlns:a16="http://schemas.microsoft.com/office/drawing/2014/main" id="{611681F2-E213-619B-A0C2-B40704A47771}"/>
              </a:ext>
            </a:extLst>
          </p:cNvPr>
          <p:cNvGrpSpPr/>
          <p:nvPr/>
        </p:nvGrpSpPr>
        <p:grpSpPr>
          <a:xfrm>
            <a:off x="6620717" y="1807551"/>
            <a:ext cx="4593416" cy="4211731"/>
            <a:chOff x="6620717" y="1807551"/>
            <a:chExt cx="4593416" cy="4211731"/>
          </a:xfrm>
        </p:grpSpPr>
        <p:pic>
          <p:nvPicPr>
            <p:cNvPr id="8" name="Picture 7">
              <a:extLst>
                <a:ext uri="{FF2B5EF4-FFF2-40B4-BE49-F238E27FC236}">
                  <a16:creationId xmlns:a16="http://schemas.microsoft.com/office/drawing/2014/main" id="{DAB59AF1-4083-0E32-07B0-2E72E288FBC5}"/>
                </a:ext>
              </a:extLst>
            </p:cNvPr>
            <p:cNvPicPr>
              <a:picLocks noChangeAspect="1"/>
            </p:cNvPicPr>
            <p:nvPr/>
          </p:nvPicPr>
          <p:blipFill>
            <a:blip r:embed="rId4"/>
            <a:stretch>
              <a:fillRect/>
            </a:stretch>
          </p:blipFill>
          <p:spPr>
            <a:xfrm>
              <a:off x="6681892" y="1984075"/>
              <a:ext cx="3447101" cy="1926915"/>
            </a:xfrm>
            <a:prstGeom prst="rect">
              <a:avLst/>
            </a:prstGeom>
          </p:spPr>
        </p:pic>
        <p:pic>
          <p:nvPicPr>
            <p:cNvPr id="10" name="Picture 9">
              <a:extLst>
                <a:ext uri="{FF2B5EF4-FFF2-40B4-BE49-F238E27FC236}">
                  <a16:creationId xmlns:a16="http://schemas.microsoft.com/office/drawing/2014/main" id="{2E553417-03D2-4D35-B89E-6EFB13510429}"/>
                </a:ext>
              </a:extLst>
            </p:cNvPr>
            <p:cNvPicPr>
              <a:picLocks noChangeAspect="1"/>
            </p:cNvPicPr>
            <p:nvPr/>
          </p:nvPicPr>
          <p:blipFill>
            <a:blip r:embed="rId5"/>
            <a:stretch>
              <a:fillRect/>
            </a:stretch>
          </p:blipFill>
          <p:spPr>
            <a:xfrm>
              <a:off x="6620717" y="4089411"/>
              <a:ext cx="3508276" cy="1929871"/>
            </a:xfrm>
            <a:prstGeom prst="rect">
              <a:avLst/>
            </a:prstGeom>
          </p:spPr>
        </p:pic>
        <p:pic>
          <p:nvPicPr>
            <p:cNvPr id="12" name="Picture 11">
              <a:extLst>
                <a:ext uri="{FF2B5EF4-FFF2-40B4-BE49-F238E27FC236}">
                  <a16:creationId xmlns:a16="http://schemas.microsoft.com/office/drawing/2014/main" id="{54C67092-4F89-AF24-59B8-709796D4A89F}"/>
                </a:ext>
              </a:extLst>
            </p:cNvPr>
            <p:cNvPicPr>
              <a:picLocks noChangeAspect="1"/>
            </p:cNvPicPr>
            <p:nvPr/>
          </p:nvPicPr>
          <p:blipFill>
            <a:blip r:embed="rId6"/>
            <a:stretch>
              <a:fillRect/>
            </a:stretch>
          </p:blipFill>
          <p:spPr>
            <a:xfrm>
              <a:off x="10452094" y="1807551"/>
              <a:ext cx="762039" cy="768389"/>
            </a:xfrm>
            <a:prstGeom prst="rect">
              <a:avLst/>
            </a:prstGeom>
          </p:spPr>
        </p:pic>
      </p:grpSp>
    </p:spTree>
    <p:extLst>
      <p:ext uri="{BB962C8B-B14F-4D97-AF65-F5344CB8AC3E}">
        <p14:creationId xmlns:p14="http://schemas.microsoft.com/office/powerpoint/2010/main" val="121526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C490-E0E3-91BD-CFE4-A5DF2BB7CE53}"/>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3C137059-0862-3A0A-7B4B-6AA5B67D2173}"/>
              </a:ext>
            </a:extLst>
          </p:cNvPr>
          <p:cNvSpPr>
            <a:spLocks noGrp="1"/>
          </p:cNvSpPr>
          <p:nvPr>
            <p:ph sz="half" idx="1"/>
          </p:nvPr>
        </p:nvSpPr>
        <p:spPr/>
        <p:txBody>
          <a:bodyPr anchor="t"/>
          <a:lstStyle/>
          <a:p>
            <a:pPr marL="0" indent="0">
              <a:buNone/>
            </a:pPr>
            <a:endParaRPr lang="en-US" dirty="0"/>
          </a:p>
          <a:p>
            <a:pPr marL="0" indent="0">
              <a:buNone/>
            </a:pPr>
            <a:endParaRPr lang="en-US" dirty="0"/>
          </a:p>
          <a:p>
            <a:pPr marL="0" indent="0">
              <a:buNone/>
            </a:pPr>
            <a:r>
              <a:rPr lang="en-US" dirty="0"/>
              <a:t>Lead architect at Siemens Healthineers Pvt Ltd. He has done masters in Software Systems from BITS Pilani and has over 20 years of software development experience. Bijesh currently specializes on Cloud Computing in healthcare domain.</a:t>
            </a:r>
          </a:p>
          <a:p>
            <a:pPr marL="0" indent="0">
              <a:buNone/>
            </a:pPr>
            <a:r>
              <a:rPr lang="en-US" dirty="0">
                <a:hlinkClick r:id="rId2"/>
              </a:rPr>
              <a:t>b.bijesh@siemens-healthineers.com</a:t>
            </a:r>
            <a:endParaRPr lang="en-US" dirty="0"/>
          </a:p>
        </p:txBody>
      </p:sp>
      <p:sp>
        <p:nvSpPr>
          <p:cNvPr id="7" name="Content Placeholder 6">
            <a:extLst>
              <a:ext uri="{FF2B5EF4-FFF2-40B4-BE49-F238E27FC236}">
                <a16:creationId xmlns:a16="http://schemas.microsoft.com/office/drawing/2014/main" id="{A76D6193-952A-6A94-571F-A61A91BA19CF}"/>
              </a:ext>
            </a:extLst>
          </p:cNvPr>
          <p:cNvSpPr>
            <a:spLocks noGrp="1"/>
          </p:cNvSpPr>
          <p:nvPr>
            <p:ph sz="half" idx="2"/>
          </p:nvPr>
        </p:nvSpPr>
        <p:spPr/>
        <p:txBody>
          <a:bodyPr anchor="t">
            <a:normAutofit fontScale="92500" lnSpcReduction="10000"/>
          </a:bodyPr>
          <a:lstStyle/>
          <a:p>
            <a:pPr marL="0" indent="0">
              <a:buNone/>
            </a:pPr>
            <a:endParaRPr lang="en-US" dirty="0"/>
          </a:p>
          <a:p>
            <a:pPr marL="0" indent="0">
              <a:buNone/>
            </a:pPr>
            <a:endParaRPr lang="en-US" dirty="0"/>
          </a:p>
          <a:p>
            <a:pPr marL="0" indent="0">
              <a:buNone/>
            </a:pPr>
            <a:r>
              <a:rPr lang="en-US" dirty="0"/>
              <a:t>With a strong academic grounding in Computer Science and close to 11 years  in healthcare product management. Supriya is  a product manager passionate about healthcare and digital innovation, dedicated to driving positive change. She specializes in creating and implementing transformative solutions that improve patient care, provider experiences, and healthcare accessibility.</a:t>
            </a:r>
          </a:p>
          <a:p>
            <a:pPr marL="0" indent="0">
              <a:buNone/>
            </a:pPr>
            <a:r>
              <a:rPr lang="en-US" dirty="0">
                <a:hlinkClick r:id="rId3"/>
              </a:rPr>
              <a:t>supriya.seemanapalli@siemens-healthineers.com</a:t>
            </a:r>
            <a:endParaRPr lang="en-US" dirty="0"/>
          </a:p>
        </p:txBody>
      </p:sp>
      <p:sp>
        <p:nvSpPr>
          <p:cNvPr id="5" name="Slide Number Placeholder 4">
            <a:extLst>
              <a:ext uri="{FF2B5EF4-FFF2-40B4-BE49-F238E27FC236}">
                <a16:creationId xmlns:a16="http://schemas.microsoft.com/office/drawing/2014/main" id="{83C60DB9-A25A-180D-CE6B-31C2292A6E3E}"/>
              </a:ext>
            </a:extLst>
          </p:cNvPr>
          <p:cNvSpPr>
            <a:spLocks noGrp="1"/>
          </p:cNvSpPr>
          <p:nvPr>
            <p:ph type="sldNum" sz="quarter" idx="4"/>
          </p:nvPr>
        </p:nvSpPr>
        <p:spPr/>
        <p:txBody>
          <a:bodyPr/>
          <a:lstStyle/>
          <a:p>
            <a:fld id="{D57F1E4F-1CFF-5643-939E-217C01CDF565}" type="slidenum">
              <a:rPr lang="en-US" smtClean="0"/>
              <a:pPr/>
              <a:t>2</a:t>
            </a:fld>
            <a:endParaRPr lang="en-US" dirty="0"/>
          </a:p>
        </p:txBody>
      </p:sp>
      <p:sp>
        <p:nvSpPr>
          <p:cNvPr id="4" name="Footer Placeholder 3">
            <a:extLst>
              <a:ext uri="{FF2B5EF4-FFF2-40B4-BE49-F238E27FC236}">
                <a16:creationId xmlns:a16="http://schemas.microsoft.com/office/drawing/2014/main" id="{04DD5481-AD1F-D0ED-5C7F-015BB893C4D6}"/>
              </a:ext>
            </a:extLst>
          </p:cNvPr>
          <p:cNvSpPr>
            <a:spLocks noGrp="1"/>
          </p:cNvSpPr>
          <p:nvPr>
            <p:ph type="ftr" sz="quarter" idx="3"/>
          </p:nvPr>
        </p:nvSpPr>
        <p:spPr/>
        <p:txBody>
          <a:bodyPr/>
          <a:lstStyle/>
          <a:p>
            <a:r>
              <a:rPr lang="en-US" dirty="0"/>
              <a:t>Copyright DICOM® 2023     www.dicomstandard.org     #DICOMConference2023     #DICOM     </a:t>
            </a:r>
            <a:r>
              <a:rPr lang="en-US" dirty="0">
                <a:hlinkClick r:id="rId4">
                  <a:extLst>
                    <a:ext uri="{A12FA001-AC4F-418D-AE19-62706E023703}">
                      <ahyp:hlinkClr xmlns:ahyp="http://schemas.microsoft.com/office/drawing/2018/hyperlinkcolor" val="tx"/>
                    </a:ext>
                  </a:extLst>
                </a:hlinkClick>
              </a:rPr>
              <a:t>@The_DICOM_STD</a:t>
            </a:r>
            <a:endParaRPr lang="en-US" dirty="0"/>
          </a:p>
        </p:txBody>
      </p:sp>
      <p:sp>
        <p:nvSpPr>
          <p:cNvPr id="8" name="Text Placeholder 7">
            <a:extLst>
              <a:ext uri="{FF2B5EF4-FFF2-40B4-BE49-F238E27FC236}">
                <a16:creationId xmlns:a16="http://schemas.microsoft.com/office/drawing/2014/main" id="{28E4BCBF-D07F-0831-5B68-F8ED1E7CA9D2}"/>
              </a:ext>
            </a:extLst>
          </p:cNvPr>
          <p:cNvSpPr>
            <a:spLocks noGrp="1"/>
          </p:cNvSpPr>
          <p:nvPr>
            <p:ph type="body" idx="10"/>
          </p:nvPr>
        </p:nvSpPr>
        <p:spPr/>
        <p:txBody>
          <a:bodyPr/>
          <a:lstStyle/>
          <a:p>
            <a:r>
              <a:rPr lang="en-US" dirty="0"/>
              <a:t>Bijesh Balachandran</a:t>
            </a:r>
          </a:p>
        </p:txBody>
      </p:sp>
      <p:sp>
        <p:nvSpPr>
          <p:cNvPr id="9" name="Text Placeholder 8">
            <a:extLst>
              <a:ext uri="{FF2B5EF4-FFF2-40B4-BE49-F238E27FC236}">
                <a16:creationId xmlns:a16="http://schemas.microsoft.com/office/drawing/2014/main" id="{E4F7BF31-E43D-E8B0-B309-AF69E1702C1D}"/>
              </a:ext>
            </a:extLst>
          </p:cNvPr>
          <p:cNvSpPr>
            <a:spLocks noGrp="1"/>
          </p:cNvSpPr>
          <p:nvPr>
            <p:ph type="body" idx="11"/>
          </p:nvPr>
        </p:nvSpPr>
        <p:spPr/>
        <p:txBody>
          <a:bodyPr/>
          <a:lstStyle/>
          <a:p>
            <a:r>
              <a:rPr lang="en-US" dirty="0"/>
              <a:t>Supriya Seemanapalli</a:t>
            </a:r>
          </a:p>
        </p:txBody>
      </p:sp>
      <p:pic>
        <p:nvPicPr>
          <p:cNvPr id="13" name="Picture 12">
            <a:extLst>
              <a:ext uri="{FF2B5EF4-FFF2-40B4-BE49-F238E27FC236}">
                <a16:creationId xmlns:a16="http://schemas.microsoft.com/office/drawing/2014/main" id="{406976C1-BF30-E67D-7E86-573B1135C0C3}"/>
              </a:ext>
            </a:extLst>
          </p:cNvPr>
          <p:cNvPicPr>
            <a:picLocks noChangeAspect="1"/>
          </p:cNvPicPr>
          <p:nvPr/>
        </p:nvPicPr>
        <p:blipFill>
          <a:blip r:embed="rId5"/>
          <a:stretch>
            <a:fillRect/>
          </a:stretch>
        </p:blipFill>
        <p:spPr>
          <a:xfrm>
            <a:off x="9650068" y="1670742"/>
            <a:ext cx="1682890" cy="1692274"/>
          </a:xfrm>
          <a:prstGeom prst="rect">
            <a:avLst/>
          </a:prstGeom>
        </p:spPr>
      </p:pic>
      <p:pic>
        <p:nvPicPr>
          <p:cNvPr id="15" name="Picture 14">
            <a:extLst>
              <a:ext uri="{FF2B5EF4-FFF2-40B4-BE49-F238E27FC236}">
                <a16:creationId xmlns:a16="http://schemas.microsoft.com/office/drawing/2014/main" id="{A69D0301-EFCD-88D9-39D3-4E9C1227B5D1}"/>
              </a:ext>
            </a:extLst>
          </p:cNvPr>
          <p:cNvPicPr>
            <a:picLocks noChangeAspect="1"/>
          </p:cNvPicPr>
          <p:nvPr/>
        </p:nvPicPr>
        <p:blipFill>
          <a:blip r:embed="rId6"/>
          <a:stretch>
            <a:fillRect/>
          </a:stretch>
        </p:blipFill>
        <p:spPr>
          <a:xfrm>
            <a:off x="4025590" y="1679486"/>
            <a:ext cx="1682890" cy="1674786"/>
          </a:xfrm>
          <a:prstGeom prst="rect">
            <a:avLst/>
          </a:prstGeom>
        </p:spPr>
      </p:pic>
    </p:spTree>
    <p:extLst>
      <p:ext uri="{BB962C8B-B14F-4D97-AF65-F5344CB8AC3E}">
        <p14:creationId xmlns:p14="http://schemas.microsoft.com/office/powerpoint/2010/main" val="2508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99351D4-6089-C7D6-2ED5-4435CB186FF2}"/>
              </a:ext>
            </a:extLst>
          </p:cNvPr>
          <p:cNvSpPr>
            <a:spLocks noGrp="1"/>
          </p:cNvSpPr>
          <p:nvPr>
            <p:ph idx="1"/>
          </p:nvPr>
        </p:nvSpPr>
        <p:spPr>
          <a:xfrm>
            <a:off x="581041" y="2482596"/>
            <a:ext cx="10243841" cy="3305556"/>
          </a:xfrm>
        </p:spPr>
        <p:txBody>
          <a:bodyPr/>
          <a:lstStyle/>
          <a:p>
            <a:pPr marL="305435" indent="-305435"/>
            <a:r>
              <a:rPr lang="en-US" sz="1750" dirty="0">
                <a:ea typeface="+mn-lt"/>
                <a:cs typeface="+mn-lt"/>
              </a:rPr>
              <a:t>Is Radiation dose significant In radiology department</a:t>
            </a:r>
            <a:endParaRPr lang="en-US" dirty="0"/>
          </a:p>
          <a:p>
            <a:pPr marL="305435" indent="-305435"/>
            <a:r>
              <a:rPr lang="en-US" sz="1750" dirty="0">
                <a:ea typeface="+mn-lt"/>
                <a:cs typeface="+mn-lt"/>
              </a:rPr>
              <a:t>Challenges of building a Dose Management System</a:t>
            </a:r>
            <a:endParaRPr lang="en-US" dirty="0"/>
          </a:p>
          <a:p>
            <a:pPr marL="305435" indent="-305435"/>
            <a:r>
              <a:rPr lang="en-US" sz="1750" dirty="0">
                <a:ea typeface="+mn-lt"/>
                <a:cs typeface="+mn-lt"/>
              </a:rPr>
              <a:t>THE Reality in the field</a:t>
            </a:r>
            <a:endParaRPr lang="en-US" dirty="0"/>
          </a:p>
          <a:p>
            <a:pPr marL="305435" indent="-305435"/>
            <a:r>
              <a:rPr lang="en-US" sz="1750" dirty="0">
                <a:ea typeface="+mn-lt"/>
                <a:cs typeface="+mn-lt"/>
              </a:rPr>
              <a:t>Data variability</a:t>
            </a:r>
            <a:endParaRPr lang="en-US" dirty="0"/>
          </a:p>
          <a:p>
            <a:pPr marL="305435" indent="-305435"/>
            <a:r>
              <a:rPr lang="en-US" sz="1750" dirty="0">
                <a:ea typeface="+mn-lt"/>
                <a:cs typeface="+mn-lt"/>
              </a:rPr>
              <a:t>Solution explained</a:t>
            </a:r>
            <a:endParaRPr lang="en-US" dirty="0"/>
          </a:p>
          <a:p>
            <a:pPr marL="305435" indent="-305435"/>
            <a:r>
              <a:rPr lang="en-US" sz="1750" dirty="0">
                <a:ea typeface="+mn-lt"/>
                <a:cs typeface="+mn-lt"/>
              </a:rPr>
              <a:t>THE Dose registry</a:t>
            </a:r>
            <a:endParaRPr lang="en-US" dirty="0"/>
          </a:p>
          <a:p>
            <a:pPr marL="305435" indent="-305435"/>
            <a:r>
              <a:rPr lang="en-US" sz="1750" dirty="0">
                <a:ea typeface="+mn-lt"/>
                <a:cs typeface="+mn-lt"/>
              </a:rPr>
              <a:t>Applicability to other domains</a:t>
            </a:r>
            <a:endParaRPr lang="en-US" dirty="0"/>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p:txBody>
          <a:bodyPr/>
          <a:lstStyle/>
          <a:p>
            <a:r>
              <a:rPr lang="en-US" dirty="0"/>
              <a:t>Copyright DICOM® 2023     </a:t>
            </a:r>
            <a:r>
              <a:rPr lang="en-US" dirty="0" err="1"/>
              <a:t>www.dicomstandard.org</a:t>
            </a:r>
            <a:r>
              <a:rPr lang="en-US" dirty="0"/>
              <a:t>     #DICOMConference2023     #DICOM</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6444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57AA-A6C4-91FA-DCDE-B1BEB9818CB8}"/>
              </a:ext>
            </a:extLst>
          </p:cNvPr>
          <p:cNvSpPr>
            <a:spLocks noGrp="1"/>
          </p:cNvSpPr>
          <p:nvPr>
            <p:ph type="title"/>
          </p:nvPr>
        </p:nvSpPr>
        <p:spPr/>
        <p:txBody>
          <a:bodyPr/>
          <a:lstStyle/>
          <a:p>
            <a:r>
              <a:rPr lang="en-US" dirty="0"/>
              <a:t>Why Radiation dose is essential to manage?</a:t>
            </a:r>
          </a:p>
        </p:txBody>
      </p:sp>
      <p:sp>
        <p:nvSpPr>
          <p:cNvPr id="3" name="Content Placeholder 2">
            <a:extLst>
              <a:ext uri="{FF2B5EF4-FFF2-40B4-BE49-F238E27FC236}">
                <a16:creationId xmlns:a16="http://schemas.microsoft.com/office/drawing/2014/main" id="{E51C6F26-F5F8-6446-E5EA-7CE91D806DF6}"/>
              </a:ext>
            </a:extLst>
          </p:cNvPr>
          <p:cNvSpPr>
            <a:spLocks noGrp="1"/>
          </p:cNvSpPr>
          <p:nvPr>
            <p:ph idx="1"/>
          </p:nvPr>
        </p:nvSpPr>
        <p:spPr>
          <a:xfrm>
            <a:off x="581041" y="1757934"/>
            <a:ext cx="10243841" cy="4030218"/>
          </a:xfrm>
        </p:spPr>
        <p:txBody>
          <a:bodyPr/>
          <a:lstStyle/>
          <a:p>
            <a:pPr marL="305435" indent="-305435"/>
            <a:r>
              <a:rPr lang="en-US" sz="1800" dirty="0"/>
              <a:t>Adhering to ALARA principles   </a:t>
            </a:r>
            <a:endParaRPr lang="en-US" sz="1750" dirty="0"/>
          </a:p>
          <a:p>
            <a:pPr marL="305435" indent="-305435"/>
            <a:r>
              <a:rPr lang="en-US" sz="1750" dirty="0"/>
              <a:t>Reporting to regulatory authorities</a:t>
            </a:r>
            <a:endParaRPr lang="en-US" sz="1600" dirty="0"/>
          </a:p>
          <a:p>
            <a:pPr marL="305435" indent="-305435"/>
            <a:r>
              <a:rPr lang="en-US" sz="1750" dirty="0"/>
              <a:t>Optimizing the Image Quality</a:t>
            </a:r>
            <a:endParaRPr lang="en-US" sz="1600" dirty="0"/>
          </a:p>
          <a:p>
            <a:pPr marL="305435" indent="-305435"/>
            <a:r>
              <a:rPr lang="en-US" sz="1750" dirty="0"/>
              <a:t>Patient Safety</a:t>
            </a:r>
            <a:endParaRPr lang="en-US" sz="1600" dirty="0"/>
          </a:p>
          <a:p>
            <a:pPr marL="305435" indent="-305435"/>
            <a:r>
              <a:rPr lang="en-US" sz="1750" dirty="0"/>
              <a:t>Cumulative dose monitoring</a:t>
            </a:r>
          </a:p>
          <a:p>
            <a:pPr marL="305435" indent="-305435"/>
            <a:r>
              <a:rPr lang="en-US" sz="1750" dirty="0"/>
              <a:t>Quality assurance</a:t>
            </a:r>
          </a:p>
          <a:p>
            <a:pPr marL="305435" indent="-305435"/>
            <a:endParaRPr lang="en-US" sz="1750" dirty="0">
              <a:ea typeface="+mn-lt"/>
              <a:cs typeface="+mn-lt"/>
            </a:endParaRPr>
          </a:p>
          <a:p>
            <a:pPr marL="0" indent="0">
              <a:buNone/>
            </a:pPr>
            <a:endParaRPr lang="en-US" sz="1750" dirty="0">
              <a:ea typeface="+mn-lt"/>
              <a:cs typeface="+mn-lt"/>
            </a:endParaRPr>
          </a:p>
        </p:txBody>
      </p:sp>
      <p:sp>
        <p:nvSpPr>
          <p:cNvPr id="4" name="Footer Placeholder 3">
            <a:extLst>
              <a:ext uri="{FF2B5EF4-FFF2-40B4-BE49-F238E27FC236}">
                <a16:creationId xmlns:a16="http://schemas.microsoft.com/office/drawing/2014/main" id="{56E68DF3-63B9-9D7D-7F49-EB5B595A4927}"/>
              </a:ext>
            </a:extLst>
          </p:cNvPr>
          <p:cNvSpPr>
            <a:spLocks noGrp="1"/>
          </p:cNvSpPr>
          <p:nvPr>
            <p:ph type="ftr" sz="quarter" idx="11"/>
          </p:nvPr>
        </p:nvSpPr>
        <p:spPr/>
        <p:txBody>
          <a:bodyPr/>
          <a:lstStyle/>
          <a:p>
            <a:r>
              <a:rPr lang="en-US" dirty="0"/>
              <a:t>Copyright DICOM® 2023     </a:t>
            </a:r>
            <a:r>
              <a:rPr lang="en-US" dirty="0" err="1"/>
              <a:t>www.dicomstandard.org</a:t>
            </a:r>
            <a:r>
              <a:rPr lang="en-US" dirty="0"/>
              <a:t>     #DICOMConference2023     #DICOM     </a:t>
            </a:r>
          </a:p>
        </p:txBody>
      </p:sp>
      <p:sp>
        <p:nvSpPr>
          <p:cNvPr id="5" name="Slide Number Placeholder 4">
            <a:extLst>
              <a:ext uri="{FF2B5EF4-FFF2-40B4-BE49-F238E27FC236}">
                <a16:creationId xmlns:a16="http://schemas.microsoft.com/office/drawing/2014/main" id="{8DCCEF64-4F16-CBD5-6E79-8C30582F2C44}"/>
              </a:ext>
            </a:extLst>
          </p:cNvPr>
          <p:cNvSpPr>
            <a:spLocks noGrp="1"/>
          </p:cNvSpPr>
          <p:nvPr>
            <p:ph type="sldNum" sz="quarter" idx="4"/>
          </p:nvPr>
        </p:nvSpPr>
        <p:spPr/>
        <p:txBody>
          <a:bodyPr/>
          <a:lstStyle/>
          <a:p>
            <a:fld id="{D57F1E4F-1CFF-5643-939E-217C01CDF565}" type="slidenum">
              <a:rPr lang="en-US" smtClean="0"/>
              <a:pPr/>
              <a:t>4</a:t>
            </a:fld>
            <a:endParaRPr lang="en-US" dirty="0"/>
          </a:p>
        </p:txBody>
      </p:sp>
      <p:pic>
        <p:nvPicPr>
          <p:cNvPr id="6" name="Picture 5" descr="A yellow and black sign with black text&#10;&#10;Description automatically generated">
            <a:extLst>
              <a:ext uri="{FF2B5EF4-FFF2-40B4-BE49-F238E27FC236}">
                <a16:creationId xmlns:a16="http://schemas.microsoft.com/office/drawing/2014/main" id="{1EEEC181-EB3A-BD88-F8DE-C469034D1548}"/>
              </a:ext>
            </a:extLst>
          </p:cNvPr>
          <p:cNvPicPr>
            <a:picLocks noChangeAspect="1"/>
          </p:cNvPicPr>
          <p:nvPr/>
        </p:nvPicPr>
        <p:blipFill>
          <a:blip r:embed="rId2"/>
          <a:stretch>
            <a:fillRect/>
          </a:stretch>
        </p:blipFill>
        <p:spPr>
          <a:xfrm>
            <a:off x="7466184" y="2054610"/>
            <a:ext cx="2583851" cy="1925955"/>
          </a:xfrm>
          <a:prstGeom prst="rect">
            <a:avLst/>
          </a:prstGeom>
        </p:spPr>
      </p:pic>
      <p:pic>
        <p:nvPicPr>
          <p:cNvPr id="8" name="Picture 7" descr="A close up of a logo&#10;&#10;Description automatically generated">
            <a:extLst>
              <a:ext uri="{FF2B5EF4-FFF2-40B4-BE49-F238E27FC236}">
                <a16:creationId xmlns:a16="http://schemas.microsoft.com/office/drawing/2014/main" id="{AE1D00BE-F8F0-963E-C647-4FAB64707A32}"/>
              </a:ext>
            </a:extLst>
          </p:cNvPr>
          <p:cNvPicPr>
            <a:picLocks noChangeAspect="1"/>
          </p:cNvPicPr>
          <p:nvPr/>
        </p:nvPicPr>
        <p:blipFill>
          <a:blip r:embed="rId3"/>
          <a:stretch>
            <a:fillRect/>
          </a:stretch>
        </p:blipFill>
        <p:spPr>
          <a:xfrm>
            <a:off x="7545194" y="4133943"/>
            <a:ext cx="2504084" cy="830054"/>
          </a:xfrm>
          <a:prstGeom prst="rect">
            <a:avLst/>
          </a:prstGeom>
        </p:spPr>
      </p:pic>
    </p:spTree>
    <p:extLst>
      <p:ext uri="{BB962C8B-B14F-4D97-AF65-F5344CB8AC3E}">
        <p14:creationId xmlns:p14="http://schemas.microsoft.com/office/powerpoint/2010/main" val="163052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3F48-1C71-8557-88FD-09913E5E64CE}"/>
              </a:ext>
            </a:extLst>
          </p:cNvPr>
          <p:cNvSpPr>
            <a:spLocks noGrp="1"/>
          </p:cNvSpPr>
          <p:nvPr>
            <p:ph type="title"/>
          </p:nvPr>
        </p:nvSpPr>
        <p:spPr/>
        <p:txBody>
          <a:bodyPr/>
          <a:lstStyle/>
          <a:p>
            <a:r>
              <a:rPr lang="en-US" dirty="0"/>
              <a:t>Challenges of building a Dose Management System</a:t>
            </a:r>
          </a:p>
        </p:txBody>
      </p:sp>
      <p:sp>
        <p:nvSpPr>
          <p:cNvPr id="3" name="Content Placeholder 2">
            <a:extLst>
              <a:ext uri="{FF2B5EF4-FFF2-40B4-BE49-F238E27FC236}">
                <a16:creationId xmlns:a16="http://schemas.microsoft.com/office/drawing/2014/main" id="{F22A714F-840A-96B8-B4AF-88AD026A420F}"/>
              </a:ext>
            </a:extLst>
          </p:cNvPr>
          <p:cNvSpPr>
            <a:spLocks noGrp="1"/>
          </p:cNvSpPr>
          <p:nvPr>
            <p:ph idx="1"/>
          </p:nvPr>
        </p:nvSpPr>
        <p:spPr/>
        <p:txBody>
          <a:bodyPr/>
          <a:lstStyle/>
          <a:p>
            <a:pPr marL="305435" indent="-305435"/>
            <a:r>
              <a:rPr lang="en-US" sz="1750" dirty="0">
                <a:ea typeface="+mn-lt"/>
                <a:cs typeface="+mn-lt"/>
              </a:rPr>
              <a:t>Data Integration and Compatibility</a:t>
            </a:r>
            <a:endParaRPr lang="en-US" dirty="0"/>
          </a:p>
          <a:p>
            <a:pPr marL="305435" indent="-305435"/>
            <a:r>
              <a:rPr lang="en-US" sz="1750" dirty="0">
                <a:ea typeface="+mn-lt"/>
                <a:cs typeface="+mn-lt"/>
              </a:rPr>
              <a:t>Data Accuracy and Quality</a:t>
            </a:r>
            <a:endParaRPr lang="en-US" dirty="0"/>
          </a:p>
          <a:p>
            <a:pPr marL="305435" indent="-305435"/>
            <a:r>
              <a:rPr lang="en-US" sz="1750" dirty="0">
                <a:ea typeface="+mn-lt"/>
                <a:cs typeface="+mn-lt"/>
              </a:rPr>
              <a:t>Dose Optimization</a:t>
            </a:r>
            <a:endParaRPr lang="en-US" dirty="0"/>
          </a:p>
          <a:p>
            <a:pPr marL="305435" indent="-305435"/>
            <a:r>
              <a:rPr lang="en-US" sz="1750" dirty="0">
                <a:ea typeface="+mn-lt"/>
                <a:cs typeface="+mn-lt"/>
              </a:rPr>
              <a:t>Regulatory Compliance</a:t>
            </a:r>
            <a:endParaRPr lang="en-US" dirty="0"/>
          </a:p>
          <a:p>
            <a:pPr marL="305435" indent="-305435"/>
            <a:r>
              <a:rPr lang="en-US" sz="1750" dirty="0">
                <a:ea typeface="+mn-lt"/>
                <a:cs typeface="+mn-lt"/>
              </a:rPr>
              <a:t>Interoperability and Vendor Neutrality</a:t>
            </a:r>
            <a:endParaRPr lang="en-US" dirty="0"/>
          </a:p>
          <a:p>
            <a:pPr marL="305435" indent="-305435"/>
            <a:r>
              <a:rPr lang="en-US" sz="1750" dirty="0">
                <a:ea typeface="+mn-lt"/>
                <a:cs typeface="+mn-lt"/>
              </a:rPr>
              <a:t>Scalability and Performance</a:t>
            </a:r>
            <a:endParaRPr lang="en-US" dirty="0"/>
          </a:p>
        </p:txBody>
      </p:sp>
      <p:sp>
        <p:nvSpPr>
          <p:cNvPr id="4" name="Footer Placeholder 3">
            <a:extLst>
              <a:ext uri="{FF2B5EF4-FFF2-40B4-BE49-F238E27FC236}">
                <a16:creationId xmlns:a16="http://schemas.microsoft.com/office/drawing/2014/main" id="{A162D934-DE92-5F8D-5511-75C33755B7A4}"/>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5A8DCD14-2C7E-947C-EF47-9190B9C06067}"/>
              </a:ext>
            </a:extLst>
          </p:cNvPr>
          <p:cNvSpPr>
            <a:spLocks noGrp="1"/>
          </p:cNvSpPr>
          <p:nvPr>
            <p:ph type="sldNum" sz="quarter" idx="4"/>
          </p:nvPr>
        </p:nvSpPr>
        <p:spPr/>
        <p:txBody>
          <a:bodyPr/>
          <a:lstStyle/>
          <a:p>
            <a:fld id="{D57F1E4F-1CFF-5643-939E-217C01CDF565}" type="slidenum">
              <a:rPr lang="en-US" smtClean="0"/>
              <a:pPr/>
              <a:t>5</a:t>
            </a:fld>
            <a:endParaRPr lang="en-US" dirty="0"/>
          </a:p>
        </p:txBody>
      </p:sp>
      <p:grpSp>
        <p:nvGrpSpPr>
          <p:cNvPr id="12" name="Group 11">
            <a:extLst>
              <a:ext uri="{FF2B5EF4-FFF2-40B4-BE49-F238E27FC236}">
                <a16:creationId xmlns:a16="http://schemas.microsoft.com/office/drawing/2014/main" id="{3BEE60C5-1556-AAE2-FC1A-E3FE417C2121}"/>
              </a:ext>
            </a:extLst>
          </p:cNvPr>
          <p:cNvGrpSpPr/>
          <p:nvPr/>
        </p:nvGrpSpPr>
        <p:grpSpPr>
          <a:xfrm>
            <a:off x="5607087" y="1384173"/>
            <a:ext cx="5091393" cy="4729709"/>
            <a:chOff x="5607087" y="1384173"/>
            <a:chExt cx="5091393" cy="4729709"/>
          </a:xfrm>
        </p:grpSpPr>
        <p:pic>
          <p:nvPicPr>
            <p:cNvPr id="11" name="Picture 10">
              <a:extLst>
                <a:ext uri="{FF2B5EF4-FFF2-40B4-BE49-F238E27FC236}">
                  <a16:creationId xmlns:a16="http://schemas.microsoft.com/office/drawing/2014/main" id="{62C53AE8-1193-FEF0-B69D-367A2F338840}"/>
                </a:ext>
              </a:extLst>
            </p:cNvPr>
            <p:cNvPicPr>
              <a:picLocks noChangeAspect="1"/>
            </p:cNvPicPr>
            <p:nvPr/>
          </p:nvPicPr>
          <p:blipFill>
            <a:blip r:embed="rId3"/>
            <a:stretch>
              <a:fillRect/>
            </a:stretch>
          </p:blipFill>
          <p:spPr>
            <a:xfrm>
              <a:off x="5607087" y="1384173"/>
              <a:ext cx="5091393" cy="4729709"/>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9" name="Oval 8">
              <a:extLst>
                <a:ext uri="{FF2B5EF4-FFF2-40B4-BE49-F238E27FC236}">
                  <a16:creationId xmlns:a16="http://schemas.microsoft.com/office/drawing/2014/main" id="{D2B74C07-F066-EAD1-23B1-43A5B20CD867}"/>
                </a:ext>
              </a:extLst>
            </p:cNvPr>
            <p:cNvSpPr/>
            <p:nvPr/>
          </p:nvSpPr>
          <p:spPr>
            <a:xfrm>
              <a:off x="5714391" y="2412248"/>
              <a:ext cx="1001141" cy="1062472"/>
            </a:xfrm>
            <a:prstGeom prst="ellipse">
              <a:avLst/>
            </a:prstGeom>
            <a:noFill/>
            <a:ln w="28575">
              <a:solidFill>
                <a:srgbClr val="EB690D"/>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847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4698-8B83-FF4A-0ABA-6F350980A622}"/>
              </a:ext>
            </a:extLst>
          </p:cNvPr>
          <p:cNvSpPr>
            <a:spLocks noGrp="1"/>
          </p:cNvSpPr>
          <p:nvPr>
            <p:ph type="title"/>
          </p:nvPr>
        </p:nvSpPr>
        <p:spPr/>
        <p:txBody>
          <a:bodyPr/>
          <a:lstStyle/>
          <a:p>
            <a:r>
              <a:rPr lang="en-US" dirty="0"/>
              <a:t>What is supported in DICOM ?</a:t>
            </a:r>
          </a:p>
        </p:txBody>
      </p:sp>
      <p:sp>
        <p:nvSpPr>
          <p:cNvPr id="3" name="Content Placeholder 2">
            <a:extLst>
              <a:ext uri="{FF2B5EF4-FFF2-40B4-BE49-F238E27FC236}">
                <a16:creationId xmlns:a16="http://schemas.microsoft.com/office/drawing/2014/main" id="{60D37EF1-91DB-E77C-AED6-82D281977AAE}"/>
              </a:ext>
            </a:extLst>
          </p:cNvPr>
          <p:cNvSpPr>
            <a:spLocks noGrp="1"/>
          </p:cNvSpPr>
          <p:nvPr>
            <p:ph sz="half" idx="1"/>
          </p:nvPr>
        </p:nvSpPr>
        <p:spPr/>
        <p:txBody>
          <a:bodyPr/>
          <a:lstStyle/>
          <a:p>
            <a:pPr marL="323903" lvl="1">
              <a:spcBef>
                <a:spcPts val="0"/>
              </a:spcBef>
              <a:spcAft>
                <a:spcPts val="0"/>
              </a:spcAft>
            </a:pPr>
            <a:r>
              <a:rPr lang="en-US" sz="1601" dirty="0">
                <a:latin typeface="Calibri" panose="020F0502020204030204" pitchFamily="34" charset="0"/>
              </a:rPr>
              <a:t>Radiation Dose Structured Report (</a:t>
            </a:r>
            <a:r>
              <a:rPr lang="en-US" sz="1601" b="1" dirty="0">
                <a:latin typeface="Calibri" panose="020F0502020204030204" pitchFamily="34" charset="0"/>
              </a:rPr>
              <a:t>RDSR</a:t>
            </a:r>
            <a:r>
              <a:rPr lang="en-US" sz="1601" dirty="0">
                <a:latin typeface="Calibri" panose="020F0502020204030204" pitchFamily="34" charset="0"/>
              </a:rPr>
              <a:t>):</a:t>
            </a:r>
          </a:p>
          <a:p>
            <a:pPr marL="593822" lvl="2">
              <a:spcBef>
                <a:spcPts val="0"/>
              </a:spcBef>
              <a:spcAft>
                <a:spcPts val="0"/>
              </a:spcAft>
            </a:pPr>
            <a:r>
              <a:rPr lang="en-US" sz="1600" dirty="0">
                <a:effectLst/>
                <a:latin typeface="Calibri" panose="020F0502020204030204" pitchFamily="34" charset="0"/>
              </a:rPr>
              <a:t>DICOM Structure Report (SR): the standard to exchange structured data produced in the course of image acquisition or post-processing</a:t>
            </a:r>
            <a:endParaRPr lang="en-US" sz="1401" dirty="0">
              <a:latin typeface="Calibri" panose="020F0502020204030204" pitchFamily="34" charset="0"/>
            </a:endParaRPr>
          </a:p>
          <a:p>
            <a:pPr marL="593822" lvl="2">
              <a:spcBef>
                <a:spcPts val="0"/>
              </a:spcBef>
              <a:spcAft>
                <a:spcPts val="0"/>
              </a:spcAft>
            </a:pPr>
            <a:r>
              <a:rPr lang="en-US" sz="1401" dirty="0">
                <a:effectLst/>
                <a:latin typeface="Calibri" panose="020F0502020204030204" pitchFamily="34" charset="0"/>
              </a:rPr>
              <a:t>RDSR:</a:t>
            </a:r>
          </a:p>
          <a:p>
            <a:pPr marL="935719" lvl="3">
              <a:spcBef>
                <a:spcPts val="0"/>
              </a:spcBef>
              <a:spcAft>
                <a:spcPts val="0"/>
              </a:spcAft>
            </a:pPr>
            <a:r>
              <a:rPr lang="en-US" sz="1201" dirty="0">
                <a:effectLst/>
                <a:latin typeface="Calibri" panose="020F0502020204030204" pitchFamily="34" charset="0"/>
              </a:rPr>
              <a:t>Evidence Document</a:t>
            </a:r>
          </a:p>
          <a:p>
            <a:pPr marL="935719" lvl="3">
              <a:spcBef>
                <a:spcPts val="0"/>
              </a:spcBef>
              <a:spcAft>
                <a:spcPts val="0"/>
              </a:spcAft>
            </a:pPr>
            <a:r>
              <a:rPr lang="en-US" sz="1201" dirty="0">
                <a:effectLst/>
                <a:latin typeface="Calibri" panose="020F0502020204030204" pitchFamily="34" charset="0"/>
              </a:rPr>
              <a:t>Primarily contain radiation dose measurements</a:t>
            </a:r>
          </a:p>
          <a:p>
            <a:pPr marL="935719" lvl="3">
              <a:spcBef>
                <a:spcPts val="0"/>
              </a:spcBef>
              <a:spcAft>
                <a:spcPts val="0"/>
              </a:spcAft>
            </a:pPr>
            <a:r>
              <a:rPr lang="en-US" sz="1201" dirty="0">
                <a:effectLst/>
                <a:latin typeface="Calibri" panose="020F0502020204030204" pitchFamily="34" charset="0"/>
              </a:rPr>
              <a:t>Used for dose control and QC purposes, summary dose information may be extracted and included in final imaging reports (e.g. HL7 CDA)</a:t>
            </a:r>
          </a:p>
          <a:p>
            <a:pPr marL="935719" lvl="3">
              <a:spcBef>
                <a:spcPts val="0"/>
              </a:spcBef>
              <a:spcAft>
                <a:spcPts val="0"/>
              </a:spcAft>
            </a:pPr>
            <a:r>
              <a:rPr lang="en-US" sz="1201" dirty="0">
                <a:effectLst/>
                <a:latin typeface="Calibri" panose="020F0502020204030204" pitchFamily="34" charset="0"/>
              </a:rPr>
              <a:t>Focus is on </a:t>
            </a:r>
            <a:r>
              <a:rPr lang="en-US" sz="1201" i="1" dirty="0">
                <a:effectLst/>
                <a:latin typeface="Calibri" panose="020F0502020204030204" pitchFamily="34" charset="0"/>
              </a:rPr>
              <a:t>computer processable </a:t>
            </a:r>
            <a:r>
              <a:rPr lang="en-US" sz="1201" dirty="0">
                <a:effectLst/>
                <a:latin typeface="Calibri" panose="020F0502020204030204" pitchFamily="34" charset="0"/>
              </a:rPr>
              <a:t>document contents</a:t>
            </a:r>
          </a:p>
          <a:p>
            <a:r>
              <a:rPr lang="en-US" dirty="0"/>
              <a:t>Human-readable Dose Screens</a:t>
            </a:r>
          </a:p>
          <a:p>
            <a:pPr lvl="1"/>
            <a:r>
              <a:rPr lang="en-US" dirty="0"/>
              <a:t>Not generally machine readable</a:t>
            </a:r>
          </a:p>
        </p:txBody>
      </p:sp>
      <p:pic>
        <p:nvPicPr>
          <p:cNvPr id="8" name="Content Placeholder 7">
            <a:extLst>
              <a:ext uri="{FF2B5EF4-FFF2-40B4-BE49-F238E27FC236}">
                <a16:creationId xmlns:a16="http://schemas.microsoft.com/office/drawing/2014/main" id="{453AA8D0-02B4-8335-6E90-55572A961EA0}"/>
              </a:ext>
            </a:extLst>
          </p:cNvPr>
          <p:cNvPicPr>
            <a:picLocks noGrp="1" noChangeAspect="1"/>
          </p:cNvPicPr>
          <p:nvPr>
            <p:ph sz="half" idx="2"/>
          </p:nvPr>
        </p:nvPicPr>
        <p:blipFill rotWithShape="1">
          <a:blip r:embed="rId3"/>
          <a:srcRect t="1869" b="1"/>
          <a:stretch/>
        </p:blipFill>
        <p:spPr>
          <a:xfrm>
            <a:off x="6599928" y="2776654"/>
            <a:ext cx="4000706" cy="2343095"/>
          </a:xfrm>
        </p:spPr>
      </p:pic>
      <p:sp>
        <p:nvSpPr>
          <p:cNvPr id="5" name="Slide Number Placeholder 4">
            <a:extLst>
              <a:ext uri="{FF2B5EF4-FFF2-40B4-BE49-F238E27FC236}">
                <a16:creationId xmlns:a16="http://schemas.microsoft.com/office/drawing/2014/main" id="{68C4F614-37E3-085F-8F2B-3DCE66052500}"/>
              </a:ext>
            </a:extLst>
          </p:cNvPr>
          <p:cNvSpPr>
            <a:spLocks noGrp="1"/>
          </p:cNvSpPr>
          <p:nvPr>
            <p:ph type="sldNum" sz="quarter" idx="4"/>
          </p:nvPr>
        </p:nvSpPr>
        <p:spPr/>
        <p:txBody>
          <a:bodyPr/>
          <a:lstStyle/>
          <a:p>
            <a:fld id="{D57F1E4F-1CFF-5643-939E-217C01CDF565}" type="slidenum">
              <a:rPr lang="en-US" smtClean="0"/>
              <a:pPr/>
              <a:t>6</a:t>
            </a:fld>
            <a:endParaRPr lang="en-US" dirty="0"/>
          </a:p>
        </p:txBody>
      </p:sp>
      <p:sp>
        <p:nvSpPr>
          <p:cNvPr id="4" name="Footer Placeholder 3">
            <a:extLst>
              <a:ext uri="{FF2B5EF4-FFF2-40B4-BE49-F238E27FC236}">
                <a16:creationId xmlns:a16="http://schemas.microsoft.com/office/drawing/2014/main" id="{9191B46E-48DE-6DC9-D070-2F6E89C07C5D}"/>
              </a:ext>
            </a:extLst>
          </p:cNvPr>
          <p:cNvSpPr>
            <a:spLocks noGrp="1"/>
          </p:cNvSpPr>
          <p:nvPr>
            <p:ph type="ftr" sz="quarter" idx="3"/>
          </p:nvPr>
        </p:nvSpPr>
        <p:spPr/>
        <p:txBody>
          <a:bodyPr/>
          <a:lstStyle/>
          <a:p>
            <a:r>
              <a:rPr lang="en-US" dirty="0"/>
              <a:t>Copyright DICOM® 2023     www.dicomstandard.org     #DICOMConference2023     #DICOM     </a:t>
            </a:r>
            <a:r>
              <a:rPr lang="en-US" dirty="0">
                <a:hlinkClick r:id="rId4">
                  <a:extLst>
                    <a:ext uri="{A12FA001-AC4F-418D-AE19-62706E023703}">
                      <ahyp:hlinkClr xmlns:ahyp="http://schemas.microsoft.com/office/drawing/2018/hyperlinkcolor" val="tx"/>
                    </a:ext>
                  </a:extLst>
                </a:hlinkClick>
              </a:rPr>
              <a:t>@The_DICOM_STD</a:t>
            </a:r>
            <a:endParaRPr lang="en-US" dirty="0"/>
          </a:p>
        </p:txBody>
      </p:sp>
    </p:spTree>
    <p:extLst>
      <p:ext uri="{BB962C8B-B14F-4D97-AF65-F5344CB8AC3E}">
        <p14:creationId xmlns:p14="http://schemas.microsoft.com/office/powerpoint/2010/main" val="2472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9F72-F994-C757-65E1-015E5717D81E}"/>
              </a:ext>
            </a:extLst>
          </p:cNvPr>
          <p:cNvSpPr>
            <a:spLocks noGrp="1"/>
          </p:cNvSpPr>
          <p:nvPr>
            <p:ph type="title"/>
          </p:nvPr>
        </p:nvSpPr>
        <p:spPr/>
        <p:txBody>
          <a:bodyPr/>
          <a:lstStyle/>
          <a:p>
            <a:r>
              <a:rPr lang="en-US" dirty="0"/>
              <a:t>Reality in the field!</a:t>
            </a:r>
          </a:p>
        </p:txBody>
      </p:sp>
      <p:sp>
        <p:nvSpPr>
          <p:cNvPr id="3" name="Content Placeholder 2">
            <a:extLst>
              <a:ext uri="{FF2B5EF4-FFF2-40B4-BE49-F238E27FC236}">
                <a16:creationId xmlns:a16="http://schemas.microsoft.com/office/drawing/2014/main" id="{7F803348-D0D3-3D91-7A00-CFCE9763799E}"/>
              </a:ext>
            </a:extLst>
          </p:cNvPr>
          <p:cNvSpPr>
            <a:spLocks noGrp="1"/>
          </p:cNvSpPr>
          <p:nvPr>
            <p:ph idx="1"/>
          </p:nvPr>
        </p:nvSpPr>
        <p:spPr/>
        <p:txBody>
          <a:bodyPr/>
          <a:lstStyle/>
          <a:p>
            <a:r>
              <a:rPr lang="en-US" dirty="0"/>
              <a:t>New scanners support RDSR</a:t>
            </a:r>
          </a:p>
          <a:p>
            <a:r>
              <a:rPr lang="en-US" dirty="0"/>
              <a:t>Many of the old scanners do not support RDSR</a:t>
            </a:r>
          </a:p>
          <a:p>
            <a:r>
              <a:rPr lang="en-US" dirty="0"/>
              <a:t>Some old PACS do not support new object</a:t>
            </a:r>
          </a:p>
          <a:p>
            <a:r>
              <a:rPr lang="en-US" dirty="0"/>
              <a:t>Old images in the archive might not have RDSR</a:t>
            </a:r>
          </a:p>
          <a:p>
            <a:r>
              <a:rPr lang="en-US" dirty="0"/>
              <a:t>Old scanners provide human readable dose screens</a:t>
            </a:r>
          </a:p>
          <a:p>
            <a:r>
              <a:rPr lang="en-US" dirty="0"/>
              <a:t>Some systems allow configuration which multiplies the variability</a:t>
            </a:r>
          </a:p>
        </p:txBody>
      </p:sp>
      <p:sp>
        <p:nvSpPr>
          <p:cNvPr id="4" name="Footer Placeholder 3">
            <a:extLst>
              <a:ext uri="{FF2B5EF4-FFF2-40B4-BE49-F238E27FC236}">
                <a16:creationId xmlns:a16="http://schemas.microsoft.com/office/drawing/2014/main" id="{9D044E71-5FC9-6E76-A6D9-DB623744B032}"/>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DBCC6D36-2CDF-826D-4413-7EFE08470F5C}"/>
              </a:ext>
            </a:extLst>
          </p:cNvPr>
          <p:cNvSpPr>
            <a:spLocks noGrp="1"/>
          </p:cNvSpPr>
          <p:nvPr>
            <p:ph type="sldNum" sz="quarter" idx="4"/>
          </p:nvPr>
        </p:nvSpPr>
        <p:spPr/>
        <p:txBody>
          <a:bodyPr/>
          <a:lstStyle/>
          <a:p>
            <a:fld id="{D57F1E4F-1CFF-5643-939E-217C01CDF565}" type="slidenum">
              <a:rPr lang="en-US" smtClean="0"/>
              <a:pPr/>
              <a:t>7</a:t>
            </a:fld>
            <a:endParaRPr lang="en-US" dirty="0"/>
          </a:p>
        </p:txBody>
      </p:sp>
      <p:pic>
        <p:nvPicPr>
          <p:cNvPr id="6" name="Picture 5" descr="A magnifying glass on a piece of paper&#10;&#10;Description automatically generated">
            <a:extLst>
              <a:ext uri="{FF2B5EF4-FFF2-40B4-BE49-F238E27FC236}">
                <a16:creationId xmlns:a16="http://schemas.microsoft.com/office/drawing/2014/main" id="{28FC6461-17CB-D4EA-BF12-013A6DCB86D0}"/>
              </a:ext>
            </a:extLst>
          </p:cNvPr>
          <p:cNvPicPr>
            <a:picLocks noChangeAspect="1"/>
          </p:cNvPicPr>
          <p:nvPr/>
        </p:nvPicPr>
        <p:blipFill>
          <a:blip r:embed="rId3"/>
          <a:stretch>
            <a:fillRect/>
          </a:stretch>
        </p:blipFill>
        <p:spPr>
          <a:xfrm>
            <a:off x="7796216" y="1746504"/>
            <a:ext cx="2229665" cy="2339340"/>
          </a:xfrm>
          <a:prstGeom prst="rect">
            <a:avLst/>
          </a:prstGeom>
        </p:spPr>
      </p:pic>
    </p:spTree>
    <p:extLst>
      <p:ext uri="{BB962C8B-B14F-4D97-AF65-F5344CB8AC3E}">
        <p14:creationId xmlns:p14="http://schemas.microsoft.com/office/powerpoint/2010/main" val="21231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0CC4-1928-CE5F-5BB6-18A78FDA225C}"/>
              </a:ext>
            </a:extLst>
          </p:cNvPr>
          <p:cNvSpPr>
            <a:spLocks noGrp="1"/>
          </p:cNvSpPr>
          <p:nvPr>
            <p:ph type="title"/>
          </p:nvPr>
        </p:nvSpPr>
        <p:spPr/>
        <p:txBody>
          <a:bodyPr/>
          <a:lstStyle/>
          <a:p>
            <a:r>
              <a:rPr lang="en-US" dirty="0"/>
              <a:t>Data variability of Human-readable Dose Screens</a:t>
            </a:r>
          </a:p>
        </p:txBody>
      </p:sp>
      <p:sp>
        <p:nvSpPr>
          <p:cNvPr id="4" name="Footer Placeholder 3">
            <a:extLst>
              <a:ext uri="{FF2B5EF4-FFF2-40B4-BE49-F238E27FC236}">
                <a16:creationId xmlns:a16="http://schemas.microsoft.com/office/drawing/2014/main" id="{856AA0AE-652C-DC50-677D-8A577FF7388F}"/>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1184C5E7-5D17-0502-5BCA-4C05DECE6273}"/>
              </a:ext>
            </a:extLst>
          </p:cNvPr>
          <p:cNvSpPr>
            <a:spLocks noGrp="1"/>
          </p:cNvSpPr>
          <p:nvPr>
            <p:ph type="sldNum" sz="quarter" idx="4"/>
          </p:nvPr>
        </p:nvSpPr>
        <p:spPr/>
        <p:txBody>
          <a:bodyPr/>
          <a:lstStyle/>
          <a:p>
            <a:fld id="{D57F1E4F-1CFF-5643-939E-217C01CDF565}" type="slidenum">
              <a:rPr lang="en-US" smtClean="0"/>
              <a:pPr/>
              <a:t>8</a:t>
            </a:fld>
            <a:endParaRPr lang="en-US" dirty="0"/>
          </a:p>
        </p:txBody>
      </p:sp>
      <p:pic>
        <p:nvPicPr>
          <p:cNvPr id="7" name="Picture 6">
            <a:extLst>
              <a:ext uri="{FF2B5EF4-FFF2-40B4-BE49-F238E27FC236}">
                <a16:creationId xmlns:a16="http://schemas.microsoft.com/office/drawing/2014/main" id="{C9B4BED0-DF2E-9623-FD67-B9ACC0ECDD57}"/>
              </a:ext>
            </a:extLst>
          </p:cNvPr>
          <p:cNvPicPr>
            <a:picLocks noChangeAspect="1"/>
          </p:cNvPicPr>
          <p:nvPr/>
        </p:nvPicPr>
        <p:blipFill>
          <a:blip r:embed="rId3"/>
          <a:stretch>
            <a:fillRect/>
          </a:stretch>
        </p:blipFill>
        <p:spPr>
          <a:xfrm>
            <a:off x="759292" y="1968526"/>
            <a:ext cx="2864386" cy="1718631"/>
          </a:xfrm>
          <a:prstGeom prst="rect">
            <a:avLst/>
          </a:prstGeom>
        </p:spPr>
      </p:pic>
      <p:pic>
        <p:nvPicPr>
          <p:cNvPr id="9" name="Picture 8">
            <a:extLst>
              <a:ext uri="{FF2B5EF4-FFF2-40B4-BE49-F238E27FC236}">
                <a16:creationId xmlns:a16="http://schemas.microsoft.com/office/drawing/2014/main" id="{D932032B-B0B0-E00D-D5DD-16A4C357C8D0}"/>
              </a:ext>
            </a:extLst>
          </p:cNvPr>
          <p:cNvPicPr>
            <a:picLocks noChangeAspect="1"/>
          </p:cNvPicPr>
          <p:nvPr/>
        </p:nvPicPr>
        <p:blipFill>
          <a:blip r:embed="rId4"/>
          <a:stretch>
            <a:fillRect/>
          </a:stretch>
        </p:blipFill>
        <p:spPr>
          <a:xfrm>
            <a:off x="3876591" y="1702407"/>
            <a:ext cx="2416262" cy="2173691"/>
          </a:xfrm>
          <a:prstGeom prst="rect">
            <a:avLst/>
          </a:prstGeom>
        </p:spPr>
      </p:pic>
      <p:pic>
        <p:nvPicPr>
          <p:cNvPr id="11" name="Picture 10">
            <a:extLst>
              <a:ext uri="{FF2B5EF4-FFF2-40B4-BE49-F238E27FC236}">
                <a16:creationId xmlns:a16="http://schemas.microsoft.com/office/drawing/2014/main" id="{00E65DE9-8A98-CE91-8E24-4E02C9F7A09C}"/>
              </a:ext>
            </a:extLst>
          </p:cNvPr>
          <p:cNvPicPr>
            <a:picLocks noChangeAspect="1"/>
          </p:cNvPicPr>
          <p:nvPr/>
        </p:nvPicPr>
        <p:blipFill>
          <a:blip r:embed="rId5"/>
          <a:stretch>
            <a:fillRect/>
          </a:stretch>
        </p:blipFill>
        <p:spPr>
          <a:xfrm>
            <a:off x="6545766" y="1683595"/>
            <a:ext cx="4201209" cy="4120673"/>
          </a:xfrm>
          <a:prstGeom prst="rect">
            <a:avLst/>
          </a:prstGeom>
        </p:spPr>
      </p:pic>
      <p:pic>
        <p:nvPicPr>
          <p:cNvPr id="17" name="Picture 16">
            <a:extLst>
              <a:ext uri="{FF2B5EF4-FFF2-40B4-BE49-F238E27FC236}">
                <a16:creationId xmlns:a16="http://schemas.microsoft.com/office/drawing/2014/main" id="{B7F8E3C5-626E-3488-008D-02065306EFC4}"/>
              </a:ext>
            </a:extLst>
          </p:cNvPr>
          <p:cNvPicPr>
            <a:picLocks noChangeAspect="1"/>
          </p:cNvPicPr>
          <p:nvPr/>
        </p:nvPicPr>
        <p:blipFill>
          <a:blip r:embed="rId6"/>
          <a:stretch>
            <a:fillRect/>
          </a:stretch>
        </p:blipFill>
        <p:spPr>
          <a:xfrm>
            <a:off x="759292" y="4233047"/>
            <a:ext cx="4610337" cy="1524078"/>
          </a:xfrm>
          <a:prstGeom prst="rect">
            <a:avLst/>
          </a:prstGeom>
        </p:spPr>
      </p:pic>
    </p:spTree>
    <p:extLst>
      <p:ext uri="{BB962C8B-B14F-4D97-AF65-F5344CB8AC3E}">
        <p14:creationId xmlns:p14="http://schemas.microsoft.com/office/powerpoint/2010/main" val="191415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42BE-8503-2B8A-206C-3F80D4DE9686}"/>
              </a:ext>
            </a:extLst>
          </p:cNvPr>
          <p:cNvSpPr>
            <a:spLocks noGrp="1"/>
          </p:cNvSpPr>
          <p:nvPr>
            <p:ph type="title"/>
          </p:nvPr>
        </p:nvSpPr>
        <p:spPr/>
        <p:txBody>
          <a:bodyPr/>
          <a:lstStyle/>
          <a:p>
            <a:r>
              <a:rPr lang="en-US" dirty="0"/>
              <a:t>How to enable the legacy systems?</a:t>
            </a:r>
          </a:p>
        </p:txBody>
      </p:sp>
      <p:sp>
        <p:nvSpPr>
          <p:cNvPr id="3" name="Content Placeholder 2">
            <a:extLst>
              <a:ext uri="{FF2B5EF4-FFF2-40B4-BE49-F238E27FC236}">
                <a16:creationId xmlns:a16="http://schemas.microsoft.com/office/drawing/2014/main" id="{3D58B01F-5659-FB14-6F77-9B8688CA1A96}"/>
              </a:ext>
            </a:extLst>
          </p:cNvPr>
          <p:cNvSpPr>
            <a:spLocks noGrp="1"/>
          </p:cNvSpPr>
          <p:nvPr>
            <p:ph idx="1"/>
          </p:nvPr>
        </p:nvSpPr>
        <p:spPr/>
        <p:txBody>
          <a:bodyPr/>
          <a:lstStyle/>
          <a:p>
            <a:r>
              <a:rPr lang="en-US" dirty="0"/>
              <a:t>Retrieve dose-screens from studies and Extract information from the human-readable dose screens</a:t>
            </a:r>
          </a:p>
          <a:p>
            <a:r>
              <a:rPr lang="en-US" dirty="0"/>
              <a:t>Prefer private tags over dose screens</a:t>
            </a:r>
          </a:p>
          <a:p>
            <a:r>
              <a:rPr lang="en-US" dirty="0"/>
              <a:t>Steps involved</a:t>
            </a:r>
          </a:p>
          <a:p>
            <a:pPr lvl="1"/>
            <a:r>
              <a:rPr lang="en-US" dirty="0"/>
              <a:t>OCR</a:t>
            </a:r>
          </a:p>
          <a:p>
            <a:pPr lvl="1"/>
            <a:r>
              <a:rPr lang="en-US" dirty="0"/>
              <a:t>Parsing extracted text</a:t>
            </a:r>
          </a:p>
          <a:p>
            <a:pPr lvl="1"/>
            <a:r>
              <a:rPr lang="en-US" dirty="0"/>
              <a:t>Pattern matching</a:t>
            </a:r>
          </a:p>
          <a:p>
            <a:pPr lvl="1"/>
            <a:r>
              <a:rPr lang="en-US" dirty="0"/>
              <a:t>Generate RDSR</a:t>
            </a:r>
          </a:p>
        </p:txBody>
      </p:sp>
      <p:sp>
        <p:nvSpPr>
          <p:cNvPr id="4" name="Footer Placeholder 3">
            <a:extLst>
              <a:ext uri="{FF2B5EF4-FFF2-40B4-BE49-F238E27FC236}">
                <a16:creationId xmlns:a16="http://schemas.microsoft.com/office/drawing/2014/main" id="{82E2D95F-4951-12F0-6A39-664AAD23D39F}"/>
              </a:ext>
            </a:extLst>
          </p:cNvPr>
          <p:cNvSpPr>
            <a:spLocks noGrp="1"/>
          </p:cNvSpPr>
          <p:nvPr>
            <p:ph type="ftr" sz="quarter" idx="11"/>
          </p:nvPr>
        </p:nvSpPr>
        <p:spPr/>
        <p:txBody>
          <a:bodyPr/>
          <a:lstStyle/>
          <a:p>
            <a:r>
              <a:rPr lang="en-US" dirty="0"/>
              <a:t>Copyright DICOM® 2023     www.dicomstandard.org     #DICOMConference2023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5" name="Slide Number Placeholder 4">
            <a:extLst>
              <a:ext uri="{FF2B5EF4-FFF2-40B4-BE49-F238E27FC236}">
                <a16:creationId xmlns:a16="http://schemas.microsoft.com/office/drawing/2014/main" id="{FC3701C4-592D-814B-4C3D-70A5DDC99776}"/>
              </a:ext>
            </a:extLst>
          </p:cNvPr>
          <p:cNvSpPr>
            <a:spLocks noGrp="1"/>
          </p:cNvSpPr>
          <p:nvPr>
            <p:ph type="sldNum" sz="quarter" idx="4"/>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106292772"/>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1371AA"/>
      </a:accent2>
      <a:accent3>
        <a:srgbClr val="60CBE7"/>
      </a:accent3>
      <a:accent4>
        <a:srgbClr val="EEEEEE"/>
      </a:accent4>
      <a:accent5>
        <a:srgbClr val="06847E"/>
      </a:accent5>
      <a:accent6>
        <a:srgbClr val="034E49"/>
      </a:accent6>
      <a:hlink>
        <a:srgbClr val="1371AA"/>
      </a:hlink>
      <a:folHlink>
        <a:srgbClr val="19325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e62e2e-62f1-4b88-8cf1-432aab3aa58f">
      <Terms xmlns="http://schemas.microsoft.com/office/infopath/2007/PartnerControls"/>
    </lcf76f155ced4ddcb4097134ff3c332f>
    <TaxCatchAll xmlns="486c1cc4-0cc5-42a3-a01e-b9e025673a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B08A24BF07DA4D84C4DAE7E8DA25C9" ma:contentTypeVersion="17" ma:contentTypeDescription="Create a new document." ma:contentTypeScope="" ma:versionID="24f50b1e4abc046cebc89a1ea544de3e">
  <xsd:schema xmlns:xsd="http://www.w3.org/2001/XMLSchema" xmlns:xs="http://www.w3.org/2001/XMLSchema" xmlns:p="http://schemas.microsoft.com/office/2006/metadata/properties" xmlns:ns2="08e62e2e-62f1-4b88-8cf1-432aab3aa58f" xmlns:ns3="486c1cc4-0cc5-42a3-a01e-b9e025673abc" targetNamespace="http://schemas.microsoft.com/office/2006/metadata/properties" ma:root="true" ma:fieldsID="75d5b9cd3ffb84502ebb6b795fd23e04" ns2:_="" ns3:_="">
    <xsd:import namespace="08e62e2e-62f1-4b88-8cf1-432aab3aa58f"/>
    <xsd:import namespace="486c1cc4-0cc5-42a3-a01e-b9e025673a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62e2e-62f1-4b88-8cf1-432aab3aa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26a90d-46de-4e11-973c-5c97377635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6c1cc4-0cc5-42a3-a01e-b9e025673a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0a68c6-dd48-49e9-b8d8-4e421edbb73d}" ma:internalName="TaxCatchAll" ma:showField="CatchAllData" ma:web="486c1cc4-0cc5-42a3-a01e-b9e025673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93A0A-113A-4CDF-9F8C-65C2267DDB85}">
  <ds:schemaRefs>
    <ds:schemaRef ds:uri="http://schemas.microsoft.com/office/infopath/2007/PartnerControls"/>
    <ds:schemaRef ds:uri="http://purl.org/dc/elements/1.1/"/>
    <ds:schemaRef ds:uri="http://schemas.microsoft.com/office/2006/metadata/properties"/>
    <ds:schemaRef ds:uri="486c1cc4-0cc5-42a3-a01e-b9e025673abc"/>
    <ds:schemaRef ds:uri="http://purl.org/dc/terms/"/>
    <ds:schemaRef ds:uri="08e62e2e-62f1-4b88-8cf1-432aab3aa58f"/>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B262C8A-A8AC-496F-84E5-99113F71FE64}"/>
</file>

<file path=customXml/itemProps3.xml><?xml version="1.0" encoding="utf-8"?>
<ds:datastoreItem xmlns:ds="http://schemas.openxmlformats.org/officeDocument/2006/customXml" ds:itemID="{AD1C35B5-C6BC-4DE0-AC0F-77C865045C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3277</TotalTime>
  <Words>1115</Words>
  <Application>Microsoft Office PowerPoint</Application>
  <PresentationFormat>Custom</PresentationFormat>
  <Paragraphs>136</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Helvetica</vt:lpstr>
      <vt:lpstr>Open Sans</vt:lpstr>
      <vt:lpstr>Segoe UI</vt:lpstr>
      <vt:lpstr>Wingdings 2</vt:lpstr>
      <vt:lpstr>Dividend</vt:lpstr>
      <vt:lpstr>DICOM Educational Conference Chennai, India</vt:lpstr>
      <vt:lpstr>Introduction</vt:lpstr>
      <vt:lpstr>Overview</vt:lpstr>
      <vt:lpstr>Why Radiation dose is essential to manage?</vt:lpstr>
      <vt:lpstr>Challenges of building a Dose Management System</vt:lpstr>
      <vt:lpstr>What is supported in DICOM ?</vt:lpstr>
      <vt:lpstr>Reality in the field!</vt:lpstr>
      <vt:lpstr>Data variability of Human-readable Dose Screens</vt:lpstr>
      <vt:lpstr>How to enable the legacy systems?</vt:lpstr>
      <vt:lpstr>How to enable the legacy systems? … (contd)</vt:lpstr>
      <vt:lpstr>How to scale the solution</vt:lpstr>
      <vt:lpstr>Where does India stand on this?</vt:lpstr>
      <vt:lpstr>Dose Registry</vt:lpstr>
      <vt:lpstr>Applicability of the solution to other fields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 Bijesh Balachandran</cp:lastModifiedBy>
  <cp:revision>87</cp:revision>
  <cp:lastPrinted>2023-10-06T09:28:35Z</cp:lastPrinted>
  <dcterms:created xsi:type="dcterms:W3CDTF">2018-06-26T03:42:10Z</dcterms:created>
  <dcterms:modified xsi:type="dcterms:W3CDTF">2023-10-09T13:30:44Z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0x0101009CB08A24BF07DA4D84C4DAE7E8DA25C9</vt:lpwstr>
  </property>
  <property fmtid="{D5CDD505-2E9C-101B-9397-08002B2CF9AE}" pid="3" name="MSIP_Label_ff6dbec8-95a8-4638-9f5f-bd076536645c_Enabled">
    <vt:lpwstr>true</vt:lpwstr>
  </property>
  <property fmtid="{D5CDD505-2E9C-101B-9397-08002B2CF9AE}" pid="4" name="MSIP_Label_ff6dbec8-95a8-4638-9f5f-bd076536645c_SetDate">
    <vt:lpwstr>2023-10-03T08:31:24Z</vt:lpwstr>
  </property>
  <property fmtid="{D5CDD505-2E9C-101B-9397-08002B2CF9AE}" pid="5" name="MSIP_Label_ff6dbec8-95a8-4638-9f5f-bd076536645c_Method">
    <vt:lpwstr>Standard</vt:lpwstr>
  </property>
  <property fmtid="{D5CDD505-2E9C-101B-9397-08002B2CF9AE}" pid="6" name="MSIP_Label_ff6dbec8-95a8-4638-9f5f-bd076536645c_Name">
    <vt:lpwstr>Restricted - Default</vt:lpwstr>
  </property>
  <property fmtid="{D5CDD505-2E9C-101B-9397-08002B2CF9AE}" pid="7" name="MSIP_Label_ff6dbec8-95a8-4638-9f5f-bd076536645c_SiteId">
    <vt:lpwstr>5dbf1add-202a-4b8d-815b-bf0fb024e033</vt:lpwstr>
  </property>
  <property fmtid="{D5CDD505-2E9C-101B-9397-08002B2CF9AE}" pid="8" name="MSIP_Label_ff6dbec8-95a8-4638-9f5f-bd076536645c_ActionId">
    <vt:lpwstr>089b6b38-0e13-4537-b539-dc50d43b6a78</vt:lpwstr>
  </property>
  <property fmtid="{D5CDD505-2E9C-101B-9397-08002B2CF9AE}" pid="9" name="MSIP_Label_ff6dbec8-95a8-4638-9f5f-bd076536645c_ContentBits">
    <vt:lpwstr>0</vt:lpwstr>
  </property>
</Properties>
</file>