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70" r:id="rId4"/>
  </p:sldMasterIdLst>
  <p:notesMasterIdLst>
    <p:notesMasterId r:id="rId18"/>
  </p:notesMasterIdLst>
  <p:sldIdLst>
    <p:sldId id="371" r:id="rId5"/>
    <p:sldId id="385" r:id="rId6"/>
    <p:sldId id="393" r:id="rId7"/>
    <p:sldId id="391" r:id="rId8"/>
    <p:sldId id="397" r:id="rId9"/>
    <p:sldId id="387" r:id="rId10"/>
    <p:sldId id="392" r:id="rId11"/>
    <p:sldId id="388" r:id="rId12"/>
    <p:sldId id="390" r:id="rId13"/>
    <p:sldId id="377" r:id="rId14"/>
    <p:sldId id="383" r:id="rId15"/>
    <p:sldId id="395" r:id="rId16"/>
    <p:sldId id="394" r:id="rId17"/>
  </p:sldIdLst>
  <p:sldSz cx="12188825"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man, Lisa" initials="SL" lastIdx="1" clrIdx="0">
    <p:extLst>
      <p:ext uri="{19B8F6BF-5375-455C-9EA6-DF929625EA0E}">
        <p15:presenceInfo xmlns:p15="http://schemas.microsoft.com/office/powerpoint/2012/main" userId="S::lspellman@dicomstandard.org::f400bef3-aa38-4a99-be18-8bcddfe4516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3144"/>
    <a:srgbClr val="FFBA08"/>
    <a:srgbClr val="D00000"/>
    <a:srgbClr val="FF4444"/>
    <a:srgbClr val="003049"/>
    <a:srgbClr val="F77F00"/>
    <a:srgbClr val="D62828"/>
    <a:srgbClr val="F1E0C5"/>
    <a:srgbClr val="C9B79C"/>
    <a:srgbClr val="7181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12" autoAdjust="0"/>
    <p:restoredTop sz="90068" autoAdjust="0"/>
  </p:normalViewPr>
  <p:slideViewPr>
    <p:cSldViewPr snapToGrid="0">
      <p:cViewPr varScale="1">
        <p:scale>
          <a:sx n="56" d="100"/>
          <a:sy n="56" d="100"/>
        </p:scale>
        <p:origin x="1268" y="56"/>
      </p:cViewPr>
      <p:guideLst>
        <p:guide orient="horz" pos="2160"/>
        <p:guide pos="3839"/>
      </p:guideLst>
    </p:cSldViewPr>
  </p:slideViewPr>
  <p:notesTextViewPr>
    <p:cViewPr>
      <p:scale>
        <a:sx n="1" d="1"/>
        <a:sy n="1" d="1"/>
      </p:scale>
      <p:origin x="0" y="0"/>
    </p:cViewPr>
  </p:notesTextViewPr>
  <p:sorterViewPr>
    <p:cViewPr>
      <p:scale>
        <a:sx n="80" d="100"/>
        <a:sy n="80" d="100"/>
      </p:scale>
      <p:origin x="0" y="-1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Breach</a:t>
            </a:r>
            <a:r>
              <a:rPr lang="en-US" baseline="0" dirty="0"/>
              <a:t> </a:t>
            </a:r>
            <a:r>
              <a:rPr lang="en-US" dirty="0"/>
              <a:t>data from OCR Site </a:t>
            </a:r>
            <a:br>
              <a:rPr lang="en-US" dirty="0"/>
            </a:br>
            <a:r>
              <a:rPr lang="en-US" dirty="0"/>
              <a:t>(2021-2023)</a:t>
            </a:r>
          </a:p>
        </c:rich>
      </c:tx>
      <c:layout>
        <c:manualLayout>
          <c:xMode val="edge"/>
          <c:yMode val="edge"/>
          <c:x val="0.17997367437973846"/>
          <c:y val="1.748251748251748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761558392371647"/>
          <c:y val="0.23283216783216784"/>
          <c:w val="0.54522832110806596"/>
          <c:h val="0.72609740653047739"/>
        </c:manualLayout>
      </c:layout>
      <c:doughnutChart>
        <c:varyColors val="1"/>
        <c:ser>
          <c:idx val="0"/>
          <c:order val="0"/>
          <c:tx>
            <c:strRef>
              <c:f>Sheet1!$B$1</c:f>
              <c:strCache>
                <c:ptCount val="1"/>
                <c:pt idx="0">
                  <c:v>OCR data for last 24 months</c:v>
                </c:pt>
              </c:strCache>
            </c:strRef>
          </c:tx>
          <c:spPr>
            <a:solidFill>
              <a:srgbClr val="FF4444"/>
            </a:solidFill>
            <a:ln w="0">
              <a:solidFill>
                <a:schemeClr val="lt1">
                  <a:alpha val="95000"/>
                </a:schemeClr>
              </a:solidFill>
            </a:ln>
          </c:spPr>
          <c:dPt>
            <c:idx val="0"/>
            <c:bubble3D val="0"/>
            <c:spPr>
              <a:solidFill>
                <a:srgbClr val="D00000"/>
              </a:solidFill>
              <a:ln w="0">
                <a:solidFill>
                  <a:schemeClr val="lt1">
                    <a:alpha val="95000"/>
                  </a:schemeClr>
                </a:solidFill>
              </a:ln>
              <a:effectLst/>
            </c:spPr>
            <c:extLst>
              <c:ext xmlns:c16="http://schemas.microsoft.com/office/drawing/2014/chart" uri="{C3380CC4-5D6E-409C-BE32-E72D297353CC}">
                <c16:uniqueId val="{00000002-FB1F-4A2D-A6AC-A4ED7DF8FC21}"/>
              </c:ext>
            </c:extLst>
          </c:dPt>
          <c:dPt>
            <c:idx val="1"/>
            <c:bubble3D val="0"/>
            <c:spPr>
              <a:solidFill>
                <a:srgbClr val="1C3144"/>
              </a:solidFill>
              <a:ln w="0">
                <a:solidFill>
                  <a:schemeClr val="lt1">
                    <a:alpha val="95000"/>
                  </a:schemeClr>
                </a:solidFill>
              </a:ln>
              <a:effectLst/>
            </c:spPr>
            <c:extLst>
              <c:ext xmlns:c16="http://schemas.microsoft.com/office/drawing/2014/chart" uri="{C3380CC4-5D6E-409C-BE32-E72D297353CC}">
                <c16:uniqueId val="{00000003-FB1F-4A2D-A6AC-A4ED7DF8FC21}"/>
              </c:ext>
            </c:extLst>
          </c:dPt>
          <c:dPt>
            <c:idx val="2"/>
            <c:bubble3D val="0"/>
            <c:spPr>
              <a:solidFill>
                <a:srgbClr val="FFBA08"/>
              </a:solidFill>
              <a:ln w="0">
                <a:solidFill>
                  <a:schemeClr val="lt1">
                    <a:alpha val="95000"/>
                  </a:schemeClr>
                </a:solidFill>
              </a:ln>
              <a:effectLst/>
            </c:spPr>
            <c:extLst>
              <c:ext xmlns:c16="http://schemas.microsoft.com/office/drawing/2014/chart" uri="{C3380CC4-5D6E-409C-BE32-E72D297353CC}">
                <c16:uniqueId val="{00000001-FB1F-4A2D-A6AC-A4ED7DF8FC21}"/>
              </c:ext>
            </c:extLst>
          </c:dPt>
          <c:cat>
            <c:strRef>
              <c:f>Sheet1!$A$2:$A$4</c:f>
              <c:strCache>
                <c:ptCount val="3"/>
                <c:pt idx="0">
                  <c:v>Network</c:v>
                </c:pt>
                <c:pt idx="1">
                  <c:v>Email</c:v>
                </c:pt>
                <c:pt idx="2">
                  <c:v>Other</c:v>
                </c:pt>
              </c:strCache>
            </c:strRef>
          </c:cat>
          <c:val>
            <c:numRef>
              <c:f>Sheet1!$B$2:$B$4</c:f>
              <c:numCache>
                <c:formatCode>General</c:formatCode>
                <c:ptCount val="3"/>
                <c:pt idx="0">
                  <c:v>106857524</c:v>
                </c:pt>
                <c:pt idx="1">
                  <c:v>5435384</c:v>
                </c:pt>
                <c:pt idx="2">
                  <c:v>12986778</c:v>
                </c:pt>
              </c:numCache>
            </c:numRef>
          </c:val>
          <c:extLst>
            <c:ext xmlns:c16="http://schemas.microsoft.com/office/drawing/2014/chart" uri="{C3380CC4-5D6E-409C-BE32-E72D297353CC}">
              <c16:uniqueId val="{00000000-FB1F-4A2D-A6AC-A4ED7DF8FC21}"/>
            </c:ext>
          </c:extLst>
        </c:ser>
        <c:dLbls>
          <c:showLegendKey val="0"/>
          <c:showVal val="0"/>
          <c:showCatName val="0"/>
          <c:showSerName val="0"/>
          <c:showPercent val="0"/>
          <c:showBubbleSize val="0"/>
          <c:showLeaderLines val="1"/>
        </c:dLbls>
        <c:firstSliceAng val="0"/>
        <c:holeSize val="70"/>
      </c:doughnutChart>
      <c:spPr>
        <a:noFill/>
        <a:ln>
          <a:noFill/>
        </a:ln>
        <a:effectLst/>
      </c:spPr>
    </c:plotArea>
    <c:legend>
      <c:legendPos val="r"/>
      <c:legendEntry>
        <c:idx val="0"/>
        <c:txPr>
          <a:bodyPr rot="0" spcFirstLastPara="1" vertOverflow="ellipsis" vert="horz" wrap="square" anchor="ctr" anchorCtr="1"/>
          <a:lstStyle/>
          <a:p>
            <a:pPr>
              <a:defRPr sz="1197" b="0" i="0" u="none" strike="noStrike" kern="1200" baseline="0">
                <a:ln>
                  <a:noFill/>
                </a:ln>
                <a:solidFill>
                  <a:schemeClr val="tx1">
                    <a:lumMod val="65000"/>
                    <a:lumOff val="35000"/>
                  </a:schemeClr>
                </a:solidFill>
                <a:latin typeface="+mn-lt"/>
                <a:ea typeface="+mn-ea"/>
                <a:cs typeface="+mn-cs"/>
              </a:defRPr>
            </a:pPr>
            <a:endParaRPr lang="en-US"/>
          </a:p>
        </c:txPr>
      </c:legendEntry>
      <c:layout>
        <c:manualLayout>
          <c:xMode val="edge"/>
          <c:yMode val="edge"/>
          <c:x val="0.73941129760665081"/>
          <c:y val="0.31005506304718905"/>
          <c:w val="0.20807804159216461"/>
          <c:h val="0.25607840977919716"/>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45.svg"/><Relationship Id="rId3" Type="http://schemas.openxmlformats.org/officeDocument/2006/relationships/image" Target="../media/image40.png"/><Relationship Id="rId7" Type="http://schemas.openxmlformats.org/officeDocument/2006/relationships/image" Target="../media/image44.png"/><Relationship Id="rId12" Type="http://schemas.openxmlformats.org/officeDocument/2006/relationships/image" Target="../media/image49.sv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43.svg"/><Relationship Id="rId11" Type="http://schemas.openxmlformats.org/officeDocument/2006/relationships/image" Target="../media/image48.png"/><Relationship Id="rId5" Type="http://schemas.openxmlformats.org/officeDocument/2006/relationships/image" Target="../media/image42.png"/><Relationship Id="rId10" Type="http://schemas.openxmlformats.org/officeDocument/2006/relationships/image" Target="../media/image47.svg"/><Relationship Id="rId4" Type="http://schemas.openxmlformats.org/officeDocument/2006/relationships/image" Target="../media/image41.svg"/><Relationship Id="rId9" Type="http://schemas.openxmlformats.org/officeDocument/2006/relationships/image" Target="../media/image46.png"/></Relationships>
</file>

<file path=ppt/diagrams/_rels/drawing1.xml.rels><?xml version="1.0" encoding="UTF-8" standalone="yes"?>
<Relationships xmlns="http://schemas.openxmlformats.org/package/2006/relationships"><Relationship Id="rId8" Type="http://schemas.openxmlformats.org/officeDocument/2006/relationships/image" Target="../media/image45.svg"/><Relationship Id="rId3" Type="http://schemas.openxmlformats.org/officeDocument/2006/relationships/image" Target="../media/image40.png"/><Relationship Id="rId7" Type="http://schemas.openxmlformats.org/officeDocument/2006/relationships/image" Target="../media/image44.png"/><Relationship Id="rId12" Type="http://schemas.openxmlformats.org/officeDocument/2006/relationships/image" Target="../media/image49.svg"/><Relationship Id="rId2" Type="http://schemas.openxmlformats.org/officeDocument/2006/relationships/image" Target="../media/image39.svg"/><Relationship Id="rId1" Type="http://schemas.openxmlformats.org/officeDocument/2006/relationships/image" Target="../media/image38.png"/><Relationship Id="rId6" Type="http://schemas.openxmlformats.org/officeDocument/2006/relationships/image" Target="../media/image43.svg"/><Relationship Id="rId11" Type="http://schemas.openxmlformats.org/officeDocument/2006/relationships/image" Target="../media/image48.png"/><Relationship Id="rId5" Type="http://schemas.openxmlformats.org/officeDocument/2006/relationships/image" Target="../media/image42.png"/><Relationship Id="rId10" Type="http://schemas.openxmlformats.org/officeDocument/2006/relationships/image" Target="../media/image47.svg"/><Relationship Id="rId4" Type="http://schemas.openxmlformats.org/officeDocument/2006/relationships/image" Target="../media/image41.svg"/><Relationship Id="rId9" Type="http://schemas.openxmlformats.org/officeDocument/2006/relationships/image" Target="../media/image46.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C0C343-3ACE-46EA-9BFF-BD11EE59A216}" type="doc">
      <dgm:prSet loTypeId="urn:microsoft.com/office/officeart/2018/2/layout/IconLabelList" loCatId="icon" qsTypeId="urn:microsoft.com/office/officeart/2005/8/quickstyle/simple1" qsCatId="simple" csTypeId="urn:microsoft.com/office/officeart/2018/5/colors/Iconchunking_neutralbg_colorful2" csCatId="colorful" phldr="1"/>
      <dgm:spPr/>
      <dgm:t>
        <a:bodyPr/>
        <a:lstStyle/>
        <a:p>
          <a:endParaRPr lang="en-US"/>
        </a:p>
      </dgm:t>
    </dgm:pt>
    <dgm:pt modelId="{6C56A89D-985B-46CC-85A5-1159E2AF29D0}">
      <dgm:prSet/>
      <dgm:spPr/>
      <dgm:t>
        <a:bodyPr/>
        <a:lstStyle/>
        <a:p>
          <a:r>
            <a:rPr lang="en-US"/>
            <a:t>Cloud</a:t>
          </a:r>
        </a:p>
      </dgm:t>
    </dgm:pt>
    <dgm:pt modelId="{EF253C05-6DC2-4F42-8BE7-8D4FDE382219}" type="parTrans" cxnId="{24A6EF24-09C0-4E10-990D-504EBC37B1BD}">
      <dgm:prSet/>
      <dgm:spPr/>
      <dgm:t>
        <a:bodyPr/>
        <a:lstStyle/>
        <a:p>
          <a:endParaRPr lang="en-US"/>
        </a:p>
      </dgm:t>
    </dgm:pt>
    <dgm:pt modelId="{1F05B58A-C46F-4615-89C8-E9A4A287DA05}" type="sibTrans" cxnId="{24A6EF24-09C0-4E10-990D-504EBC37B1BD}">
      <dgm:prSet/>
      <dgm:spPr/>
      <dgm:t>
        <a:bodyPr/>
        <a:lstStyle/>
        <a:p>
          <a:endParaRPr lang="en-US"/>
        </a:p>
      </dgm:t>
    </dgm:pt>
    <dgm:pt modelId="{07F85177-B5B4-4A99-8645-6006389647DA}">
      <dgm:prSet/>
      <dgm:spPr/>
      <dgm:t>
        <a:bodyPr/>
        <a:lstStyle/>
        <a:p>
          <a:r>
            <a:rPr lang="en-US"/>
            <a:t>Telemedicine</a:t>
          </a:r>
        </a:p>
      </dgm:t>
    </dgm:pt>
    <dgm:pt modelId="{AE05D3DC-6645-4C4A-A907-1A48403A8BB1}" type="parTrans" cxnId="{933C5D40-7DCA-4E0D-96F7-BAE377637A98}">
      <dgm:prSet/>
      <dgm:spPr/>
      <dgm:t>
        <a:bodyPr/>
        <a:lstStyle/>
        <a:p>
          <a:endParaRPr lang="en-US"/>
        </a:p>
      </dgm:t>
    </dgm:pt>
    <dgm:pt modelId="{3D39CEA8-44C7-4954-873C-0F639A1F43DA}" type="sibTrans" cxnId="{933C5D40-7DCA-4E0D-96F7-BAE377637A98}">
      <dgm:prSet/>
      <dgm:spPr/>
      <dgm:t>
        <a:bodyPr/>
        <a:lstStyle/>
        <a:p>
          <a:endParaRPr lang="en-US"/>
        </a:p>
      </dgm:t>
    </dgm:pt>
    <dgm:pt modelId="{C01A2164-4B82-4063-86C6-6B3106711227}">
      <dgm:prSet/>
      <dgm:spPr/>
      <dgm:t>
        <a:bodyPr/>
        <a:lstStyle/>
        <a:p>
          <a:r>
            <a:rPr lang="en-US"/>
            <a:t>IoT</a:t>
          </a:r>
        </a:p>
      </dgm:t>
    </dgm:pt>
    <dgm:pt modelId="{640C9F4F-D1E8-4ED2-AFD0-003EC6F31803}" type="parTrans" cxnId="{D2B7DDFD-3D80-479B-97DE-58E9D3066C40}">
      <dgm:prSet/>
      <dgm:spPr/>
      <dgm:t>
        <a:bodyPr/>
        <a:lstStyle/>
        <a:p>
          <a:endParaRPr lang="en-US"/>
        </a:p>
      </dgm:t>
    </dgm:pt>
    <dgm:pt modelId="{17A9A3F9-DAFB-49F5-BE53-6102881E2C9A}" type="sibTrans" cxnId="{D2B7DDFD-3D80-479B-97DE-58E9D3066C40}">
      <dgm:prSet/>
      <dgm:spPr/>
      <dgm:t>
        <a:bodyPr/>
        <a:lstStyle/>
        <a:p>
          <a:endParaRPr lang="en-US"/>
        </a:p>
      </dgm:t>
    </dgm:pt>
    <dgm:pt modelId="{42FFE601-A5E5-459D-A221-27B98B938142}">
      <dgm:prSet/>
      <dgm:spPr/>
      <dgm:t>
        <a:bodyPr/>
        <a:lstStyle/>
        <a:p>
          <a:r>
            <a:rPr lang="en-US"/>
            <a:t>AI &amp; ML</a:t>
          </a:r>
        </a:p>
      </dgm:t>
    </dgm:pt>
    <dgm:pt modelId="{86695479-346E-44B6-ABEE-AD273B4CB37E}" type="parTrans" cxnId="{ADDC52F5-D369-4E90-BBA2-E9ED55E16BA4}">
      <dgm:prSet/>
      <dgm:spPr/>
      <dgm:t>
        <a:bodyPr/>
        <a:lstStyle/>
        <a:p>
          <a:endParaRPr lang="en-US"/>
        </a:p>
      </dgm:t>
    </dgm:pt>
    <dgm:pt modelId="{0A802E2F-3451-4428-8EE6-E463F8BF719D}" type="sibTrans" cxnId="{ADDC52F5-D369-4E90-BBA2-E9ED55E16BA4}">
      <dgm:prSet/>
      <dgm:spPr/>
      <dgm:t>
        <a:bodyPr/>
        <a:lstStyle/>
        <a:p>
          <a:endParaRPr lang="en-US"/>
        </a:p>
      </dgm:t>
    </dgm:pt>
    <dgm:pt modelId="{4B8573E7-7C23-42FB-A7FA-22BDF77F9B94}">
      <dgm:prSet/>
      <dgm:spPr/>
      <dgm:t>
        <a:bodyPr/>
        <a:lstStyle/>
        <a:p>
          <a:r>
            <a:rPr lang="en-US"/>
            <a:t>Blockchain</a:t>
          </a:r>
        </a:p>
      </dgm:t>
    </dgm:pt>
    <dgm:pt modelId="{EE4FF5F5-6E9D-42FF-900D-6371CEC2BEA3}" type="parTrans" cxnId="{096EBAD0-5158-4F08-94D6-33F08F579261}">
      <dgm:prSet/>
      <dgm:spPr/>
      <dgm:t>
        <a:bodyPr/>
        <a:lstStyle/>
        <a:p>
          <a:endParaRPr lang="en-US"/>
        </a:p>
      </dgm:t>
    </dgm:pt>
    <dgm:pt modelId="{403D647D-255F-4501-82B5-EFCFDB4AEE1E}" type="sibTrans" cxnId="{096EBAD0-5158-4F08-94D6-33F08F579261}">
      <dgm:prSet/>
      <dgm:spPr/>
      <dgm:t>
        <a:bodyPr/>
        <a:lstStyle/>
        <a:p>
          <a:endParaRPr lang="en-US"/>
        </a:p>
      </dgm:t>
    </dgm:pt>
    <dgm:pt modelId="{F02CBEBD-6E65-4685-A56E-A0B547066F19}">
      <dgm:prSet/>
      <dgm:spPr/>
      <dgm:t>
        <a:bodyPr/>
        <a:lstStyle/>
        <a:p>
          <a:r>
            <a:rPr lang="en-US"/>
            <a:t>Quantum computer</a:t>
          </a:r>
        </a:p>
      </dgm:t>
    </dgm:pt>
    <dgm:pt modelId="{DECD6E00-392F-4B33-B7FC-3437EA39223B}" type="parTrans" cxnId="{F64A50DB-1B89-441F-AE81-1CB8C3CE06C9}">
      <dgm:prSet/>
      <dgm:spPr/>
      <dgm:t>
        <a:bodyPr/>
        <a:lstStyle/>
        <a:p>
          <a:endParaRPr lang="en-US"/>
        </a:p>
      </dgm:t>
    </dgm:pt>
    <dgm:pt modelId="{9D0B2188-CC00-4EC9-9FEB-9A528FCE5330}" type="sibTrans" cxnId="{F64A50DB-1B89-441F-AE81-1CB8C3CE06C9}">
      <dgm:prSet/>
      <dgm:spPr/>
      <dgm:t>
        <a:bodyPr/>
        <a:lstStyle/>
        <a:p>
          <a:endParaRPr lang="en-US"/>
        </a:p>
      </dgm:t>
    </dgm:pt>
    <dgm:pt modelId="{01C5B8BB-01B5-4B8E-8E70-E8D9FDD03D28}" type="pres">
      <dgm:prSet presAssocID="{63C0C343-3ACE-46EA-9BFF-BD11EE59A216}" presName="root" presStyleCnt="0">
        <dgm:presLayoutVars>
          <dgm:dir/>
          <dgm:resizeHandles val="exact"/>
        </dgm:presLayoutVars>
      </dgm:prSet>
      <dgm:spPr/>
    </dgm:pt>
    <dgm:pt modelId="{C85C0066-4631-49CC-BE01-D2DDEDC2D822}" type="pres">
      <dgm:prSet presAssocID="{6C56A89D-985B-46CC-85A5-1159E2AF29D0}" presName="compNode" presStyleCnt="0"/>
      <dgm:spPr/>
    </dgm:pt>
    <dgm:pt modelId="{F9294794-C806-4155-8AC7-C800F5D6A908}" type="pres">
      <dgm:prSet presAssocID="{6C56A89D-985B-46CC-85A5-1159E2AF29D0}" presName="iconRect" presStyleLbl="node1" presStyleIdx="0" presStyleCnt="6"/>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loud with solid fill"/>
        </a:ext>
      </dgm:extLst>
    </dgm:pt>
    <dgm:pt modelId="{B652845E-B57F-4100-B471-553BDBC1BF8E}" type="pres">
      <dgm:prSet presAssocID="{6C56A89D-985B-46CC-85A5-1159E2AF29D0}" presName="spaceRect" presStyleCnt="0"/>
      <dgm:spPr/>
    </dgm:pt>
    <dgm:pt modelId="{C1F0DE57-F4C6-4530-A2B5-5CD0146B190E}" type="pres">
      <dgm:prSet presAssocID="{6C56A89D-985B-46CC-85A5-1159E2AF29D0}" presName="textRect" presStyleLbl="revTx" presStyleIdx="0" presStyleCnt="6">
        <dgm:presLayoutVars>
          <dgm:chMax val="1"/>
          <dgm:chPref val="1"/>
        </dgm:presLayoutVars>
      </dgm:prSet>
      <dgm:spPr/>
    </dgm:pt>
    <dgm:pt modelId="{5E301E3D-1016-412D-AF68-EF50AFFF41C4}" type="pres">
      <dgm:prSet presAssocID="{1F05B58A-C46F-4615-89C8-E9A4A287DA05}" presName="sibTrans" presStyleCnt="0"/>
      <dgm:spPr/>
    </dgm:pt>
    <dgm:pt modelId="{21A3AF56-9D3B-4F6D-8A27-218C6F676D48}" type="pres">
      <dgm:prSet presAssocID="{07F85177-B5B4-4A99-8645-6006389647DA}" presName="compNode" presStyleCnt="0"/>
      <dgm:spPr/>
    </dgm:pt>
    <dgm:pt modelId="{1366A2AE-B200-47D7-9FB4-7DF43103592E}" type="pres">
      <dgm:prSet presAssocID="{07F85177-B5B4-4A99-8645-6006389647D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ethoscope"/>
        </a:ext>
      </dgm:extLst>
    </dgm:pt>
    <dgm:pt modelId="{4174AA04-3192-47D0-BA85-CEB7FB1AAF1F}" type="pres">
      <dgm:prSet presAssocID="{07F85177-B5B4-4A99-8645-6006389647DA}" presName="spaceRect" presStyleCnt="0"/>
      <dgm:spPr/>
    </dgm:pt>
    <dgm:pt modelId="{0DBC98AE-9021-44F5-BB5A-AB104E65E014}" type="pres">
      <dgm:prSet presAssocID="{07F85177-B5B4-4A99-8645-6006389647DA}" presName="textRect" presStyleLbl="revTx" presStyleIdx="1" presStyleCnt="6">
        <dgm:presLayoutVars>
          <dgm:chMax val="1"/>
          <dgm:chPref val="1"/>
        </dgm:presLayoutVars>
      </dgm:prSet>
      <dgm:spPr/>
    </dgm:pt>
    <dgm:pt modelId="{916CFA5C-63A3-43AD-A8B3-A26A532C5F2F}" type="pres">
      <dgm:prSet presAssocID="{3D39CEA8-44C7-4954-873C-0F639A1F43DA}" presName="sibTrans" presStyleCnt="0"/>
      <dgm:spPr/>
    </dgm:pt>
    <dgm:pt modelId="{FFCC175E-6E11-42C1-B70B-57554E73F73A}" type="pres">
      <dgm:prSet presAssocID="{C01A2164-4B82-4063-86C6-6B3106711227}" presName="compNode" presStyleCnt="0"/>
      <dgm:spPr/>
    </dgm:pt>
    <dgm:pt modelId="{AE7F20C6-15B0-4FE7-8E0D-6136F768C14A}" type="pres">
      <dgm:prSet presAssocID="{C01A2164-4B82-4063-86C6-6B3106711227}"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Internet Of Things with solid fill"/>
        </a:ext>
      </dgm:extLst>
    </dgm:pt>
    <dgm:pt modelId="{EDE6F472-A46E-41F1-8029-4CEC94257F69}" type="pres">
      <dgm:prSet presAssocID="{C01A2164-4B82-4063-86C6-6B3106711227}" presName="spaceRect" presStyleCnt="0"/>
      <dgm:spPr/>
    </dgm:pt>
    <dgm:pt modelId="{7C7D37BF-A025-4900-B639-61ECFF17A76E}" type="pres">
      <dgm:prSet presAssocID="{C01A2164-4B82-4063-86C6-6B3106711227}" presName="textRect" presStyleLbl="revTx" presStyleIdx="2" presStyleCnt="6">
        <dgm:presLayoutVars>
          <dgm:chMax val="1"/>
          <dgm:chPref val="1"/>
        </dgm:presLayoutVars>
      </dgm:prSet>
      <dgm:spPr/>
    </dgm:pt>
    <dgm:pt modelId="{51ED52D0-19C2-4BDC-BF55-6A7A41C2563D}" type="pres">
      <dgm:prSet presAssocID="{17A9A3F9-DAFB-49F5-BE53-6102881E2C9A}" presName="sibTrans" presStyleCnt="0"/>
      <dgm:spPr/>
    </dgm:pt>
    <dgm:pt modelId="{34E1470B-8F00-4486-9843-436081C7D7A2}" type="pres">
      <dgm:prSet presAssocID="{42FFE601-A5E5-459D-A221-27B98B938142}" presName="compNode" presStyleCnt="0"/>
      <dgm:spPr/>
    </dgm:pt>
    <dgm:pt modelId="{D74B2DAB-0586-4854-B527-7AFD4AC93B66}" type="pres">
      <dgm:prSet presAssocID="{42FFE601-A5E5-459D-A221-27B98B938142}"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ead with Gears"/>
        </a:ext>
      </dgm:extLst>
    </dgm:pt>
    <dgm:pt modelId="{4B5AE6C4-B928-43D6-BB31-BC1676EC661B}" type="pres">
      <dgm:prSet presAssocID="{42FFE601-A5E5-459D-A221-27B98B938142}" presName="spaceRect" presStyleCnt="0"/>
      <dgm:spPr/>
    </dgm:pt>
    <dgm:pt modelId="{D0193C2A-0A8C-4EF6-9670-04C8C74F807F}" type="pres">
      <dgm:prSet presAssocID="{42FFE601-A5E5-459D-A221-27B98B938142}" presName="textRect" presStyleLbl="revTx" presStyleIdx="3" presStyleCnt="6">
        <dgm:presLayoutVars>
          <dgm:chMax val="1"/>
          <dgm:chPref val="1"/>
        </dgm:presLayoutVars>
      </dgm:prSet>
      <dgm:spPr/>
    </dgm:pt>
    <dgm:pt modelId="{86860722-DAF1-4679-98A7-85CC5F7E5BB7}" type="pres">
      <dgm:prSet presAssocID="{0A802E2F-3451-4428-8EE6-E463F8BF719D}" presName="sibTrans" presStyleCnt="0"/>
      <dgm:spPr/>
    </dgm:pt>
    <dgm:pt modelId="{7241CDE0-DA93-47DB-8F7C-D8C7F6AEE58B}" type="pres">
      <dgm:prSet presAssocID="{4B8573E7-7C23-42FB-A7FA-22BDF77F9B94}" presName="compNode" presStyleCnt="0"/>
      <dgm:spPr/>
    </dgm:pt>
    <dgm:pt modelId="{13C202F5-63F3-4218-BB9D-6BCA9A2D39BB}" type="pres">
      <dgm:prSet presAssocID="{4B8573E7-7C23-42FB-A7FA-22BDF77F9B94}" presName="iconRect" presStyleLbl="node1" presStyleIdx="4" presStyleCnt="6"/>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Blockchain with solid fill"/>
        </a:ext>
      </dgm:extLst>
    </dgm:pt>
    <dgm:pt modelId="{B8F776BE-189C-4FDE-B49C-499AB9919349}" type="pres">
      <dgm:prSet presAssocID="{4B8573E7-7C23-42FB-A7FA-22BDF77F9B94}" presName="spaceRect" presStyleCnt="0"/>
      <dgm:spPr/>
    </dgm:pt>
    <dgm:pt modelId="{07163C57-F16D-44C0-BB7A-D6C56A81DA9D}" type="pres">
      <dgm:prSet presAssocID="{4B8573E7-7C23-42FB-A7FA-22BDF77F9B94}" presName="textRect" presStyleLbl="revTx" presStyleIdx="4" presStyleCnt="6">
        <dgm:presLayoutVars>
          <dgm:chMax val="1"/>
          <dgm:chPref val="1"/>
        </dgm:presLayoutVars>
      </dgm:prSet>
      <dgm:spPr/>
    </dgm:pt>
    <dgm:pt modelId="{889FE661-7C7C-47AD-8BAC-158BF2DB789C}" type="pres">
      <dgm:prSet presAssocID="{403D647D-255F-4501-82B5-EFCFDB4AEE1E}" presName="sibTrans" presStyleCnt="0"/>
      <dgm:spPr/>
    </dgm:pt>
    <dgm:pt modelId="{7E5A6B42-B34B-4258-A7A4-39212F4521F9}" type="pres">
      <dgm:prSet presAssocID="{F02CBEBD-6E65-4685-A56E-A0B547066F19}" presName="compNode" presStyleCnt="0"/>
      <dgm:spPr/>
    </dgm:pt>
    <dgm:pt modelId="{075C504E-D1EB-4F66-9B7D-426C58D6C8A2}" type="pres">
      <dgm:prSet presAssocID="{F02CBEBD-6E65-4685-A56E-A0B547066F19}" presName="iconRect" presStyleLbl="node1" presStyleIdx="5" presStyleCnt="6" custLinFactNeighborX="-425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Atom"/>
        </a:ext>
      </dgm:extLst>
    </dgm:pt>
    <dgm:pt modelId="{33C9BAD5-A090-4F23-A966-EDEBFE4EA454}" type="pres">
      <dgm:prSet presAssocID="{F02CBEBD-6E65-4685-A56E-A0B547066F19}" presName="spaceRect" presStyleCnt="0"/>
      <dgm:spPr/>
    </dgm:pt>
    <dgm:pt modelId="{C1BE3C2D-C9D8-48FF-ACAE-B975A3D3E43F}" type="pres">
      <dgm:prSet presAssocID="{F02CBEBD-6E65-4685-A56E-A0B547066F19}" presName="textRect" presStyleLbl="revTx" presStyleIdx="5" presStyleCnt="6">
        <dgm:presLayoutVars>
          <dgm:chMax val="1"/>
          <dgm:chPref val="1"/>
        </dgm:presLayoutVars>
      </dgm:prSet>
      <dgm:spPr/>
    </dgm:pt>
  </dgm:ptLst>
  <dgm:cxnLst>
    <dgm:cxn modelId="{24A6EF24-09C0-4E10-990D-504EBC37B1BD}" srcId="{63C0C343-3ACE-46EA-9BFF-BD11EE59A216}" destId="{6C56A89D-985B-46CC-85A5-1159E2AF29D0}" srcOrd="0" destOrd="0" parTransId="{EF253C05-6DC2-4F42-8BE7-8D4FDE382219}" sibTransId="{1F05B58A-C46F-4615-89C8-E9A4A287DA05}"/>
    <dgm:cxn modelId="{CBDCD729-40CE-4703-8EB8-E550388E9DA8}" type="presOf" srcId="{4B8573E7-7C23-42FB-A7FA-22BDF77F9B94}" destId="{07163C57-F16D-44C0-BB7A-D6C56A81DA9D}" srcOrd="0" destOrd="0" presId="urn:microsoft.com/office/officeart/2018/2/layout/IconLabelList"/>
    <dgm:cxn modelId="{5C1A6D2C-8B83-450E-8456-208BEB9DBA46}" type="presOf" srcId="{07F85177-B5B4-4A99-8645-6006389647DA}" destId="{0DBC98AE-9021-44F5-BB5A-AB104E65E014}" srcOrd="0" destOrd="0" presId="urn:microsoft.com/office/officeart/2018/2/layout/IconLabelList"/>
    <dgm:cxn modelId="{FA093740-7848-4090-90DE-B149C6DD3F34}" type="presOf" srcId="{42FFE601-A5E5-459D-A221-27B98B938142}" destId="{D0193C2A-0A8C-4EF6-9670-04C8C74F807F}" srcOrd="0" destOrd="0" presId="urn:microsoft.com/office/officeart/2018/2/layout/IconLabelList"/>
    <dgm:cxn modelId="{933C5D40-7DCA-4E0D-96F7-BAE377637A98}" srcId="{63C0C343-3ACE-46EA-9BFF-BD11EE59A216}" destId="{07F85177-B5B4-4A99-8645-6006389647DA}" srcOrd="1" destOrd="0" parTransId="{AE05D3DC-6645-4C4A-A907-1A48403A8BB1}" sibTransId="{3D39CEA8-44C7-4954-873C-0F639A1F43DA}"/>
    <dgm:cxn modelId="{A5075550-D746-480C-B076-935F73984C39}" type="presOf" srcId="{C01A2164-4B82-4063-86C6-6B3106711227}" destId="{7C7D37BF-A025-4900-B639-61ECFF17A76E}" srcOrd="0" destOrd="0" presId="urn:microsoft.com/office/officeart/2018/2/layout/IconLabelList"/>
    <dgm:cxn modelId="{A4C175CD-6AFF-4812-A242-DB86D81F9E1A}" type="presOf" srcId="{F02CBEBD-6E65-4685-A56E-A0B547066F19}" destId="{C1BE3C2D-C9D8-48FF-ACAE-B975A3D3E43F}" srcOrd="0" destOrd="0" presId="urn:microsoft.com/office/officeart/2018/2/layout/IconLabelList"/>
    <dgm:cxn modelId="{096EBAD0-5158-4F08-94D6-33F08F579261}" srcId="{63C0C343-3ACE-46EA-9BFF-BD11EE59A216}" destId="{4B8573E7-7C23-42FB-A7FA-22BDF77F9B94}" srcOrd="4" destOrd="0" parTransId="{EE4FF5F5-6E9D-42FF-900D-6371CEC2BEA3}" sibTransId="{403D647D-255F-4501-82B5-EFCFDB4AEE1E}"/>
    <dgm:cxn modelId="{F64A50DB-1B89-441F-AE81-1CB8C3CE06C9}" srcId="{63C0C343-3ACE-46EA-9BFF-BD11EE59A216}" destId="{F02CBEBD-6E65-4685-A56E-A0B547066F19}" srcOrd="5" destOrd="0" parTransId="{DECD6E00-392F-4B33-B7FC-3437EA39223B}" sibTransId="{9D0B2188-CC00-4EC9-9FEB-9A528FCE5330}"/>
    <dgm:cxn modelId="{F4E5A9DE-DFF0-42F4-954D-D806B072A3D2}" type="presOf" srcId="{6C56A89D-985B-46CC-85A5-1159E2AF29D0}" destId="{C1F0DE57-F4C6-4530-A2B5-5CD0146B190E}" srcOrd="0" destOrd="0" presId="urn:microsoft.com/office/officeart/2018/2/layout/IconLabelList"/>
    <dgm:cxn modelId="{752503F2-9AA1-4F3F-808F-C868DF11C53D}" type="presOf" srcId="{63C0C343-3ACE-46EA-9BFF-BD11EE59A216}" destId="{01C5B8BB-01B5-4B8E-8E70-E8D9FDD03D28}" srcOrd="0" destOrd="0" presId="urn:microsoft.com/office/officeart/2018/2/layout/IconLabelList"/>
    <dgm:cxn modelId="{ADDC52F5-D369-4E90-BBA2-E9ED55E16BA4}" srcId="{63C0C343-3ACE-46EA-9BFF-BD11EE59A216}" destId="{42FFE601-A5E5-459D-A221-27B98B938142}" srcOrd="3" destOrd="0" parTransId="{86695479-346E-44B6-ABEE-AD273B4CB37E}" sibTransId="{0A802E2F-3451-4428-8EE6-E463F8BF719D}"/>
    <dgm:cxn modelId="{D2B7DDFD-3D80-479B-97DE-58E9D3066C40}" srcId="{63C0C343-3ACE-46EA-9BFF-BD11EE59A216}" destId="{C01A2164-4B82-4063-86C6-6B3106711227}" srcOrd="2" destOrd="0" parTransId="{640C9F4F-D1E8-4ED2-AFD0-003EC6F31803}" sibTransId="{17A9A3F9-DAFB-49F5-BE53-6102881E2C9A}"/>
    <dgm:cxn modelId="{B7AC4039-6BB5-4BAD-BD81-22E5D6D80B56}" type="presParOf" srcId="{01C5B8BB-01B5-4B8E-8E70-E8D9FDD03D28}" destId="{C85C0066-4631-49CC-BE01-D2DDEDC2D822}" srcOrd="0" destOrd="0" presId="urn:microsoft.com/office/officeart/2018/2/layout/IconLabelList"/>
    <dgm:cxn modelId="{E562C924-3005-4CC0-9D32-970C46031196}" type="presParOf" srcId="{C85C0066-4631-49CC-BE01-D2DDEDC2D822}" destId="{F9294794-C806-4155-8AC7-C800F5D6A908}" srcOrd="0" destOrd="0" presId="urn:microsoft.com/office/officeart/2018/2/layout/IconLabelList"/>
    <dgm:cxn modelId="{0668D857-A893-4200-9CAD-1809F7DB4013}" type="presParOf" srcId="{C85C0066-4631-49CC-BE01-D2DDEDC2D822}" destId="{B652845E-B57F-4100-B471-553BDBC1BF8E}" srcOrd="1" destOrd="0" presId="urn:microsoft.com/office/officeart/2018/2/layout/IconLabelList"/>
    <dgm:cxn modelId="{5EEFED5E-91E6-438B-9079-AC040FF072DA}" type="presParOf" srcId="{C85C0066-4631-49CC-BE01-D2DDEDC2D822}" destId="{C1F0DE57-F4C6-4530-A2B5-5CD0146B190E}" srcOrd="2" destOrd="0" presId="urn:microsoft.com/office/officeart/2018/2/layout/IconLabelList"/>
    <dgm:cxn modelId="{E14AC215-5468-4AEB-97A6-8F9AE89D0BE9}" type="presParOf" srcId="{01C5B8BB-01B5-4B8E-8E70-E8D9FDD03D28}" destId="{5E301E3D-1016-412D-AF68-EF50AFFF41C4}" srcOrd="1" destOrd="0" presId="urn:microsoft.com/office/officeart/2018/2/layout/IconLabelList"/>
    <dgm:cxn modelId="{20AD1E11-0C79-43B6-8942-3B1225A01930}" type="presParOf" srcId="{01C5B8BB-01B5-4B8E-8E70-E8D9FDD03D28}" destId="{21A3AF56-9D3B-4F6D-8A27-218C6F676D48}" srcOrd="2" destOrd="0" presId="urn:microsoft.com/office/officeart/2018/2/layout/IconLabelList"/>
    <dgm:cxn modelId="{419F4F0C-036C-473E-A402-C170448CA726}" type="presParOf" srcId="{21A3AF56-9D3B-4F6D-8A27-218C6F676D48}" destId="{1366A2AE-B200-47D7-9FB4-7DF43103592E}" srcOrd="0" destOrd="0" presId="urn:microsoft.com/office/officeart/2018/2/layout/IconLabelList"/>
    <dgm:cxn modelId="{D6B7BF25-857C-4630-8F58-B54AFBDE4547}" type="presParOf" srcId="{21A3AF56-9D3B-4F6D-8A27-218C6F676D48}" destId="{4174AA04-3192-47D0-BA85-CEB7FB1AAF1F}" srcOrd="1" destOrd="0" presId="urn:microsoft.com/office/officeart/2018/2/layout/IconLabelList"/>
    <dgm:cxn modelId="{30A7DF42-47D6-4C1D-B8C3-B02449487CC4}" type="presParOf" srcId="{21A3AF56-9D3B-4F6D-8A27-218C6F676D48}" destId="{0DBC98AE-9021-44F5-BB5A-AB104E65E014}" srcOrd="2" destOrd="0" presId="urn:microsoft.com/office/officeart/2018/2/layout/IconLabelList"/>
    <dgm:cxn modelId="{4231370F-93B5-4091-BD8C-6BE0A76DFA2B}" type="presParOf" srcId="{01C5B8BB-01B5-4B8E-8E70-E8D9FDD03D28}" destId="{916CFA5C-63A3-43AD-A8B3-A26A532C5F2F}" srcOrd="3" destOrd="0" presId="urn:microsoft.com/office/officeart/2018/2/layout/IconLabelList"/>
    <dgm:cxn modelId="{91F60876-64C1-461C-9F36-E0110B01093D}" type="presParOf" srcId="{01C5B8BB-01B5-4B8E-8E70-E8D9FDD03D28}" destId="{FFCC175E-6E11-42C1-B70B-57554E73F73A}" srcOrd="4" destOrd="0" presId="urn:microsoft.com/office/officeart/2018/2/layout/IconLabelList"/>
    <dgm:cxn modelId="{8615E91A-1334-4D0B-B653-E273DD3E2748}" type="presParOf" srcId="{FFCC175E-6E11-42C1-B70B-57554E73F73A}" destId="{AE7F20C6-15B0-4FE7-8E0D-6136F768C14A}" srcOrd="0" destOrd="0" presId="urn:microsoft.com/office/officeart/2018/2/layout/IconLabelList"/>
    <dgm:cxn modelId="{FA31F51C-A2A7-4702-9A04-BF36C372DC6D}" type="presParOf" srcId="{FFCC175E-6E11-42C1-B70B-57554E73F73A}" destId="{EDE6F472-A46E-41F1-8029-4CEC94257F69}" srcOrd="1" destOrd="0" presId="urn:microsoft.com/office/officeart/2018/2/layout/IconLabelList"/>
    <dgm:cxn modelId="{C76E3028-CC11-4AF6-AE70-91ABCBD42768}" type="presParOf" srcId="{FFCC175E-6E11-42C1-B70B-57554E73F73A}" destId="{7C7D37BF-A025-4900-B639-61ECFF17A76E}" srcOrd="2" destOrd="0" presId="urn:microsoft.com/office/officeart/2018/2/layout/IconLabelList"/>
    <dgm:cxn modelId="{04CEC260-4387-4121-9212-E3171D631974}" type="presParOf" srcId="{01C5B8BB-01B5-4B8E-8E70-E8D9FDD03D28}" destId="{51ED52D0-19C2-4BDC-BF55-6A7A41C2563D}" srcOrd="5" destOrd="0" presId="urn:microsoft.com/office/officeart/2018/2/layout/IconLabelList"/>
    <dgm:cxn modelId="{166BA44A-C622-4F26-A00C-887625C5EE60}" type="presParOf" srcId="{01C5B8BB-01B5-4B8E-8E70-E8D9FDD03D28}" destId="{34E1470B-8F00-4486-9843-436081C7D7A2}" srcOrd="6" destOrd="0" presId="urn:microsoft.com/office/officeart/2018/2/layout/IconLabelList"/>
    <dgm:cxn modelId="{D149ECAC-C0B6-4B3F-9885-BC33A57955DE}" type="presParOf" srcId="{34E1470B-8F00-4486-9843-436081C7D7A2}" destId="{D74B2DAB-0586-4854-B527-7AFD4AC93B66}" srcOrd="0" destOrd="0" presId="urn:microsoft.com/office/officeart/2018/2/layout/IconLabelList"/>
    <dgm:cxn modelId="{F45D9B2C-489C-44CD-B7F0-E92009828A51}" type="presParOf" srcId="{34E1470B-8F00-4486-9843-436081C7D7A2}" destId="{4B5AE6C4-B928-43D6-BB31-BC1676EC661B}" srcOrd="1" destOrd="0" presId="urn:microsoft.com/office/officeart/2018/2/layout/IconLabelList"/>
    <dgm:cxn modelId="{382520CC-863A-4F7A-B104-C7AAF0C50D92}" type="presParOf" srcId="{34E1470B-8F00-4486-9843-436081C7D7A2}" destId="{D0193C2A-0A8C-4EF6-9670-04C8C74F807F}" srcOrd="2" destOrd="0" presId="urn:microsoft.com/office/officeart/2018/2/layout/IconLabelList"/>
    <dgm:cxn modelId="{23970C16-F65F-4966-BD7C-C861A56B3EB4}" type="presParOf" srcId="{01C5B8BB-01B5-4B8E-8E70-E8D9FDD03D28}" destId="{86860722-DAF1-4679-98A7-85CC5F7E5BB7}" srcOrd="7" destOrd="0" presId="urn:microsoft.com/office/officeart/2018/2/layout/IconLabelList"/>
    <dgm:cxn modelId="{AF4F1C18-ADC6-4492-933D-252EC2997A70}" type="presParOf" srcId="{01C5B8BB-01B5-4B8E-8E70-E8D9FDD03D28}" destId="{7241CDE0-DA93-47DB-8F7C-D8C7F6AEE58B}" srcOrd="8" destOrd="0" presId="urn:microsoft.com/office/officeart/2018/2/layout/IconLabelList"/>
    <dgm:cxn modelId="{873EA3ED-6493-4784-B00C-9B90AF8E814A}" type="presParOf" srcId="{7241CDE0-DA93-47DB-8F7C-D8C7F6AEE58B}" destId="{13C202F5-63F3-4218-BB9D-6BCA9A2D39BB}" srcOrd="0" destOrd="0" presId="urn:microsoft.com/office/officeart/2018/2/layout/IconLabelList"/>
    <dgm:cxn modelId="{D19076CE-7B76-4832-97EA-CEB43883189F}" type="presParOf" srcId="{7241CDE0-DA93-47DB-8F7C-D8C7F6AEE58B}" destId="{B8F776BE-189C-4FDE-B49C-499AB9919349}" srcOrd="1" destOrd="0" presId="urn:microsoft.com/office/officeart/2018/2/layout/IconLabelList"/>
    <dgm:cxn modelId="{1824E963-5022-4CEF-BE31-54F90781FC37}" type="presParOf" srcId="{7241CDE0-DA93-47DB-8F7C-D8C7F6AEE58B}" destId="{07163C57-F16D-44C0-BB7A-D6C56A81DA9D}" srcOrd="2" destOrd="0" presId="urn:microsoft.com/office/officeart/2018/2/layout/IconLabelList"/>
    <dgm:cxn modelId="{7DB28F85-D38A-4381-9B2E-9BC9B56FA8AE}" type="presParOf" srcId="{01C5B8BB-01B5-4B8E-8E70-E8D9FDD03D28}" destId="{889FE661-7C7C-47AD-8BAC-158BF2DB789C}" srcOrd="9" destOrd="0" presId="urn:microsoft.com/office/officeart/2018/2/layout/IconLabelList"/>
    <dgm:cxn modelId="{8CB8E8CB-384D-4869-B5F1-EB986B3406FE}" type="presParOf" srcId="{01C5B8BB-01B5-4B8E-8E70-E8D9FDD03D28}" destId="{7E5A6B42-B34B-4258-A7A4-39212F4521F9}" srcOrd="10" destOrd="0" presId="urn:microsoft.com/office/officeart/2018/2/layout/IconLabelList"/>
    <dgm:cxn modelId="{FFDD35EE-88D0-49BE-8DB7-5A4E0B2D7924}" type="presParOf" srcId="{7E5A6B42-B34B-4258-A7A4-39212F4521F9}" destId="{075C504E-D1EB-4F66-9B7D-426C58D6C8A2}" srcOrd="0" destOrd="0" presId="urn:microsoft.com/office/officeart/2018/2/layout/IconLabelList"/>
    <dgm:cxn modelId="{24814AC6-EBEC-46B4-83F1-79F11614129B}" type="presParOf" srcId="{7E5A6B42-B34B-4258-A7A4-39212F4521F9}" destId="{33C9BAD5-A090-4F23-A966-EDEBFE4EA454}" srcOrd="1" destOrd="0" presId="urn:microsoft.com/office/officeart/2018/2/layout/IconLabelList"/>
    <dgm:cxn modelId="{F8CE03F4-443B-46BD-A407-0EB6CE721C38}" type="presParOf" srcId="{7E5A6B42-B34B-4258-A7A4-39212F4521F9}" destId="{C1BE3C2D-C9D8-48FF-ACAE-B975A3D3E43F}"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294794-C806-4155-8AC7-C800F5D6A908}">
      <dsp:nvSpPr>
        <dsp:cNvPr id="0" name=""/>
        <dsp:cNvSpPr/>
      </dsp:nvSpPr>
      <dsp:spPr>
        <a:xfrm>
          <a:off x="443656" y="1037529"/>
          <a:ext cx="721406" cy="721406"/>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1F0DE57-F4C6-4530-A2B5-5CD0146B190E}">
      <dsp:nvSpPr>
        <dsp:cNvPr id="0" name=""/>
        <dsp:cNvSpPr/>
      </dsp:nvSpPr>
      <dsp:spPr>
        <a:xfrm>
          <a:off x="2796" y="1999458"/>
          <a:ext cx="1603125" cy="641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a:t>Cloud</a:t>
          </a:r>
        </a:p>
      </dsp:txBody>
      <dsp:txXfrm>
        <a:off x="2796" y="1999458"/>
        <a:ext cx="1603125" cy="641250"/>
      </dsp:txXfrm>
    </dsp:sp>
    <dsp:sp modelId="{1366A2AE-B200-47D7-9FB4-7DF43103592E}">
      <dsp:nvSpPr>
        <dsp:cNvPr id="0" name=""/>
        <dsp:cNvSpPr/>
      </dsp:nvSpPr>
      <dsp:spPr>
        <a:xfrm>
          <a:off x="2327328" y="1037529"/>
          <a:ext cx="721406" cy="7214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DBC98AE-9021-44F5-BB5A-AB104E65E014}">
      <dsp:nvSpPr>
        <dsp:cNvPr id="0" name=""/>
        <dsp:cNvSpPr/>
      </dsp:nvSpPr>
      <dsp:spPr>
        <a:xfrm>
          <a:off x="1886468" y="1999458"/>
          <a:ext cx="1603125" cy="641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a:t>Telemedicine</a:t>
          </a:r>
        </a:p>
      </dsp:txBody>
      <dsp:txXfrm>
        <a:off x="1886468" y="1999458"/>
        <a:ext cx="1603125" cy="641250"/>
      </dsp:txXfrm>
    </dsp:sp>
    <dsp:sp modelId="{AE7F20C6-15B0-4FE7-8E0D-6136F768C14A}">
      <dsp:nvSpPr>
        <dsp:cNvPr id="0" name=""/>
        <dsp:cNvSpPr/>
      </dsp:nvSpPr>
      <dsp:spPr>
        <a:xfrm>
          <a:off x="4210999" y="1037529"/>
          <a:ext cx="721406" cy="72140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C7D37BF-A025-4900-B639-61ECFF17A76E}">
      <dsp:nvSpPr>
        <dsp:cNvPr id="0" name=""/>
        <dsp:cNvSpPr/>
      </dsp:nvSpPr>
      <dsp:spPr>
        <a:xfrm>
          <a:off x="3770140" y="1999458"/>
          <a:ext cx="1603125" cy="641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a:t>IoT</a:t>
          </a:r>
        </a:p>
      </dsp:txBody>
      <dsp:txXfrm>
        <a:off x="3770140" y="1999458"/>
        <a:ext cx="1603125" cy="641250"/>
      </dsp:txXfrm>
    </dsp:sp>
    <dsp:sp modelId="{D74B2DAB-0586-4854-B527-7AFD4AC93B66}">
      <dsp:nvSpPr>
        <dsp:cNvPr id="0" name=""/>
        <dsp:cNvSpPr/>
      </dsp:nvSpPr>
      <dsp:spPr>
        <a:xfrm>
          <a:off x="6094671" y="1037529"/>
          <a:ext cx="721406" cy="72140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0193C2A-0A8C-4EF6-9670-04C8C74F807F}">
      <dsp:nvSpPr>
        <dsp:cNvPr id="0" name=""/>
        <dsp:cNvSpPr/>
      </dsp:nvSpPr>
      <dsp:spPr>
        <a:xfrm>
          <a:off x="5653812" y="1999458"/>
          <a:ext cx="1603125" cy="641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a:t>AI &amp; ML</a:t>
          </a:r>
        </a:p>
      </dsp:txBody>
      <dsp:txXfrm>
        <a:off x="5653812" y="1999458"/>
        <a:ext cx="1603125" cy="641250"/>
      </dsp:txXfrm>
    </dsp:sp>
    <dsp:sp modelId="{13C202F5-63F3-4218-BB9D-6BCA9A2D39BB}">
      <dsp:nvSpPr>
        <dsp:cNvPr id="0" name=""/>
        <dsp:cNvSpPr/>
      </dsp:nvSpPr>
      <dsp:spPr>
        <a:xfrm>
          <a:off x="7978343" y="1037529"/>
          <a:ext cx="721406" cy="721406"/>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7163C57-F16D-44C0-BB7A-D6C56A81DA9D}">
      <dsp:nvSpPr>
        <dsp:cNvPr id="0" name=""/>
        <dsp:cNvSpPr/>
      </dsp:nvSpPr>
      <dsp:spPr>
        <a:xfrm>
          <a:off x="7537484" y="1999458"/>
          <a:ext cx="1603125" cy="641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a:t>Blockchain</a:t>
          </a:r>
        </a:p>
      </dsp:txBody>
      <dsp:txXfrm>
        <a:off x="7537484" y="1999458"/>
        <a:ext cx="1603125" cy="641250"/>
      </dsp:txXfrm>
    </dsp:sp>
    <dsp:sp modelId="{075C504E-D1EB-4F66-9B7D-426C58D6C8A2}">
      <dsp:nvSpPr>
        <dsp:cNvPr id="0" name=""/>
        <dsp:cNvSpPr/>
      </dsp:nvSpPr>
      <dsp:spPr>
        <a:xfrm>
          <a:off x="9831298" y="1037529"/>
          <a:ext cx="721406" cy="72140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1BE3C2D-C9D8-48FF-ACAE-B975A3D3E43F}">
      <dsp:nvSpPr>
        <dsp:cNvPr id="0" name=""/>
        <dsp:cNvSpPr/>
      </dsp:nvSpPr>
      <dsp:spPr>
        <a:xfrm>
          <a:off x="9421156" y="1999458"/>
          <a:ext cx="1603125" cy="641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pPr>
          <a:r>
            <a:rPr lang="en-US" sz="2400" kern="1200"/>
            <a:t>Quantum computer</a:t>
          </a:r>
        </a:p>
      </dsp:txBody>
      <dsp:txXfrm>
        <a:off x="9421156" y="1999458"/>
        <a:ext cx="1603125" cy="64125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0.64196</cdr:x>
      <cdr:y>0.72028</cdr:y>
    </cdr:from>
    <cdr:to>
      <cdr:x>0.79535</cdr:x>
      <cdr:y>0.83218</cdr:y>
    </cdr:to>
    <cdr:sp macro="" textlink="">
      <cdr:nvSpPr>
        <cdr:cNvPr id="2" name="TextBox 1">
          <a:extLst xmlns:a="http://schemas.openxmlformats.org/drawingml/2006/main">
            <a:ext uri="{FF2B5EF4-FFF2-40B4-BE49-F238E27FC236}">
              <a16:creationId xmlns:a16="http://schemas.microsoft.com/office/drawing/2014/main" id="{557E74DC-00DB-132E-5F2E-E10238D3B90D}"/>
            </a:ext>
          </a:extLst>
        </cdr:cNvPr>
        <cdr:cNvSpPr txBox="1"/>
      </cdr:nvSpPr>
      <cdr:spPr>
        <a:xfrm xmlns:a="http://schemas.openxmlformats.org/drawingml/2006/main">
          <a:off x="3105224" y="2616201"/>
          <a:ext cx="741964" cy="40644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a:t>85.44%</a:t>
          </a:r>
        </a:p>
      </cdr:txBody>
    </cdr:sp>
  </cdr:relSizeAnchor>
  <cdr:relSizeAnchor xmlns:cdr="http://schemas.openxmlformats.org/drawingml/2006/chartDrawing">
    <cdr:from>
      <cdr:x>0.20384</cdr:x>
      <cdr:y>0.17181</cdr:y>
    </cdr:from>
    <cdr:to>
      <cdr:x>0.34926</cdr:x>
      <cdr:y>0.2684</cdr:y>
    </cdr:to>
    <cdr:sp macro="" textlink="">
      <cdr:nvSpPr>
        <cdr:cNvPr id="3" name="TextBox 1">
          <a:extLst xmlns:a="http://schemas.openxmlformats.org/drawingml/2006/main">
            <a:ext uri="{FF2B5EF4-FFF2-40B4-BE49-F238E27FC236}">
              <a16:creationId xmlns:a16="http://schemas.microsoft.com/office/drawing/2014/main" id="{F056FBF5-C676-2272-D55B-85B5C0A4F6AB}"/>
            </a:ext>
          </a:extLst>
        </cdr:cNvPr>
        <cdr:cNvSpPr txBox="1"/>
      </cdr:nvSpPr>
      <cdr:spPr>
        <a:xfrm xmlns:a="http://schemas.openxmlformats.org/drawingml/2006/main">
          <a:off x="986009" y="624055"/>
          <a:ext cx="703413" cy="3508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10.22%</a:t>
          </a:r>
        </a:p>
      </cdr:txBody>
    </cdr:sp>
  </cdr:relSizeAnchor>
  <cdr:relSizeAnchor xmlns:cdr="http://schemas.openxmlformats.org/drawingml/2006/chartDrawing">
    <cdr:from>
      <cdr:x>0.09075</cdr:x>
      <cdr:y>0.26387</cdr:y>
    </cdr:from>
    <cdr:to>
      <cdr:x>0.21847</cdr:x>
      <cdr:y>0.3632</cdr:y>
    </cdr:to>
    <cdr:sp macro="" textlink="">
      <cdr:nvSpPr>
        <cdr:cNvPr id="4" name="TextBox 1">
          <a:extLst xmlns:a="http://schemas.openxmlformats.org/drawingml/2006/main">
            <a:ext uri="{FF2B5EF4-FFF2-40B4-BE49-F238E27FC236}">
              <a16:creationId xmlns:a16="http://schemas.microsoft.com/office/drawing/2014/main" id="{DF7BE653-01C3-4D9B-2C77-E447553DFF60}"/>
            </a:ext>
          </a:extLst>
        </cdr:cNvPr>
        <cdr:cNvSpPr txBox="1"/>
      </cdr:nvSpPr>
      <cdr:spPr>
        <a:xfrm xmlns:a="http://schemas.openxmlformats.org/drawingml/2006/main">
          <a:off x="438992" y="958426"/>
          <a:ext cx="617796" cy="36078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t>4.35%</a:t>
          </a:r>
        </a:p>
      </cdr:txBody>
    </cdr:sp>
  </cdr:relSizeAnchor>
  <cdr:relSizeAnchor xmlns:cdr="http://schemas.openxmlformats.org/drawingml/2006/chartDrawing">
    <cdr:from>
      <cdr:x>0.23674</cdr:x>
      <cdr:y>0.5</cdr:y>
    </cdr:from>
    <cdr:to>
      <cdr:x>0.55968</cdr:x>
      <cdr:y>0.69874</cdr:y>
    </cdr:to>
    <cdr:sp macro="" textlink="">
      <cdr:nvSpPr>
        <cdr:cNvPr id="5" name="TextBox 4">
          <a:extLst xmlns:a="http://schemas.openxmlformats.org/drawingml/2006/main">
            <a:ext uri="{FF2B5EF4-FFF2-40B4-BE49-F238E27FC236}">
              <a16:creationId xmlns:a16="http://schemas.microsoft.com/office/drawing/2014/main" id="{49398737-285B-CC59-D2BD-E9D8D894EA67}"/>
            </a:ext>
          </a:extLst>
        </cdr:cNvPr>
        <cdr:cNvSpPr txBox="1"/>
      </cdr:nvSpPr>
      <cdr:spPr>
        <a:xfrm xmlns:a="http://schemas.openxmlformats.org/drawingml/2006/main">
          <a:off x="1145132" y="1816100"/>
          <a:ext cx="1562097" cy="7218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a:solidFill>
                <a:schemeClr val="tx1">
                  <a:lumMod val="65000"/>
                  <a:lumOff val="35000"/>
                </a:schemeClr>
              </a:solidFill>
            </a:rPr>
            <a:t>Total Individuals</a:t>
          </a:r>
        </a:p>
        <a:p xmlns:a="http://schemas.openxmlformats.org/drawingml/2006/main">
          <a:pPr algn="ctr"/>
          <a:r>
            <a:rPr lang="en-US" sz="1400" dirty="0"/>
            <a:t>122.81M</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DE547E28-C941-4276-9EAF-0853162F5EE1}" type="datetimeFigureOut">
              <a:rPr lang="en-US" smtClean="0"/>
              <a:t>10/27/2023</a:t>
            </a:fld>
            <a:endParaRPr lang="en-US"/>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08FF5BA8-4C89-4EFA-A315-B6DF9621566D}" type="slidenum">
              <a:rPr lang="en-US" smtClean="0"/>
              <a:t>‹#›</a:t>
            </a:fld>
            <a:endParaRPr lang="en-US"/>
          </a:p>
        </p:txBody>
      </p:sp>
    </p:spTree>
    <p:extLst>
      <p:ext uri="{BB962C8B-B14F-4D97-AF65-F5344CB8AC3E}">
        <p14:creationId xmlns:p14="http://schemas.microsoft.com/office/powerpoint/2010/main" val="2857023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witter.com/The_DICOM_STD"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twitter.com/The_DICOM_ST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twitter.com/The_DICOM_ST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twitter.com/The_DICOM_ST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twitter.com/The_DICOM_ST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2F79A39-556F-1AE4-67F0-54E81162ECE6}"/>
              </a:ext>
            </a:extLst>
          </p:cNvPr>
          <p:cNvSpPr/>
          <p:nvPr userDrawn="1"/>
        </p:nvSpPr>
        <p:spPr>
          <a:xfrm flipV="1">
            <a:off x="194872" y="3252865"/>
            <a:ext cx="11216797" cy="360513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764499" y="845215"/>
            <a:ext cx="10230786" cy="1475013"/>
          </a:xfrm>
          <a:effectLst/>
        </p:spPr>
        <p:txBody>
          <a:bodyPr anchor="b">
            <a:normAutofit/>
          </a:bodyPr>
          <a:lstStyle>
            <a:lvl1pPr>
              <a:defRPr sz="3599">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764499" y="2320230"/>
            <a:ext cx="10230786" cy="590321"/>
          </a:xfrm>
        </p:spPr>
        <p:txBody>
          <a:bodyPr anchor="t">
            <a:normAutofit/>
          </a:bodyPr>
          <a:lstStyle>
            <a:lvl1pPr marL="0" indent="0" algn="l">
              <a:buNone/>
              <a:defRPr sz="1600" cap="all">
                <a:solidFill>
                  <a:schemeClr val="accent2"/>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dirty="0"/>
              <a:t>Click to edit Master subtitle style</a:t>
            </a:r>
          </a:p>
        </p:txBody>
      </p:sp>
      <p:sp>
        <p:nvSpPr>
          <p:cNvPr id="17" name="Footer Placeholder 4">
            <a:extLst>
              <a:ext uri="{FF2B5EF4-FFF2-40B4-BE49-F238E27FC236}">
                <a16:creationId xmlns:a16="http://schemas.microsoft.com/office/drawing/2014/main" id="{26E22536-38C1-F1E7-D8B9-58588285DF39}"/>
              </a:ext>
            </a:extLst>
          </p:cNvPr>
          <p:cNvSpPr>
            <a:spLocks noGrp="1"/>
          </p:cNvSpPr>
          <p:nvPr>
            <p:ph type="ftr" sz="quarter" idx="3"/>
          </p:nvPr>
        </p:nvSpPr>
        <p:spPr>
          <a:xfrm>
            <a:off x="764499" y="6114074"/>
            <a:ext cx="7016552" cy="365125"/>
          </a:xfrm>
          <a:prstGeom prst="rect">
            <a:avLst/>
          </a:prstGeom>
        </p:spPr>
        <p:txBody>
          <a:bodyPr vert="horz" lIns="91440" tIns="45720" rIns="91440" bIns="45720" rtlCol="0" anchor="ctr"/>
          <a:lstStyle>
            <a:lvl1pPr algn="l">
              <a:defRPr sz="900" cap="all">
                <a:solidFill>
                  <a:schemeClr val="bg1"/>
                </a:solidFill>
              </a:defRPr>
            </a:lvl1pPr>
          </a:lstStyle>
          <a:p>
            <a:r>
              <a:rPr lang="en-US" dirty="0"/>
              <a:t>Copyright DICOM® 2019     </a:t>
            </a:r>
            <a:r>
              <a:rPr lang="en-US" dirty="0" err="1"/>
              <a:t>www.dicomstandard.org</a:t>
            </a:r>
            <a:r>
              <a:rPr lang="en-US" dirty="0"/>
              <a:t>     #DICOMConference2019     #DICOM     </a:t>
            </a:r>
            <a:r>
              <a:rPr lang="en-US" dirty="0">
                <a:hlinkClick r:id="rId2">
                  <a:extLst>
                    <a:ext uri="{A12FA001-AC4F-418D-AE19-62706E023703}">
                      <ahyp:hlinkClr xmlns:ahyp="http://schemas.microsoft.com/office/drawing/2018/hyperlinkcolor" val="tx"/>
                    </a:ext>
                  </a:extLst>
                </a:hlinkClick>
              </a:rPr>
              <a:t>@The_DICOM_STD</a:t>
            </a:r>
            <a:endParaRPr lang="en-US" dirty="0"/>
          </a:p>
        </p:txBody>
      </p:sp>
      <p:sp>
        <p:nvSpPr>
          <p:cNvPr id="18" name="Slide Number Placeholder 5">
            <a:extLst>
              <a:ext uri="{FF2B5EF4-FFF2-40B4-BE49-F238E27FC236}">
                <a16:creationId xmlns:a16="http://schemas.microsoft.com/office/drawing/2014/main" id="{1BF86B28-D20F-FB37-E2C3-9E74BF923976}"/>
              </a:ext>
            </a:extLst>
          </p:cNvPr>
          <p:cNvSpPr>
            <a:spLocks noGrp="1"/>
          </p:cNvSpPr>
          <p:nvPr>
            <p:ph type="sldNum" sz="quarter" idx="4"/>
          </p:nvPr>
        </p:nvSpPr>
        <p:spPr>
          <a:xfrm>
            <a:off x="11411669" y="6114073"/>
            <a:ext cx="777155" cy="365125"/>
          </a:xfrm>
          <a:prstGeom prst="rect">
            <a:avLst/>
          </a:prstGeom>
        </p:spPr>
        <p:txBody>
          <a:bodyPr vert="horz" lIns="91440" tIns="45720" rIns="91440" bIns="45720" rtlCol="0" anchor="ctr"/>
          <a:lstStyle>
            <a:lvl1pPr algn="ctr">
              <a:defRPr sz="900" b="0" i="0">
                <a:solidFill>
                  <a:schemeClr val="bg2"/>
                </a:solidFill>
                <a:latin typeface="+mn-lt"/>
                <a:cs typeface="Segoe UI" panose="020B0502040204020203" pitchFamily="34" charset="0"/>
              </a:defRPr>
            </a:lvl1pPr>
          </a:lstStyle>
          <a:p>
            <a:fld id="{D57F1E4F-1CFF-5643-939E-217C01CDF565}" type="slidenum">
              <a:rPr lang="en-US" smtClean="0"/>
              <a:pPr/>
              <a:t>‹#›</a:t>
            </a:fld>
            <a:endParaRPr lang="en-US" dirty="0"/>
          </a:p>
        </p:txBody>
      </p:sp>
      <p:pic>
        <p:nvPicPr>
          <p:cNvPr id="21" name="Picture 4">
            <a:extLst>
              <a:ext uri="{FF2B5EF4-FFF2-40B4-BE49-F238E27FC236}">
                <a16:creationId xmlns:a16="http://schemas.microsoft.com/office/drawing/2014/main" id="{DB4FC79D-434A-E181-B471-1A824F70DC5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47155" y="423958"/>
            <a:ext cx="2848130" cy="61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Subtitle 7">
            <a:extLst>
              <a:ext uri="{FF2B5EF4-FFF2-40B4-BE49-F238E27FC236}">
                <a16:creationId xmlns:a16="http://schemas.microsoft.com/office/drawing/2014/main" id="{D84AD15D-D5B9-D2E6-B62F-459522D0FE9A}"/>
              </a:ext>
            </a:extLst>
          </p:cNvPr>
          <p:cNvSpPr txBox="1">
            <a:spLocks/>
          </p:cNvSpPr>
          <p:nvPr userDrawn="1"/>
        </p:nvSpPr>
        <p:spPr>
          <a:xfrm>
            <a:off x="957775" y="3582649"/>
            <a:ext cx="10037509" cy="2200354"/>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en-US" sz="2400" b="1" dirty="0">
                <a:solidFill>
                  <a:schemeClr val="bg1"/>
                </a:solidFill>
                <a:latin typeface="+mj-lt"/>
                <a:cs typeface="Arial" panose="020B0604020202020204" pitchFamily="34" charset="0"/>
              </a:rPr>
              <a:t>DICOM Security Risks and MITIGATIONS </a:t>
            </a:r>
            <a:endParaRPr lang="en-US" sz="1400" dirty="0">
              <a:solidFill>
                <a:schemeClr val="bg1"/>
              </a:solidFill>
              <a:latin typeface="+mj-lt"/>
              <a:cs typeface="Arial" panose="020B0604020202020204" pitchFamily="34" charset="0"/>
            </a:endParaRPr>
          </a:p>
          <a:p>
            <a:pPr algn="r">
              <a:buClr>
                <a:srgbClr val="4590B8"/>
              </a:buClr>
            </a:pPr>
            <a:r>
              <a:rPr lang="en-US" sz="1700" dirty="0">
                <a:solidFill>
                  <a:schemeClr val="bg1"/>
                </a:solidFill>
                <a:latin typeface="+mn-lt"/>
                <a:cs typeface="Arial" panose="020B0604020202020204" pitchFamily="34" charset="0"/>
              </a:rPr>
              <a:t>GE Healthcare</a:t>
            </a:r>
          </a:p>
          <a:p>
            <a:pPr algn="r">
              <a:buClr>
                <a:srgbClr val="4590B8"/>
              </a:buClr>
            </a:pPr>
            <a:endParaRPr lang="en-US" sz="1700" dirty="0">
              <a:solidFill>
                <a:schemeClr val="bg1"/>
              </a:solidFill>
              <a:latin typeface="Arial" panose="020B0604020202020204" pitchFamily="34" charset="0"/>
              <a:cs typeface="Arial" panose="020B0604020202020204" pitchFamily="34" charset="0"/>
            </a:endParaRPr>
          </a:p>
          <a:p>
            <a:pPr algn="r">
              <a:buClr>
                <a:srgbClr val="4590B8"/>
              </a:buClr>
            </a:pPr>
            <a:r>
              <a:rPr lang="en-US" sz="1600" dirty="0">
                <a:solidFill>
                  <a:schemeClr val="bg1"/>
                </a:solidFill>
                <a:latin typeface="Segoe UI" panose="020B0502040204020203" pitchFamily="34" charset="0"/>
                <a:cs typeface="Segoe UI" panose="020B0502040204020203" pitchFamily="34" charset="0"/>
              </a:rPr>
              <a:t>Vamshi NANDA  </a:t>
            </a:r>
          </a:p>
          <a:p>
            <a:pPr algn="r">
              <a:buClr>
                <a:srgbClr val="4590B8"/>
              </a:buClr>
            </a:pPr>
            <a:r>
              <a:rPr lang="en-US" sz="1600" b="0" i="1" dirty="0">
                <a:solidFill>
                  <a:schemeClr val="bg1"/>
                </a:solidFill>
                <a:latin typeface="Segoe UI" panose="020B0502040204020203" pitchFamily="34" charset="0"/>
                <a:cs typeface="Segoe UI" panose="020B0502040204020203" pitchFamily="34" charset="0"/>
              </a:rPr>
              <a:t>Software Engineer</a:t>
            </a:r>
          </a:p>
        </p:txBody>
      </p:sp>
    </p:spTree>
    <p:extLst>
      <p:ext uri="{BB962C8B-B14F-4D97-AF65-F5344CB8AC3E}">
        <p14:creationId xmlns:p14="http://schemas.microsoft.com/office/powerpoint/2010/main" val="311624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581041" y="0"/>
            <a:ext cx="10830628" cy="229061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p:cNvSpPr>
            <a:spLocks noGrp="1"/>
          </p:cNvSpPr>
          <p:nvPr>
            <p:ph type="title"/>
          </p:nvPr>
        </p:nvSpPr>
        <p:spPr>
          <a:xfrm>
            <a:off x="996696" y="702156"/>
            <a:ext cx="9828186" cy="1013800"/>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581041" y="2596896"/>
            <a:ext cx="10243841" cy="31912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dirty="0"/>
              <a:t>Copyright DICOM® 2019     </a:t>
            </a:r>
            <a:r>
              <a:rPr lang="en-US" dirty="0" err="1"/>
              <a:t>www.dicomstandard.org</a:t>
            </a:r>
            <a:r>
              <a:rPr lang="en-US" dirty="0"/>
              <a:t>     #DICOMConference2019     #DICOM     </a:t>
            </a:r>
            <a:r>
              <a:rPr lang="en-US" dirty="0">
                <a:hlinkClick r:id="rId2">
                  <a:extLst>
                    <a:ext uri="{A12FA001-AC4F-418D-AE19-62706E023703}">
                      <ahyp:hlinkClr xmlns:ahyp="http://schemas.microsoft.com/office/drawing/2018/hyperlinkcolor" val="tx"/>
                    </a:ext>
                  </a:extLst>
                </a:hlinkClick>
              </a:rPr>
              <a:t>@The_DICOM_STD</a:t>
            </a:r>
            <a:endParaRPr lang="en-US" dirty="0"/>
          </a:p>
        </p:txBody>
      </p:sp>
      <p:sp>
        <p:nvSpPr>
          <p:cNvPr id="10" name="Slide Number Placeholder 5">
            <a:extLst>
              <a:ext uri="{FF2B5EF4-FFF2-40B4-BE49-F238E27FC236}">
                <a16:creationId xmlns:a16="http://schemas.microsoft.com/office/drawing/2014/main" id="{16B4D481-D65E-BFEC-AFC6-941AC421B34F}"/>
              </a:ext>
            </a:extLst>
          </p:cNvPr>
          <p:cNvSpPr>
            <a:spLocks noGrp="1"/>
          </p:cNvSpPr>
          <p:nvPr>
            <p:ph type="sldNum" sz="quarter" idx="4"/>
          </p:nvPr>
        </p:nvSpPr>
        <p:spPr>
          <a:xfrm>
            <a:off x="11411669" y="6114073"/>
            <a:ext cx="777155" cy="365125"/>
          </a:xfrm>
          <a:prstGeom prst="rect">
            <a:avLst/>
          </a:prstGeom>
        </p:spPr>
        <p:txBody>
          <a:bodyPr vert="horz" lIns="91440" tIns="45720" rIns="91440" bIns="45720" rtlCol="0" anchor="ctr"/>
          <a:lstStyle>
            <a:lvl1pPr algn="ctr">
              <a:defRPr sz="900" b="0" i="0">
                <a:solidFill>
                  <a:schemeClr val="bg2"/>
                </a:solidFill>
                <a:latin typeface="+mn-lt"/>
                <a:cs typeface="Segoe UI" panose="020B0502040204020203" pitchFamily="34"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873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041" y="378801"/>
            <a:ext cx="10243841" cy="1013800"/>
          </a:xfrm>
        </p:spPr>
        <p:txBody>
          <a:bodyPr>
            <a:normAutofit/>
          </a:bodyPr>
          <a:lstStyle>
            <a:lvl1pPr>
              <a:defRPr sz="2800">
                <a:solidFill>
                  <a:schemeClr val="accent2"/>
                </a:solidFill>
              </a:defRPr>
            </a:lvl1pPr>
          </a:lstStyle>
          <a:p>
            <a:r>
              <a:rPr lang="en-US" dirty="0"/>
              <a:t>Click to edit Master title style</a:t>
            </a:r>
          </a:p>
        </p:txBody>
      </p:sp>
      <p:sp>
        <p:nvSpPr>
          <p:cNvPr id="3" name="Content Placeholder 2"/>
          <p:cNvSpPr>
            <a:spLocks noGrp="1"/>
          </p:cNvSpPr>
          <p:nvPr>
            <p:ph idx="1"/>
          </p:nvPr>
        </p:nvSpPr>
        <p:spPr>
          <a:xfrm>
            <a:off x="581041" y="1746504"/>
            <a:ext cx="10243841" cy="40416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dirty="0"/>
              <a:t>Copyright DICOM® 2019     </a:t>
            </a:r>
            <a:r>
              <a:rPr lang="en-US" dirty="0" err="1"/>
              <a:t>www.dicomstandard.org</a:t>
            </a:r>
            <a:r>
              <a:rPr lang="en-US" dirty="0"/>
              <a:t>     #DICOMConference2019     #DICOM     </a:t>
            </a:r>
            <a:r>
              <a:rPr lang="en-US" dirty="0">
                <a:hlinkClick r:id="rId2">
                  <a:extLst>
                    <a:ext uri="{A12FA001-AC4F-418D-AE19-62706E023703}">
                      <ahyp:hlinkClr xmlns:ahyp="http://schemas.microsoft.com/office/drawing/2018/hyperlinkcolor" val="tx"/>
                    </a:ext>
                  </a:extLst>
                </a:hlinkClick>
              </a:rPr>
              <a:t>@The_DICOM_STD</a:t>
            </a:r>
            <a:endParaRPr lang="en-US" dirty="0"/>
          </a:p>
        </p:txBody>
      </p:sp>
      <p:sp>
        <p:nvSpPr>
          <p:cNvPr id="10" name="Slide Number Placeholder 5">
            <a:extLst>
              <a:ext uri="{FF2B5EF4-FFF2-40B4-BE49-F238E27FC236}">
                <a16:creationId xmlns:a16="http://schemas.microsoft.com/office/drawing/2014/main" id="{16B4D481-D65E-BFEC-AFC6-941AC421B34F}"/>
              </a:ext>
            </a:extLst>
          </p:cNvPr>
          <p:cNvSpPr>
            <a:spLocks noGrp="1"/>
          </p:cNvSpPr>
          <p:nvPr>
            <p:ph type="sldNum" sz="quarter" idx="4"/>
          </p:nvPr>
        </p:nvSpPr>
        <p:spPr>
          <a:xfrm>
            <a:off x="11411669" y="6114073"/>
            <a:ext cx="777155" cy="365125"/>
          </a:xfrm>
          <a:prstGeom prst="rect">
            <a:avLst/>
          </a:prstGeom>
        </p:spPr>
        <p:txBody>
          <a:bodyPr vert="horz" lIns="91440" tIns="45720" rIns="91440" bIns="45720" rtlCol="0" anchor="ctr"/>
          <a:lstStyle>
            <a:lvl1pPr algn="ctr">
              <a:defRPr sz="900" b="0" i="0">
                <a:solidFill>
                  <a:schemeClr val="bg2"/>
                </a:solidFill>
                <a:latin typeface="+mn-lt"/>
                <a:cs typeface="Segoe UI" panose="020B0502040204020203" pitchFamily="34"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592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581041" y="0"/>
            <a:ext cx="10830628" cy="165506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941832" y="378800"/>
            <a:ext cx="10085832" cy="928791"/>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574982" y="2109132"/>
            <a:ext cx="4837173"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1345" y="2109132"/>
            <a:ext cx="4837175"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a:extLst>
              <a:ext uri="{FF2B5EF4-FFF2-40B4-BE49-F238E27FC236}">
                <a16:creationId xmlns:a16="http://schemas.microsoft.com/office/drawing/2014/main" id="{08584DC5-97D9-5763-3FBD-B9F6676714AB}"/>
              </a:ext>
            </a:extLst>
          </p:cNvPr>
          <p:cNvSpPr>
            <a:spLocks noGrp="1"/>
          </p:cNvSpPr>
          <p:nvPr>
            <p:ph type="sldNum" sz="quarter" idx="4"/>
          </p:nvPr>
        </p:nvSpPr>
        <p:spPr>
          <a:xfrm>
            <a:off x="11411669" y="6114073"/>
            <a:ext cx="777155" cy="365125"/>
          </a:xfrm>
          <a:prstGeom prst="rect">
            <a:avLst/>
          </a:prstGeom>
        </p:spPr>
        <p:txBody>
          <a:bodyPr vert="horz" lIns="91440" tIns="45720" rIns="91440" bIns="45720" rtlCol="0" anchor="ctr"/>
          <a:lstStyle>
            <a:lvl1pPr algn="ctr">
              <a:defRPr sz="900" b="0" i="0">
                <a:solidFill>
                  <a:schemeClr val="bg2"/>
                </a:solidFill>
                <a:latin typeface="+mn-lt"/>
                <a:cs typeface="Segoe UI" panose="020B0502040204020203" pitchFamily="34" charset="0"/>
              </a:defRPr>
            </a:lvl1pPr>
          </a:lstStyle>
          <a:p>
            <a:fld id="{D57F1E4F-1CFF-5643-939E-217C01CDF565}" type="slidenum">
              <a:rPr lang="en-US" smtClean="0"/>
              <a:pPr/>
              <a:t>‹#›</a:t>
            </a:fld>
            <a:endParaRPr lang="en-US" dirty="0"/>
          </a:p>
        </p:txBody>
      </p:sp>
      <p:sp>
        <p:nvSpPr>
          <p:cNvPr id="10" name="Footer Placeholder 4">
            <a:extLst>
              <a:ext uri="{FF2B5EF4-FFF2-40B4-BE49-F238E27FC236}">
                <a16:creationId xmlns:a16="http://schemas.microsoft.com/office/drawing/2014/main" id="{810A9611-878D-B22E-00A5-D81C3314F3FA}"/>
              </a:ext>
            </a:extLst>
          </p:cNvPr>
          <p:cNvSpPr>
            <a:spLocks noGrp="1"/>
          </p:cNvSpPr>
          <p:nvPr>
            <p:ph type="ftr" sz="quarter" idx="3"/>
          </p:nvPr>
        </p:nvSpPr>
        <p:spPr>
          <a:xfrm>
            <a:off x="3112441" y="6114074"/>
            <a:ext cx="7016552" cy="365125"/>
          </a:xfrm>
          <a:prstGeom prst="rect">
            <a:avLst/>
          </a:prstGeom>
        </p:spPr>
        <p:txBody>
          <a:bodyPr vert="horz" lIns="91440" tIns="45720" rIns="91440" bIns="45720" rtlCol="0" anchor="ctr"/>
          <a:lstStyle>
            <a:lvl1pPr algn="l">
              <a:defRPr sz="900" cap="all">
                <a:solidFill>
                  <a:schemeClr val="tx2"/>
                </a:solidFill>
              </a:defRPr>
            </a:lvl1pPr>
          </a:lstStyle>
          <a:p>
            <a:r>
              <a:rPr lang="en-US" dirty="0"/>
              <a:t>Copyright DICOM® 2019     </a:t>
            </a:r>
            <a:r>
              <a:rPr lang="en-US" dirty="0" err="1"/>
              <a:t>www.dicomstandard.org</a:t>
            </a:r>
            <a:r>
              <a:rPr lang="en-US" dirty="0"/>
              <a:t>     #DICOMConference2019     #DICOM     </a:t>
            </a:r>
            <a:r>
              <a:rPr lang="en-US" dirty="0">
                <a:hlinkClick r:id="rId2">
                  <a:extLst>
                    <a:ext uri="{A12FA001-AC4F-418D-AE19-62706E023703}">
                      <ahyp:hlinkClr xmlns:ahyp="http://schemas.microsoft.com/office/drawing/2018/hyperlinkcolor" val="tx"/>
                    </a:ext>
                  </a:extLst>
                </a:hlinkClick>
              </a:rPr>
              <a:t>@The_DICOM_STD</a:t>
            </a:r>
            <a:endParaRPr lang="en-US" dirty="0"/>
          </a:p>
        </p:txBody>
      </p:sp>
      <p:cxnSp>
        <p:nvCxnSpPr>
          <p:cNvPr id="12" name="Straight Connector 11">
            <a:extLst>
              <a:ext uri="{FF2B5EF4-FFF2-40B4-BE49-F238E27FC236}">
                <a16:creationId xmlns:a16="http://schemas.microsoft.com/office/drawing/2014/main" id="{1D7D2F68-7570-6436-3BA5-9225229DE942}"/>
              </a:ext>
            </a:extLst>
          </p:cNvPr>
          <p:cNvCxnSpPr/>
          <p:nvPr userDrawn="1"/>
        </p:nvCxnSpPr>
        <p:spPr>
          <a:xfrm>
            <a:off x="5788152" y="2109132"/>
            <a:ext cx="0" cy="363304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5219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8" name="Rectangle 7"/>
          <p:cNvSpPr>
            <a:spLocks noChangeAspect="1"/>
          </p:cNvSpPr>
          <p:nvPr/>
        </p:nvSpPr>
        <p:spPr>
          <a:xfrm>
            <a:off x="581041" y="0"/>
            <a:ext cx="10830628" cy="165506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941832" y="378800"/>
            <a:ext cx="10085832" cy="928791"/>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574982" y="2670048"/>
            <a:ext cx="4837173" cy="307213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1345" y="2670048"/>
            <a:ext cx="4837175" cy="307213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a:extLst>
              <a:ext uri="{FF2B5EF4-FFF2-40B4-BE49-F238E27FC236}">
                <a16:creationId xmlns:a16="http://schemas.microsoft.com/office/drawing/2014/main" id="{08584DC5-97D9-5763-3FBD-B9F6676714AB}"/>
              </a:ext>
            </a:extLst>
          </p:cNvPr>
          <p:cNvSpPr>
            <a:spLocks noGrp="1"/>
          </p:cNvSpPr>
          <p:nvPr>
            <p:ph type="sldNum" sz="quarter" idx="4"/>
          </p:nvPr>
        </p:nvSpPr>
        <p:spPr>
          <a:xfrm>
            <a:off x="11411669" y="6114073"/>
            <a:ext cx="777155" cy="365125"/>
          </a:xfrm>
          <a:prstGeom prst="rect">
            <a:avLst/>
          </a:prstGeom>
        </p:spPr>
        <p:txBody>
          <a:bodyPr vert="horz" lIns="91440" tIns="45720" rIns="91440" bIns="45720" rtlCol="0" anchor="ctr"/>
          <a:lstStyle>
            <a:lvl1pPr algn="ctr">
              <a:defRPr sz="900" b="0" i="0">
                <a:solidFill>
                  <a:schemeClr val="bg2"/>
                </a:solidFill>
                <a:latin typeface="+mn-lt"/>
                <a:cs typeface="Segoe UI" panose="020B0502040204020203" pitchFamily="34" charset="0"/>
              </a:defRPr>
            </a:lvl1pPr>
          </a:lstStyle>
          <a:p>
            <a:fld id="{D57F1E4F-1CFF-5643-939E-217C01CDF565}" type="slidenum">
              <a:rPr lang="en-US" smtClean="0"/>
              <a:pPr/>
              <a:t>‹#›</a:t>
            </a:fld>
            <a:endParaRPr lang="en-US" dirty="0"/>
          </a:p>
        </p:txBody>
      </p:sp>
      <p:sp>
        <p:nvSpPr>
          <p:cNvPr id="10" name="Footer Placeholder 4">
            <a:extLst>
              <a:ext uri="{FF2B5EF4-FFF2-40B4-BE49-F238E27FC236}">
                <a16:creationId xmlns:a16="http://schemas.microsoft.com/office/drawing/2014/main" id="{810A9611-878D-B22E-00A5-D81C3314F3FA}"/>
              </a:ext>
            </a:extLst>
          </p:cNvPr>
          <p:cNvSpPr>
            <a:spLocks noGrp="1"/>
          </p:cNvSpPr>
          <p:nvPr>
            <p:ph type="ftr" sz="quarter" idx="3"/>
          </p:nvPr>
        </p:nvSpPr>
        <p:spPr>
          <a:xfrm>
            <a:off x="3112441" y="6114074"/>
            <a:ext cx="7016552" cy="365125"/>
          </a:xfrm>
          <a:prstGeom prst="rect">
            <a:avLst/>
          </a:prstGeom>
        </p:spPr>
        <p:txBody>
          <a:bodyPr vert="horz" lIns="91440" tIns="45720" rIns="91440" bIns="45720" rtlCol="0" anchor="ctr"/>
          <a:lstStyle>
            <a:lvl1pPr algn="l">
              <a:defRPr sz="900" cap="all">
                <a:solidFill>
                  <a:schemeClr val="tx2"/>
                </a:solidFill>
              </a:defRPr>
            </a:lvl1pPr>
          </a:lstStyle>
          <a:p>
            <a:r>
              <a:rPr lang="en-US" dirty="0"/>
              <a:t>Copyright DICOM® 2019     </a:t>
            </a:r>
            <a:r>
              <a:rPr lang="en-US" dirty="0" err="1"/>
              <a:t>www.dicomstandard.org</a:t>
            </a:r>
            <a:r>
              <a:rPr lang="en-US" dirty="0"/>
              <a:t>     #DICOMConference2019     #DICOM     </a:t>
            </a:r>
            <a:r>
              <a:rPr lang="en-US" dirty="0">
                <a:hlinkClick r:id="rId2">
                  <a:extLst>
                    <a:ext uri="{A12FA001-AC4F-418D-AE19-62706E023703}">
                      <ahyp:hlinkClr xmlns:ahyp="http://schemas.microsoft.com/office/drawing/2018/hyperlinkcolor" val="tx"/>
                    </a:ext>
                  </a:extLst>
                </a:hlinkClick>
              </a:rPr>
              <a:t>@The_DICOM_STD</a:t>
            </a:r>
            <a:endParaRPr lang="en-US" dirty="0"/>
          </a:p>
        </p:txBody>
      </p:sp>
      <p:cxnSp>
        <p:nvCxnSpPr>
          <p:cNvPr id="12" name="Straight Connector 11">
            <a:extLst>
              <a:ext uri="{FF2B5EF4-FFF2-40B4-BE49-F238E27FC236}">
                <a16:creationId xmlns:a16="http://schemas.microsoft.com/office/drawing/2014/main" id="{1D7D2F68-7570-6436-3BA5-9225229DE942}"/>
              </a:ext>
            </a:extLst>
          </p:cNvPr>
          <p:cNvCxnSpPr>
            <a:cxnSpLocks/>
          </p:cNvCxnSpPr>
          <p:nvPr userDrawn="1"/>
        </p:nvCxnSpPr>
        <p:spPr>
          <a:xfrm>
            <a:off x="5788152" y="1935396"/>
            <a:ext cx="0" cy="380678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 Placeholder 2">
            <a:extLst>
              <a:ext uri="{FF2B5EF4-FFF2-40B4-BE49-F238E27FC236}">
                <a16:creationId xmlns:a16="http://schemas.microsoft.com/office/drawing/2014/main" id="{A8DFB30C-AEF3-FEB5-97CF-9A6347703363}"/>
              </a:ext>
            </a:extLst>
          </p:cNvPr>
          <p:cNvSpPr>
            <a:spLocks noGrp="1"/>
          </p:cNvSpPr>
          <p:nvPr>
            <p:ph type="body" idx="10"/>
          </p:nvPr>
        </p:nvSpPr>
        <p:spPr>
          <a:xfrm>
            <a:off x="569565" y="1935396"/>
            <a:ext cx="4837173" cy="536005"/>
          </a:xfrm>
        </p:spPr>
        <p:txBody>
          <a:bodyPr anchor="b">
            <a:noAutofit/>
          </a:bodyPr>
          <a:lstStyle>
            <a:lvl1pPr marL="0" indent="0">
              <a:buNone/>
              <a:defRPr sz="2199" b="0">
                <a:solidFill>
                  <a:schemeClr val="accent2"/>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Text Placeholder 2">
            <a:extLst>
              <a:ext uri="{FF2B5EF4-FFF2-40B4-BE49-F238E27FC236}">
                <a16:creationId xmlns:a16="http://schemas.microsoft.com/office/drawing/2014/main" id="{E3D1C4E9-BE9B-1294-A2F6-07AB22183D09}"/>
              </a:ext>
            </a:extLst>
          </p:cNvPr>
          <p:cNvSpPr>
            <a:spLocks noGrp="1"/>
          </p:cNvSpPr>
          <p:nvPr>
            <p:ph type="body" idx="11"/>
          </p:nvPr>
        </p:nvSpPr>
        <p:spPr>
          <a:xfrm>
            <a:off x="6174837" y="1935396"/>
            <a:ext cx="4837173" cy="536005"/>
          </a:xfrm>
        </p:spPr>
        <p:txBody>
          <a:bodyPr anchor="b">
            <a:noAutofit/>
          </a:bodyPr>
          <a:lstStyle>
            <a:lvl1pPr marL="0" indent="0">
              <a:buNone/>
              <a:defRPr sz="2199" b="0">
                <a:solidFill>
                  <a:schemeClr val="accent2"/>
                </a:solidFill>
              </a:defRPr>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Tree>
    <p:extLst>
      <p:ext uri="{BB962C8B-B14F-4D97-AF65-F5344CB8AC3E}">
        <p14:creationId xmlns:p14="http://schemas.microsoft.com/office/powerpoint/2010/main" val="345967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hyperlink" Target="https://twitter.com/The_DICOM_STD"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4499" y="477778"/>
            <a:ext cx="1026076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764499" y="1924192"/>
            <a:ext cx="10260767" cy="3822179"/>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12441" y="6114074"/>
            <a:ext cx="7016552" cy="365125"/>
          </a:xfrm>
          <a:prstGeom prst="rect">
            <a:avLst/>
          </a:prstGeom>
        </p:spPr>
        <p:txBody>
          <a:bodyPr vert="horz" lIns="91440" tIns="45720" rIns="91440" bIns="45720" rtlCol="0" anchor="ctr"/>
          <a:lstStyle>
            <a:lvl1pPr algn="l">
              <a:defRPr sz="900" cap="all">
                <a:solidFill>
                  <a:schemeClr val="tx2"/>
                </a:solidFill>
              </a:defRPr>
            </a:lvl1pPr>
          </a:lstStyle>
          <a:p>
            <a:r>
              <a:rPr lang="en-US" dirty="0"/>
              <a:t>Copyright DICOM® 2019     </a:t>
            </a:r>
            <a:r>
              <a:rPr lang="en-US" dirty="0" err="1"/>
              <a:t>www.dicomstandard.org</a:t>
            </a:r>
            <a:r>
              <a:rPr lang="en-US" dirty="0"/>
              <a:t>     #DICOMConference2019     #DICOM     </a:t>
            </a:r>
            <a:r>
              <a:rPr lang="en-US" dirty="0">
                <a:hlinkClick r:id="rId7">
                  <a:extLst>
                    <a:ext uri="{A12FA001-AC4F-418D-AE19-62706E023703}">
                      <ahyp:hlinkClr xmlns:ahyp="http://schemas.microsoft.com/office/drawing/2018/hyperlinkcolor" val="tx"/>
                    </a:ext>
                  </a:extLst>
                </a:hlinkClick>
              </a:rPr>
              <a:t>@The_DICOM_STD</a:t>
            </a:r>
            <a:endParaRPr lang="en-US" dirty="0"/>
          </a:p>
        </p:txBody>
      </p:sp>
      <p:sp>
        <p:nvSpPr>
          <p:cNvPr id="20" name="Rectangle 19">
            <a:extLst>
              <a:ext uri="{FF2B5EF4-FFF2-40B4-BE49-F238E27FC236}">
                <a16:creationId xmlns:a16="http://schemas.microsoft.com/office/drawing/2014/main" id="{2454ACED-7A9E-5D90-847D-B078245D4C50}"/>
              </a:ext>
            </a:extLst>
          </p:cNvPr>
          <p:cNvSpPr/>
          <p:nvPr userDrawn="1"/>
        </p:nvSpPr>
        <p:spPr>
          <a:xfrm>
            <a:off x="11411669" y="0"/>
            <a:ext cx="777155" cy="6858000"/>
          </a:xfrm>
          <a:prstGeom prst="rect">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411669" y="6114073"/>
            <a:ext cx="777155" cy="365125"/>
          </a:xfrm>
          <a:prstGeom prst="rect">
            <a:avLst/>
          </a:prstGeom>
        </p:spPr>
        <p:txBody>
          <a:bodyPr vert="horz" lIns="91440" tIns="45720" rIns="91440" bIns="45720" rtlCol="0" anchor="ctr"/>
          <a:lstStyle>
            <a:lvl1pPr algn="ctr">
              <a:defRPr sz="900" b="0" i="0">
                <a:solidFill>
                  <a:schemeClr val="bg2"/>
                </a:solidFill>
                <a:latin typeface="+mn-lt"/>
                <a:cs typeface="Segoe UI" panose="020B0502040204020203" pitchFamily="34" charset="0"/>
              </a:defRPr>
            </a:lvl1pPr>
          </a:lstStyle>
          <a:p>
            <a:fld id="{D57F1E4F-1CFF-5643-939E-217C01CDF565}" type="slidenum">
              <a:rPr lang="en-US" smtClean="0"/>
              <a:pPr/>
              <a:t>‹#›</a:t>
            </a:fld>
            <a:endParaRPr lang="en-US" dirty="0"/>
          </a:p>
        </p:txBody>
      </p:sp>
      <p:sp>
        <p:nvSpPr>
          <p:cNvPr id="17" name="TextBox 16">
            <a:extLst>
              <a:ext uri="{FF2B5EF4-FFF2-40B4-BE49-F238E27FC236}">
                <a16:creationId xmlns:a16="http://schemas.microsoft.com/office/drawing/2014/main" id="{C5749F0B-5DA2-50D8-D316-31C3C9AE800F}"/>
              </a:ext>
            </a:extLst>
          </p:cNvPr>
          <p:cNvSpPr txBox="1"/>
          <p:nvPr userDrawn="1"/>
        </p:nvSpPr>
        <p:spPr>
          <a:xfrm rot="5400000">
            <a:off x="9710112" y="2276347"/>
            <a:ext cx="4164676" cy="276999"/>
          </a:xfrm>
          <a:prstGeom prst="rect">
            <a:avLst/>
          </a:prstGeom>
          <a:noFill/>
        </p:spPr>
        <p:txBody>
          <a:bodyPr wrap="square" rtlCol="0">
            <a:spAutoFit/>
          </a:bodyPr>
          <a:lstStyle/>
          <a:p>
            <a:r>
              <a:rPr lang="en-US" sz="1200" b="1" i="0" spc="0" dirty="0">
                <a:solidFill>
                  <a:schemeClr val="bg2"/>
                </a:solidFill>
                <a:latin typeface="+mj-lt"/>
                <a:cs typeface="Segoe UI Semibold" panose="020B0502040204020203" pitchFamily="34" charset="0"/>
              </a:rPr>
              <a:t>DICOM CONFERENCE 2023</a:t>
            </a:r>
          </a:p>
        </p:txBody>
      </p:sp>
      <p:pic>
        <p:nvPicPr>
          <p:cNvPr id="21" name="Picture 4">
            <a:extLst>
              <a:ext uri="{FF2B5EF4-FFF2-40B4-BE49-F238E27FC236}">
                <a16:creationId xmlns:a16="http://schemas.microsoft.com/office/drawing/2014/main" id="{163109A3-D53C-1C99-D00D-75450CE6A30E}"/>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64499" y="6086009"/>
            <a:ext cx="1957557" cy="421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Rectangle 26">
            <a:extLst>
              <a:ext uri="{FF2B5EF4-FFF2-40B4-BE49-F238E27FC236}">
                <a16:creationId xmlns:a16="http://schemas.microsoft.com/office/drawing/2014/main" id="{B6582CB7-1299-335A-8F9C-C151DD9F1F81}"/>
              </a:ext>
            </a:extLst>
          </p:cNvPr>
          <p:cNvSpPr/>
          <p:nvPr userDrawn="1"/>
        </p:nvSpPr>
        <p:spPr>
          <a:xfrm>
            <a:off x="0" y="0"/>
            <a:ext cx="194638" cy="2286000"/>
          </a:xfrm>
          <a:prstGeom prst="rect">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B817728-CB7D-BE9B-D132-C0115A9ABC1B}"/>
              </a:ext>
            </a:extLst>
          </p:cNvPr>
          <p:cNvSpPr/>
          <p:nvPr userDrawn="1"/>
        </p:nvSpPr>
        <p:spPr>
          <a:xfrm>
            <a:off x="0" y="2286000"/>
            <a:ext cx="194638" cy="2286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98E8AE8E-B577-37B4-B2A7-77A6BF21899E}"/>
              </a:ext>
            </a:extLst>
          </p:cNvPr>
          <p:cNvSpPr/>
          <p:nvPr userDrawn="1"/>
        </p:nvSpPr>
        <p:spPr>
          <a:xfrm>
            <a:off x="0" y="4572000"/>
            <a:ext cx="194638" cy="2286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654040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7" r:id="rId3"/>
    <p:sldLayoutId id="2147483674" r:id="rId4"/>
    <p:sldLayoutId id="2147483676" r:id="rId5"/>
  </p:sldLayoutIdLst>
  <p:hf hdr="0" dt="0"/>
  <p:txStyles>
    <p:titleStyle>
      <a:lvl1pPr algn="l" defTabSz="457063" rtl="0" eaLnBrk="1" latinLnBrk="0" hangingPunct="1">
        <a:spcBef>
          <a:spcPct val="0"/>
        </a:spcBef>
        <a:buNone/>
        <a:defRPr sz="32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5908" indent="-305908" algn="l" defTabSz="457063" rtl="0" eaLnBrk="1" latinLnBrk="0" hangingPunct="1">
        <a:spcBef>
          <a:spcPct val="20000"/>
        </a:spcBef>
        <a:spcAft>
          <a:spcPts val="600"/>
        </a:spcAft>
        <a:buClr>
          <a:schemeClr val="accent2"/>
        </a:buClr>
        <a:buSzPct val="92000"/>
        <a:buFont typeface="Wingdings 2" panose="05020102010507070707" pitchFamily="18" charset="2"/>
        <a:buChar char=""/>
        <a:defRPr sz="1799" kern="1200">
          <a:solidFill>
            <a:schemeClr val="tx2"/>
          </a:solidFill>
          <a:latin typeface="+mn-lt"/>
          <a:ea typeface="+mn-ea"/>
          <a:cs typeface="+mn-cs"/>
        </a:defRPr>
      </a:lvl1pPr>
      <a:lvl2pPr marL="629811" indent="-305908" algn="l" defTabSz="457063"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899730" indent="-269919" algn="l" defTabSz="457063"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1627" indent="-233930" algn="l" defTabSz="457063"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1519" indent="-233930" algn="l" defTabSz="457063"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899430" indent="-228531" algn="l" defTabSz="457063"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199340" indent="-228531" algn="l" defTabSz="457063"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499250" indent="-228531" algn="l" defTabSz="457063"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799160" indent="-228531" algn="l" defTabSz="457063"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s://twitter.com/The_DICOM_STD"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twitter.com/The_DICOM_STD"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hyperlink" Target="https://www.ncbi.nlm.nih.gov/pmc/articles/PMC3046723/" TargetMode="External"/><Relationship Id="rId3" Type="http://schemas.openxmlformats.org/officeDocument/2006/relationships/hyperlink" Target="https://ocrportal.hhs.gov/ocr/breach/breach_report.jsf" TargetMode="External"/><Relationship Id="rId7" Type="http://schemas.openxmlformats.org/officeDocument/2006/relationships/hyperlink" Target="https://wiki.ihe.net/index.php/Scheduled_Workflow" TargetMode="External"/><Relationship Id="rId2" Type="http://schemas.openxmlformats.org/officeDocument/2006/relationships/hyperlink" Target="https://www.hipaajournal.com/healthcare-data-breach-statistics/" TargetMode="External"/><Relationship Id="rId1" Type="http://schemas.openxmlformats.org/officeDocument/2006/relationships/slideLayout" Target="../slideLayouts/slideLayout3.xml"/><Relationship Id="rId6" Type="http://schemas.openxmlformats.org/officeDocument/2006/relationships/hyperlink" Target="https://www.gartner.com/en/articles/top-strategic-cybersecurity-trends-for-2023" TargetMode="External"/><Relationship Id="rId11" Type="http://schemas.openxmlformats.org/officeDocument/2006/relationships/hyperlink" Target="https://twitter.com/The_DICOM_STD" TargetMode="External"/><Relationship Id="rId5" Type="http://schemas.openxmlformats.org/officeDocument/2006/relationships/hyperlink" Target="https://www.ncbi.nlm.nih.gov/pmc/articles/PMC61235/" TargetMode="External"/><Relationship Id="rId10" Type="http://schemas.openxmlformats.org/officeDocument/2006/relationships/hyperlink" Target="https://nvlpubs.nist.gov/nistpubs/SpecialPublications/NIST.SP.800-207.pdf" TargetMode="External"/><Relationship Id="rId4" Type="http://schemas.openxmlformats.org/officeDocument/2006/relationships/hyperlink" Target="https://dicom.nema.org/medical/dicom/current/output/html/part01.html" TargetMode="External"/><Relationship Id="rId9" Type="http://schemas.openxmlformats.org/officeDocument/2006/relationships/hyperlink" Target="https://csrc.nist.gov/Projects/post-quantum-cryptography"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3.svg"/><Relationship Id="rId21" Type="http://schemas.openxmlformats.org/officeDocument/2006/relationships/image" Target="../media/image20.sv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svg"/><Relationship Id="rId25" Type="http://schemas.openxmlformats.org/officeDocument/2006/relationships/image" Target="../media/image24.svg"/><Relationship Id="rId2" Type="http://schemas.openxmlformats.org/officeDocument/2006/relationships/image" Target="../media/image2.pn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svg"/><Relationship Id="rId1" Type="http://schemas.openxmlformats.org/officeDocument/2006/relationships/slideLayout" Target="../slideLayouts/slideLayout3.xml"/><Relationship Id="rId6" Type="http://schemas.openxmlformats.org/officeDocument/2006/relationships/image" Target="../media/image5.svg"/><Relationship Id="rId11" Type="http://schemas.openxmlformats.org/officeDocument/2006/relationships/image" Target="../media/image10.svg"/><Relationship Id="rId24" Type="http://schemas.openxmlformats.org/officeDocument/2006/relationships/image" Target="../media/image23.png"/><Relationship Id="rId5" Type="http://schemas.openxmlformats.org/officeDocument/2006/relationships/image" Target="../media/image4.png"/><Relationship Id="rId15" Type="http://schemas.openxmlformats.org/officeDocument/2006/relationships/image" Target="../media/image14.svg"/><Relationship Id="rId23" Type="http://schemas.openxmlformats.org/officeDocument/2006/relationships/image" Target="../media/image22.svg"/><Relationship Id="rId28" Type="http://schemas.openxmlformats.org/officeDocument/2006/relationships/image" Target="../media/image27.pn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hyperlink" Target="https://twitter.com/The_DICOM_STD" TargetMode="External"/><Relationship Id="rId9" Type="http://schemas.openxmlformats.org/officeDocument/2006/relationships/image" Target="../media/image8.sv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svg"/></Relationships>
</file>

<file path=ppt/slides/_rels/slide3.xml.rels><?xml version="1.0" encoding="UTF-8" standalone="yes"?>
<Relationships xmlns="http://schemas.openxmlformats.org/package/2006/relationships"><Relationship Id="rId3" Type="http://schemas.openxmlformats.org/officeDocument/2006/relationships/image" Target="../media/image29.jpg"/><Relationship Id="rId2" Type="http://schemas.openxmlformats.org/officeDocument/2006/relationships/hyperlink" Target="https://twitter.com/The_DICOM_STD" TargetMode="External"/><Relationship Id="rId1" Type="http://schemas.openxmlformats.org/officeDocument/2006/relationships/slideLayout" Target="../slideLayouts/slideLayout4.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8" Type="http://schemas.openxmlformats.org/officeDocument/2006/relationships/image" Target="../media/image18.svg"/><Relationship Id="rId13" Type="http://schemas.openxmlformats.org/officeDocument/2006/relationships/image" Target="../media/image32.png"/><Relationship Id="rId18" Type="http://schemas.openxmlformats.org/officeDocument/2006/relationships/image" Target="../media/image35.svg"/><Relationship Id="rId3" Type="http://schemas.openxmlformats.org/officeDocument/2006/relationships/image" Target="../media/image31.svg"/><Relationship Id="rId21" Type="http://schemas.openxmlformats.org/officeDocument/2006/relationships/image" Target="../media/image36.png"/><Relationship Id="rId7" Type="http://schemas.openxmlformats.org/officeDocument/2006/relationships/image" Target="../media/image17.png"/><Relationship Id="rId12" Type="http://schemas.openxmlformats.org/officeDocument/2006/relationships/image" Target="../media/image8.svg"/><Relationship Id="rId17" Type="http://schemas.openxmlformats.org/officeDocument/2006/relationships/image" Target="../media/image34.png"/><Relationship Id="rId2" Type="http://schemas.openxmlformats.org/officeDocument/2006/relationships/image" Target="../media/image30.png"/><Relationship Id="rId16" Type="http://schemas.openxmlformats.org/officeDocument/2006/relationships/image" Target="../media/image5.svg"/><Relationship Id="rId20" Type="http://schemas.openxmlformats.org/officeDocument/2006/relationships/image" Target="../media/image24.svg"/><Relationship Id="rId1" Type="http://schemas.openxmlformats.org/officeDocument/2006/relationships/slideLayout" Target="../slideLayouts/slideLayout4.xml"/><Relationship Id="rId6" Type="http://schemas.openxmlformats.org/officeDocument/2006/relationships/image" Target="../media/image3.svg"/><Relationship Id="rId11" Type="http://schemas.openxmlformats.org/officeDocument/2006/relationships/image" Target="../media/image7.png"/><Relationship Id="rId5" Type="http://schemas.openxmlformats.org/officeDocument/2006/relationships/image" Target="../media/image2.png"/><Relationship Id="rId15" Type="http://schemas.openxmlformats.org/officeDocument/2006/relationships/image" Target="../media/image4.png"/><Relationship Id="rId10" Type="http://schemas.openxmlformats.org/officeDocument/2006/relationships/image" Target="../media/image12.svg"/><Relationship Id="rId19" Type="http://schemas.openxmlformats.org/officeDocument/2006/relationships/image" Target="../media/image23.png"/><Relationship Id="rId4" Type="http://schemas.openxmlformats.org/officeDocument/2006/relationships/hyperlink" Target="https://twitter.com/The_DICOM_STD" TargetMode="External"/><Relationship Id="rId9" Type="http://schemas.openxmlformats.org/officeDocument/2006/relationships/image" Target="../media/image11.png"/><Relationship Id="rId14" Type="http://schemas.openxmlformats.org/officeDocument/2006/relationships/image" Target="../media/image33.svg"/><Relationship Id="rId22" Type="http://schemas.openxmlformats.org/officeDocument/2006/relationships/image" Target="../media/image37.sv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s://twitter.com/The_DICOM_STD" TargetMode="Externa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twitter.com/The_DICOM_STD"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51.svg"/><Relationship Id="rId13" Type="http://schemas.openxmlformats.org/officeDocument/2006/relationships/image" Target="../media/image54.png"/><Relationship Id="rId18" Type="http://schemas.openxmlformats.org/officeDocument/2006/relationships/image" Target="../media/image33.svg"/><Relationship Id="rId26" Type="http://schemas.openxmlformats.org/officeDocument/2006/relationships/image" Target="../media/image61.svg"/><Relationship Id="rId3" Type="http://schemas.openxmlformats.org/officeDocument/2006/relationships/image" Target="../media/image2.png"/><Relationship Id="rId21" Type="http://schemas.openxmlformats.org/officeDocument/2006/relationships/image" Target="../media/image23.png"/><Relationship Id="rId7" Type="http://schemas.openxmlformats.org/officeDocument/2006/relationships/image" Target="../media/image50.png"/><Relationship Id="rId12" Type="http://schemas.openxmlformats.org/officeDocument/2006/relationships/image" Target="../media/image12.svg"/><Relationship Id="rId17" Type="http://schemas.openxmlformats.org/officeDocument/2006/relationships/image" Target="../media/image32.png"/><Relationship Id="rId25" Type="http://schemas.openxmlformats.org/officeDocument/2006/relationships/image" Target="../media/image60.png"/><Relationship Id="rId2" Type="http://schemas.openxmlformats.org/officeDocument/2006/relationships/hyperlink" Target="https://twitter.com/The_DICOM_STD" TargetMode="External"/><Relationship Id="rId16" Type="http://schemas.openxmlformats.org/officeDocument/2006/relationships/image" Target="../media/image57.svg"/><Relationship Id="rId20" Type="http://schemas.openxmlformats.org/officeDocument/2006/relationships/image" Target="../media/image5.svg"/><Relationship Id="rId1" Type="http://schemas.openxmlformats.org/officeDocument/2006/relationships/slideLayout" Target="../slideLayouts/slideLayout4.xml"/><Relationship Id="rId6" Type="http://schemas.openxmlformats.org/officeDocument/2006/relationships/image" Target="../media/image8.svg"/><Relationship Id="rId11" Type="http://schemas.openxmlformats.org/officeDocument/2006/relationships/image" Target="../media/image11.png"/><Relationship Id="rId24" Type="http://schemas.openxmlformats.org/officeDocument/2006/relationships/image" Target="../media/image59.svg"/><Relationship Id="rId5" Type="http://schemas.openxmlformats.org/officeDocument/2006/relationships/image" Target="../media/image7.png"/><Relationship Id="rId15" Type="http://schemas.openxmlformats.org/officeDocument/2006/relationships/image" Target="../media/image56.png"/><Relationship Id="rId23" Type="http://schemas.openxmlformats.org/officeDocument/2006/relationships/image" Target="../media/image58.png"/><Relationship Id="rId28" Type="http://schemas.openxmlformats.org/officeDocument/2006/relationships/image" Target="../media/image63.svg"/><Relationship Id="rId10" Type="http://schemas.openxmlformats.org/officeDocument/2006/relationships/image" Target="../media/image53.svg"/><Relationship Id="rId19" Type="http://schemas.openxmlformats.org/officeDocument/2006/relationships/image" Target="../media/image4.png"/><Relationship Id="rId4" Type="http://schemas.openxmlformats.org/officeDocument/2006/relationships/image" Target="../media/image3.svg"/><Relationship Id="rId9" Type="http://schemas.openxmlformats.org/officeDocument/2006/relationships/image" Target="../media/image52.png"/><Relationship Id="rId14" Type="http://schemas.openxmlformats.org/officeDocument/2006/relationships/image" Target="../media/image55.svg"/><Relationship Id="rId22" Type="http://schemas.openxmlformats.org/officeDocument/2006/relationships/image" Target="../media/image24.svg"/><Relationship Id="rId27" Type="http://schemas.openxmlformats.org/officeDocument/2006/relationships/image" Target="../media/image62.png"/></Relationships>
</file>

<file path=ppt/slides/_rels/slide8.xml.rels><?xml version="1.0" encoding="UTF-8" standalone="yes"?>
<Relationships xmlns="http://schemas.openxmlformats.org/package/2006/relationships"><Relationship Id="rId2" Type="http://schemas.openxmlformats.org/officeDocument/2006/relationships/hyperlink" Target="https://twitter.com/The_DICOM_STD"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twitter.com/The_DICOM_STD"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A248-A6ED-40FF-8B5D-11F02EC424CB}"/>
              </a:ext>
            </a:extLst>
          </p:cNvPr>
          <p:cNvSpPr>
            <a:spLocks noGrp="1"/>
          </p:cNvSpPr>
          <p:nvPr>
            <p:ph type="ctrTitle"/>
          </p:nvPr>
        </p:nvSpPr>
        <p:spPr/>
        <p:txBody>
          <a:bodyPr>
            <a:normAutofit/>
          </a:bodyPr>
          <a:lstStyle/>
          <a:p>
            <a:r>
              <a:rPr lang="en-US" sz="2800" dirty="0">
                <a:cs typeface="Arial" panose="020B0604020202020204" pitchFamily="34" charset="0"/>
              </a:rPr>
              <a:t>DICOM Educational Conference</a:t>
            </a:r>
            <a:br>
              <a:rPr lang="en-US" sz="2800" dirty="0">
                <a:cs typeface="Arial" panose="020B0604020202020204" pitchFamily="34" charset="0"/>
              </a:rPr>
            </a:br>
            <a:r>
              <a:rPr lang="en-US" sz="2800" i="1" dirty="0">
                <a:cs typeface="Arial" panose="020B0604020202020204" pitchFamily="34" charset="0"/>
              </a:rPr>
              <a:t>Chennai, India</a:t>
            </a:r>
            <a:endParaRPr lang="en-US" sz="2800" i="1" dirty="0"/>
          </a:p>
        </p:txBody>
      </p:sp>
      <p:sp>
        <p:nvSpPr>
          <p:cNvPr id="3" name="Subtitle 2">
            <a:extLst>
              <a:ext uri="{FF2B5EF4-FFF2-40B4-BE49-F238E27FC236}">
                <a16:creationId xmlns:a16="http://schemas.microsoft.com/office/drawing/2014/main" id="{F03105D7-0FA0-4E79-9DEA-B986CE03872B}"/>
              </a:ext>
            </a:extLst>
          </p:cNvPr>
          <p:cNvSpPr>
            <a:spLocks noGrp="1"/>
          </p:cNvSpPr>
          <p:nvPr>
            <p:ph type="subTitle" idx="1"/>
          </p:nvPr>
        </p:nvSpPr>
        <p:spPr/>
        <p:txBody>
          <a:bodyPr>
            <a:normAutofit/>
          </a:bodyPr>
          <a:lstStyle/>
          <a:p>
            <a:r>
              <a:rPr lang="en-US" sz="1400" b="1" dirty="0">
                <a:cs typeface="Arial" panose="020B0604020202020204" pitchFamily="34" charset="0"/>
              </a:rPr>
              <a:t>October 9-11, 2023</a:t>
            </a:r>
            <a:endParaRPr lang="en-US" sz="1400" b="1" dirty="0"/>
          </a:p>
        </p:txBody>
      </p:sp>
      <p:sp>
        <p:nvSpPr>
          <p:cNvPr id="7" name="Footer Placeholder 4">
            <a:extLst>
              <a:ext uri="{FF2B5EF4-FFF2-40B4-BE49-F238E27FC236}">
                <a16:creationId xmlns:a16="http://schemas.microsoft.com/office/drawing/2014/main" id="{6F106075-8092-0882-B15E-3E33101B58DC}"/>
              </a:ext>
            </a:extLst>
          </p:cNvPr>
          <p:cNvSpPr>
            <a:spLocks noGrp="1"/>
          </p:cNvSpPr>
          <p:nvPr>
            <p:ph type="ftr" sz="quarter" idx="3"/>
          </p:nvPr>
        </p:nvSpPr>
        <p:spPr>
          <a:xfrm>
            <a:off x="764499" y="6114074"/>
            <a:ext cx="7016552" cy="365125"/>
          </a:xfrm>
          <a:prstGeom prst="rect">
            <a:avLst/>
          </a:prstGeom>
        </p:spPr>
        <p:txBody>
          <a:bodyPr vert="horz" lIns="91440" tIns="45720" rIns="91440" bIns="45720" rtlCol="0" anchor="ctr"/>
          <a:lstStyle>
            <a:lvl1pPr algn="l">
              <a:defRPr sz="900" cap="all">
                <a:solidFill>
                  <a:schemeClr val="bg1"/>
                </a:solidFill>
              </a:defRPr>
            </a:lvl1pPr>
          </a:lstStyle>
          <a:p>
            <a:r>
              <a:rPr lang="en-US" dirty="0"/>
              <a:t>Copyright DICOM® 2023     </a:t>
            </a:r>
            <a:r>
              <a:rPr lang="en-US" dirty="0" err="1"/>
              <a:t>www.dicomstandard.org</a:t>
            </a:r>
            <a:r>
              <a:rPr lang="en-US" dirty="0"/>
              <a:t>     #DICOMConference2023     #DICOM</a:t>
            </a:r>
          </a:p>
        </p:txBody>
      </p:sp>
    </p:spTree>
    <p:extLst>
      <p:ext uri="{BB962C8B-B14F-4D97-AF65-F5344CB8AC3E}">
        <p14:creationId xmlns:p14="http://schemas.microsoft.com/office/powerpoint/2010/main" val="2144559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70721-85D3-B5C6-1A11-FED29310018A}"/>
              </a:ext>
            </a:extLst>
          </p:cNvPr>
          <p:cNvSpPr>
            <a:spLocks noGrp="1"/>
          </p:cNvSpPr>
          <p:nvPr>
            <p:ph type="title"/>
          </p:nvPr>
        </p:nvSpPr>
        <p:spPr/>
        <p:txBody>
          <a:bodyPr/>
          <a:lstStyle/>
          <a:p>
            <a:r>
              <a:rPr lang="en-US" dirty="0"/>
              <a:t>Blockchain for DICOM Integrity</a:t>
            </a:r>
          </a:p>
        </p:txBody>
      </p:sp>
      <p:sp>
        <p:nvSpPr>
          <p:cNvPr id="4" name="Content Placeholder 3">
            <a:extLst>
              <a:ext uri="{FF2B5EF4-FFF2-40B4-BE49-F238E27FC236}">
                <a16:creationId xmlns:a16="http://schemas.microsoft.com/office/drawing/2014/main" id="{70889FFA-25F9-E3B6-2B5D-CEDB0F5D9C18}"/>
              </a:ext>
            </a:extLst>
          </p:cNvPr>
          <p:cNvSpPr>
            <a:spLocks noGrp="1"/>
          </p:cNvSpPr>
          <p:nvPr>
            <p:ph sz="half" idx="2"/>
          </p:nvPr>
        </p:nvSpPr>
        <p:spPr/>
        <p:txBody>
          <a:bodyPr/>
          <a:lstStyle/>
          <a:p>
            <a:r>
              <a:rPr lang="en-US" dirty="0"/>
              <a:t>DICOM integrity check using blockchain plays a vital role when data transfer happens between healthcare entities like hospitals, clinics and research institutions.</a:t>
            </a:r>
          </a:p>
          <a:p>
            <a:r>
              <a:rPr lang="en-US" dirty="0"/>
              <a:t>Patient records and medical images can be securely stored creating a unified and immutable data history that can be accessed by only authorized healthcare providers.</a:t>
            </a:r>
          </a:p>
        </p:txBody>
      </p:sp>
      <p:sp>
        <p:nvSpPr>
          <p:cNvPr id="5" name="Slide Number Placeholder 4">
            <a:extLst>
              <a:ext uri="{FF2B5EF4-FFF2-40B4-BE49-F238E27FC236}">
                <a16:creationId xmlns:a16="http://schemas.microsoft.com/office/drawing/2014/main" id="{0B6B68F8-24F3-6B93-5A39-BCCC0E7E10B8}"/>
              </a:ext>
            </a:extLst>
          </p:cNvPr>
          <p:cNvSpPr>
            <a:spLocks noGrp="1"/>
          </p:cNvSpPr>
          <p:nvPr>
            <p:ph type="sldNum" sz="quarter" idx="4"/>
          </p:nvPr>
        </p:nvSpPr>
        <p:spPr/>
        <p:txBody>
          <a:bodyPr/>
          <a:lstStyle/>
          <a:p>
            <a:fld id="{D57F1E4F-1CFF-5643-939E-217C01CDF565}" type="slidenum">
              <a:rPr lang="en-US" smtClean="0"/>
              <a:pPr/>
              <a:t>10</a:t>
            </a:fld>
            <a:endParaRPr lang="en-US" dirty="0"/>
          </a:p>
        </p:txBody>
      </p:sp>
      <p:sp>
        <p:nvSpPr>
          <p:cNvPr id="6" name="Footer Placeholder 5">
            <a:extLst>
              <a:ext uri="{FF2B5EF4-FFF2-40B4-BE49-F238E27FC236}">
                <a16:creationId xmlns:a16="http://schemas.microsoft.com/office/drawing/2014/main" id="{D186DFD3-878F-112F-138B-ADB613D9D119}"/>
              </a:ext>
            </a:extLst>
          </p:cNvPr>
          <p:cNvSpPr>
            <a:spLocks noGrp="1"/>
          </p:cNvSpPr>
          <p:nvPr>
            <p:ph type="ftr" sz="quarter" idx="3"/>
          </p:nvPr>
        </p:nvSpPr>
        <p:spPr/>
        <p:txBody>
          <a:bodyPr/>
          <a:lstStyle/>
          <a:p>
            <a:r>
              <a:rPr lang="en-US" dirty="0"/>
              <a:t>Copyright DICOM® 2023     </a:t>
            </a:r>
            <a:r>
              <a:rPr lang="en-US" dirty="0" err="1"/>
              <a:t>www.dicomstandard.org</a:t>
            </a:r>
            <a:r>
              <a:rPr lang="en-US" dirty="0"/>
              <a:t>     #DICOMConference2023     #DICOM    </a:t>
            </a:r>
          </a:p>
        </p:txBody>
      </p:sp>
      <p:pic>
        <p:nvPicPr>
          <p:cNvPr id="10" name="Content Placeholder 9">
            <a:extLst>
              <a:ext uri="{FF2B5EF4-FFF2-40B4-BE49-F238E27FC236}">
                <a16:creationId xmlns:a16="http://schemas.microsoft.com/office/drawing/2014/main" id="{C80E03B0-2D9D-8EB1-62BB-E2C879E80D28}"/>
              </a:ext>
            </a:extLst>
          </p:cNvPr>
          <p:cNvPicPr>
            <a:picLocks noGrp="1" noChangeAspect="1"/>
          </p:cNvPicPr>
          <p:nvPr>
            <p:ph sz="half" idx="1"/>
          </p:nvPr>
        </p:nvPicPr>
        <p:blipFill>
          <a:blip r:embed="rId2"/>
          <a:stretch>
            <a:fillRect/>
          </a:stretch>
        </p:blipFill>
        <p:spPr>
          <a:xfrm>
            <a:off x="574675" y="2443902"/>
            <a:ext cx="4837113" cy="2963971"/>
          </a:xfrm>
        </p:spPr>
      </p:pic>
    </p:spTree>
    <p:extLst>
      <p:ext uri="{BB962C8B-B14F-4D97-AF65-F5344CB8AC3E}">
        <p14:creationId xmlns:p14="http://schemas.microsoft.com/office/powerpoint/2010/main" val="2162757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02A09-392D-FB82-864F-28870845D753}"/>
              </a:ext>
            </a:extLst>
          </p:cNvPr>
          <p:cNvSpPr>
            <a:spLocks noGrp="1"/>
          </p:cNvSpPr>
          <p:nvPr>
            <p:ph type="title"/>
          </p:nvPr>
        </p:nvSpPr>
        <p:spPr/>
        <p:txBody>
          <a:bodyPr/>
          <a:lstStyle/>
          <a:p>
            <a:r>
              <a:rPr lang="en-US" dirty="0"/>
              <a:t>Roadmap for migrating to Post Quantum Cryptography</a:t>
            </a:r>
          </a:p>
        </p:txBody>
      </p:sp>
      <p:sp>
        <p:nvSpPr>
          <p:cNvPr id="3" name="Content Placeholder 2">
            <a:extLst>
              <a:ext uri="{FF2B5EF4-FFF2-40B4-BE49-F238E27FC236}">
                <a16:creationId xmlns:a16="http://schemas.microsoft.com/office/drawing/2014/main" id="{6D45FD69-35CA-15AA-C8E5-8CF8AE0DC6DE}"/>
              </a:ext>
            </a:extLst>
          </p:cNvPr>
          <p:cNvSpPr>
            <a:spLocks noGrp="1"/>
          </p:cNvSpPr>
          <p:nvPr>
            <p:ph idx="1"/>
          </p:nvPr>
        </p:nvSpPr>
        <p:spPr>
          <a:xfrm>
            <a:off x="581040" y="1028749"/>
            <a:ext cx="10243841" cy="4041648"/>
          </a:xfrm>
        </p:spPr>
        <p:txBody>
          <a:bodyPr/>
          <a:lstStyle/>
          <a:p>
            <a:pPr marL="285750" indent="-285750">
              <a:buFont typeface="Arial" panose="020B0604020202020204" pitchFamily="34" charset="0"/>
              <a:buChar char="•"/>
            </a:pPr>
            <a:r>
              <a:rPr lang="en-US" dirty="0"/>
              <a:t>Identifying the nodes which are susceptible to CRQC.</a:t>
            </a:r>
          </a:p>
          <a:p>
            <a:pPr marL="285750" indent="-285750">
              <a:buFont typeface="Arial" panose="020B0604020202020204" pitchFamily="34" charset="0"/>
              <a:buChar char="•"/>
            </a:pPr>
            <a:r>
              <a:rPr lang="en-US" dirty="0"/>
              <a:t>Identifying the protocols, applications and associated libraries with the help of cryptographic discovery tools.</a:t>
            </a:r>
          </a:p>
          <a:p>
            <a:pPr marL="285750" indent="-285750">
              <a:buFont typeface="Arial" panose="020B0604020202020204" pitchFamily="34" charset="0"/>
              <a:buChar char="•"/>
            </a:pPr>
            <a:r>
              <a:rPr lang="en-US" dirty="0"/>
              <a:t>Discussing PQC readiness with technology vendors.</a:t>
            </a:r>
          </a:p>
          <a:p>
            <a:pPr marL="285750" indent="-285750">
              <a:buFont typeface="Arial" panose="020B0604020202020204" pitchFamily="34" charset="0"/>
              <a:buChar char="•"/>
            </a:pPr>
            <a:r>
              <a:rPr lang="en-US" dirty="0"/>
              <a:t>Algorithm selection and integration testing in the current DICOM infrastructure. Considering encryption speed, key sizes, robust key management and interoperability.</a:t>
            </a:r>
          </a:p>
          <a:p>
            <a:endParaRPr lang="en-US" dirty="0"/>
          </a:p>
        </p:txBody>
      </p:sp>
      <p:sp>
        <p:nvSpPr>
          <p:cNvPr id="4" name="Footer Placeholder 3">
            <a:extLst>
              <a:ext uri="{FF2B5EF4-FFF2-40B4-BE49-F238E27FC236}">
                <a16:creationId xmlns:a16="http://schemas.microsoft.com/office/drawing/2014/main" id="{EB09F0BA-334D-5287-AD22-68B2C85D1F39}"/>
              </a:ext>
            </a:extLst>
          </p:cNvPr>
          <p:cNvSpPr>
            <a:spLocks noGrp="1"/>
          </p:cNvSpPr>
          <p:nvPr>
            <p:ph type="ftr" sz="quarter" idx="11"/>
          </p:nvPr>
        </p:nvSpPr>
        <p:spPr/>
        <p:txBody>
          <a:bodyPr/>
          <a:lstStyle/>
          <a:p>
            <a:r>
              <a:rPr lang="en-US"/>
              <a:t>Copyright DICOM® 2019     www.dicomstandard.org     #DICOMConference2019     #DICOM     </a:t>
            </a:r>
            <a:r>
              <a:rPr lang="en-US">
                <a:hlinkClick r:id="rId2">
                  <a:extLst>
                    <a:ext uri="{A12FA001-AC4F-418D-AE19-62706E023703}">
                      <ahyp:hlinkClr xmlns:ahyp="http://schemas.microsoft.com/office/drawing/2018/hyperlinkcolor" val="tx"/>
                    </a:ext>
                  </a:extLst>
                </a:hlinkClick>
              </a:rPr>
              <a:t>@The_DICOM_STD</a:t>
            </a:r>
            <a:endParaRPr lang="en-US" dirty="0"/>
          </a:p>
        </p:txBody>
      </p:sp>
      <p:sp>
        <p:nvSpPr>
          <p:cNvPr id="5" name="Slide Number Placeholder 4">
            <a:extLst>
              <a:ext uri="{FF2B5EF4-FFF2-40B4-BE49-F238E27FC236}">
                <a16:creationId xmlns:a16="http://schemas.microsoft.com/office/drawing/2014/main" id="{403A8398-12B1-8D26-7588-FE7B12D09BA0}"/>
              </a:ext>
            </a:extLst>
          </p:cNvPr>
          <p:cNvSpPr>
            <a:spLocks noGrp="1"/>
          </p:cNvSpPr>
          <p:nvPr>
            <p:ph type="sldNum" sz="quarter" idx="4"/>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690741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BEDFF-A813-B386-4A6D-9F6148B3F2A0}"/>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76D1333-EABC-9721-391D-227CCEC6097D}"/>
              </a:ext>
            </a:extLst>
          </p:cNvPr>
          <p:cNvSpPr>
            <a:spLocks noGrp="1"/>
          </p:cNvSpPr>
          <p:nvPr>
            <p:ph idx="1"/>
          </p:nvPr>
        </p:nvSpPr>
        <p:spPr/>
        <p:txBody>
          <a:bodyPr/>
          <a:lstStyle/>
          <a:p>
            <a:pPr marL="0" indent="0">
              <a:buNone/>
            </a:pPr>
            <a:r>
              <a:rPr lang="en-US" dirty="0"/>
              <a:t>In the escalating threat landscape of cyber attacks and data breaches, DICOM security should be dynamic and encourage the collaboration amongst healthcare stakeholders to adapt to the emerging technologies correlating to evolving challenges.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Thank you!</a:t>
            </a:r>
          </a:p>
        </p:txBody>
      </p:sp>
      <p:sp>
        <p:nvSpPr>
          <p:cNvPr id="4" name="Footer Placeholder 3">
            <a:extLst>
              <a:ext uri="{FF2B5EF4-FFF2-40B4-BE49-F238E27FC236}">
                <a16:creationId xmlns:a16="http://schemas.microsoft.com/office/drawing/2014/main" id="{05CC7E88-CEE1-C645-76C3-73D512B9DA4A}"/>
              </a:ext>
            </a:extLst>
          </p:cNvPr>
          <p:cNvSpPr>
            <a:spLocks noGrp="1"/>
          </p:cNvSpPr>
          <p:nvPr>
            <p:ph type="ftr" sz="quarter" idx="11"/>
          </p:nvPr>
        </p:nvSpPr>
        <p:spPr/>
        <p:txBody>
          <a:bodyPr/>
          <a:lstStyle/>
          <a:p>
            <a:r>
              <a:rPr lang="en-US"/>
              <a:t>Copyright DICOM® 2019     www.dicomstandard.org     #DICOMConference2019     #DICOM     </a:t>
            </a:r>
            <a:r>
              <a:rPr lang="en-US">
                <a:hlinkClick r:id="rId2">
                  <a:extLst>
                    <a:ext uri="{A12FA001-AC4F-418D-AE19-62706E023703}">
                      <ahyp:hlinkClr xmlns:ahyp="http://schemas.microsoft.com/office/drawing/2018/hyperlinkcolor" val="tx"/>
                    </a:ext>
                  </a:extLst>
                </a:hlinkClick>
              </a:rPr>
              <a:t>@The_DICOM_STD</a:t>
            </a:r>
            <a:endParaRPr lang="en-US" dirty="0"/>
          </a:p>
        </p:txBody>
      </p:sp>
      <p:sp>
        <p:nvSpPr>
          <p:cNvPr id="5" name="Slide Number Placeholder 4">
            <a:extLst>
              <a:ext uri="{FF2B5EF4-FFF2-40B4-BE49-F238E27FC236}">
                <a16:creationId xmlns:a16="http://schemas.microsoft.com/office/drawing/2014/main" id="{2052C05C-9B79-5C13-2792-B7000663E8AB}"/>
              </a:ext>
            </a:extLst>
          </p:cNvPr>
          <p:cNvSpPr>
            <a:spLocks noGrp="1"/>
          </p:cNvSpPr>
          <p:nvPr>
            <p:ph type="sldNum" sz="quarter" idx="4"/>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162021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FC23-B032-E9DD-3569-971B5F84644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597A572-29D3-22B9-99D2-463625666AC1}"/>
              </a:ext>
            </a:extLst>
          </p:cNvPr>
          <p:cNvSpPr>
            <a:spLocks noGrp="1"/>
          </p:cNvSpPr>
          <p:nvPr>
            <p:ph idx="1"/>
          </p:nvPr>
        </p:nvSpPr>
        <p:spPr/>
        <p:txBody>
          <a:bodyPr/>
          <a:lstStyle/>
          <a:p>
            <a:r>
              <a:rPr lang="en-US" dirty="0">
                <a:hlinkClick r:id="rId2"/>
              </a:rPr>
              <a:t>Healthcare Data Breach Statistics (hipaajournal.com)</a:t>
            </a:r>
            <a:endParaRPr lang="en-US" dirty="0"/>
          </a:p>
          <a:p>
            <a:r>
              <a:rPr lang="en-US" dirty="0">
                <a:hlinkClick r:id="rId3"/>
              </a:rPr>
              <a:t>U.S. Department of Health &amp; Human Services - Office for Civil Rights (hhs.gov)</a:t>
            </a:r>
            <a:endParaRPr lang="en-US" dirty="0"/>
          </a:p>
          <a:p>
            <a:r>
              <a:rPr lang="en-US" dirty="0">
                <a:hlinkClick r:id="rId4"/>
              </a:rPr>
              <a:t>PS3.1 (nema.org)</a:t>
            </a:r>
            <a:endParaRPr lang="en-US" dirty="0"/>
          </a:p>
          <a:p>
            <a:r>
              <a:rPr lang="en-US" dirty="0">
                <a:hlinkClick r:id="rId5"/>
              </a:rPr>
              <a:t>Understanding and Using DICOM, the Data Interchange Standard for Biomedical Imaging - PMC (nih.gov)</a:t>
            </a:r>
            <a:endParaRPr lang="en-US" dirty="0"/>
          </a:p>
          <a:p>
            <a:r>
              <a:rPr lang="en-US" dirty="0">
                <a:hlinkClick r:id="rId6"/>
              </a:rPr>
              <a:t>Gartner Top Strategic Cybersecurity Trends 2023</a:t>
            </a:r>
            <a:endParaRPr lang="en-US" dirty="0"/>
          </a:p>
          <a:p>
            <a:r>
              <a:rPr lang="en-US" dirty="0">
                <a:hlinkClick r:id="rId7"/>
              </a:rPr>
              <a:t>Scheduled Workflow - IHE Wiki</a:t>
            </a:r>
            <a:endParaRPr lang="en-US" dirty="0"/>
          </a:p>
          <a:p>
            <a:r>
              <a:rPr lang="en-US" dirty="0">
                <a:hlinkClick r:id="rId8"/>
              </a:rPr>
              <a:t>Benefits of the DICOM Modality Performed Procedure Step - PMC (nih.gov)</a:t>
            </a:r>
            <a:endParaRPr lang="en-US" dirty="0"/>
          </a:p>
          <a:p>
            <a:r>
              <a:rPr lang="en-US" dirty="0">
                <a:hlinkClick r:id="rId9"/>
              </a:rPr>
              <a:t>Post-Quantum Cryptography | CSRC (nist.gov)</a:t>
            </a:r>
            <a:endParaRPr lang="en-US" dirty="0"/>
          </a:p>
          <a:p>
            <a:r>
              <a:rPr lang="en-US" dirty="0">
                <a:hlinkClick r:id="rId10"/>
              </a:rPr>
              <a:t>Zero Trust Architecture (nist.gov)</a:t>
            </a:r>
            <a:endParaRPr lang="en-US" dirty="0"/>
          </a:p>
        </p:txBody>
      </p:sp>
      <p:sp>
        <p:nvSpPr>
          <p:cNvPr id="4" name="Footer Placeholder 3">
            <a:extLst>
              <a:ext uri="{FF2B5EF4-FFF2-40B4-BE49-F238E27FC236}">
                <a16:creationId xmlns:a16="http://schemas.microsoft.com/office/drawing/2014/main" id="{8A2ADE7C-6304-0A91-A078-1C368CBCF4E3}"/>
              </a:ext>
            </a:extLst>
          </p:cNvPr>
          <p:cNvSpPr>
            <a:spLocks noGrp="1"/>
          </p:cNvSpPr>
          <p:nvPr>
            <p:ph type="ftr" sz="quarter" idx="11"/>
          </p:nvPr>
        </p:nvSpPr>
        <p:spPr/>
        <p:txBody>
          <a:bodyPr/>
          <a:lstStyle/>
          <a:p>
            <a:r>
              <a:rPr lang="en-US"/>
              <a:t>Copyright DICOM® 2019     www.dicomstandard.org     #DICOMConference2019     #DICOM     </a:t>
            </a:r>
            <a:r>
              <a:rPr lang="en-US">
                <a:hlinkClick r:id="rId11">
                  <a:extLst>
                    <a:ext uri="{A12FA001-AC4F-418D-AE19-62706E023703}">
                      <ahyp:hlinkClr xmlns:ahyp="http://schemas.microsoft.com/office/drawing/2018/hyperlinkcolor" val="tx"/>
                    </a:ext>
                  </a:extLst>
                </a:hlinkClick>
              </a:rPr>
              <a:t>@The_DICOM_STD</a:t>
            </a:r>
            <a:endParaRPr lang="en-US" dirty="0"/>
          </a:p>
        </p:txBody>
      </p:sp>
      <p:sp>
        <p:nvSpPr>
          <p:cNvPr id="5" name="Slide Number Placeholder 4">
            <a:extLst>
              <a:ext uri="{FF2B5EF4-FFF2-40B4-BE49-F238E27FC236}">
                <a16:creationId xmlns:a16="http://schemas.microsoft.com/office/drawing/2014/main" id="{D9F4B041-57E1-E818-0F29-D98009D124D4}"/>
              </a:ext>
            </a:extLst>
          </p:cNvPr>
          <p:cNvSpPr>
            <a:spLocks noGrp="1"/>
          </p:cNvSpPr>
          <p:nvPr>
            <p:ph type="sldNum" sz="quarter" idx="4"/>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4077890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46BE5-445F-07BB-C398-5CAA6DEF736E}"/>
              </a:ext>
            </a:extLst>
          </p:cNvPr>
          <p:cNvSpPr>
            <a:spLocks noGrp="1"/>
          </p:cNvSpPr>
          <p:nvPr>
            <p:ph type="title"/>
          </p:nvPr>
        </p:nvSpPr>
        <p:spPr>
          <a:xfrm>
            <a:off x="571207" y="-36889"/>
            <a:ext cx="10243841" cy="1013800"/>
          </a:xfrm>
        </p:spPr>
        <p:txBody>
          <a:bodyPr/>
          <a:lstStyle/>
          <a:p>
            <a:r>
              <a:rPr lang="en-US" dirty="0"/>
              <a:t>Attack Vectors involved in a Hospital</a:t>
            </a:r>
          </a:p>
        </p:txBody>
      </p:sp>
      <p:pic>
        <p:nvPicPr>
          <p:cNvPr id="8" name="Content Placeholder 7" descr="Computer outline">
            <a:extLst>
              <a:ext uri="{FF2B5EF4-FFF2-40B4-BE49-F238E27FC236}">
                <a16:creationId xmlns:a16="http://schemas.microsoft.com/office/drawing/2014/main" id="{5C5B0BA9-72CE-B5A8-5684-5C835BFE790F}"/>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670494" y="3352812"/>
            <a:ext cx="616144" cy="616144"/>
          </a:xfrm>
        </p:spPr>
      </p:pic>
      <p:sp>
        <p:nvSpPr>
          <p:cNvPr id="4" name="Footer Placeholder 3">
            <a:extLst>
              <a:ext uri="{FF2B5EF4-FFF2-40B4-BE49-F238E27FC236}">
                <a16:creationId xmlns:a16="http://schemas.microsoft.com/office/drawing/2014/main" id="{0AD65DA0-5E69-760C-2BA3-C746046EE9CD}"/>
              </a:ext>
            </a:extLst>
          </p:cNvPr>
          <p:cNvSpPr>
            <a:spLocks noGrp="1"/>
          </p:cNvSpPr>
          <p:nvPr>
            <p:ph type="ftr" sz="quarter" idx="11"/>
          </p:nvPr>
        </p:nvSpPr>
        <p:spPr/>
        <p:txBody>
          <a:bodyPr/>
          <a:lstStyle/>
          <a:p>
            <a:r>
              <a:rPr lang="en-US"/>
              <a:t>Copyright DICOM® 2019     www.dicomstandard.org     #DICOMConference2019     #DICOM     </a:t>
            </a:r>
            <a:r>
              <a:rPr lang="en-US">
                <a:hlinkClick r:id="rId4">
                  <a:extLst>
                    <a:ext uri="{A12FA001-AC4F-418D-AE19-62706E023703}">
                      <ahyp:hlinkClr xmlns:ahyp="http://schemas.microsoft.com/office/drawing/2018/hyperlinkcolor" val="tx"/>
                    </a:ext>
                  </a:extLst>
                </a:hlinkClick>
              </a:rPr>
              <a:t>@The_DICOM_STD</a:t>
            </a:r>
            <a:endParaRPr lang="en-US" dirty="0"/>
          </a:p>
        </p:txBody>
      </p:sp>
      <p:sp>
        <p:nvSpPr>
          <p:cNvPr id="5" name="Slide Number Placeholder 4">
            <a:extLst>
              <a:ext uri="{FF2B5EF4-FFF2-40B4-BE49-F238E27FC236}">
                <a16:creationId xmlns:a16="http://schemas.microsoft.com/office/drawing/2014/main" id="{F46625F4-EAC5-EB17-7CA6-8B6853529117}"/>
              </a:ext>
            </a:extLst>
          </p:cNvPr>
          <p:cNvSpPr>
            <a:spLocks noGrp="1"/>
          </p:cNvSpPr>
          <p:nvPr>
            <p:ph type="sldNum" sz="quarter" idx="4"/>
          </p:nvPr>
        </p:nvSpPr>
        <p:spPr/>
        <p:txBody>
          <a:bodyPr/>
          <a:lstStyle/>
          <a:p>
            <a:fld id="{D57F1E4F-1CFF-5643-939E-217C01CDF565}" type="slidenum">
              <a:rPr lang="en-US" smtClean="0"/>
              <a:pPr/>
              <a:t>2</a:t>
            </a:fld>
            <a:endParaRPr lang="en-US" dirty="0"/>
          </a:p>
        </p:txBody>
      </p:sp>
      <p:pic>
        <p:nvPicPr>
          <p:cNvPr id="10" name="Graphic 9" descr="Database outline">
            <a:extLst>
              <a:ext uri="{FF2B5EF4-FFF2-40B4-BE49-F238E27FC236}">
                <a16:creationId xmlns:a16="http://schemas.microsoft.com/office/drawing/2014/main" id="{14676B3B-87CE-65A4-BD77-9C24F17081C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550033" y="5012371"/>
            <a:ext cx="607508" cy="607508"/>
          </a:xfrm>
          <a:prstGeom prst="rect">
            <a:avLst/>
          </a:prstGeom>
        </p:spPr>
      </p:pic>
      <p:sp>
        <p:nvSpPr>
          <p:cNvPr id="17" name="TextBox 16">
            <a:extLst>
              <a:ext uri="{FF2B5EF4-FFF2-40B4-BE49-F238E27FC236}">
                <a16:creationId xmlns:a16="http://schemas.microsoft.com/office/drawing/2014/main" id="{1C86E549-1760-12B6-EF64-7DBB1B8ED2FE}"/>
              </a:ext>
            </a:extLst>
          </p:cNvPr>
          <p:cNvSpPr txBox="1"/>
          <p:nvPr/>
        </p:nvSpPr>
        <p:spPr>
          <a:xfrm>
            <a:off x="582954" y="3892830"/>
            <a:ext cx="1219200" cy="261610"/>
          </a:xfrm>
          <a:prstGeom prst="rect">
            <a:avLst/>
          </a:prstGeom>
          <a:noFill/>
        </p:spPr>
        <p:txBody>
          <a:bodyPr wrap="square" rtlCol="0">
            <a:spAutoFit/>
          </a:bodyPr>
          <a:lstStyle/>
          <a:p>
            <a:r>
              <a:rPr lang="en-US" sz="1100" dirty="0"/>
              <a:t>HIS Client</a:t>
            </a:r>
          </a:p>
        </p:txBody>
      </p:sp>
      <p:pic>
        <p:nvPicPr>
          <p:cNvPr id="20" name="Picture 19">
            <a:extLst>
              <a:ext uri="{FF2B5EF4-FFF2-40B4-BE49-F238E27FC236}">
                <a16:creationId xmlns:a16="http://schemas.microsoft.com/office/drawing/2014/main" id="{BBA0DFBB-71C8-D909-232B-2BAB185D60DB}"/>
              </a:ext>
            </a:extLst>
          </p:cNvPr>
          <p:cNvPicPr>
            <a:picLocks noChangeAspect="1"/>
          </p:cNvPicPr>
          <p:nvPr/>
        </p:nvPicPr>
        <p:blipFill>
          <a:blip r:embed="rId7"/>
          <a:srcRect/>
          <a:stretch/>
        </p:blipFill>
        <p:spPr>
          <a:xfrm>
            <a:off x="2827333" y="3331459"/>
            <a:ext cx="670414" cy="698721"/>
          </a:xfrm>
          <a:prstGeom prst="rect">
            <a:avLst/>
          </a:prstGeom>
        </p:spPr>
      </p:pic>
      <p:sp>
        <p:nvSpPr>
          <p:cNvPr id="21" name="TextBox 20">
            <a:extLst>
              <a:ext uri="{FF2B5EF4-FFF2-40B4-BE49-F238E27FC236}">
                <a16:creationId xmlns:a16="http://schemas.microsoft.com/office/drawing/2014/main" id="{3386AEFC-E27C-962F-72BF-8B0240B92131}"/>
              </a:ext>
            </a:extLst>
          </p:cNvPr>
          <p:cNvSpPr txBox="1"/>
          <p:nvPr/>
        </p:nvSpPr>
        <p:spPr>
          <a:xfrm>
            <a:off x="2820862" y="4010696"/>
            <a:ext cx="755299" cy="261610"/>
          </a:xfrm>
          <a:prstGeom prst="rect">
            <a:avLst/>
          </a:prstGeom>
          <a:noFill/>
        </p:spPr>
        <p:txBody>
          <a:bodyPr wrap="square" rtlCol="0">
            <a:spAutoFit/>
          </a:bodyPr>
          <a:lstStyle/>
          <a:p>
            <a:r>
              <a:rPr lang="en-US" sz="1100" dirty="0"/>
              <a:t>Modality</a:t>
            </a:r>
          </a:p>
        </p:txBody>
      </p:sp>
      <p:pic>
        <p:nvPicPr>
          <p:cNvPr id="23" name="Graphic 22" descr="Server outline">
            <a:extLst>
              <a:ext uri="{FF2B5EF4-FFF2-40B4-BE49-F238E27FC236}">
                <a16:creationId xmlns:a16="http://schemas.microsoft.com/office/drawing/2014/main" id="{0349E7A1-42F7-6E90-EB3F-EBC5E03459B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673010" y="3369521"/>
            <a:ext cx="698722" cy="698722"/>
          </a:xfrm>
          <a:prstGeom prst="rect">
            <a:avLst/>
          </a:prstGeom>
        </p:spPr>
      </p:pic>
      <p:sp>
        <p:nvSpPr>
          <p:cNvPr id="24" name="TextBox 23">
            <a:extLst>
              <a:ext uri="{FF2B5EF4-FFF2-40B4-BE49-F238E27FC236}">
                <a16:creationId xmlns:a16="http://schemas.microsoft.com/office/drawing/2014/main" id="{81684C17-F8C6-84F1-C72E-0936AFE643B6}"/>
              </a:ext>
            </a:extLst>
          </p:cNvPr>
          <p:cNvSpPr txBox="1"/>
          <p:nvPr/>
        </p:nvSpPr>
        <p:spPr>
          <a:xfrm>
            <a:off x="1772040" y="4030180"/>
            <a:ext cx="509203" cy="261610"/>
          </a:xfrm>
          <a:prstGeom prst="rect">
            <a:avLst/>
          </a:prstGeom>
          <a:noFill/>
        </p:spPr>
        <p:txBody>
          <a:bodyPr wrap="square" rtlCol="0">
            <a:spAutoFit/>
          </a:bodyPr>
          <a:lstStyle/>
          <a:p>
            <a:r>
              <a:rPr lang="en-US" sz="1100" dirty="0"/>
              <a:t>RIS</a:t>
            </a:r>
          </a:p>
        </p:txBody>
      </p:sp>
      <p:pic>
        <p:nvPicPr>
          <p:cNvPr id="26" name="Graphic 25" descr="Server outline">
            <a:extLst>
              <a:ext uri="{FF2B5EF4-FFF2-40B4-BE49-F238E27FC236}">
                <a16:creationId xmlns:a16="http://schemas.microsoft.com/office/drawing/2014/main" id="{038CD291-C025-A4C9-BE8B-4F2456A4AA4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596267" y="3335781"/>
            <a:ext cx="646331" cy="646331"/>
          </a:xfrm>
          <a:prstGeom prst="rect">
            <a:avLst/>
          </a:prstGeom>
        </p:spPr>
      </p:pic>
      <p:pic>
        <p:nvPicPr>
          <p:cNvPr id="28" name="Graphic 27" descr="Server outline">
            <a:extLst>
              <a:ext uri="{FF2B5EF4-FFF2-40B4-BE49-F238E27FC236}">
                <a16:creationId xmlns:a16="http://schemas.microsoft.com/office/drawing/2014/main" id="{0D873675-C258-9B17-A828-94FA3CD6D12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672244" y="3361009"/>
            <a:ext cx="606386" cy="606386"/>
          </a:xfrm>
          <a:prstGeom prst="rect">
            <a:avLst/>
          </a:prstGeom>
        </p:spPr>
      </p:pic>
      <p:sp>
        <p:nvSpPr>
          <p:cNvPr id="29" name="TextBox 28">
            <a:extLst>
              <a:ext uri="{FF2B5EF4-FFF2-40B4-BE49-F238E27FC236}">
                <a16:creationId xmlns:a16="http://schemas.microsoft.com/office/drawing/2014/main" id="{AB590821-1A63-EC4C-5E70-887A21FA83D5}"/>
              </a:ext>
            </a:extLst>
          </p:cNvPr>
          <p:cNvSpPr txBox="1"/>
          <p:nvPr/>
        </p:nvSpPr>
        <p:spPr>
          <a:xfrm>
            <a:off x="5674083" y="3957271"/>
            <a:ext cx="646331" cy="261610"/>
          </a:xfrm>
          <a:prstGeom prst="rect">
            <a:avLst/>
          </a:prstGeom>
          <a:noFill/>
        </p:spPr>
        <p:txBody>
          <a:bodyPr wrap="square" rtlCol="0">
            <a:spAutoFit/>
          </a:bodyPr>
          <a:lstStyle/>
          <a:p>
            <a:r>
              <a:rPr lang="en-US" sz="1100" dirty="0"/>
              <a:t>PACS</a:t>
            </a:r>
          </a:p>
        </p:txBody>
      </p:sp>
      <p:sp>
        <p:nvSpPr>
          <p:cNvPr id="30" name="TextBox 29">
            <a:extLst>
              <a:ext uri="{FF2B5EF4-FFF2-40B4-BE49-F238E27FC236}">
                <a16:creationId xmlns:a16="http://schemas.microsoft.com/office/drawing/2014/main" id="{F6A1E80A-BD82-7389-0606-DE6E638B4724}"/>
              </a:ext>
            </a:extLst>
          </p:cNvPr>
          <p:cNvSpPr txBox="1"/>
          <p:nvPr/>
        </p:nvSpPr>
        <p:spPr>
          <a:xfrm>
            <a:off x="6725376" y="3964693"/>
            <a:ext cx="557815" cy="430887"/>
          </a:xfrm>
          <a:prstGeom prst="rect">
            <a:avLst/>
          </a:prstGeom>
          <a:noFill/>
        </p:spPr>
        <p:txBody>
          <a:bodyPr wrap="square" rtlCol="0">
            <a:spAutoFit/>
          </a:bodyPr>
          <a:lstStyle/>
          <a:p>
            <a:r>
              <a:rPr lang="en-US" sz="1100" dirty="0"/>
              <a:t>Web Server</a:t>
            </a:r>
          </a:p>
        </p:txBody>
      </p:sp>
      <p:sp>
        <p:nvSpPr>
          <p:cNvPr id="31" name="TextBox 30">
            <a:extLst>
              <a:ext uri="{FF2B5EF4-FFF2-40B4-BE49-F238E27FC236}">
                <a16:creationId xmlns:a16="http://schemas.microsoft.com/office/drawing/2014/main" id="{B655228A-C168-1EE0-288F-22E6DBAB1C40}"/>
              </a:ext>
            </a:extLst>
          </p:cNvPr>
          <p:cNvSpPr txBox="1"/>
          <p:nvPr/>
        </p:nvSpPr>
        <p:spPr>
          <a:xfrm>
            <a:off x="5530362" y="5569591"/>
            <a:ext cx="646331" cy="261610"/>
          </a:xfrm>
          <a:prstGeom prst="rect">
            <a:avLst/>
          </a:prstGeom>
          <a:noFill/>
        </p:spPr>
        <p:txBody>
          <a:bodyPr wrap="square" rtlCol="0">
            <a:spAutoFit/>
          </a:bodyPr>
          <a:lstStyle/>
          <a:p>
            <a:r>
              <a:rPr lang="en-US" sz="1100" dirty="0"/>
              <a:t>Archive</a:t>
            </a:r>
          </a:p>
        </p:txBody>
      </p:sp>
      <p:pic>
        <p:nvPicPr>
          <p:cNvPr id="33" name="Graphic 32" descr="Computer outline">
            <a:extLst>
              <a:ext uri="{FF2B5EF4-FFF2-40B4-BE49-F238E27FC236}">
                <a16:creationId xmlns:a16="http://schemas.microsoft.com/office/drawing/2014/main" id="{6A87DE66-4BC5-96B9-A946-B9D9C163FCB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04487" y="4494788"/>
            <a:ext cx="592384" cy="592384"/>
          </a:xfrm>
          <a:prstGeom prst="rect">
            <a:avLst/>
          </a:prstGeom>
        </p:spPr>
      </p:pic>
      <p:sp>
        <p:nvSpPr>
          <p:cNvPr id="40" name="TextBox 39">
            <a:extLst>
              <a:ext uri="{FF2B5EF4-FFF2-40B4-BE49-F238E27FC236}">
                <a16:creationId xmlns:a16="http://schemas.microsoft.com/office/drawing/2014/main" id="{2CC88D1D-A40A-FA54-3212-8D627B42A7DA}"/>
              </a:ext>
            </a:extLst>
          </p:cNvPr>
          <p:cNvSpPr txBox="1"/>
          <p:nvPr/>
        </p:nvSpPr>
        <p:spPr>
          <a:xfrm>
            <a:off x="6297216" y="5035760"/>
            <a:ext cx="913248" cy="430887"/>
          </a:xfrm>
          <a:prstGeom prst="rect">
            <a:avLst/>
          </a:prstGeom>
          <a:noFill/>
        </p:spPr>
        <p:txBody>
          <a:bodyPr wrap="square" rtlCol="0">
            <a:spAutoFit/>
          </a:bodyPr>
          <a:lstStyle/>
          <a:p>
            <a:r>
              <a:rPr lang="en-US" sz="1100" dirty="0"/>
              <a:t>Radiologist Workstation</a:t>
            </a:r>
          </a:p>
        </p:txBody>
      </p:sp>
      <p:pic>
        <p:nvPicPr>
          <p:cNvPr id="46" name="Graphic 45" descr="Artificial Intelligence outline">
            <a:extLst>
              <a:ext uri="{FF2B5EF4-FFF2-40B4-BE49-F238E27FC236}">
                <a16:creationId xmlns:a16="http://schemas.microsoft.com/office/drawing/2014/main" id="{69AA0016-E0C0-BEC9-A5CE-937A5ECA0178}"/>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370260" y="4549471"/>
            <a:ext cx="646331" cy="646331"/>
          </a:xfrm>
          <a:prstGeom prst="rect">
            <a:avLst/>
          </a:prstGeom>
        </p:spPr>
      </p:pic>
      <p:sp>
        <p:nvSpPr>
          <p:cNvPr id="47" name="TextBox 46">
            <a:extLst>
              <a:ext uri="{FF2B5EF4-FFF2-40B4-BE49-F238E27FC236}">
                <a16:creationId xmlns:a16="http://schemas.microsoft.com/office/drawing/2014/main" id="{E811ED6E-A603-BC12-B662-85CA3E6A109E}"/>
              </a:ext>
            </a:extLst>
          </p:cNvPr>
          <p:cNvSpPr txBox="1"/>
          <p:nvPr/>
        </p:nvSpPr>
        <p:spPr>
          <a:xfrm>
            <a:off x="4424860" y="5184053"/>
            <a:ext cx="526823" cy="430887"/>
          </a:xfrm>
          <a:prstGeom prst="rect">
            <a:avLst/>
          </a:prstGeom>
          <a:noFill/>
        </p:spPr>
        <p:txBody>
          <a:bodyPr wrap="square" rtlCol="0">
            <a:spAutoFit/>
          </a:bodyPr>
          <a:lstStyle/>
          <a:p>
            <a:r>
              <a:rPr lang="en-US" sz="1100" dirty="0"/>
              <a:t>CAD	</a:t>
            </a:r>
          </a:p>
        </p:txBody>
      </p:sp>
      <p:pic>
        <p:nvPicPr>
          <p:cNvPr id="49" name="Graphic 48" descr="Wireless router outline">
            <a:extLst>
              <a:ext uri="{FF2B5EF4-FFF2-40B4-BE49-F238E27FC236}">
                <a16:creationId xmlns:a16="http://schemas.microsoft.com/office/drawing/2014/main" id="{FDA16C78-F4CF-AD18-B2C6-38DC2B715AF6}"/>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337839" y="3374354"/>
            <a:ext cx="613844" cy="613844"/>
          </a:xfrm>
          <a:prstGeom prst="rect">
            <a:avLst/>
          </a:prstGeom>
        </p:spPr>
      </p:pic>
      <p:cxnSp>
        <p:nvCxnSpPr>
          <p:cNvPr id="61" name="Straight Arrow Connector 60">
            <a:extLst>
              <a:ext uri="{FF2B5EF4-FFF2-40B4-BE49-F238E27FC236}">
                <a16:creationId xmlns:a16="http://schemas.microsoft.com/office/drawing/2014/main" id="{C10C9451-0F0A-EC3B-BBC7-0CA92C662E8F}"/>
              </a:ext>
            </a:extLst>
          </p:cNvPr>
          <p:cNvCxnSpPr>
            <a:cxnSpLocks/>
            <a:stCxn id="8" idx="3"/>
          </p:cNvCxnSpPr>
          <p:nvPr/>
        </p:nvCxnSpPr>
        <p:spPr>
          <a:xfrm>
            <a:off x="1286638" y="3660884"/>
            <a:ext cx="485032" cy="0"/>
          </a:xfrm>
          <a:prstGeom prst="straightConnector1">
            <a:avLst/>
          </a:prstGeom>
          <a:ln>
            <a:solidFill>
              <a:srgbClr val="00B0F0"/>
            </a:solidFill>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64" name="Straight Arrow Connector 63">
            <a:extLst>
              <a:ext uri="{FF2B5EF4-FFF2-40B4-BE49-F238E27FC236}">
                <a16:creationId xmlns:a16="http://schemas.microsoft.com/office/drawing/2014/main" id="{E39B1F9C-C0DE-4F2E-DFF7-4484D82BD651}"/>
              </a:ext>
            </a:extLst>
          </p:cNvPr>
          <p:cNvCxnSpPr>
            <a:cxnSpLocks/>
          </p:cNvCxnSpPr>
          <p:nvPr/>
        </p:nvCxnSpPr>
        <p:spPr>
          <a:xfrm>
            <a:off x="2281243" y="3671795"/>
            <a:ext cx="572276" cy="9481"/>
          </a:xfrm>
          <a:prstGeom prst="straightConnector1">
            <a:avLst/>
          </a:prstGeom>
          <a:ln>
            <a:solidFill>
              <a:srgbClr val="00B0F0"/>
            </a:solidFill>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70" name="TextBox 69">
            <a:extLst>
              <a:ext uri="{FF2B5EF4-FFF2-40B4-BE49-F238E27FC236}">
                <a16:creationId xmlns:a16="http://schemas.microsoft.com/office/drawing/2014/main" id="{3630D57E-CA6F-51A3-6F0F-C812D37121AD}"/>
              </a:ext>
            </a:extLst>
          </p:cNvPr>
          <p:cNvSpPr txBox="1"/>
          <p:nvPr/>
        </p:nvSpPr>
        <p:spPr>
          <a:xfrm>
            <a:off x="4346822" y="3912158"/>
            <a:ext cx="693209" cy="261610"/>
          </a:xfrm>
          <a:prstGeom prst="rect">
            <a:avLst/>
          </a:prstGeom>
          <a:noFill/>
        </p:spPr>
        <p:txBody>
          <a:bodyPr wrap="square" rtlCol="0">
            <a:spAutoFit/>
          </a:bodyPr>
          <a:lstStyle/>
          <a:p>
            <a:r>
              <a:rPr lang="en-US" sz="1100" dirty="0"/>
              <a:t>Gateway</a:t>
            </a:r>
          </a:p>
        </p:txBody>
      </p:sp>
      <p:cxnSp>
        <p:nvCxnSpPr>
          <p:cNvPr id="80" name="Straight Arrow Connector 79">
            <a:extLst>
              <a:ext uri="{FF2B5EF4-FFF2-40B4-BE49-F238E27FC236}">
                <a16:creationId xmlns:a16="http://schemas.microsoft.com/office/drawing/2014/main" id="{815A1DBE-D4BB-0DB4-13D1-5553A3778722}"/>
              </a:ext>
            </a:extLst>
          </p:cNvPr>
          <p:cNvCxnSpPr>
            <a:cxnSpLocks/>
            <a:stCxn id="20" idx="3"/>
            <a:endCxn id="49" idx="1"/>
          </p:cNvCxnSpPr>
          <p:nvPr/>
        </p:nvCxnSpPr>
        <p:spPr>
          <a:xfrm>
            <a:off x="3497747" y="3680820"/>
            <a:ext cx="840092" cy="456"/>
          </a:xfrm>
          <a:prstGeom prst="straightConnector1">
            <a:avLst/>
          </a:prstGeom>
          <a:ln>
            <a:solidFill>
              <a:srgbClr val="7030A0"/>
            </a:solidFill>
            <a:tailEnd type="triangle"/>
          </a:ln>
        </p:spPr>
        <p:style>
          <a:lnRef idx="2">
            <a:schemeClr val="accent1"/>
          </a:lnRef>
          <a:fillRef idx="0">
            <a:schemeClr val="accent1"/>
          </a:fillRef>
          <a:effectRef idx="1">
            <a:schemeClr val="accent1"/>
          </a:effectRef>
          <a:fontRef idx="minor">
            <a:schemeClr val="tx1"/>
          </a:fontRef>
        </p:style>
      </p:cxnSp>
      <p:cxnSp>
        <p:nvCxnSpPr>
          <p:cNvPr id="84" name="Straight Arrow Connector 83">
            <a:extLst>
              <a:ext uri="{FF2B5EF4-FFF2-40B4-BE49-F238E27FC236}">
                <a16:creationId xmlns:a16="http://schemas.microsoft.com/office/drawing/2014/main" id="{3AF0F667-9ED2-BFF3-A721-6793D6E8AEAE}"/>
              </a:ext>
            </a:extLst>
          </p:cNvPr>
          <p:cNvCxnSpPr>
            <a:cxnSpLocks/>
            <a:stCxn id="70" idx="2"/>
            <a:endCxn id="46" idx="0"/>
          </p:cNvCxnSpPr>
          <p:nvPr/>
        </p:nvCxnSpPr>
        <p:spPr>
          <a:xfrm flipH="1">
            <a:off x="4693426" y="4173768"/>
            <a:ext cx="1" cy="375703"/>
          </a:xfrm>
          <a:prstGeom prst="straightConnector1">
            <a:avLst/>
          </a:prstGeom>
          <a:ln>
            <a:solidFill>
              <a:srgbClr val="FFC000"/>
            </a:solidFill>
            <a:tailEnd type="triangle"/>
          </a:ln>
        </p:spPr>
        <p:style>
          <a:lnRef idx="2">
            <a:schemeClr val="accent1"/>
          </a:lnRef>
          <a:fillRef idx="0">
            <a:schemeClr val="accent1"/>
          </a:fillRef>
          <a:effectRef idx="1">
            <a:schemeClr val="accent1"/>
          </a:effectRef>
          <a:fontRef idx="minor">
            <a:schemeClr val="tx1"/>
          </a:fontRef>
        </p:style>
      </p:cxnSp>
      <p:cxnSp>
        <p:nvCxnSpPr>
          <p:cNvPr id="90" name="Straight Arrow Connector 89">
            <a:extLst>
              <a:ext uri="{FF2B5EF4-FFF2-40B4-BE49-F238E27FC236}">
                <a16:creationId xmlns:a16="http://schemas.microsoft.com/office/drawing/2014/main" id="{16C4EFEA-056E-B24E-9D52-E11857938EAC}"/>
              </a:ext>
            </a:extLst>
          </p:cNvPr>
          <p:cNvCxnSpPr/>
          <p:nvPr/>
        </p:nvCxnSpPr>
        <p:spPr>
          <a:xfrm flipV="1">
            <a:off x="4847303" y="3968956"/>
            <a:ext cx="885060" cy="648356"/>
          </a:xfrm>
          <a:prstGeom prst="straightConnector1">
            <a:avLst/>
          </a:prstGeom>
          <a:ln>
            <a:solidFill>
              <a:srgbClr val="FFC000"/>
            </a:solidFill>
            <a:tailEnd type="triangle"/>
          </a:ln>
        </p:spPr>
        <p:style>
          <a:lnRef idx="2">
            <a:schemeClr val="accent1"/>
          </a:lnRef>
          <a:fillRef idx="0">
            <a:schemeClr val="accent1"/>
          </a:fillRef>
          <a:effectRef idx="1">
            <a:schemeClr val="accent1"/>
          </a:effectRef>
          <a:fontRef idx="minor">
            <a:schemeClr val="tx1"/>
          </a:fontRef>
        </p:style>
      </p:cxnSp>
      <p:cxnSp>
        <p:nvCxnSpPr>
          <p:cNvPr id="92" name="Straight Arrow Connector 91">
            <a:extLst>
              <a:ext uri="{FF2B5EF4-FFF2-40B4-BE49-F238E27FC236}">
                <a16:creationId xmlns:a16="http://schemas.microsoft.com/office/drawing/2014/main" id="{F1F546AF-4693-85D5-01F3-82AEB21BB13E}"/>
              </a:ext>
            </a:extLst>
          </p:cNvPr>
          <p:cNvCxnSpPr>
            <a:cxnSpLocks/>
            <a:endCxn id="10" idx="0"/>
          </p:cNvCxnSpPr>
          <p:nvPr/>
        </p:nvCxnSpPr>
        <p:spPr>
          <a:xfrm flipH="1">
            <a:off x="5853787" y="4173768"/>
            <a:ext cx="23375" cy="838603"/>
          </a:xfrm>
          <a:prstGeom prst="straightConnector1">
            <a:avLst/>
          </a:prstGeom>
          <a:ln>
            <a:solidFill>
              <a:srgbClr val="C00000"/>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05" name="Straight Arrow Connector 104">
            <a:extLst>
              <a:ext uri="{FF2B5EF4-FFF2-40B4-BE49-F238E27FC236}">
                <a16:creationId xmlns:a16="http://schemas.microsoft.com/office/drawing/2014/main" id="{9951AE8F-9B55-76D7-4179-271698018D0B}"/>
              </a:ext>
            </a:extLst>
          </p:cNvPr>
          <p:cNvCxnSpPr>
            <a:cxnSpLocks/>
          </p:cNvCxnSpPr>
          <p:nvPr/>
        </p:nvCxnSpPr>
        <p:spPr>
          <a:xfrm>
            <a:off x="6089908" y="3652099"/>
            <a:ext cx="708926" cy="6363"/>
          </a:xfrm>
          <a:prstGeom prst="straightConnector1">
            <a:avLst/>
          </a:prstGeom>
          <a:ln>
            <a:solidFill>
              <a:srgbClr val="C00000"/>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33" name="Straight Arrow Connector 132">
            <a:extLst>
              <a:ext uri="{FF2B5EF4-FFF2-40B4-BE49-F238E27FC236}">
                <a16:creationId xmlns:a16="http://schemas.microsoft.com/office/drawing/2014/main" id="{1C4B4DE7-FE41-FA0C-FAA1-67AE3AAE581B}"/>
              </a:ext>
            </a:extLst>
          </p:cNvPr>
          <p:cNvCxnSpPr>
            <a:cxnSpLocks/>
          </p:cNvCxnSpPr>
          <p:nvPr/>
        </p:nvCxnSpPr>
        <p:spPr>
          <a:xfrm>
            <a:off x="6253316" y="4068243"/>
            <a:ext cx="367401" cy="481228"/>
          </a:xfrm>
          <a:prstGeom prst="straightConnector1">
            <a:avLst/>
          </a:prstGeom>
          <a:ln>
            <a:solidFill>
              <a:srgbClr val="C00000"/>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135" name="Rectangle 134">
            <a:extLst>
              <a:ext uri="{FF2B5EF4-FFF2-40B4-BE49-F238E27FC236}">
                <a16:creationId xmlns:a16="http://schemas.microsoft.com/office/drawing/2014/main" id="{447D93C3-0E6F-4E3F-338D-B29418FBACE2}"/>
              </a:ext>
            </a:extLst>
          </p:cNvPr>
          <p:cNvSpPr/>
          <p:nvPr/>
        </p:nvSpPr>
        <p:spPr>
          <a:xfrm>
            <a:off x="432619" y="2918773"/>
            <a:ext cx="6833420" cy="2951081"/>
          </a:xfrm>
          <a:prstGeom prst="rect">
            <a:avLst/>
          </a:prstGeom>
          <a:noFill/>
          <a:ln>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tx1"/>
                </a:solidFill>
                <a:prstDash val="sysDot"/>
              </a:ln>
              <a:noFill/>
            </a:endParaRPr>
          </a:p>
        </p:txBody>
      </p:sp>
      <p:sp>
        <p:nvSpPr>
          <p:cNvPr id="149" name="TextBox 148">
            <a:extLst>
              <a:ext uri="{FF2B5EF4-FFF2-40B4-BE49-F238E27FC236}">
                <a16:creationId xmlns:a16="http://schemas.microsoft.com/office/drawing/2014/main" id="{1D4EE0AF-B33F-ED9C-9CBB-BBAFCB1D8A44}"/>
              </a:ext>
            </a:extLst>
          </p:cNvPr>
          <p:cNvSpPr txBox="1"/>
          <p:nvPr/>
        </p:nvSpPr>
        <p:spPr>
          <a:xfrm>
            <a:off x="445786" y="2932094"/>
            <a:ext cx="894170" cy="253916"/>
          </a:xfrm>
          <a:prstGeom prst="rect">
            <a:avLst/>
          </a:prstGeom>
          <a:solidFill>
            <a:srgbClr val="C00000"/>
          </a:solidFill>
          <a:ln>
            <a:solidFill>
              <a:srgbClr val="C00000"/>
            </a:solidFill>
            <a:prstDash val="dash"/>
          </a:ln>
        </p:spPr>
        <p:txBody>
          <a:bodyPr wrap="square" rtlCol="0">
            <a:spAutoFit/>
          </a:bodyPr>
          <a:lstStyle/>
          <a:p>
            <a:r>
              <a:rPr lang="en-US" sz="1050" dirty="0">
                <a:solidFill>
                  <a:schemeClr val="bg1"/>
                </a:solidFill>
              </a:rPr>
              <a:t>Hospital/lab</a:t>
            </a:r>
          </a:p>
        </p:txBody>
      </p:sp>
      <p:cxnSp>
        <p:nvCxnSpPr>
          <p:cNvPr id="153" name="Straight Arrow Connector 152">
            <a:extLst>
              <a:ext uri="{FF2B5EF4-FFF2-40B4-BE49-F238E27FC236}">
                <a16:creationId xmlns:a16="http://schemas.microsoft.com/office/drawing/2014/main" id="{27EC286C-2438-54F8-6E9E-8BE58BEF70AD}"/>
              </a:ext>
            </a:extLst>
          </p:cNvPr>
          <p:cNvCxnSpPr>
            <a:cxnSpLocks/>
          </p:cNvCxnSpPr>
          <p:nvPr/>
        </p:nvCxnSpPr>
        <p:spPr>
          <a:xfrm>
            <a:off x="4951683" y="3718882"/>
            <a:ext cx="578679" cy="0"/>
          </a:xfrm>
          <a:prstGeom prst="straightConnector1">
            <a:avLst/>
          </a:prstGeom>
          <a:ln>
            <a:solidFill>
              <a:srgbClr val="7030A0"/>
            </a:solidFill>
            <a:tailEnd type="triangle"/>
          </a:ln>
        </p:spPr>
        <p:style>
          <a:lnRef idx="2">
            <a:schemeClr val="accent1"/>
          </a:lnRef>
          <a:fillRef idx="0">
            <a:schemeClr val="accent1"/>
          </a:fillRef>
          <a:effectRef idx="1">
            <a:schemeClr val="accent1"/>
          </a:effectRef>
          <a:fontRef idx="minor">
            <a:schemeClr val="tx1"/>
          </a:fontRef>
        </p:style>
      </p:cxnSp>
      <p:sp>
        <p:nvSpPr>
          <p:cNvPr id="154" name="TextBox 153">
            <a:extLst>
              <a:ext uri="{FF2B5EF4-FFF2-40B4-BE49-F238E27FC236}">
                <a16:creationId xmlns:a16="http://schemas.microsoft.com/office/drawing/2014/main" id="{ACF04E42-E42A-2622-8301-0F243512CBB4}"/>
              </a:ext>
            </a:extLst>
          </p:cNvPr>
          <p:cNvSpPr txBox="1"/>
          <p:nvPr/>
        </p:nvSpPr>
        <p:spPr>
          <a:xfrm>
            <a:off x="1339337" y="3428999"/>
            <a:ext cx="420334" cy="246221"/>
          </a:xfrm>
          <a:prstGeom prst="rect">
            <a:avLst/>
          </a:prstGeom>
          <a:noFill/>
        </p:spPr>
        <p:txBody>
          <a:bodyPr wrap="square" rtlCol="0">
            <a:spAutoFit/>
          </a:bodyPr>
          <a:lstStyle/>
          <a:p>
            <a:r>
              <a:rPr lang="en-US" sz="1000" dirty="0"/>
              <a:t>HL7</a:t>
            </a:r>
          </a:p>
        </p:txBody>
      </p:sp>
      <p:sp>
        <p:nvSpPr>
          <p:cNvPr id="155" name="TextBox 154">
            <a:extLst>
              <a:ext uri="{FF2B5EF4-FFF2-40B4-BE49-F238E27FC236}">
                <a16:creationId xmlns:a16="http://schemas.microsoft.com/office/drawing/2014/main" id="{95ADB863-F2F7-C8FC-0C6C-0B451A6F211A}"/>
              </a:ext>
            </a:extLst>
          </p:cNvPr>
          <p:cNvSpPr txBox="1"/>
          <p:nvPr/>
        </p:nvSpPr>
        <p:spPr>
          <a:xfrm>
            <a:off x="2233865" y="3428999"/>
            <a:ext cx="727979" cy="246221"/>
          </a:xfrm>
          <a:prstGeom prst="rect">
            <a:avLst/>
          </a:prstGeom>
          <a:noFill/>
        </p:spPr>
        <p:txBody>
          <a:bodyPr wrap="square" rtlCol="0">
            <a:spAutoFit/>
          </a:bodyPr>
          <a:lstStyle/>
          <a:p>
            <a:r>
              <a:rPr lang="en-US" sz="1000" dirty="0"/>
              <a:t>Worklist</a:t>
            </a:r>
          </a:p>
        </p:txBody>
      </p:sp>
      <p:sp>
        <p:nvSpPr>
          <p:cNvPr id="158" name="TextBox 157">
            <a:extLst>
              <a:ext uri="{FF2B5EF4-FFF2-40B4-BE49-F238E27FC236}">
                <a16:creationId xmlns:a16="http://schemas.microsoft.com/office/drawing/2014/main" id="{D6A8E95C-F84A-F58B-FA92-E5798BC681F2}"/>
              </a:ext>
            </a:extLst>
          </p:cNvPr>
          <p:cNvSpPr txBox="1"/>
          <p:nvPr/>
        </p:nvSpPr>
        <p:spPr>
          <a:xfrm>
            <a:off x="3535677" y="3773687"/>
            <a:ext cx="721176" cy="246221"/>
          </a:xfrm>
          <a:prstGeom prst="rect">
            <a:avLst/>
          </a:prstGeom>
          <a:noFill/>
        </p:spPr>
        <p:txBody>
          <a:bodyPr wrap="square" rtlCol="0">
            <a:spAutoFit/>
          </a:bodyPr>
          <a:lstStyle/>
          <a:p>
            <a:r>
              <a:rPr lang="en-US" sz="1000" dirty="0"/>
              <a:t>DICOM</a:t>
            </a:r>
          </a:p>
        </p:txBody>
      </p:sp>
      <p:sp>
        <p:nvSpPr>
          <p:cNvPr id="159" name="TextBox 158">
            <a:extLst>
              <a:ext uri="{FF2B5EF4-FFF2-40B4-BE49-F238E27FC236}">
                <a16:creationId xmlns:a16="http://schemas.microsoft.com/office/drawing/2014/main" id="{BDD2A9CB-1E8F-38CF-254D-87301637056C}"/>
              </a:ext>
            </a:extLst>
          </p:cNvPr>
          <p:cNvSpPr txBox="1"/>
          <p:nvPr/>
        </p:nvSpPr>
        <p:spPr>
          <a:xfrm>
            <a:off x="4926341" y="3767625"/>
            <a:ext cx="721176" cy="246221"/>
          </a:xfrm>
          <a:prstGeom prst="rect">
            <a:avLst/>
          </a:prstGeom>
          <a:noFill/>
        </p:spPr>
        <p:txBody>
          <a:bodyPr wrap="square" rtlCol="0">
            <a:spAutoFit/>
          </a:bodyPr>
          <a:lstStyle/>
          <a:p>
            <a:r>
              <a:rPr lang="en-US" sz="1000" dirty="0"/>
              <a:t>DICOM</a:t>
            </a:r>
          </a:p>
        </p:txBody>
      </p:sp>
      <p:sp>
        <p:nvSpPr>
          <p:cNvPr id="160" name="TextBox 159">
            <a:extLst>
              <a:ext uri="{FF2B5EF4-FFF2-40B4-BE49-F238E27FC236}">
                <a16:creationId xmlns:a16="http://schemas.microsoft.com/office/drawing/2014/main" id="{AD179D9E-2D5D-38C6-AA2C-8CEA1E8B48EC}"/>
              </a:ext>
            </a:extLst>
          </p:cNvPr>
          <p:cNvSpPr txBox="1"/>
          <p:nvPr/>
        </p:nvSpPr>
        <p:spPr>
          <a:xfrm>
            <a:off x="4992295" y="4367680"/>
            <a:ext cx="882458" cy="400110"/>
          </a:xfrm>
          <a:prstGeom prst="rect">
            <a:avLst/>
          </a:prstGeom>
          <a:noFill/>
        </p:spPr>
        <p:txBody>
          <a:bodyPr wrap="square" rtlCol="0">
            <a:spAutoFit/>
          </a:bodyPr>
          <a:lstStyle/>
          <a:p>
            <a:r>
              <a:rPr lang="en-US" sz="1000" dirty="0"/>
              <a:t>AI rendered DICOM</a:t>
            </a:r>
          </a:p>
        </p:txBody>
      </p:sp>
      <p:sp>
        <p:nvSpPr>
          <p:cNvPr id="161" name="TextBox 160">
            <a:extLst>
              <a:ext uri="{FF2B5EF4-FFF2-40B4-BE49-F238E27FC236}">
                <a16:creationId xmlns:a16="http://schemas.microsoft.com/office/drawing/2014/main" id="{F635E063-CDAC-3299-B78C-3783DE1F62EF}"/>
              </a:ext>
            </a:extLst>
          </p:cNvPr>
          <p:cNvSpPr txBox="1"/>
          <p:nvPr/>
        </p:nvSpPr>
        <p:spPr>
          <a:xfrm rot="3034828">
            <a:off x="6088895" y="4152298"/>
            <a:ext cx="1009979" cy="246221"/>
          </a:xfrm>
          <a:prstGeom prst="rect">
            <a:avLst/>
          </a:prstGeom>
          <a:noFill/>
        </p:spPr>
        <p:txBody>
          <a:bodyPr wrap="square" rtlCol="0">
            <a:spAutoFit/>
          </a:bodyPr>
          <a:lstStyle/>
          <a:p>
            <a:r>
              <a:rPr lang="en-US" sz="1000" dirty="0"/>
              <a:t>Query/retrieve</a:t>
            </a:r>
          </a:p>
        </p:txBody>
      </p:sp>
      <p:sp>
        <p:nvSpPr>
          <p:cNvPr id="163" name="TextBox 162">
            <a:extLst>
              <a:ext uri="{FF2B5EF4-FFF2-40B4-BE49-F238E27FC236}">
                <a16:creationId xmlns:a16="http://schemas.microsoft.com/office/drawing/2014/main" id="{F1DBA003-D9C5-8624-DB93-0B49459C8C28}"/>
              </a:ext>
            </a:extLst>
          </p:cNvPr>
          <p:cNvSpPr txBox="1"/>
          <p:nvPr/>
        </p:nvSpPr>
        <p:spPr>
          <a:xfrm>
            <a:off x="5819847" y="4385179"/>
            <a:ext cx="540123" cy="400110"/>
          </a:xfrm>
          <a:prstGeom prst="rect">
            <a:avLst/>
          </a:prstGeom>
          <a:noFill/>
        </p:spPr>
        <p:txBody>
          <a:bodyPr wrap="square" rtlCol="0">
            <a:spAutoFit/>
          </a:bodyPr>
          <a:lstStyle/>
          <a:p>
            <a:r>
              <a:rPr lang="en-US" sz="1000" dirty="0"/>
              <a:t>Image store</a:t>
            </a:r>
          </a:p>
        </p:txBody>
      </p:sp>
      <p:sp>
        <p:nvSpPr>
          <p:cNvPr id="173" name="TextBox 172">
            <a:extLst>
              <a:ext uri="{FF2B5EF4-FFF2-40B4-BE49-F238E27FC236}">
                <a16:creationId xmlns:a16="http://schemas.microsoft.com/office/drawing/2014/main" id="{88093D91-5995-3CFF-6813-1D3BA5B1E871}"/>
              </a:ext>
            </a:extLst>
          </p:cNvPr>
          <p:cNvSpPr txBox="1"/>
          <p:nvPr/>
        </p:nvSpPr>
        <p:spPr>
          <a:xfrm>
            <a:off x="6051699" y="3251341"/>
            <a:ext cx="999517" cy="246221"/>
          </a:xfrm>
          <a:prstGeom prst="rect">
            <a:avLst/>
          </a:prstGeom>
          <a:noFill/>
        </p:spPr>
        <p:txBody>
          <a:bodyPr wrap="square" rtlCol="0">
            <a:spAutoFit/>
          </a:bodyPr>
          <a:lstStyle/>
          <a:p>
            <a:r>
              <a:rPr lang="en-US" sz="1000" dirty="0"/>
              <a:t>Query/retrieve</a:t>
            </a:r>
          </a:p>
        </p:txBody>
      </p:sp>
      <p:sp>
        <p:nvSpPr>
          <p:cNvPr id="178" name="TextBox 177">
            <a:extLst>
              <a:ext uri="{FF2B5EF4-FFF2-40B4-BE49-F238E27FC236}">
                <a16:creationId xmlns:a16="http://schemas.microsoft.com/office/drawing/2014/main" id="{0F35E6CB-E5E3-153C-5CBB-053B3F8AD13D}"/>
              </a:ext>
            </a:extLst>
          </p:cNvPr>
          <p:cNvSpPr txBox="1"/>
          <p:nvPr/>
        </p:nvSpPr>
        <p:spPr>
          <a:xfrm>
            <a:off x="3916623" y="4084950"/>
            <a:ext cx="727979" cy="553998"/>
          </a:xfrm>
          <a:prstGeom prst="rect">
            <a:avLst/>
          </a:prstGeom>
          <a:noFill/>
        </p:spPr>
        <p:txBody>
          <a:bodyPr wrap="square" rtlCol="0">
            <a:spAutoFit/>
          </a:bodyPr>
          <a:lstStyle/>
          <a:p>
            <a:r>
              <a:rPr lang="en-US" sz="1000" dirty="0"/>
              <a:t>DICOM for rendering</a:t>
            </a:r>
          </a:p>
        </p:txBody>
      </p:sp>
      <p:cxnSp>
        <p:nvCxnSpPr>
          <p:cNvPr id="185" name="Straight Arrow Connector 184">
            <a:extLst>
              <a:ext uri="{FF2B5EF4-FFF2-40B4-BE49-F238E27FC236}">
                <a16:creationId xmlns:a16="http://schemas.microsoft.com/office/drawing/2014/main" id="{63932E5C-94EA-092A-60A6-C5B73876101D}"/>
              </a:ext>
            </a:extLst>
          </p:cNvPr>
          <p:cNvCxnSpPr/>
          <p:nvPr/>
        </p:nvCxnSpPr>
        <p:spPr>
          <a:xfrm>
            <a:off x="571207" y="1567425"/>
            <a:ext cx="609600" cy="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87" name="Straight Arrow Connector 186">
            <a:extLst>
              <a:ext uri="{FF2B5EF4-FFF2-40B4-BE49-F238E27FC236}">
                <a16:creationId xmlns:a16="http://schemas.microsoft.com/office/drawing/2014/main" id="{59EE5BEB-9329-4246-593F-5B6951B791AE}"/>
              </a:ext>
            </a:extLst>
          </p:cNvPr>
          <p:cNvCxnSpPr/>
          <p:nvPr/>
        </p:nvCxnSpPr>
        <p:spPr>
          <a:xfrm>
            <a:off x="571207" y="1817402"/>
            <a:ext cx="609600" cy="0"/>
          </a:xfrm>
          <a:prstGeom prst="straightConnector1">
            <a:avLst/>
          </a:prstGeom>
          <a:ln>
            <a:solidFill>
              <a:srgbClr val="FFC000"/>
            </a:solidFill>
            <a:tailEnd type="triangle"/>
          </a:ln>
        </p:spPr>
        <p:style>
          <a:lnRef idx="2">
            <a:schemeClr val="accent1"/>
          </a:lnRef>
          <a:fillRef idx="0">
            <a:schemeClr val="accent1"/>
          </a:fillRef>
          <a:effectRef idx="1">
            <a:schemeClr val="accent1"/>
          </a:effectRef>
          <a:fontRef idx="minor">
            <a:schemeClr val="tx1"/>
          </a:fontRef>
        </p:style>
      </p:cxnSp>
      <p:cxnSp>
        <p:nvCxnSpPr>
          <p:cNvPr id="189" name="Straight Arrow Connector 188">
            <a:extLst>
              <a:ext uri="{FF2B5EF4-FFF2-40B4-BE49-F238E27FC236}">
                <a16:creationId xmlns:a16="http://schemas.microsoft.com/office/drawing/2014/main" id="{35CEBFFA-0F07-9118-5847-5D0D4EE05534}"/>
              </a:ext>
            </a:extLst>
          </p:cNvPr>
          <p:cNvCxnSpPr>
            <a:cxnSpLocks/>
          </p:cNvCxnSpPr>
          <p:nvPr/>
        </p:nvCxnSpPr>
        <p:spPr>
          <a:xfrm>
            <a:off x="571207" y="2107767"/>
            <a:ext cx="609600" cy="0"/>
          </a:xfrm>
          <a:prstGeom prst="straightConnector1">
            <a:avLst/>
          </a:prstGeom>
          <a:ln>
            <a:solidFill>
              <a:srgbClr val="7030A0"/>
            </a:solidFill>
            <a:tailEnd type="triangle"/>
          </a:ln>
        </p:spPr>
        <p:style>
          <a:lnRef idx="2">
            <a:schemeClr val="accent1"/>
          </a:lnRef>
          <a:fillRef idx="0">
            <a:schemeClr val="accent1"/>
          </a:fillRef>
          <a:effectRef idx="1">
            <a:schemeClr val="accent1"/>
          </a:effectRef>
          <a:fontRef idx="minor">
            <a:schemeClr val="tx1"/>
          </a:fontRef>
        </p:style>
      </p:cxnSp>
      <p:cxnSp>
        <p:nvCxnSpPr>
          <p:cNvPr id="192" name="Straight Arrow Connector 191">
            <a:extLst>
              <a:ext uri="{FF2B5EF4-FFF2-40B4-BE49-F238E27FC236}">
                <a16:creationId xmlns:a16="http://schemas.microsoft.com/office/drawing/2014/main" id="{565D5ECD-77BB-7E8D-0515-B3ECD8588C42}"/>
              </a:ext>
            </a:extLst>
          </p:cNvPr>
          <p:cNvCxnSpPr/>
          <p:nvPr/>
        </p:nvCxnSpPr>
        <p:spPr>
          <a:xfrm>
            <a:off x="571207" y="2413927"/>
            <a:ext cx="609600" cy="0"/>
          </a:xfrm>
          <a:prstGeom prst="straightConnector1">
            <a:avLst/>
          </a:prstGeom>
          <a:ln>
            <a:solidFill>
              <a:srgbClr val="00B0F0"/>
            </a:solidFill>
            <a:tailEnd type="triangle"/>
          </a:ln>
        </p:spPr>
        <p:style>
          <a:lnRef idx="2">
            <a:schemeClr val="accent1"/>
          </a:lnRef>
          <a:fillRef idx="0">
            <a:schemeClr val="accent1"/>
          </a:fillRef>
          <a:effectRef idx="1">
            <a:schemeClr val="accent1"/>
          </a:effectRef>
          <a:fontRef idx="minor">
            <a:schemeClr val="tx1"/>
          </a:fontRef>
        </p:style>
      </p:cxnSp>
      <p:sp>
        <p:nvSpPr>
          <p:cNvPr id="194" name="TextBox 193">
            <a:extLst>
              <a:ext uri="{FF2B5EF4-FFF2-40B4-BE49-F238E27FC236}">
                <a16:creationId xmlns:a16="http://schemas.microsoft.com/office/drawing/2014/main" id="{F0228EC8-A677-7340-CEF3-D9E004BB05B1}"/>
              </a:ext>
            </a:extLst>
          </p:cNvPr>
          <p:cNvSpPr txBox="1"/>
          <p:nvPr/>
        </p:nvSpPr>
        <p:spPr>
          <a:xfrm>
            <a:off x="1286637" y="1395812"/>
            <a:ext cx="770662" cy="1169551"/>
          </a:xfrm>
          <a:prstGeom prst="rect">
            <a:avLst/>
          </a:prstGeom>
          <a:noFill/>
        </p:spPr>
        <p:txBody>
          <a:bodyPr wrap="square" rtlCol="0">
            <a:spAutoFit/>
          </a:bodyPr>
          <a:lstStyle/>
          <a:p>
            <a:r>
              <a:rPr lang="en-US" sz="1000" dirty="0"/>
              <a:t>CRITICAL</a:t>
            </a:r>
            <a:br>
              <a:rPr lang="en-US" sz="1000" dirty="0"/>
            </a:br>
            <a:endParaRPr lang="en-US" sz="1000" dirty="0"/>
          </a:p>
          <a:p>
            <a:r>
              <a:rPr lang="en-US" sz="1000" dirty="0"/>
              <a:t>HIGH</a:t>
            </a:r>
            <a:br>
              <a:rPr lang="en-US" sz="1000" dirty="0"/>
            </a:br>
            <a:endParaRPr lang="en-US" sz="1000" dirty="0"/>
          </a:p>
          <a:p>
            <a:r>
              <a:rPr lang="en-US" sz="1000" dirty="0"/>
              <a:t>MEDIUM</a:t>
            </a:r>
          </a:p>
          <a:p>
            <a:endParaRPr lang="en-US" sz="1000" dirty="0"/>
          </a:p>
          <a:p>
            <a:r>
              <a:rPr lang="en-US" sz="1000" dirty="0"/>
              <a:t>LOW</a:t>
            </a:r>
          </a:p>
        </p:txBody>
      </p:sp>
      <p:grpSp>
        <p:nvGrpSpPr>
          <p:cNvPr id="111" name="Group 110">
            <a:extLst>
              <a:ext uri="{FF2B5EF4-FFF2-40B4-BE49-F238E27FC236}">
                <a16:creationId xmlns:a16="http://schemas.microsoft.com/office/drawing/2014/main" id="{1D2C8ABC-A608-8ACC-7535-5F1C80E4BDC6}"/>
              </a:ext>
            </a:extLst>
          </p:cNvPr>
          <p:cNvGrpSpPr/>
          <p:nvPr/>
        </p:nvGrpSpPr>
        <p:grpSpPr>
          <a:xfrm>
            <a:off x="5853787" y="1285247"/>
            <a:ext cx="5300552" cy="4746429"/>
            <a:chOff x="5853787" y="1285247"/>
            <a:chExt cx="5300552" cy="4746429"/>
          </a:xfrm>
        </p:grpSpPr>
        <p:pic>
          <p:nvPicPr>
            <p:cNvPr id="14" name="Graphic 13" descr="Database outline">
              <a:extLst>
                <a:ext uri="{FF2B5EF4-FFF2-40B4-BE49-F238E27FC236}">
                  <a16:creationId xmlns:a16="http://schemas.microsoft.com/office/drawing/2014/main" id="{81280BC8-99D7-8193-D88D-A4039164E2D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182993" y="1891927"/>
              <a:ext cx="506167" cy="506167"/>
            </a:xfrm>
            <a:prstGeom prst="rect">
              <a:avLst/>
            </a:prstGeom>
          </p:spPr>
        </p:pic>
        <p:grpSp>
          <p:nvGrpSpPr>
            <p:cNvPr id="71" name="Group 70">
              <a:extLst>
                <a:ext uri="{FF2B5EF4-FFF2-40B4-BE49-F238E27FC236}">
                  <a16:creationId xmlns:a16="http://schemas.microsoft.com/office/drawing/2014/main" id="{501D4543-689C-2440-82F4-70FE644D052C}"/>
                </a:ext>
              </a:extLst>
            </p:cNvPr>
            <p:cNvGrpSpPr/>
            <p:nvPr/>
          </p:nvGrpSpPr>
          <p:grpSpPr>
            <a:xfrm>
              <a:off x="5853787" y="1285247"/>
              <a:ext cx="5300552" cy="4746429"/>
              <a:chOff x="5843287" y="1245535"/>
              <a:chExt cx="5300552" cy="4746429"/>
            </a:xfrm>
          </p:grpSpPr>
          <p:sp>
            <p:nvSpPr>
              <p:cNvPr id="41" name="TextBox 40">
                <a:extLst>
                  <a:ext uri="{FF2B5EF4-FFF2-40B4-BE49-F238E27FC236}">
                    <a16:creationId xmlns:a16="http://schemas.microsoft.com/office/drawing/2014/main" id="{1DF29346-F5AA-22B7-9F8B-078884866BA2}"/>
                  </a:ext>
                </a:extLst>
              </p:cNvPr>
              <p:cNvSpPr txBox="1"/>
              <p:nvPr/>
            </p:nvSpPr>
            <p:spPr>
              <a:xfrm>
                <a:off x="8179612" y="2434973"/>
                <a:ext cx="769018" cy="646331"/>
              </a:xfrm>
              <a:prstGeom prst="rect">
                <a:avLst/>
              </a:prstGeom>
              <a:noFill/>
            </p:spPr>
            <p:txBody>
              <a:bodyPr wrap="square" rtlCol="0">
                <a:spAutoFit/>
              </a:bodyPr>
              <a:lstStyle/>
              <a:p>
                <a:r>
                  <a:rPr lang="en-US" sz="1200" dirty="0"/>
                  <a:t>On prem Central PACS</a:t>
                </a:r>
              </a:p>
            </p:txBody>
          </p:sp>
          <p:grpSp>
            <p:nvGrpSpPr>
              <p:cNvPr id="69" name="Group 68">
                <a:extLst>
                  <a:ext uri="{FF2B5EF4-FFF2-40B4-BE49-F238E27FC236}">
                    <a16:creationId xmlns:a16="http://schemas.microsoft.com/office/drawing/2014/main" id="{B62F17EF-7FE3-2C94-FD98-AEF06B73ED77}"/>
                  </a:ext>
                </a:extLst>
              </p:cNvPr>
              <p:cNvGrpSpPr/>
              <p:nvPr/>
            </p:nvGrpSpPr>
            <p:grpSpPr>
              <a:xfrm>
                <a:off x="5843287" y="1245535"/>
                <a:ext cx="5300552" cy="4746429"/>
                <a:chOff x="5843287" y="1245535"/>
                <a:chExt cx="5300552" cy="4746429"/>
              </a:xfrm>
            </p:grpSpPr>
            <p:cxnSp>
              <p:nvCxnSpPr>
                <p:cNvPr id="121" name="Straight Arrow Connector 120">
                  <a:extLst>
                    <a:ext uri="{FF2B5EF4-FFF2-40B4-BE49-F238E27FC236}">
                      <a16:creationId xmlns:a16="http://schemas.microsoft.com/office/drawing/2014/main" id="{D0F53203-0531-3C3B-B117-3403CF1EF96C}"/>
                    </a:ext>
                  </a:extLst>
                </p:cNvPr>
                <p:cNvCxnSpPr>
                  <a:cxnSpLocks/>
                  <a:stCxn id="135" idx="3"/>
                </p:cNvCxnSpPr>
                <p:nvPr/>
              </p:nvCxnSpPr>
              <p:spPr>
                <a:xfrm>
                  <a:off x="7266039" y="4394314"/>
                  <a:ext cx="2615611" cy="440636"/>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24" name="Straight Arrow Connector 123">
                  <a:extLst>
                    <a:ext uri="{FF2B5EF4-FFF2-40B4-BE49-F238E27FC236}">
                      <a16:creationId xmlns:a16="http://schemas.microsoft.com/office/drawing/2014/main" id="{F0F86CCF-DAE7-581B-5819-2CF2B1B55E26}"/>
                    </a:ext>
                  </a:extLst>
                </p:cNvPr>
                <p:cNvCxnSpPr>
                  <a:cxnSpLocks/>
                </p:cNvCxnSpPr>
                <p:nvPr/>
              </p:nvCxnSpPr>
              <p:spPr>
                <a:xfrm>
                  <a:off x="7278630" y="3552109"/>
                  <a:ext cx="1568359" cy="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28" name="Straight Arrow Connector 127">
                  <a:extLst>
                    <a:ext uri="{FF2B5EF4-FFF2-40B4-BE49-F238E27FC236}">
                      <a16:creationId xmlns:a16="http://schemas.microsoft.com/office/drawing/2014/main" id="{0C157A1B-775F-E684-BB60-07D939F6F466}"/>
                    </a:ext>
                  </a:extLst>
                </p:cNvPr>
                <p:cNvCxnSpPr/>
                <p:nvPr/>
              </p:nvCxnSpPr>
              <p:spPr>
                <a:xfrm flipV="1">
                  <a:off x="7286270" y="2464176"/>
                  <a:ext cx="896723" cy="896258"/>
                </a:xfrm>
                <a:prstGeom prst="straightConnector1">
                  <a:avLst/>
                </a:prstGeom>
                <a:ln>
                  <a:solidFill>
                    <a:srgbClr val="C00000"/>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30" name="Straight Arrow Connector 129">
                  <a:extLst>
                    <a:ext uri="{FF2B5EF4-FFF2-40B4-BE49-F238E27FC236}">
                      <a16:creationId xmlns:a16="http://schemas.microsoft.com/office/drawing/2014/main" id="{2926FF69-07E0-DFD4-98FC-AE6EC7CA846D}"/>
                    </a:ext>
                  </a:extLst>
                </p:cNvPr>
                <p:cNvCxnSpPr>
                  <a:cxnSpLocks/>
                </p:cNvCxnSpPr>
                <p:nvPr/>
              </p:nvCxnSpPr>
              <p:spPr>
                <a:xfrm>
                  <a:off x="9129845" y="2093381"/>
                  <a:ext cx="999148" cy="0"/>
                </a:xfrm>
                <a:prstGeom prst="straightConnector1">
                  <a:avLst/>
                </a:prstGeom>
                <a:ln>
                  <a:solidFill>
                    <a:srgbClr val="C00000"/>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150" name="TextBox 149">
                  <a:extLst>
                    <a:ext uri="{FF2B5EF4-FFF2-40B4-BE49-F238E27FC236}">
                      <a16:creationId xmlns:a16="http://schemas.microsoft.com/office/drawing/2014/main" id="{635988C3-DB21-780F-E4CF-D06E38B1E2FB}"/>
                    </a:ext>
                  </a:extLst>
                </p:cNvPr>
                <p:cNvSpPr txBox="1"/>
                <p:nvPr/>
              </p:nvSpPr>
              <p:spPr>
                <a:xfrm>
                  <a:off x="10349755" y="2351020"/>
                  <a:ext cx="769018" cy="261610"/>
                </a:xfrm>
                <a:prstGeom prst="rect">
                  <a:avLst/>
                </a:prstGeom>
                <a:noFill/>
              </p:spPr>
              <p:txBody>
                <a:bodyPr wrap="square" rtlCol="0">
                  <a:spAutoFit/>
                </a:bodyPr>
                <a:lstStyle/>
                <a:p>
                  <a:r>
                    <a:rPr lang="en-US" sz="1100" dirty="0"/>
                    <a:t>Hospital</a:t>
                  </a:r>
                </a:p>
              </p:txBody>
            </p:sp>
            <p:cxnSp>
              <p:nvCxnSpPr>
                <p:cNvPr id="25" name="Straight Arrow Connector 24">
                  <a:extLst>
                    <a:ext uri="{FF2B5EF4-FFF2-40B4-BE49-F238E27FC236}">
                      <a16:creationId xmlns:a16="http://schemas.microsoft.com/office/drawing/2014/main" id="{AD0DDB60-53BB-DDD7-A7D3-C42E36F0C950}"/>
                    </a:ext>
                  </a:extLst>
                </p:cNvPr>
                <p:cNvCxnSpPr>
                  <a:cxnSpLocks/>
                  <a:stCxn id="19" idx="3"/>
                  <a:endCxn id="43" idx="1"/>
                </p:cNvCxnSpPr>
                <p:nvPr/>
              </p:nvCxnSpPr>
              <p:spPr>
                <a:xfrm flipV="1">
                  <a:off x="9722650" y="3478738"/>
                  <a:ext cx="739457" cy="7919"/>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38E9ED46-FDB3-3F17-ADEF-844B0E2D3999}"/>
                    </a:ext>
                  </a:extLst>
                </p:cNvPr>
                <p:cNvCxnSpPr>
                  <a:cxnSpLocks/>
                </p:cNvCxnSpPr>
                <p:nvPr/>
              </p:nvCxnSpPr>
              <p:spPr>
                <a:xfrm>
                  <a:off x="7301151" y="4084950"/>
                  <a:ext cx="649433" cy="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grpSp>
              <p:nvGrpSpPr>
                <p:cNvPr id="68" name="Group 67">
                  <a:extLst>
                    <a:ext uri="{FF2B5EF4-FFF2-40B4-BE49-F238E27FC236}">
                      <a16:creationId xmlns:a16="http://schemas.microsoft.com/office/drawing/2014/main" id="{9F53297F-BCCC-2FC6-ACC8-18F8AE20D1BC}"/>
                    </a:ext>
                  </a:extLst>
                </p:cNvPr>
                <p:cNvGrpSpPr/>
                <p:nvPr/>
              </p:nvGrpSpPr>
              <p:grpSpPr>
                <a:xfrm>
                  <a:off x="5843287" y="1245535"/>
                  <a:ext cx="5300552" cy="4746429"/>
                  <a:chOff x="5843287" y="1245535"/>
                  <a:chExt cx="5300552" cy="4746429"/>
                </a:xfrm>
              </p:grpSpPr>
              <p:pic>
                <p:nvPicPr>
                  <p:cNvPr id="43" name="Graphic 42" descr="Monitor outline">
                    <a:extLst>
                      <a:ext uri="{FF2B5EF4-FFF2-40B4-BE49-F238E27FC236}">
                        <a16:creationId xmlns:a16="http://schemas.microsoft.com/office/drawing/2014/main" id="{F7ECEEB9-82E1-9589-8DD9-E93809319AFF}"/>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0462107" y="3182956"/>
                    <a:ext cx="591564" cy="591564"/>
                  </a:xfrm>
                  <a:prstGeom prst="rect">
                    <a:avLst/>
                  </a:prstGeom>
                </p:spPr>
              </p:pic>
              <p:sp>
                <p:nvSpPr>
                  <p:cNvPr id="44" name="TextBox 43">
                    <a:extLst>
                      <a:ext uri="{FF2B5EF4-FFF2-40B4-BE49-F238E27FC236}">
                        <a16:creationId xmlns:a16="http://schemas.microsoft.com/office/drawing/2014/main" id="{9E5AFECB-254C-F00F-8806-9B8AA29CEE8A}"/>
                      </a:ext>
                    </a:extLst>
                  </p:cNvPr>
                  <p:cNvSpPr txBox="1"/>
                  <p:nvPr/>
                </p:nvSpPr>
                <p:spPr>
                  <a:xfrm>
                    <a:off x="10494854" y="3750565"/>
                    <a:ext cx="591564" cy="261610"/>
                  </a:xfrm>
                  <a:prstGeom prst="rect">
                    <a:avLst/>
                  </a:prstGeom>
                  <a:noFill/>
                </p:spPr>
                <p:txBody>
                  <a:bodyPr wrap="square" rtlCol="0">
                    <a:spAutoFit/>
                  </a:bodyPr>
                  <a:lstStyle/>
                  <a:p>
                    <a:r>
                      <a:rPr lang="en-US" sz="1100" dirty="0"/>
                      <a:t>Viewer</a:t>
                    </a:r>
                  </a:p>
                </p:txBody>
              </p:sp>
              <p:pic>
                <p:nvPicPr>
                  <p:cNvPr id="53" name="Graphic 52" descr="Fire outline">
                    <a:extLst>
                      <a:ext uri="{FF2B5EF4-FFF2-40B4-BE49-F238E27FC236}">
                        <a16:creationId xmlns:a16="http://schemas.microsoft.com/office/drawing/2014/main" id="{40D9B94E-05ED-6104-8AC2-B3B7ABA4523D}"/>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8193213" y="4611625"/>
                    <a:ext cx="499538" cy="499538"/>
                  </a:xfrm>
                  <a:prstGeom prst="rect">
                    <a:avLst/>
                  </a:prstGeom>
                </p:spPr>
              </p:pic>
              <p:pic>
                <p:nvPicPr>
                  <p:cNvPr id="55" name="Graphic 54" descr="Smart Phone outline">
                    <a:extLst>
                      <a:ext uri="{FF2B5EF4-FFF2-40B4-BE49-F238E27FC236}">
                        <a16:creationId xmlns:a16="http://schemas.microsoft.com/office/drawing/2014/main" id="{F305C341-D9F0-5F7C-67AF-23E04679D34E}"/>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9796512" y="4683767"/>
                    <a:ext cx="432927" cy="432927"/>
                  </a:xfrm>
                  <a:prstGeom prst="rect">
                    <a:avLst/>
                  </a:prstGeom>
                </p:spPr>
              </p:pic>
              <p:pic>
                <p:nvPicPr>
                  <p:cNvPr id="57" name="Graphic 56" descr="Tablet outline">
                    <a:extLst>
                      <a:ext uri="{FF2B5EF4-FFF2-40B4-BE49-F238E27FC236}">
                        <a16:creationId xmlns:a16="http://schemas.microsoft.com/office/drawing/2014/main" id="{44AF5F7E-7EFD-4734-2EA6-C8CE10533CE8}"/>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10259519" y="4614258"/>
                    <a:ext cx="591564" cy="591564"/>
                  </a:xfrm>
                  <a:prstGeom prst="rect">
                    <a:avLst/>
                  </a:prstGeom>
                </p:spPr>
              </p:pic>
              <p:pic>
                <p:nvPicPr>
                  <p:cNvPr id="59" name="Graphic 58" descr="Laptop outline">
                    <a:extLst>
                      <a:ext uri="{FF2B5EF4-FFF2-40B4-BE49-F238E27FC236}">
                        <a16:creationId xmlns:a16="http://schemas.microsoft.com/office/drawing/2014/main" id="{2E55D399-7C9F-93BB-66A9-99E5E2CB7179}"/>
                      </a:ext>
                    </a:extLst>
                  </p:cNvPr>
                  <p:cNvPicPr>
                    <a:picLocks noChangeAspect="1"/>
                  </p:cNvPicPr>
                  <p:nvPr/>
                </p:nvPicPr>
                <p:blipFill>
                  <a:blip r:embed="rId22">
                    <a:extLst>
                      <a:ext uri="{96DAC541-7B7A-43D3-8B79-37D633B846F1}">
                        <asvg:svgBlip xmlns:asvg="http://schemas.microsoft.com/office/drawing/2016/SVG/main" r:embed="rId23"/>
                      </a:ext>
                    </a:extLst>
                  </a:blip>
                  <a:stretch>
                    <a:fillRect/>
                  </a:stretch>
                </p:blipFill>
                <p:spPr>
                  <a:xfrm>
                    <a:off x="10096638" y="5084118"/>
                    <a:ext cx="573926" cy="573926"/>
                  </a:xfrm>
                  <a:prstGeom prst="rect">
                    <a:avLst/>
                  </a:prstGeom>
                </p:spPr>
              </p:pic>
              <p:sp>
                <p:nvSpPr>
                  <p:cNvPr id="131" name="TextBox 130">
                    <a:extLst>
                      <a:ext uri="{FF2B5EF4-FFF2-40B4-BE49-F238E27FC236}">
                        <a16:creationId xmlns:a16="http://schemas.microsoft.com/office/drawing/2014/main" id="{FFDF7E17-EB6B-7D29-490C-38B0801915E7}"/>
                      </a:ext>
                    </a:extLst>
                  </p:cNvPr>
                  <p:cNvSpPr txBox="1"/>
                  <p:nvPr/>
                </p:nvSpPr>
                <p:spPr>
                  <a:xfrm>
                    <a:off x="8569276" y="4778557"/>
                    <a:ext cx="528214" cy="261610"/>
                  </a:xfrm>
                  <a:prstGeom prst="rect">
                    <a:avLst/>
                  </a:prstGeom>
                  <a:noFill/>
                </p:spPr>
                <p:txBody>
                  <a:bodyPr wrap="square" rtlCol="0">
                    <a:spAutoFit/>
                  </a:bodyPr>
                  <a:lstStyle/>
                  <a:p>
                    <a:r>
                      <a:rPr lang="en-US" sz="1100" dirty="0"/>
                      <a:t>FHIR</a:t>
                    </a:r>
                  </a:p>
                </p:txBody>
              </p:sp>
              <p:sp>
                <p:nvSpPr>
                  <p:cNvPr id="151" name="TextBox 150">
                    <a:extLst>
                      <a:ext uri="{FF2B5EF4-FFF2-40B4-BE49-F238E27FC236}">
                        <a16:creationId xmlns:a16="http://schemas.microsoft.com/office/drawing/2014/main" id="{557E574B-B739-1BDD-2804-789AA2975220}"/>
                      </a:ext>
                    </a:extLst>
                  </p:cNvPr>
                  <p:cNvSpPr txBox="1"/>
                  <p:nvPr/>
                </p:nvSpPr>
                <p:spPr>
                  <a:xfrm>
                    <a:off x="10031847" y="5576466"/>
                    <a:ext cx="928263" cy="415498"/>
                  </a:xfrm>
                  <a:prstGeom prst="rect">
                    <a:avLst/>
                  </a:prstGeom>
                  <a:noFill/>
                </p:spPr>
                <p:txBody>
                  <a:bodyPr wrap="square" rtlCol="0">
                    <a:spAutoFit/>
                  </a:bodyPr>
                  <a:lstStyle/>
                  <a:p>
                    <a:r>
                      <a:rPr lang="en-US" sz="1050" dirty="0"/>
                      <a:t>Non-Imaging Devices</a:t>
                    </a:r>
                  </a:p>
                </p:txBody>
              </p:sp>
              <p:sp>
                <p:nvSpPr>
                  <p:cNvPr id="164" name="TextBox 163">
                    <a:extLst>
                      <a:ext uri="{FF2B5EF4-FFF2-40B4-BE49-F238E27FC236}">
                        <a16:creationId xmlns:a16="http://schemas.microsoft.com/office/drawing/2014/main" id="{2F6B66F9-84F2-CB8B-A05E-A4674A95C0B3}"/>
                      </a:ext>
                    </a:extLst>
                  </p:cNvPr>
                  <p:cNvSpPr txBox="1"/>
                  <p:nvPr/>
                </p:nvSpPr>
                <p:spPr>
                  <a:xfrm>
                    <a:off x="7420464" y="3568775"/>
                    <a:ext cx="1087559" cy="246221"/>
                  </a:xfrm>
                  <a:prstGeom prst="rect">
                    <a:avLst/>
                  </a:prstGeom>
                  <a:noFill/>
                </p:spPr>
                <p:txBody>
                  <a:bodyPr wrap="square" rtlCol="0">
                    <a:spAutoFit/>
                  </a:bodyPr>
                  <a:lstStyle/>
                  <a:p>
                    <a:r>
                      <a:rPr lang="en-US" sz="1000" dirty="0"/>
                      <a:t>Image pull</a:t>
                    </a:r>
                  </a:p>
                </p:txBody>
              </p:sp>
              <p:sp>
                <p:nvSpPr>
                  <p:cNvPr id="170" name="TextBox 169">
                    <a:extLst>
                      <a:ext uri="{FF2B5EF4-FFF2-40B4-BE49-F238E27FC236}">
                        <a16:creationId xmlns:a16="http://schemas.microsoft.com/office/drawing/2014/main" id="{44B87A49-0572-2F17-9F39-31E0A7D784C7}"/>
                      </a:ext>
                    </a:extLst>
                  </p:cNvPr>
                  <p:cNvSpPr txBox="1"/>
                  <p:nvPr/>
                </p:nvSpPr>
                <p:spPr>
                  <a:xfrm>
                    <a:off x="7605100" y="2881345"/>
                    <a:ext cx="706707" cy="400110"/>
                  </a:xfrm>
                  <a:prstGeom prst="rect">
                    <a:avLst/>
                  </a:prstGeom>
                  <a:noFill/>
                </p:spPr>
                <p:txBody>
                  <a:bodyPr wrap="square" rtlCol="0">
                    <a:spAutoFit/>
                  </a:bodyPr>
                  <a:lstStyle/>
                  <a:p>
                    <a:r>
                      <a:rPr lang="en-US" sz="1000" dirty="0"/>
                      <a:t>Image store/pull</a:t>
                    </a:r>
                  </a:p>
                </p:txBody>
              </p:sp>
              <p:sp>
                <p:nvSpPr>
                  <p:cNvPr id="171" name="TextBox 170">
                    <a:extLst>
                      <a:ext uri="{FF2B5EF4-FFF2-40B4-BE49-F238E27FC236}">
                        <a16:creationId xmlns:a16="http://schemas.microsoft.com/office/drawing/2014/main" id="{1B9B65B2-3821-F9FE-EA5B-6578EC3DBE27}"/>
                      </a:ext>
                    </a:extLst>
                  </p:cNvPr>
                  <p:cNvSpPr txBox="1"/>
                  <p:nvPr/>
                </p:nvSpPr>
                <p:spPr>
                  <a:xfrm>
                    <a:off x="9180456" y="2138217"/>
                    <a:ext cx="751073" cy="400110"/>
                  </a:xfrm>
                  <a:prstGeom prst="rect">
                    <a:avLst/>
                  </a:prstGeom>
                  <a:noFill/>
                </p:spPr>
                <p:txBody>
                  <a:bodyPr wrap="square" rtlCol="0">
                    <a:spAutoFit/>
                  </a:bodyPr>
                  <a:lstStyle/>
                  <a:p>
                    <a:r>
                      <a:rPr lang="en-US" sz="1000" dirty="0"/>
                      <a:t>Image store/pull</a:t>
                    </a:r>
                  </a:p>
                </p:txBody>
              </p:sp>
              <p:sp>
                <p:nvSpPr>
                  <p:cNvPr id="181" name="TextBox 180">
                    <a:extLst>
                      <a:ext uri="{FF2B5EF4-FFF2-40B4-BE49-F238E27FC236}">
                        <a16:creationId xmlns:a16="http://schemas.microsoft.com/office/drawing/2014/main" id="{8D6A2471-9BBB-C6EC-58D1-5627E9C08173}"/>
                      </a:ext>
                    </a:extLst>
                  </p:cNvPr>
                  <p:cNvSpPr txBox="1"/>
                  <p:nvPr/>
                </p:nvSpPr>
                <p:spPr>
                  <a:xfrm>
                    <a:off x="5931295" y="2024427"/>
                    <a:ext cx="896723" cy="400110"/>
                  </a:xfrm>
                  <a:prstGeom prst="rect">
                    <a:avLst/>
                  </a:prstGeom>
                  <a:noFill/>
                </p:spPr>
                <p:txBody>
                  <a:bodyPr wrap="square" rtlCol="0">
                    <a:spAutoFit/>
                  </a:bodyPr>
                  <a:lstStyle/>
                  <a:p>
                    <a:r>
                      <a:rPr lang="en-US" sz="1000" dirty="0"/>
                      <a:t>R&amp;D Department</a:t>
                    </a:r>
                  </a:p>
                </p:txBody>
              </p:sp>
              <p:cxnSp>
                <p:nvCxnSpPr>
                  <p:cNvPr id="183" name="Straight Arrow Connector 182">
                    <a:extLst>
                      <a:ext uri="{FF2B5EF4-FFF2-40B4-BE49-F238E27FC236}">
                        <a16:creationId xmlns:a16="http://schemas.microsoft.com/office/drawing/2014/main" id="{E135CBA1-B515-38A4-A0F7-8160D0B2168F}"/>
                      </a:ext>
                    </a:extLst>
                  </p:cNvPr>
                  <p:cNvCxnSpPr>
                    <a:cxnSpLocks/>
                  </p:cNvCxnSpPr>
                  <p:nvPr/>
                </p:nvCxnSpPr>
                <p:spPr>
                  <a:xfrm flipH="1" flipV="1">
                    <a:off x="6721485" y="1888874"/>
                    <a:ext cx="1127891" cy="201453"/>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sp>
                <p:nvSpPr>
                  <p:cNvPr id="195" name="TextBox 194">
                    <a:extLst>
                      <a:ext uri="{FF2B5EF4-FFF2-40B4-BE49-F238E27FC236}">
                        <a16:creationId xmlns:a16="http://schemas.microsoft.com/office/drawing/2014/main" id="{9A13990D-0EC6-942A-6A13-FA80F2CEC819}"/>
                      </a:ext>
                    </a:extLst>
                  </p:cNvPr>
                  <p:cNvSpPr txBox="1"/>
                  <p:nvPr/>
                </p:nvSpPr>
                <p:spPr>
                  <a:xfrm>
                    <a:off x="6964516" y="2104713"/>
                    <a:ext cx="683683" cy="430887"/>
                  </a:xfrm>
                  <a:prstGeom prst="rect">
                    <a:avLst/>
                  </a:prstGeom>
                  <a:noFill/>
                </p:spPr>
                <p:txBody>
                  <a:bodyPr wrap="square" rtlCol="0">
                    <a:spAutoFit/>
                  </a:bodyPr>
                  <a:lstStyle/>
                  <a:p>
                    <a:r>
                      <a:rPr lang="en-US" sz="1100" dirty="0"/>
                      <a:t>Image transfer</a:t>
                    </a:r>
                  </a:p>
                </p:txBody>
              </p:sp>
              <p:pic>
                <p:nvPicPr>
                  <p:cNvPr id="19" name="Graphic 18" descr="Cloud outline">
                    <a:extLst>
                      <a:ext uri="{FF2B5EF4-FFF2-40B4-BE49-F238E27FC236}">
                        <a16:creationId xmlns:a16="http://schemas.microsoft.com/office/drawing/2014/main" id="{ACD4AB6A-0650-9BF2-9841-1BAE68D83EC5}"/>
                      </a:ext>
                    </a:extLst>
                  </p:cNvPr>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8808250" y="3029457"/>
                    <a:ext cx="914400" cy="914400"/>
                  </a:xfrm>
                  <a:prstGeom prst="rect">
                    <a:avLst/>
                  </a:prstGeom>
                </p:spPr>
              </p:pic>
              <p:sp>
                <p:nvSpPr>
                  <p:cNvPr id="34" name="TextBox 33">
                    <a:extLst>
                      <a:ext uri="{FF2B5EF4-FFF2-40B4-BE49-F238E27FC236}">
                        <a16:creationId xmlns:a16="http://schemas.microsoft.com/office/drawing/2014/main" id="{021975FF-EFC7-62AD-C5C1-7E7E4D1157C4}"/>
                      </a:ext>
                    </a:extLst>
                  </p:cNvPr>
                  <p:cNvSpPr txBox="1"/>
                  <p:nvPr/>
                </p:nvSpPr>
                <p:spPr>
                  <a:xfrm>
                    <a:off x="8950586" y="3753966"/>
                    <a:ext cx="693301" cy="430887"/>
                  </a:xfrm>
                  <a:prstGeom prst="rect">
                    <a:avLst/>
                  </a:prstGeom>
                  <a:noFill/>
                </p:spPr>
                <p:txBody>
                  <a:bodyPr wrap="square" rtlCol="0">
                    <a:spAutoFit/>
                  </a:bodyPr>
                  <a:lstStyle/>
                  <a:p>
                    <a:r>
                      <a:rPr lang="en-US" sz="1100" dirty="0"/>
                      <a:t>Cloud Solution</a:t>
                    </a:r>
                  </a:p>
                </p:txBody>
              </p:sp>
              <p:pic>
                <p:nvPicPr>
                  <p:cNvPr id="37" name="Graphic 36" descr="Database outline">
                    <a:extLst>
                      <a:ext uri="{FF2B5EF4-FFF2-40B4-BE49-F238E27FC236}">
                        <a16:creationId xmlns:a16="http://schemas.microsoft.com/office/drawing/2014/main" id="{D1A39748-6ED2-35D6-8CFE-42EDD1A5C04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822186" y="3760607"/>
                    <a:ext cx="673868" cy="673868"/>
                  </a:xfrm>
                  <a:prstGeom prst="rect">
                    <a:avLst/>
                  </a:prstGeom>
                </p:spPr>
              </p:pic>
              <p:sp>
                <p:nvSpPr>
                  <p:cNvPr id="50" name="TextBox 49">
                    <a:extLst>
                      <a:ext uri="{FF2B5EF4-FFF2-40B4-BE49-F238E27FC236}">
                        <a16:creationId xmlns:a16="http://schemas.microsoft.com/office/drawing/2014/main" id="{F34515CF-6C9D-FA54-DFC1-9A71F24D734D}"/>
                      </a:ext>
                    </a:extLst>
                  </p:cNvPr>
                  <p:cNvSpPr txBox="1"/>
                  <p:nvPr/>
                </p:nvSpPr>
                <p:spPr>
                  <a:xfrm>
                    <a:off x="8336539" y="3907663"/>
                    <a:ext cx="693301" cy="430887"/>
                  </a:xfrm>
                  <a:prstGeom prst="rect">
                    <a:avLst/>
                  </a:prstGeom>
                  <a:noFill/>
                </p:spPr>
                <p:txBody>
                  <a:bodyPr wrap="square" rtlCol="0">
                    <a:spAutoFit/>
                  </a:bodyPr>
                  <a:lstStyle/>
                  <a:p>
                    <a:r>
                      <a:rPr lang="en-US" sz="1100" dirty="0"/>
                      <a:t>Log Archive</a:t>
                    </a:r>
                  </a:p>
                </p:txBody>
              </p:sp>
              <p:pic>
                <p:nvPicPr>
                  <p:cNvPr id="3" name="Graphic 2" descr="Cloud outline">
                    <a:extLst>
                      <a:ext uri="{FF2B5EF4-FFF2-40B4-BE49-F238E27FC236}">
                        <a16:creationId xmlns:a16="http://schemas.microsoft.com/office/drawing/2014/main" id="{8B59BD07-40CA-C541-18FD-6FD0995D6731}"/>
                      </a:ext>
                    </a:extLst>
                  </p:cNvPr>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7871767" y="1448774"/>
                    <a:ext cx="1248114" cy="1248114"/>
                  </a:xfrm>
                  <a:prstGeom prst="rect">
                    <a:avLst/>
                  </a:prstGeom>
                </p:spPr>
              </p:pic>
              <p:pic>
                <p:nvPicPr>
                  <p:cNvPr id="6" name="Graphic 5" descr="Hospital outline">
                    <a:extLst>
                      <a:ext uri="{FF2B5EF4-FFF2-40B4-BE49-F238E27FC236}">
                        <a16:creationId xmlns:a16="http://schemas.microsoft.com/office/drawing/2014/main" id="{1D55CE3B-8933-CEAE-62B7-F8702C81A79E}"/>
                      </a:ext>
                    </a:extLst>
                  </p:cNvPr>
                  <p:cNvPicPr>
                    <a:picLocks noChangeAspect="1"/>
                  </p:cNvPicPr>
                  <p:nvPr/>
                </p:nvPicPr>
                <p:blipFill>
                  <a:blip r:embed="rId26">
                    <a:extLst>
                      <a:ext uri="{96DAC541-7B7A-43D3-8B79-37D633B846F1}">
                        <asvg:svgBlip xmlns:asvg="http://schemas.microsoft.com/office/drawing/2016/SVG/main" r:embed="rId27"/>
                      </a:ext>
                    </a:extLst>
                  </a:blip>
                  <a:stretch>
                    <a:fillRect/>
                  </a:stretch>
                </p:blipFill>
                <p:spPr>
                  <a:xfrm>
                    <a:off x="10229439" y="1564340"/>
                    <a:ext cx="914400" cy="914400"/>
                  </a:xfrm>
                  <a:prstGeom prst="rect">
                    <a:avLst/>
                  </a:prstGeom>
                </p:spPr>
              </p:pic>
              <p:pic>
                <p:nvPicPr>
                  <p:cNvPr id="7" name="Graphic 6" descr="City outline">
                    <a:extLst>
                      <a:ext uri="{FF2B5EF4-FFF2-40B4-BE49-F238E27FC236}">
                        <a16:creationId xmlns:a16="http://schemas.microsoft.com/office/drawing/2014/main" id="{4D02B07D-993E-0865-9403-FFC76EC05BE1}"/>
                      </a:ext>
                    </a:extLst>
                  </p:cNvPr>
                  <p:cNvPicPr>
                    <a:picLocks noChangeAspect="1"/>
                  </p:cNvPicPr>
                  <p:nvPr/>
                </p:nvPicPr>
                <p:blipFill>
                  <a:blip r:embed="rId28">
                    <a:extLst>
                      <a:ext uri="{96DAC541-7B7A-43D3-8B79-37D633B846F1}">
                        <asvg:svgBlip xmlns:asvg="http://schemas.microsoft.com/office/drawing/2016/SVG/main" r:embed="rId29"/>
                      </a:ext>
                    </a:extLst>
                  </a:blip>
                  <a:stretch>
                    <a:fillRect/>
                  </a:stretch>
                </p:blipFill>
                <p:spPr>
                  <a:xfrm>
                    <a:off x="5843287" y="1245535"/>
                    <a:ext cx="914400" cy="914400"/>
                  </a:xfrm>
                  <a:prstGeom prst="rect">
                    <a:avLst/>
                  </a:prstGeom>
                </p:spPr>
              </p:pic>
            </p:grpSp>
          </p:grpSp>
        </p:grpSp>
      </p:grpSp>
    </p:spTree>
    <p:extLst>
      <p:ext uri="{BB962C8B-B14F-4D97-AF65-F5344CB8AC3E}">
        <p14:creationId xmlns:p14="http://schemas.microsoft.com/office/powerpoint/2010/main" val="1857171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1000"/>
                                        <p:tgtEl>
                                          <p:spTgt spid="8"/>
                                        </p:tgtEl>
                                      </p:cBhvr>
                                    </p:animEffect>
                                  </p:childTnLst>
                                </p:cTn>
                              </p:par>
                              <p:par>
                                <p:cTn id="8" presetID="9"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ssolve">
                                      <p:cBhvr>
                                        <p:cTn id="10" dur="1000"/>
                                        <p:tgtEl>
                                          <p:spTgt spid="1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dissolve">
                                      <p:cBhvr>
                                        <p:cTn id="13" dur="1000"/>
                                        <p:tgtEl>
                                          <p:spTgt spid="17"/>
                                        </p:tgtEl>
                                      </p:cBhvr>
                                    </p:animEffect>
                                  </p:childTnLst>
                                </p:cTn>
                              </p:par>
                              <p:par>
                                <p:cTn id="14" presetID="9"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dissolve">
                                      <p:cBhvr>
                                        <p:cTn id="16" dur="1000"/>
                                        <p:tgtEl>
                                          <p:spTgt spid="2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dissolve">
                                      <p:cBhvr>
                                        <p:cTn id="19" dur="1000"/>
                                        <p:tgtEl>
                                          <p:spTgt spid="21"/>
                                        </p:tgtEl>
                                      </p:cBhvr>
                                    </p:animEffect>
                                  </p:childTnLst>
                                </p:cTn>
                              </p:par>
                              <p:par>
                                <p:cTn id="20" presetID="9" presetClass="entr" presetSubtype="0" fill="hold"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dissolve">
                                      <p:cBhvr>
                                        <p:cTn id="22" dur="1000"/>
                                        <p:tgtEl>
                                          <p:spTgt spid="23"/>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dissolve">
                                      <p:cBhvr>
                                        <p:cTn id="25" dur="1000"/>
                                        <p:tgtEl>
                                          <p:spTgt spid="24"/>
                                        </p:tgtEl>
                                      </p:cBhvr>
                                    </p:animEffect>
                                  </p:childTnLst>
                                </p:cTn>
                              </p:par>
                              <p:par>
                                <p:cTn id="26" presetID="9" presetClass="entr" presetSubtype="0" fill="hold"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dissolve">
                                      <p:cBhvr>
                                        <p:cTn id="28" dur="1000"/>
                                        <p:tgtEl>
                                          <p:spTgt spid="26"/>
                                        </p:tgtEl>
                                      </p:cBhvr>
                                    </p:animEffect>
                                  </p:childTnLst>
                                </p:cTn>
                              </p:par>
                              <p:par>
                                <p:cTn id="29" presetID="9" presetClass="entr" presetSubtype="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dissolve">
                                      <p:cBhvr>
                                        <p:cTn id="31" dur="1000"/>
                                        <p:tgtEl>
                                          <p:spTgt spid="28"/>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dissolve">
                                      <p:cBhvr>
                                        <p:cTn id="34" dur="1000"/>
                                        <p:tgtEl>
                                          <p:spTgt spid="29"/>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dissolve">
                                      <p:cBhvr>
                                        <p:cTn id="37" dur="1000"/>
                                        <p:tgtEl>
                                          <p:spTgt spid="30"/>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dissolve">
                                      <p:cBhvr>
                                        <p:cTn id="40" dur="1000"/>
                                        <p:tgtEl>
                                          <p:spTgt spid="31"/>
                                        </p:tgtEl>
                                      </p:cBhvr>
                                    </p:animEffect>
                                  </p:childTnLst>
                                </p:cTn>
                              </p:par>
                              <p:par>
                                <p:cTn id="41" presetID="9" presetClass="entr" presetSubtype="0" fill="hold" nodeType="with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dissolve">
                                      <p:cBhvr>
                                        <p:cTn id="43" dur="1000"/>
                                        <p:tgtEl>
                                          <p:spTgt spid="33"/>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dissolve">
                                      <p:cBhvr>
                                        <p:cTn id="46" dur="1000"/>
                                        <p:tgtEl>
                                          <p:spTgt spid="40"/>
                                        </p:tgtEl>
                                      </p:cBhvr>
                                    </p:animEffect>
                                  </p:childTnLst>
                                </p:cTn>
                              </p:par>
                              <p:par>
                                <p:cTn id="47" presetID="9" presetClass="entr" presetSubtype="0" fill="hold" nodeType="with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dissolve">
                                      <p:cBhvr>
                                        <p:cTn id="49" dur="1000"/>
                                        <p:tgtEl>
                                          <p:spTgt spid="46"/>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dissolve">
                                      <p:cBhvr>
                                        <p:cTn id="52" dur="1000"/>
                                        <p:tgtEl>
                                          <p:spTgt spid="47"/>
                                        </p:tgtEl>
                                      </p:cBhvr>
                                    </p:animEffect>
                                  </p:childTnLst>
                                </p:cTn>
                              </p:par>
                              <p:par>
                                <p:cTn id="53" presetID="9" presetClass="entr" presetSubtype="0" fill="hold" nodeType="withEffect">
                                  <p:stCondLst>
                                    <p:cond delay="0"/>
                                  </p:stCondLst>
                                  <p:childTnLst>
                                    <p:set>
                                      <p:cBhvr>
                                        <p:cTn id="54" dur="1" fill="hold">
                                          <p:stCondLst>
                                            <p:cond delay="0"/>
                                          </p:stCondLst>
                                        </p:cTn>
                                        <p:tgtEl>
                                          <p:spTgt spid="49"/>
                                        </p:tgtEl>
                                        <p:attrNameLst>
                                          <p:attrName>style.visibility</p:attrName>
                                        </p:attrNameLst>
                                      </p:cBhvr>
                                      <p:to>
                                        <p:strVal val="visible"/>
                                      </p:to>
                                    </p:set>
                                    <p:animEffect transition="in" filter="dissolve">
                                      <p:cBhvr>
                                        <p:cTn id="55" dur="1000"/>
                                        <p:tgtEl>
                                          <p:spTgt spid="49"/>
                                        </p:tgtEl>
                                      </p:cBhvr>
                                    </p:animEffect>
                                  </p:childTnLst>
                                </p:cTn>
                              </p:par>
                              <p:par>
                                <p:cTn id="56" presetID="9" presetClass="entr" presetSubtype="0" fill="hold" nodeType="withEffect">
                                  <p:stCondLst>
                                    <p:cond delay="0"/>
                                  </p:stCondLst>
                                  <p:childTnLst>
                                    <p:set>
                                      <p:cBhvr>
                                        <p:cTn id="57" dur="1" fill="hold">
                                          <p:stCondLst>
                                            <p:cond delay="0"/>
                                          </p:stCondLst>
                                        </p:cTn>
                                        <p:tgtEl>
                                          <p:spTgt spid="61"/>
                                        </p:tgtEl>
                                        <p:attrNameLst>
                                          <p:attrName>style.visibility</p:attrName>
                                        </p:attrNameLst>
                                      </p:cBhvr>
                                      <p:to>
                                        <p:strVal val="visible"/>
                                      </p:to>
                                    </p:set>
                                    <p:animEffect transition="in" filter="dissolve">
                                      <p:cBhvr>
                                        <p:cTn id="58" dur="1000"/>
                                        <p:tgtEl>
                                          <p:spTgt spid="61"/>
                                        </p:tgtEl>
                                      </p:cBhvr>
                                    </p:animEffect>
                                  </p:childTnLst>
                                </p:cTn>
                              </p:par>
                              <p:par>
                                <p:cTn id="59" presetID="9" presetClass="entr" presetSubtype="0" fill="hold" nodeType="withEffect">
                                  <p:stCondLst>
                                    <p:cond delay="0"/>
                                  </p:stCondLst>
                                  <p:childTnLst>
                                    <p:set>
                                      <p:cBhvr>
                                        <p:cTn id="60" dur="1" fill="hold">
                                          <p:stCondLst>
                                            <p:cond delay="0"/>
                                          </p:stCondLst>
                                        </p:cTn>
                                        <p:tgtEl>
                                          <p:spTgt spid="64"/>
                                        </p:tgtEl>
                                        <p:attrNameLst>
                                          <p:attrName>style.visibility</p:attrName>
                                        </p:attrNameLst>
                                      </p:cBhvr>
                                      <p:to>
                                        <p:strVal val="visible"/>
                                      </p:to>
                                    </p:set>
                                    <p:animEffect transition="in" filter="dissolve">
                                      <p:cBhvr>
                                        <p:cTn id="61" dur="1000"/>
                                        <p:tgtEl>
                                          <p:spTgt spid="64"/>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0"/>
                                        </p:tgtEl>
                                        <p:attrNameLst>
                                          <p:attrName>style.visibility</p:attrName>
                                        </p:attrNameLst>
                                      </p:cBhvr>
                                      <p:to>
                                        <p:strVal val="visible"/>
                                      </p:to>
                                    </p:set>
                                    <p:animEffect transition="in" filter="dissolve">
                                      <p:cBhvr>
                                        <p:cTn id="64" dur="1000"/>
                                        <p:tgtEl>
                                          <p:spTgt spid="70"/>
                                        </p:tgtEl>
                                      </p:cBhvr>
                                    </p:animEffect>
                                  </p:childTnLst>
                                </p:cTn>
                              </p:par>
                              <p:par>
                                <p:cTn id="65" presetID="9" presetClass="entr" presetSubtype="0" fill="hold" nodeType="withEffect">
                                  <p:stCondLst>
                                    <p:cond delay="0"/>
                                  </p:stCondLst>
                                  <p:childTnLst>
                                    <p:set>
                                      <p:cBhvr>
                                        <p:cTn id="66" dur="1" fill="hold">
                                          <p:stCondLst>
                                            <p:cond delay="0"/>
                                          </p:stCondLst>
                                        </p:cTn>
                                        <p:tgtEl>
                                          <p:spTgt spid="80"/>
                                        </p:tgtEl>
                                        <p:attrNameLst>
                                          <p:attrName>style.visibility</p:attrName>
                                        </p:attrNameLst>
                                      </p:cBhvr>
                                      <p:to>
                                        <p:strVal val="visible"/>
                                      </p:to>
                                    </p:set>
                                    <p:animEffect transition="in" filter="dissolve">
                                      <p:cBhvr>
                                        <p:cTn id="67" dur="1000"/>
                                        <p:tgtEl>
                                          <p:spTgt spid="80"/>
                                        </p:tgtEl>
                                      </p:cBhvr>
                                    </p:animEffect>
                                  </p:childTnLst>
                                </p:cTn>
                              </p:par>
                              <p:par>
                                <p:cTn id="68" presetID="9" presetClass="entr" presetSubtype="0" fill="hold" nodeType="withEffect">
                                  <p:stCondLst>
                                    <p:cond delay="0"/>
                                  </p:stCondLst>
                                  <p:childTnLst>
                                    <p:set>
                                      <p:cBhvr>
                                        <p:cTn id="69" dur="1" fill="hold">
                                          <p:stCondLst>
                                            <p:cond delay="0"/>
                                          </p:stCondLst>
                                        </p:cTn>
                                        <p:tgtEl>
                                          <p:spTgt spid="84"/>
                                        </p:tgtEl>
                                        <p:attrNameLst>
                                          <p:attrName>style.visibility</p:attrName>
                                        </p:attrNameLst>
                                      </p:cBhvr>
                                      <p:to>
                                        <p:strVal val="visible"/>
                                      </p:to>
                                    </p:set>
                                    <p:animEffect transition="in" filter="dissolve">
                                      <p:cBhvr>
                                        <p:cTn id="70" dur="1000"/>
                                        <p:tgtEl>
                                          <p:spTgt spid="84"/>
                                        </p:tgtEl>
                                      </p:cBhvr>
                                    </p:animEffect>
                                  </p:childTnLst>
                                </p:cTn>
                              </p:par>
                              <p:par>
                                <p:cTn id="71" presetID="9" presetClass="entr" presetSubtype="0" fill="hold" nodeType="withEffect">
                                  <p:stCondLst>
                                    <p:cond delay="0"/>
                                  </p:stCondLst>
                                  <p:childTnLst>
                                    <p:set>
                                      <p:cBhvr>
                                        <p:cTn id="72" dur="1" fill="hold">
                                          <p:stCondLst>
                                            <p:cond delay="0"/>
                                          </p:stCondLst>
                                        </p:cTn>
                                        <p:tgtEl>
                                          <p:spTgt spid="90"/>
                                        </p:tgtEl>
                                        <p:attrNameLst>
                                          <p:attrName>style.visibility</p:attrName>
                                        </p:attrNameLst>
                                      </p:cBhvr>
                                      <p:to>
                                        <p:strVal val="visible"/>
                                      </p:to>
                                    </p:set>
                                    <p:animEffect transition="in" filter="dissolve">
                                      <p:cBhvr>
                                        <p:cTn id="73" dur="1000"/>
                                        <p:tgtEl>
                                          <p:spTgt spid="90"/>
                                        </p:tgtEl>
                                      </p:cBhvr>
                                    </p:animEffect>
                                  </p:childTnLst>
                                </p:cTn>
                              </p:par>
                              <p:par>
                                <p:cTn id="74" presetID="9" presetClass="entr" presetSubtype="0" fill="hold" nodeType="withEffect">
                                  <p:stCondLst>
                                    <p:cond delay="0"/>
                                  </p:stCondLst>
                                  <p:childTnLst>
                                    <p:set>
                                      <p:cBhvr>
                                        <p:cTn id="75" dur="1" fill="hold">
                                          <p:stCondLst>
                                            <p:cond delay="0"/>
                                          </p:stCondLst>
                                        </p:cTn>
                                        <p:tgtEl>
                                          <p:spTgt spid="92"/>
                                        </p:tgtEl>
                                        <p:attrNameLst>
                                          <p:attrName>style.visibility</p:attrName>
                                        </p:attrNameLst>
                                      </p:cBhvr>
                                      <p:to>
                                        <p:strVal val="visible"/>
                                      </p:to>
                                    </p:set>
                                    <p:animEffect transition="in" filter="dissolve">
                                      <p:cBhvr>
                                        <p:cTn id="76" dur="1000"/>
                                        <p:tgtEl>
                                          <p:spTgt spid="92"/>
                                        </p:tgtEl>
                                      </p:cBhvr>
                                    </p:animEffect>
                                  </p:childTnLst>
                                </p:cTn>
                              </p:par>
                              <p:par>
                                <p:cTn id="77" presetID="9" presetClass="entr" presetSubtype="0" fill="hold" nodeType="withEffect">
                                  <p:stCondLst>
                                    <p:cond delay="0"/>
                                  </p:stCondLst>
                                  <p:childTnLst>
                                    <p:set>
                                      <p:cBhvr>
                                        <p:cTn id="78" dur="1" fill="hold">
                                          <p:stCondLst>
                                            <p:cond delay="0"/>
                                          </p:stCondLst>
                                        </p:cTn>
                                        <p:tgtEl>
                                          <p:spTgt spid="105"/>
                                        </p:tgtEl>
                                        <p:attrNameLst>
                                          <p:attrName>style.visibility</p:attrName>
                                        </p:attrNameLst>
                                      </p:cBhvr>
                                      <p:to>
                                        <p:strVal val="visible"/>
                                      </p:to>
                                    </p:set>
                                    <p:animEffect transition="in" filter="dissolve">
                                      <p:cBhvr>
                                        <p:cTn id="79" dur="1000"/>
                                        <p:tgtEl>
                                          <p:spTgt spid="105"/>
                                        </p:tgtEl>
                                      </p:cBhvr>
                                    </p:animEffect>
                                  </p:childTnLst>
                                </p:cTn>
                              </p:par>
                              <p:par>
                                <p:cTn id="80" presetID="9" presetClass="entr" presetSubtype="0" fill="hold" nodeType="withEffect">
                                  <p:stCondLst>
                                    <p:cond delay="0"/>
                                  </p:stCondLst>
                                  <p:childTnLst>
                                    <p:set>
                                      <p:cBhvr>
                                        <p:cTn id="81" dur="1" fill="hold">
                                          <p:stCondLst>
                                            <p:cond delay="0"/>
                                          </p:stCondLst>
                                        </p:cTn>
                                        <p:tgtEl>
                                          <p:spTgt spid="133"/>
                                        </p:tgtEl>
                                        <p:attrNameLst>
                                          <p:attrName>style.visibility</p:attrName>
                                        </p:attrNameLst>
                                      </p:cBhvr>
                                      <p:to>
                                        <p:strVal val="visible"/>
                                      </p:to>
                                    </p:set>
                                    <p:animEffect transition="in" filter="dissolve">
                                      <p:cBhvr>
                                        <p:cTn id="82" dur="1000"/>
                                        <p:tgtEl>
                                          <p:spTgt spid="133"/>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135"/>
                                        </p:tgtEl>
                                        <p:attrNameLst>
                                          <p:attrName>style.visibility</p:attrName>
                                        </p:attrNameLst>
                                      </p:cBhvr>
                                      <p:to>
                                        <p:strVal val="visible"/>
                                      </p:to>
                                    </p:set>
                                    <p:animEffect transition="in" filter="dissolve">
                                      <p:cBhvr>
                                        <p:cTn id="85" dur="1000"/>
                                        <p:tgtEl>
                                          <p:spTgt spid="135"/>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149"/>
                                        </p:tgtEl>
                                        <p:attrNameLst>
                                          <p:attrName>style.visibility</p:attrName>
                                        </p:attrNameLst>
                                      </p:cBhvr>
                                      <p:to>
                                        <p:strVal val="visible"/>
                                      </p:to>
                                    </p:set>
                                    <p:animEffect transition="in" filter="dissolve">
                                      <p:cBhvr>
                                        <p:cTn id="88" dur="1000"/>
                                        <p:tgtEl>
                                          <p:spTgt spid="149"/>
                                        </p:tgtEl>
                                      </p:cBhvr>
                                    </p:animEffect>
                                  </p:childTnLst>
                                </p:cTn>
                              </p:par>
                              <p:par>
                                <p:cTn id="89" presetID="9" presetClass="entr" presetSubtype="0" fill="hold" nodeType="withEffect">
                                  <p:stCondLst>
                                    <p:cond delay="0"/>
                                  </p:stCondLst>
                                  <p:childTnLst>
                                    <p:set>
                                      <p:cBhvr>
                                        <p:cTn id="90" dur="1" fill="hold">
                                          <p:stCondLst>
                                            <p:cond delay="0"/>
                                          </p:stCondLst>
                                        </p:cTn>
                                        <p:tgtEl>
                                          <p:spTgt spid="153"/>
                                        </p:tgtEl>
                                        <p:attrNameLst>
                                          <p:attrName>style.visibility</p:attrName>
                                        </p:attrNameLst>
                                      </p:cBhvr>
                                      <p:to>
                                        <p:strVal val="visible"/>
                                      </p:to>
                                    </p:set>
                                    <p:animEffect transition="in" filter="dissolve">
                                      <p:cBhvr>
                                        <p:cTn id="91" dur="1000"/>
                                        <p:tgtEl>
                                          <p:spTgt spid="153"/>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154"/>
                                        </p:tgtEl>
                                        <p:attrNameLst>
                                          <p:attrName>style.visibility</p:attrName>
                                        </p:attrNameLst>
                                      </p:cBhvr>
                                      <p:to>
                                        <p:strVal val="visible"/>
                                      </p:to>
                                    </p:set>
                                    <p:animEffect transition="in" filter="dissolve">
                                      <p:cBhvr>
                                        <p:cTn id="94" dur="1000"/>
                                        <p:tgtEl>
                                          <p:spTgt spid="154"/>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155"/>
                                        </p:tgtEl>
                                        <p:attrNameLst>
                                          <p:attrName>style.visibility</p:attrName>
                                        </p:attrNameLst>
                                      </p:cBhvr>
                                      <p:to>
                                        <p:strVal val="visible"/>
                                      </p:to>
                                    </p:set>
                                    <p:animEffect transition="in" filter="dissolve">
                                      <p:cBhvr>
                                        <p:cTn id="97" dur="1000"/>
                                        <p:tgtEl>
                                          <p:spTgt spid="155"/>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158"/>
                                        </p:tgtEl>
                                        <p:attrNameLst>
                                          <p:attrName>style.visibility</p:attrName>
                                        </p:attrNameLst>
                                      </p:cBhvr>
                                      <p:to>
                                        <p:strVal val="visible"/>
                                      </p:to>
                                    </p:set>
                                    <p:animEffect transition="in" filter="dissolve">
                                      <p:cBhvr>
                                        <p:cTn id="100" dur="1000"/>
                                        <p:tgtEl>
                                          <p:spTgt spid="158"/>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159"/>
                                        </p:tgtEl>
                                        <p:attrNameLst>
                                          <p:attrName>style.visibility</p:attrName>
                                        </p:attrNameLst>
                                      </p:cBhvr>
                                      <p:to>
                                        <p:strVal val="visible"/>
                                      </p:to>
                                    </p:set>
                                    <p:animEffect transition="in" filter="dissolve">
                                      <p:cBhvr>
                                        <p:cTn id="103" dur="1000"/>
                                        <p:tgtEl>
                                          <p:spTgt spid="159"/>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160"/>
                                        </p:tgtEl>
                                        <p:attrNameLst>
                                          <p:attrName>style.visibility</p:attrName>
                                        </p:attrNameLst>
                                      </p:cBhvr>
                                      <p:to>
                                        <p:strVal val="visible"/>
                                      </p:to>
                                    </p:set>
                                    <p:animEffect transition="in" filter="dissolve">
                                      <p:cBhvr>
                                        <p:cTn id="106" dur="1000"/>
                                        <p:tgtEl>
                                          <p:spTgt spid="160"/>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161"/>
                                        </p:tgtEl>
                                        <p:attrNameLst>
                                          <p:attrName>style.visibility</p:attrName>
                                        </p:attrNameLst>
                                      </p:cBhvr>
                                      <p:to>
                                        <p:strVal val="visible"/>
                                      </p:to>
                                    </p:set>
                                    <p:animEffect transition="in" filter="dissolve">
                                      <p:cBhvr>
                                        <p:cTn id="109" dur="1000"/>
                                        <p:tgtEl>
                                          <p:spTgt spid="161"/>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163"/>
                                        </p:tgtEl>
                                        <p:attrNameLst>
                                          <p:attrName>style.visibility</p:attrName>
                                        </p:attrNameLst>
                                      </p:cBhvr>
                                      <p:to>
                                        <p:strVal val="visible"/>
                                      </p:to>
                                    </p:set>
                                    <p:animEffect transition="in" filter="dissolve">
                                      <p:cBhvr>
                                        <p:cTn id="112" dur="1000"/>
                                        <p:tgtEl>
                                          <p:spTgt spid="163"/>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173"/>
                                        </p:tgtEl>
                                        <p:attrNameLst>
                                          <p:attrName>style.visibility</p:attrName>
                                        </p:attrNameLst>
                                      </p:cBhvr>
                                      <p:to>
                                        <p:strVal val="visible"/>
                                      </p:to>
                                    </p:set>
                                    <p:animEffect transition="in" filter="dissolve">
                                      <p:cBhvr>
                                        <p:cTn id="115" dur="1000"/>
                                        <p:tgtEl>
                                          <p:spTgt spid="173"/>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178"/>
                                        </p:tgtEl>
                                        <p:attrNameLst>
                                          <p:attrName>style.visibility</p:attrName>
                                        </p:attrNameLst>
                                      </p:cBhvr>
                                      <p:to>
                                        <p:strVal val="visible"/>
                                      </p:to>
                                    </p:set>
                                    <p:animEffect transition="in" filter="dissolve">
                                      <p:cBhvr>
                                        <p:cTn id="118" dur="1000"/>
                                        <p:tgtEl>
                                          <p:spTgt spid="178"/>
                                        </p:tgtEl>
                                      </p:cBhvr>
                                    </p:animEffect>
                                  </p:childTnLst>
                                </p:cTn>
                              </p:par>
                            </p:childTnLst>
                          </p:cTn>
                        </p:par>
                      </p:childTnLst>
                    </p:cTn>
                  </p:par>
                  <p:par>
                    <p:cTn id="119" fill="hold">
                      <p:stCondLst>
                        <p:cond delay="indefinite"/>
                      </p:stCondLst>
                      <p:childTnLst>
                        <p:par>
                          <p:cTn id="120" fill="hold">
                            <p:stCondLst>
                              <p:cond delay="0"/>
                            </p:stCondLst>
                            <p:childTnLst>
                              <p:par>
                                <p:cTn id="121" presetID="9" presetClass="entr" presetSubtype="0" fill="hold" nodeType="clickEffect">
                                  <p:stCondLst>
                                    <p:cond delay="0"/>
                                  </p:stCondLst>
                                  <p:childTnLst>
                                    <p:set>
                                      <p:cBhvr>
                                        <p:cTn id="122" dur="1" fill="hold">
                                          <p:stCondLst>
                                            <p:cond delay="0"/>
                                          </p:stCondLst>
                                        </p:cTn>
                                        <p:tgtEl>
                                          <p:spTgt spid="111"/>
                                        </p:tgtEl>
                                        <p:attrNameLst>
                                          <p:attrName>style.visibility</p:attrName>
                                        </p:attrNameLst>
                                      </p:cBhvr>
                                      <p:to>
                                        <p:strVal val="visible"/>
                                      </p:to>
                                    </p:set>
                                    <p:animEffect transition="in" filter="dissolve">
                                      <p:cBhvr>
                                        <p:cTn id="123" dur="125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1" grpId="0"/>
      <p:bldP spid="24" grpId="0"/>
      <p:bldP spid="29" grpId="0"/>
      <p:bldP spid="30" grpId="0"/>
      <p:bldP spid="31" grpId="0"/>
      <p:bldP spid="40" grpId="0"/>
      <p:bldP spid="47" grpId="0"/>
      <p:bldP spid="70" grpId="0"/>
      <p:bldP spid="135" grpId="0" animBg="1"/>
      <p:bldP spid="149" grpId="0" animBg="1"/>
      <p:bldP spid="154" grpId="0"/>
      <p:bldP spid="155" grpId="0"/>
      <p:bldP spid="158" grpId="0"/>
      <p:bldP spid="159" grpId="0"/>
      <p:bldP spid="160" grpId="0"/>
      <p:bldP spid="161" grpId="0"/>
      <p:bldP spid="163" grpId="0"/>
      <p:bldP spid="173" grpId="0"/>
      <p:bldP spid="17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7A18D-3ED5-ABAA-24D8-6A6462FD82FF}"/>
              </a:ext>
            </a:extLst>
          </p:cNvPr>
          <p:cNvSpPr>
            <a:spLocks noGrp="1"/>
          </p:cNvSpPr>
          <p:nvPr>
            <p:ph type="title"/>
          </p:nvPr>
        </p:nvSpPr>
        <p:spPr/>
        <p:txBody>
          <a:bodyPr/>
          <a:lstStyle/>
          <a:p>
            <a:r>
              <a:rPr lang="en-US" dirty="0"/>
              <a:t>Data Breach Trend Analysis</a:t>
            </a:r>
          </a:p>
        </p:txBody>
      </p:sp>
      <p:sp>
        <p:nvSpPr>
          <p:cNvPr id="5" name="Slide Number Placeholder 4">
            <a:extLst>
              <a:ext uri="{FF2B5EF4-FFF2-40B4-BE49-F238E27FC236}">
                <a16:creationId xmlns:a16="http://schemas.microsoft.com/office/drawing/2014/main" id="{AFDCBF8D-9AD9-BEC4-B790-2318AB11B2CB}"/>
              </a:ext>
            </a:extLst>
          </p:cNvPr>
          <p:cNvSpPr>
            <a:spLocks noGrp="1"/>
          </p:cNvSpPr>
          <p:nvPr>
            <p:ph type="sldNum" sz="quarter" idx="4"/>
          </p:nvPr>
        </p:nvSpPr>
        <p:spPr/>
        <p:txBody>
          <a:bodyPr/>
          <a:lstStyle/>
          <a:p>
            <a:fld id="{D57F1E4F-1CFF-5643-939E-217C01CDF565}" type="slidenum">
              <a:rPr lang="en-US" smtClean="0"/>
              <a:pPr/>
              <a:t>3</a:t>
            </a:fld>
            <a:endParaRPr lang="en-US" dirty="0"/>
          </a:p>
        </p:txBody>
      </p:sp>
      <p:sp>
        <p:nvSpPr>
          <p:cNvPr id="6" name="Footer Placeholder 5">
            <a:extLst>
              <a:ext uri="{FF2B5EF4-FFF2-40B4-BE49-F238E27FC236}">
                <a16:creationId xmlns:a16="http://schemas.microsoft.com/office/drawing/2014/main" id="{06B4832D-DD1A-4A1C-0327-FEADA3AAFAAE}"/>
              </a:ext>
            </a:extLst>
          </p:cNvPr>
          <p:cNvSpPr>
            <a:spLocks noGrp="1"/>
          </p:cNvSpPr>
          <p:nvPr>
            <p:ph type="ftr" sz="quarter" idx="3"/>
          </p:nvPr>
        </p:nvSpPr>
        <p:spPr/>
        <p:txBody>
          <a:bodyPr/>
          <a:lstStyle/>
          <a:p>
            <a:r>
              <a:rPr lang="en-US"/>
              <a:t>Copyright DICOM® 2019     www.dicomstandard.org     #DICOMConference2019     #DICOM     </a:t>
            </a:r>
            <a:r>
              <a:rPr lang="en-US">
                <a:hlinkClick r:id="rId2">
                  <a:extLst>
                    <a:ext uri="{A12FA001-AC4F-418D-AE19-62706E023703}">
                      <ahyp:hlinkClr xmlns:ahyp="http://schemas.microsoft.com/office/drawing/2018/hyperlinkcolor" val="tx"/>
                    </a:ext>
                  </a:extLst>
                </a:hlinkClick>
              </a:rPr>
              <a:t>@The_DICOM_STD</a:t>
            </a:r>
            <a:endParaRPr lang="en-US" dirty="0"/>
          </a:p>
        </p:txBody>
      </p:sp>
      <p:pic>
        <p:nvPicPr>
          <p:cNvPr id="55" name="Content Placeholder 54">
            <a:extLst>
              <a:ext uri="{FF2B5EF4-FFF2-40B4-BE49-F238E27FC236}">
                <a16:creationId xmlns:a16="http://schemas.microsoft.com/office/drawing/2014/main" id="{65144D53-0606-8D07-E426-5B4B2FACB2FF}"/>
              </a:ext>
            </a:extLst>
          </p:cNvPr>
          <p:cNvPicPr>
            <a:picLocks noGrp="1" noChangeAspect="1"/>
          </p:cNvPicPr>
          <p:nvPr>
            <p:ph sz="half" idx="1"/>
          </p:nvPr>
        </p:nvPicPr>
        <p:blipFill>
          <a:blip r:embed="rId3"/>
          <a:stretch>
            <a:fillRect/>
          </a:stretch>
        </p:blipFill>
        <p:spPr>
          <a:xfrm>
            <a:off x="584913" y="2185332"/>
            <a:ext cx="5055056" cy="3405843"/>
          </a:xfrm>
        </p:spPr>
      </p:pic>
      <p:graphicFrame>
        <p:nvGraphicFramePr>
          <p:cNvPr id="73" name="Content Placeholder 72">
            <a:extLst>
              <a:ext uri="{FF2B5EF4-FFF2-40B4-BE49-F238E27FC236}">
                <a16:creationId xmlns:a16="http://schemas.microsoft.com/office/drawing/2014/main" id="{055472FF-6BCC-A3D1-D595-AB1BD698F84E}"/>
              </a:ext>
            </a:extLst>
          </p:cNvPr>
          <p:cNvGraphicFramePr>
            <a:graphicFrameLocks noGrp="1"/>
          </p:cNvGraphicFramePr>
          <p:nvPr>
            <p:ph sz="half" idx="2"/>
            <p:extLst>
              <p:ext uri="{D42A27DB-BD31-4B8C-83A1-F6EECF244321}">
                <p14:modId xmlns:p14="http://schemas.microsoft.com/office/powerpoint/2010/main" val="2815621980"/>
              </p:ext>
            </p:extLst>
          </p:nvPr>
        </p:nvGraphicFramePr>
        <p:xfrm>
          <a:off x="6181725" y="2109788"/>
          <a:ext cx="4837113" cy="3632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49897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70335-CC7F-FF48-DB49-E164BE692EB8}"/>
              </a:ext>
            </a:extLst>
          </p:cNvPr>
          <p:cNvSpPr>
            <a:spLocks noGrp="1"/>
          </p:cNvSpPr>
          <p:nvPr>
            <p:ph type="title"/>
          </p:nvPr>
        </p:nvSpPr>
        <p:spPr>
          <a:xfrm>
            <a:off x="941832" y="329639"/>
            <a:ext cx="10085832" cy="928791"/>
          </a:xfrm>
        </p:spPr>
        <p:txBody>
          <a:bodyPr/>
          <a:lstStyle/>
          <a:p>
            <a:r>
              <a:rPr lang="en-US" dirty="0"/>
              <a:t>Zero Trust Architecture</a:t>
            </a:r>
          </a:p>
        </p:txBody>
      </p:sp>
      <p:sp>
        <p:nvSpPr>
          <p:cNvPr id="3" name="Content Placeholder 2">
            <a:extLst>
              <a:ext uri="{FF2B5EF4-FFF2-40B4-BE49-F238E27FC236}">
                <a16:creationId xmlns:a16="http://schemas.microsoft.com/office/drawing/2014/main" id="{9310D0ED-70B3-3036-F66C-2CE67122329E}"/>
              </a:ext>
            </a:extLst>
          </p:cNvPr>
          <p:cNvSpPr>
            <a:spLocks noGrp="1"/>
          </p:cNvSpPr>
          <p:nvPr>
            <p:ph sz="half" idx="1"/>
          </p:nvPr>
        </p:nvSpPr>
        <p:spPr/>
        <p:txBody>
          <a:bodyPr>
            <a:normAutofit fontScale="92500" lnSpcReduction="10000"/>
          </a:bodyPr>
          <a:lstStyle/>
          <a:p>
            <a:r>
              <a:rPr lang="en-US" dirty="0"/>
              <a:t>Identity-centric approach to identify the users and devices accessing the DICOM data are not be trusted by default and access controls for validation.</a:t>
            </a:r>
          </a:p>
          <a:p>
            <a:r>
              <a:rPr lang="en-US" dirty="0"/>
              <a:t>Micro-Segmentation to isolate DICOM systems from other network segments.</a:t>
            </a:r>
          </a:p>
          <a:p>
            <a:r>
              <a:rPr lang="en-US" dirty="0"/>
              <a:t>MFA, continuous session monitoring and device posture assessment to restrict the non-compliant devices and sessions upon violations.</a:t>
            </a:r>
          </a:p>
          <a:p>
            <a:r>
              <a:rPr lang="en-US" dirty="0"/>
              <a:t>Vulnerability assessments, security audits and penetration testing to identify and address the weaknesses of the ongoing compliancy of zero trust architecture. </a:t>
            </a:r>
          </a:p>
          <a:p>
            <a:endParaRPr lang="en-US" dirty="0"/>
          </a:p>
        </p:txBody>
      </p:sp>
      <p:pic>
        <p:nvPicPr>
          <p:cNvPr id="8" name="Content Placeholder 7" descr="User outline">
            <a:extLst>
              <a:ext uri="{FF2B5EF4-FFF2-40B4-BE49-F238E27FC236}">
                <a16:creationId xmlns:a16="http://schemas.microsoft.com/office/drawing/2014/main" id="{22BD3BD4-0B95-388A-5994-D14A721B644F}"/>
              </a:ext>
            </a:extLst>
          </p:cNvPr>
          <p:cNvPicPr>
            <a:picLocks noGrp="1" noChangeAspect="1"/>
          </p:cNvPicPr>
          <p:nvPr>
            <p:ph sz="half" idx="2"/>
          </p:nvPr>
        </p:nvPicPr>
        <p:blipFill>
          <a:blip r:embed="rId2">
            <a:extLst>
              <a:ext uri="{96DAC541-7B7A-43D3-8B79-37D633B846F1}">
                <asvg:svgBlip xmlns:asvg="http://schemas.microsoft.com/office/drawing/2016/SVG/main" r:embed="rId3"/>
              </a:ext>
            </a:extLst>
          </a:blip>
          <a:stretch>
            <a:fillRect/>
          </a:stretch>
        </p:blipFill>
        <p:spPr>
          <a:xfrm>
            <a:off x="9111519" y="2464507"/>
            <a:ext cx="505242" cy="505242"/>
          </a:xfrm>
        </p:spPr>
      </p:pic>
      <p:sp>
        <p:nvSpPr>
          <p:cNvPr id="5" name="Slide Number Placeholder 4">
            <a:extLst>
              <a:ext uri="{FF2B5EF4-FFF2-40B4-BE49-F238E27FC236}">
                <a16:creationId xmlns:a16="http://schemas.microsoft.com/office/drawing/2014/main" id="{2E4D59DF-BFE2-E966-C455-3BE76BC1507C}"/>
              </a:ext>
            </a:extLst>
          </p:cNvPr>
          <p:cNvSpPr>
            <a:spLocks noGrp="1"/>
          </p:cNvSpPr>
          <p:nvPr>
            <p:ph type="sldNum" sz="quarter" idx="4"/>
          </p:nvPr>
        </p:nvSpPr>
        <p:spPr/>
        <p:txBody>
          <a:bodyPr/>
          <a:lstStyle/>
          <a:p>
            <a:fld id="{D57F1E4F-1CFF-5643-939E-217C01CDF565}" type="slidenum">
              <a:rPr lang="en-US" smtClean="0"/>
              <a:pPr/>
              <a:t>4</a:t>
            </a:fld>
            <a:endParaRPr lang="en-US" dirty="0"/>
          </a:p>
        </p:txBody>
      </p:sp>
      <p:sp>
        <p:nvSpPr>
          <p:cNvPr id="6" name="Footer Placeholder 5">
            <a:extLst>
              <a:ext uri="{FF2B5EF4-FFF2-40B4-BE49-F238E27FC236}">
                <a16:creationId xmlns:a16="http://schemas.microsoft.com/office/drawing/2014/main" id="{A5512202-B974-DC2B-05FB-EE7C63DB7439}"/>
              </a:ext>
            </a:extLst>
          </p:cNvPr>
          <p:cNvSpPr>
            <a:spLocks noGrp="1"/>
          </p:cNvSpPr>
          <p:nvPr>
            <p:ph type="ftr" sz="quarter" idx="3"/>
          </p:nvPr>
        </p:nvSpPr>
        <p:spPr/>
        <p:txBody>
          <a:bodyPr/>
          <a:lstStyle/>
          <a:p>
            <a:r>
              <a:rPr lang="en-US"/>
              <a:t>Copyright DICOM® 2019     www.dicomstandard.org     #DICOMConference2019     #DICOM     </a:t>
            </a:r>
            <a:r>
              <a:rPr lang="en-US">
                <a:hlinkClick r:id="rId4">
                  <a:extLst>
                    <a:ext uri="{A12FA001-AC4F-418D-AE19-62706E023703}">
                      <ahyp:hlinkClr xmlns:ahyp="http://schemas.microsoft.com/office/drawing/2018/hyperlinkcolor" val="tx"/>
                    </a:ext>
                  </a:extLst>
                </a:hlinkClick>
              </a:rPr>
              <a:t>@The_DICOM_STD</a:t>
            </a:r>
            <a:endParaRPr lang="en-US" dirty="0"/>
          </a:p>
        </p:txBody>
      </p:sp>
      <p:pic>
        <p:nvPicPr>
          <p:cNvPr id="10" name="Graphic 9" descr="Computer outline">
            <a:extLst>
              <a:ext uri="{FF2B5EF4-FFF2-40B4-BE49-F238E27FC236}">
                <a16:creationId xmlns:a16="http://schemas.microsoft.com/office/drawing/2014/main" id="{207A2348-A39F-DA5C-C772-1B3D9D2436C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0430" y="3975998"/>
            <a:ext cx="590328" cy="590328"/>
          </a:xfrm>
          <a:prstGeom prst="rect">
            <a:avLst/>
          </a:prstGeom>
        </p:spPr>
      </p:pic>
      <p:pic>
        <p:nvPicPr>
          <p:cNvPr id="12" name="Graphic 11" descr="Smart Phone outline">
            <a:extLst>
              <a:ext uri="{FF2B5EF4-FFF2-40B4-BE49-F238E27FC236}">
                <a16:creationId xmlns:a16="http://schemas.microsoft.com/office/drawing/2014/main" id="{38167E1D-A6F4-D7AF-88E5-6BE500412BC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131673" y="4889175"/>
            <a:ext cx="639948" cy="639948"/>
          </a:xfrm>
          <a:prstGeom prst="rect">
            <a:avLst/>
          </a:prstGeom>
        </p:spPr>
      </p:pic>
      <p:pic>
        <p:nvPicPr>
          <p:cNvPr id="14" name="Graphic 13" descr="Wireless router outline">
            <a:extLst>
              <a:ext uri="{FF2B5EF4-FFF2-40B4-BE49-F238E27FC236}">
                <a16:creationId xmlns:a16="http://schemas.microsoft.com/office/drawing/2014/main" id="{DA95603E-549F-BE8F-727A-70BF139CA937}"/>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695229" y="4809633"/>
            <a:ext cx="709894" cy="709894"/>
          </a:xfrm>
          <a:prstGeom prst="rect">
            <a:avLst/>
          </a:prstGeom>
        </p:spPr>
      </p:pic>
      <p:pic>
        <p:nvPicPr>
          <p:cNvPr id="16" name="Graphic 15" descr="Server outline">
            <a:extLst>
              <a:ext uri="{FF2B5EF4-FFF2-40B4-BE49-F238E27FC236}">
                <a16:creationId xmlns:a16="http://schemas.microsoft.com/office/drawing/2014/main" id="{2C5093D9-7EEF-28CD-0537-82F20CBC8262}"/>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9968253" y="3024591"/>
            <a:ext cx="637148" cy="637148"/>
          </a:xfrm>
          <a:prstGeom prst="rect">
            <a:avLst/>
          </a:prstGeom>
        </p:spPr>
      </p:pic>
      <p:pic>
        <p:nvPicPr>
          <p:cNvPr id="18" name="Graphic 17" descr="Web design outline">
            <a:extLst>
              <a:ext uri="{FF2B5EF4-FFF2-40B4-BE49-F238E27FC236}">
                <a16:creationId xmlns:a16="http://schemas.microsoft.com/office/drawing/2014/main" id="{1799EA11-FDB0-4560-956A-7D0B7E0D152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0031348" y="3916735"/>
            <a:ext cx="637148" cy="637148"/>
          </a:xfrm>
          <a:prstGeom prst="rect">
            <a:avLst/>
          </a:prstGeom>
        </p:spPr>
      </p:pic>
      <p:pic>
        <p:nvPicPr>
          <p:cNvPr id="20" name="Graphic 19" descr="Database outline">
            <a:extLst>
              <a:ext uri="{FF2B5EF4-FFF2-40B4-BE49-F238E27FC236}">
                <a16:creationId xmlns:a16="http://schemas.microsoft.com/office/drawing/2014/main" id="{6D4A5A60-0331-90E1-9E85-2FF96BCC5D3C}"/>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451797" y="5216501"/>
            <a:ext cx="639948" cy="639948"/>
          </a:xfrm>
          <a:prstGeom prst="rect">
            <a:avLst/>
          </a:prstGeom>
        </p:spPr>
      </p:pic>
      <p:pic>
        <p:nvPicPr>
          <p:cNvPr id="22" name="Graphic 21" descr="Fingerprint outline">
            <a:extLst>
              <a:ext uri="{FF2B5EF4-FFF2-40B4-BE49-F238E27FC236}">
                <a16:creationId xmlns:a16="http://schemas.microsoft.com/office/drawing/2014/main" id="{90E33209-157F-E49E-E19C-6E84EFD473E8}"/>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8387486" y="3653800"/>
            <a:ext cx="849248" cy="849248"/>
          </a:xfrm>
          <a:prstGeom prst="rect">
            <a:avLst/>
          </a:prstGeom>
        </p:spPr>
      </p:pic>
      <p:pic>
        <p:nvPicPr>
          <p:cNvPr id="24" name="Graphic 23" descr="Cloud outline">
            <a:extLst>
              <a:ext uri="{FF2B5EF4-FFF2-40B4-BE49-F238E27FC236}">
                <a16:creationId xmlns:a16="http://schemas.microsoft.com/office/drawing/2014/main" id="{BBB80CFE-D6AB-B3B7-1606-C972D70FF077}"/>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069574" y="2914705"/>
            <a:ext cx="637147" cy="637147"/>
          </a:xfrm>
          <a:prstGeom prst="rect">
            <a:avLst/>
          </a:prstGeom>
        </p:spPr>
      </p:pic>
      <p:pic>
        <p:nvPicPr>
          <p:cNvPr id="26" name="Graphic 25" descr="Document outline">
            <a:extLst>
              <a:ext uri="{FF2B5EF4-FFF2-40B4-BE49-F238E27FC236}">
                <a16:creationId xmlns:a16="http://schemas.microsoft.com/office/drawing/2014/main" id="{2692F8F7-40A8-F955-8C70-82E983DF1640}"/>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8037892" y="2511186"/>
            <a:ext cx="537057" cy="537057"/>
          </a:xfrm>
          <a:prstGeom prst="rect">
            <a:avLst/>
          </a:prstGeom>
        </p:spPr>
      </p:pic>
      <p:cxnSp>
        <p:nvCxnSpPr>
          <p:cNvPr id="28" name="Straight Connector 27">
            <a:extLst>
              <a:ext uri="{FF2B5EF4-FFF2-40B4-BE49-F238E27FC236}">
                <a16:creationId xmlns:a16="http://schemas.microsoft.com/office/drawing/2014/main" id="{C4D25961-4AC4-6C0A-0F38-7F1E86BEC3D1}"/>
              </a:ext>
            </a:extLst>
          </p:cNvPr>
          <p:cNvCxnSpPr>
            <a:cxnSpLocks/>
          </p:cNvCxnSpPr>
          <p:nvPr/>
        </p:nvCxnSpPr>
        <p:spPr>
          <a:xfrm flipH="1">
            <a:off x="9091745" y="3053767"/>
            <a:ext cx="263044" cy="4917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F312CB5-341E-87FB-1E75-9A869618ED7F}"/>
              </a:ext>
            </a:extLst>
          </p:cNvPr>
          <p:cNvCxnSpPr>
            <a:cxnSpLocks/>
          </p:cNvCxnSpPr>
          <p:nvPr/>
        </p:nvCxnSpPr>
        <p:spPr>
          <a:xfrm>
            <a:off x="8319931" y="3109322"/>
            <a:ext cx="255018" cy="45226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84A5E7B-F8F7-7D21-1F0B-248DECA62414}"/>
              </a:ext>
            </a:extLst>
          </p:cNvPr>
          <p:cNvCxnSpPr>
            <a:cxnSpLocks/>
          </p:cNvCxnSpPr>
          <p:nvPr/>
        </p:nvCxnSpPr>
        <p:spPr>
          <a:xfrm>
            <a:off x="7701474" y="3508104"/>
            <a:ext cx="597863" cy="3749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AD9C5B5A-F459-17A8-8910-7B02089C054B}"/>
              </a:ext>
            </a:extLst>
          </p:cNvPr>
          <p:cNvCxnSpPr>
            <a:cxnSpLocks/>
          </p:cNvCxnSpPr>
          <p:nvPr/>
        </p:nvCxnSpPr>
        <p:spPr>
          <a:xfrm>
            <a:off x="7637552" y="4244229"/>
            <a:ext cx="6617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A18802F-8FC1-4FCA-C0CD-1D531D8C3AC0}"/>
              </a:ext>
            </a:extLst>
          </p:cNvPr>
          <p:cNvCxnSpPr>
            <a:cxnSpLocks/>
          </p:cNvCxnSpPr>
          <p:nvPr/>
        </p:nvCxnSpPr>
        <p:spPr>
          <a:xfrm flipV="1">
            <a:off x="7799798" y="4550849"/>
            <a:ext cx="600158" cy="492194"/>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15BD308-BDD2-698C-D5A0-E324E8FA55E8}"/>
              </a:ext>
            </a:extLst>
          </p:cNvPr>
          <p:cNvCxnSpPr>
            <a:cxnSpLocks/>
            <a:stCxn id="20" idx="0"/>
          </p:cNvCxnSpPr>
          <p:nvPr/>
        </p:nvCxnSpPr>
        <p:spPr>
          <a:xfrm flipV="1">
            <a:off x="8771771" y="4626173"/>
            <a:ext cx="0" cy="590328"/>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564B5E7-39E1-8373-4923-2441B7E35CAF}"/>
              </a:ext>
            </a:extLst>
          </p:cNvPr>
          <p:cNvCxnSpPr>
            <a:cxnSpLocks/>
          </p:cNvCxnSpPr>
          <p:nvPr/>
        </p:nvCxnSpPr>
        <p:spPr>
          <a:xfrm flipH="1" flipV="1">
            <a:off x="9107891" y="4533937"/>
            <a:ext cx="587338" cy="39633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E277976-1009-CA24-654D-60B03CABE93E}"/>
              </a:ext>
            </a:extLst>
          </p:cNvPr>
          <p:cNvCxnSpPr>
            <a:cxnSpLocks/>
          </p:cNvCxnSpPr>
          <p:nvPr/>
        </p:nvCxnSpPr>
        <p:spPr>
          <a:xfrm flipH="1">
            <a:off x="9304864" y="4235933"/>
            <a:ext cx="6624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ED0E4FD9-CC0B-8D00-A139-473B3D56F490}"/>
              </a:ext>
            </a:extLst>
          </p:cNvPr>
          <p:cNvCxnSpPr>
            <a:cxnSpLocks/>
          </p:cNvCxnSpPr>
          <p:nvPr/>
        </p:nvCxnSpPr>
        <p:spPr>
          <a:xfrm flipH="1">
            <a:off x="9304864" y="3520969"/>
            <a:ext cx="643370" cy="349263"/>
          </a:xfrm>
          <a:prstGeom prst="line">
            <a:avLst/>
          </a:prstGeom>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B9872547-957F-FDAF-13A6-AB348E3D82F7}"/>
              </a:ext>
            </a:extLst>
          </p:cNvPr>
          <p:cNvSpPr txBox="1"/>
          <p:nvPr/>
        </p:nvSpPr>
        <p:spPr>
          <a:xfrm>
            <a:off x="8000405" y="1809819"/>
            <a:ext cx="1573977" cy="369332"/>
          </a:xfrm>
          <a:prstGeom prst="rect">
            <a:avLst/>
          </a:prstGeom>
          <a:noFill/>
        </p:spPr>
        <p:txBody>
          <a:bodyPr wrap="square" rtlCol="0">
            <a:spAutoFit/>
          </a:bodyPr>
          <a:lstStyle/>
          <a:p>
            <a:r>
              <a:rPr lang="en-US" dirty="0"/>
              <a:t>Who are you?</a:t>
            </a:r>
          </a:p>
        </p:txBody>
      </p:sp>
    </p:spTree>
    <p:extLst>
      <p:ext uri="{BB962C8B-B14F-4D97-AF65-F5344CB8AC3E}">
        <p14:creationId xmlns:p14="http://schemas.microsoft.com/office/powerpoint/2010/main" val="1878105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30F44-1D0E-4D3B-9E15-CA0A548C6B11}"/>
              </a:ext>
            </a:extLst>
          </p:cNvPr>
          <p:cNvSpPr>
            <a:spLocks noGrp="1"/>
          </p:cNvSpPr>
          <p:nvPr>
            <p:ph type="title"/>
          </p:nvPr>
        </p:nvSpPr>
        <p:spPr>
          <a:xfrm>
            <a:off x="581040" y="702156"/>
            <a:ext cx="11026744" cy="1013800"/>
          </a:xfrm>
        </p:spPr>
        <p:txBody>
          <a:bodyPr>
            <a:normAutofit/>
          </a:bodyPr>
          <a:lstStyle/>
          <a:p>
            <a:r>
              <a:rPr lang="en-US" dirty="0"/>
              <a:t>Emerging Technologies in Trend</a:t>
            </a:r>
            <a:endParaRPr lang="en-US" dirty="0">
              <a:solidFill>
                <a:srgbClr val="FFFEFF"/>
              </a:solidFill>
            </a:endParaRPr>
          </a:p>
        </p:txBody>
      </p:sp>
      <p:sp>
        <p:nvSpPr>
          <p:cNvPr id="4" name="Footer Placeholder 3">
            <a:extLst>
              <a:ext uri="{FF2B5EF4-FFF2-40B4-BE49-F238E27FC236}">
                <a16:creationId xmlns:a16="http://schemas.microsoft.com/office/drawing/2014/main" id="{E885F5D4-05C8-1DE9-D871-7B664B2F7DFF}"/>
              </a:ext>
            </a:extLst>
          </p:cNvPr>
          <p:cNvSpPr>
            <a:spLocks noGrp="1"/>
          </p:cNvSpPr>
          <p:nvPr>
            <p:ph type="ftr" sz="quarter" idx="11"/>
          </p:nvPr>
        </p:nvSpPr>
        <p:spPr>
          <a:xfrm>
            <a:off x="3147093" y="6064451"/>
            <a:ext cx="6915409" cy="365125"/>
          </a:xfrm>
        </p:spPr>
        <p:txBody>
          <a:bodyPr>
            <a:normAutofit/>
          </a:bodyPr>
          <a:lstStyle/>
          <a:p>
            <a:pPr>
              <a:spcAft>
                <a:spcPts val="600"/>
              </a:spcAft>
            </a:pPr>
            <a:r>
              <a:rPr lang="en-US"/>
              <a:t>Copyright DICOM® 2019     www.dicomstandard.org     #DICOMConference2019     #DICOM     </a:t>
            </a:r>
            <a:r>
              <a:rPr lang="en-US">
                <a:hlinkClick r:id="rId2">
                  <a:extLst>
                    <a:ext uri="{A12FA001-AC4F-418D-AE19-62706E023703}">
                      <ahyp:hlinkClr xmlns:ahyp="http://schemas.microsoft.com/office/drawing/2018/hyperlinkcolor" val="tx"/>
                    </a:ext>
                  </a:extLst>
                </a:hlinkClick>
              </a:rPr>
              <a:t>@The_DICOM_STD</a:t>
            </a:r>
            <a:endParaRPr lang="en-US"/>
          </a:p>
        </p:txBody>
      </p:sp>
      <p:sp>
        <p:nvSpPr>
          <p:cNvPr id="5" name="Slide Number Placeholder 4">
            <a:extLst>
              <a:ext uri="{FF2B5EF4-FFF2-40B4-BE49-F238E27FC236}">
                <a16:creationId xmlns:a16="http://schemas.microsoft.com/office/drawing/2014/main" id="{C993C87A-3C11-895F-7313-88936CF59AD6}"/>
              </a:ext>
            </a:extLst>
          </p:cNvPr>
          <p:cNvSpPr>
            <a:spLocks noGrp="1"/>
          </p:cNvSpPr>
          <p:nvPr>
            <p:ph type="sldNum" sz="quarter" idx="4"/>
          </p:nvPr>
        </p:nvSpPr>
        <p:spPr>
          <a:xfrm>
            <a:off x="10555550" y="5956137"/>
            <a:ext cx="1052234" cy="365125"/>
          </a:xfrm>
        </p:spPr>
        <p:txBody>
          <a:bodyPr>
            <a:normAutofit/>
          </a:bodyPr>
          <a:lstStyle/>
          <a:p>
            <a:pPr>
              <a:spcAft>
                <a:spcPts val="600"/>
              </a:spcAft>
            </a:pPr>
            <a:fld id="{D57F1E4F-1CFF-5643-939E-217C01CDF565}" type="slidenum">
              <a:rPr lang="en-US" smtClean="0"/>
              <a:pPr>
                <a:spcAft>
                  <a:spcPts val="600"/>
                </a:spcAft>
              </a:pPr>
              <a:t>5</a:t>
            </a:fld>
            <a:endParaRPr lang="en-US"/>
          </a:p>
        </p:txBody>
      </p:sp>
      <p:graphicFrame>
        <p:nvGraphicFramePr>
          <p:cNvPr id="7" name="Content Placeholder 2">
            <a:extLst>
              <a:ext uri="{FF2B5EF4-FFF2-40B4-BE49-F238E27FC236}">
                <a16:creationId xmlns:a16="http://schemas.microsoft.com/office/drawing/2014/main" id="{574583EB-2B6A-A056-066B-D2479F26FD1D}"/>
              </a:ext>
            </a:extLst>
          </p:cNvPr>
          <p:cNvGraphicFramePr>
            <a:graphicFrameLocks noGrp="1"/>
          </p:cNvGraphicFramePr>
          <p:nvPr>
            <p:ph idx="1"/>
            <p:extLst>
              <p:ext uri="{D42A27DB-BD31-4B8C-83A1-F6EECF244321}">
                <p14:modId xmlns:p14="http://schemas.microsoft.com/office/powerpoint/2010/main" val="2361992607"/>
              </p:ext>
            </p:extLst>
          </p:nvPr>
        </p:nvGraphicFramePr>
        <p:xfrm>
          <a:off x="295738" y="1859355"/>
          <a:ext cx="11027078"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54847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0E2C-3377-EBBB-FE51-EE47AE4A2524}"/>
              </a:ext>
            </a:extLst>
          </p:cNvPr>
          <p:cNvSpPr>
            <a:spLocks noGrp="1"/>
          </p:cNvSpPr>
          <p:nvPr>
            <p:ph type="title"/>
          </p:nvPr>
        </p:nvSpPr>
        <p:spPr/>
        <p:txBody>
          <a:bodyPr/>
          <a:lstStyle/>
          <a:p>
            <a:r>
              <a:rPr lang="en-US" dirty="0"/>
              <a:t>Security in Cloud Solutions</a:t>
            </a:r>
          </a:p>
        </p:txBody>
      </p:sp>
      <p:sp>
        <p:nvSpPr>
          <p:cNvPr id="3" name="Content Placeholder 2">
            <a:extLst>
              <a:ext uri="{FF2B5EF4-FFF2-40B4-BE49-F238E27FC236}">
                <a16:creationId xmlns:a16="http://schemas.microsoft.com/office/drawing/2014/main" id="{9CE89127-B24F-B80A-A78A-158517998F59}"/>
              </a:ext>
            </a:extLst>
          </p:cNvPr>
          <p:cNvSpPr>
            <a:spLocks noGrp="1"/>
          </p:cNvSpPr>
          <p:nvPr>
            <p:ph idx="1"/>
          </p:nvPr>
        </p:nvSpPr>
        <p:spPr>
          <a:xfrm>
            <a:off x="581041" y="1408176"/>
            <a:ext cx="10243841" cy="4041648"/>
          </a:xfrm>
        </p:spPr>
        <p:txBody>
          <a:bodyPr/>
          <a:lstStyle/>
          <a:p>
            <a:r>
              <a:rPr lang="en-US" dirty="0"/>
              <a:t>RBAC, risk-based authentication and session management for preventing unauthorized access.</a:t>
            </a:r>
          </a:p>
          <a:p>
            <a:r>
              <a:rPr lang="en-US" dirty="0"/>
              <a:t>Encrypted data at rest to be protected with automated key rotation, vault based key management system and key access to only authorized personnel.</a:t>
            </a:r>
          </a:p>
          <a:p>
            <a:r>
              <a:rPr lang="en-US" dirty="0"/>
              <a:t>All the communication channels including APIs and web interfaces to be encrypted with perfect forward secrecy.</a:t>
            </a:r>
          </a:p>
          <a:p>
            <a:r>
              <a:rPr lang="en-US" dirty="0"/>
              <a:t>Regular monitoring of access logs with the capabilities of SIEM and incident response plan.</a:t>
            </a:r>
          </a:p>
          <a:p>
            <a:r>
              <a:rPr lang="en-US" dirty="0"/>
              <a:t>Classify DICOM data based on the sensitivity and implement data loss prevention (DLP) measures.</a:t>
            </a:r>
          </a:p>
          <a:p>
            <a:r>
              <a:rPr lang="en-US" dirty="0"/>
              <a:t> Utilizing data integrity checks, digital signatures, and checksums to detect and prevent tampering of DICOM images during storage and transmission.</a:t>
            </a:r>
          </a:p>
        </p:txBody>
      </p:sp>
      <p:sp>
        <p:nvSpPr>
          <p:cNvPr id="4" name="Footer Placeholder 3">
            <a:extLst>
              <a:ext uri="{FF2B5EF4-FFF2-40B4-BE49-F238E27FC236}">
                <a16:creationId xmlns:a16="http://schemas.microsoft.com/office/drawing/2014/main" id="{3D140EEA-156D-27DE-C34F-447AB69BD5D1}"/>
              </a:ext>
            </a:extLst>
          </p:cNvPr>
          <p:cNvSpPr>
            <a:spLocks noGrp="1"/>
          </p:cNvSpPr>
          <p:nvPr>
            <p:ph type="ftr" sz="quarter" idx="11"/>
          </p:nvPr>
        </p:nvSpPr>
        <p:spPr/>
        <p:txBody>
          <a:bodyPr/>
          <a:lstStyle/>
          <a:p>
            <a:r>
              <a:rPr lang="en-US"/>
              <a:t>Copyright DICOM® 2019     www.dicomstandard.org     #DICOMConference2019     #DICOM     </a:t>
            </a:r>
            <a:r>
              <a:rPr lang="en-US">
                <a:hlinkClick r:id="rId2">
                  <a:extLst>
                    <a:ext uri="{A12FA001-AC4F-418D-AE19-62706E023703}">
                      <ahyp:hlinkClr xmlns:ahyp="http://schemas.microsoft.com/office/drawing/2018/hyperlinkcolor" val="tx"/>
                    </a:ext>
                  </a:extLst>
                </a:hlinkClick>
              </a:rPr>
              <a:t>@The_DICOM_STD</a:t>
            </a:r>
            <a:endParaRPr lang="en-US" dirty="0"/>
          </a:p>
        </p:txBody>
      </p:sp>
      <p:sp>
        <p:nvSpPr>
          <p:cNvPr id="5" name="Slide Number Placeholder 4">
            <a:extLst>
              <a:ext uri="{FF2B5EF4-FFF2-40B4-BE49-F238E27FC236}">
                <a16:creationId xmlns:a16="http://schemas.microsoft.com/office/drawing/2014/main" id="{7E53A532-AEED-ACBE-8697-950AB664A6B7}"/>
              </a:ext>
            </a:extLst>
          </p:cNvPr>
          <p:cNvSpPr>
            <a:spLocks noGrp="1"/>
          </p:cNvSpPr>
          <p:nvPr>
            <p:ph type="sldNum" sz="quarter" idx="4"/>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686795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CAF26-8C3A-C598-1B4A-A59A8B13816C}"/>
              </a:ext>
            </a:extLst>
          </p:cNvPr>
          <p:cNvSpPr>
            <a:spLocks noGrp="1"/>
          </p:cNvSpPr>
          <p:nvPr>
            <p:ph type="title"/>
          </p:nvPr>
        </p:nvSpPr>
        <p:spPr/>
        <p:txBody>
          <a:bodyPr/>
          <a:lstStyle/>
          <a:p>
            <a:r>
              <a:rPr lang="en-US" dirty="0"/>
              <a:t>Secure Image Sharing and Telemedicine</a:t>
            </a:r>
          </a:p>
        </p:txBody>
      </p:sp>
      <p:sp>
        <p:nvSpPr>
          <p:cNvPr id="3" name="Content Placeholder 2">
            <a:extLst>
              <a:ext uri="{FF2B5EF4-FFF2-40B4-BE49-F238E27FC236}">
                <a16:creationId xmlns:a16="http://schemas.microsoft.com/office/drawing/2014/main" id="{403F6071-0300-86D4-1DBC-DB12C9C05D6C}"/>
              </a:ext>
            </a:extLst>
          </p:cNvPr>
          <p:cNvSpPr>
            <a:spLocks noGrp="1"/>
          </p:cNvSpPr>
          <p:nvPr>
            <p:ph sz="half" idx="1"/>
          </p:nvPr>
        </p:nvSpPr>
        <p:spPr/>
        <p:txBody>
          <a:bodyPr/>
          <a:lstStyle/>
          <a:p>
            <a:r>
              <a:rPr lang="en-US" dirty="0"/>
              <a:t>Establishing the VPN connection between the DICOM devices and the systems for the dispersed facilities.</a:t>
            </a:r>
          </a:p>
          <a:p>
            <a:r>
              <a:rPr lang="en-US" dirty="0"/>
              <a:t>Encryption at the application layer of the DICOM stack.</a:t>
            </a:r>
          </a:p>
          <a:p>
            <a:r>
              <a:rPr lang="en-US" dirty="0"/>
              <a:t>Mutual Transport Layer Security (</a:t>
            </a:r>
            <a:r>
              <a:rPr lang="en-US" dirty="0" err="1"/>
              <a:t>mTLS</a:t>
            </a:r>
            <a:r>
              <a:rPr lang="en-US" dirty="0"/>
              <a:t>) for authenticating both client and server.</a:t>
            </a:r>
          </a:p>
          <a:p>
            <a:r>
              <a:rPr lang="en-US" dirty="0"/>
              <a:t>Secure storage of X.509 certificates for each DICOM device and regular updates to maintain security.</a:t>
            </a:r>
          </a:p>
          <a:p>
            <a:endParaRPr lang="en-US" dirty="0"/>
          </a:p>
        </p:txBody>
      </p:sp>
      <p:sp>
        <p:nvSpPr>
          <p:cNvPr id="5" name="Slide Number Placeholder 4">
            <a:extLst>
              <a:ext uri="{FF2B5EF4-FFF2-40B4-BE49-F238E27FC236}">
                <a16:creationId xmlns:a16="http://schemas.microsoft.com/office/drawing/2014/main" id="{E36D2294-17D1-A2F5-DF31-619065FB330E}"/>
              </a:ext>
            </a:extLst>
          </p:cNvPr>
          <p:cNvSpPr>
            <a:spLocks noGrp="1"/>
          </p:cNvSpPr>
          <p:nvPr>
            <p:ph type="sldNum" sz="quarter" idx="4"/>
          </p:nvPr>
        </p:nvSpPr>
        <p:spPr/>
        <p:txBody>
          <a:bodyPr/>
          <a:lstStyle/>
          <a:p>
            <a:fld id="{D57F1E4F-1CFF-5643-939E-217C01CDF565}" type="slidenum">
              <a:rPr lang="en-US" smtClean="0"/>
              <a:pPr/>
              <a:t>7</a:t>
            </a:fld>
            <a:endParaRPr lang="en-US" dirty="0"/>
          </a:p>
        </p:txBody>
      </p:sp>
      <p:sp>
        <p:nvSpPr>
          <p:cNvPr id="6" name="Footer Placeholder 5">
            <a:extLst>
              <a:ext uri="{FF2B5EF4-FFF2-40B4-BE49-F238E27FC236}">
                <a16:creationId xmlns:a16="http://schemas.microsoft.com/office/drawing/2014/main" id="{CD16EB15-34EC-7255-AAF6-0E8CE232956E}"/>
              </a:ext>
            </a:extLst>
          </p:cNvPr>
          <p:cNvSpPr>
            <a:spLocks noGrp="1"/>
          </p:cNvSpPr>
          <p:nvPr>
            <p:ph type="ftr" sz="quarter" idx="3"/>
          </p:nvPr>
        </p:nvSpPr>
        <p:spPr/>
        <p:txBody>
          <a:bodyPr/>
          <a:lstStyle/>
          <a:p>
            <a:r>
              <a:rPr lang="en-US" dirty="0"/>
              <a:t>Copyright DICOM® 2019     www.dicomstandard.org     #DICOMConference2019     #DICOM     </a:t>
            </a:r>
            <a:r>
              <a:rPr lang="en-US" dirty="0">
                <a:hlinkClick r:id="rId2">
                  <a:extLst>
                    <a:ext uri="{A12FA001-AC4F-418D-AE19-62706E023703}">
                      <ahyp:hlinkClr xmlns:ahyp="http://schemas.microsoft.com/office/drawing/2018/hyperlinkcolor" val="tx"/>
                    </a:ext>
                  </a:extLst>
                </a:hlinkClick>
              </a:rPr>
              <a:t>@The_DICOM_STD</a:t>
            </a:r>
            <a:endParaRPr lang="en-US" dirty="0"/>
          </a:p>
        </p:txBody>
      </p:sp>
      <p:pic>
        <p:nvPicPr>
          <p:cNvPr id="26" name="Graphic 25" descr="Computer outline">
            <a:extLst>
              <a:ext uri="{FF2B5EF4-FFF2-40B4-BE49-F238E27FC236}">
                <a16:creationId xmlns:a16="http://schemas.microsoft.com/office/drawing/2014/main" id="{A0A5BCEF-BD79-E982-E3B4-8D8DCEE64B3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987846" y="4529845"/>
            <a:ext cx="1268862" cy="1268862"/>
          </a:xfrm>
          <a:prstGeom prst="rect">
            <a:avLst/>
          </a:prstGeom>
        </p:spPr>
      </p:pic>
      <p:pic>
        <p:nvPicPr>
          <p:cNvPr id="28" name="Graphic 27" descr="Server outline">
            <a:extLst>
              <a:ext uri="{FF2B5EF4-FFF2-40B4-BE49-F238E27FC236}">
                <a16:creationId xmlns:a16="http://schemas.microsoft.com/office/drawing/2014/main" id="{FC588F3B-22F3-DCB8-E0F5-D01297D8C2B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055964" y="4627858"/>
            <a:ext cx="1226311" cy="1226311"/>
          </a:xfrm>
          <a:prstGeom prst="rect">
            <a:avLst/>
          </a:prstGeom>
        </p:spPr>
      </p:pic>
      <p:pic>
        <p:nvPicPr>
          <p:cNvPr id="30" name="Graphic 29" descr="Diploma outline">
            <a:extLst>
              <a:ext uri="{FF2B5EF4-FFF2-40B4-BE49-F238E27FC236}">
                <a16:creationId xmlns:a16="http://schemas.microsoft.com/office/drawing/2014/main" id="{892B1103-904B-8EF5-0058-DBFE961E74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513321" y="4688651"/>
            <a:ext cx="402289" cy="402289"/>
          </a:xfrm>
          <a:prstGeom prst="rect">
            <a:avLst/>
          </a:prstGeom>
        </p:spPr>
      </p:pic>
      <p:pic>
        <p:nvPicPr>
          <p:cNvPr id="31" name="Graphic 30" descr="Diploma outline">
            <a:extLst>
              <a:ext uri="{FF2B5EF4-FFF2-40B4-BE49-F238E27FC236}">
                <a16:creationId xmlns:a16="http://schemas.microsoft.com/office/drawing/2014/main" id="{17FA4224-431A-EA30-8BFE-363CA261A94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296068" y="5006530"/>
            <a:ext cx="402289" cy="402289"/>
          </a:xfrm>
          <a:prstGeom prst="rect">
            <a:avLst/>
          </a:prstGeom>
        </p:spPr>
      </p:pic>
      <p:cxnSp>
        <p:nvCxnSpPr>
          <p:cNvPr id="33" name="Straight Connector 32">
            <a:extLst>
              <a:ext uri="{FF2B5EF4-FFF2-40B4-BE49-F238E27FC236}">
                <a16:creationId xmlns:a16="http://schemas.microsoft.com/office/drawing/2014/main" id="{37D57F48-49F4-C6D0-20E8-F9327FB2CFBA}"/>
              </a:ext>
            </a:extLst>
          </p:cNvPr>
          <p:cNvCxnSpPr>
            <a:endCxn id="30" idx="1"/>
          </p:cNvCxnSpPr>
          <p:nvPr/>
        </p:nvCxnSpPr>
        <p:spPr>
          <a:xfrm>
            <a:off x="7261192" y="4889795"/>
            <a:ext cx="252129"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5FF0F73-B8B5-DD6E-F341-78761DFF1CE6}"/>
              </a:ext>
            </a:extLst>
          </p:cNvPr>
          <p:cNvCxnSpPr>
            <a:cxnSpLocks/>
            <a:stCxn id="31" idx="3"/>
          </p:cNvCxnSpPr>
          <p:nvPr/>
        </p:nvCxnSpPr>
        <p:spPr>
          <a:xfrm>
            <a:off x="9698357" y="5207675"/>
            <a:ext cx="4306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AEEB28E7-E9EE-C405-B118-EF3D8D496C01}"/>
              </a:ext>
            </a:extLst>
          </p:cNvPr>
          <p:cNvCxnSpPr>
            <a:cxnSpLocks/>
            <a:stCxn id="31" idx="1"/>
          </p:cNvCxnSpPr>
          <p:nvPr/>
        </p:nvCxnSpPr>
        <p:spPr>
          <a:xfrm flipH="1">
            <a:off x="7567418" y="5207675"/>
            <a:ext cx="1728650" cy="20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358C1FC0-88D4-E693-6DF6-33AE7531650B}"/>
              </a:ext>
            </a:extLst>
          </p:cNvPr>
          <p:cNvCxnSpPr>
            <a:cxnSpLocks/>
            <a:stCxn id="30" idx="3"/>
          </p:cNvCxnSpPr>
          <p:nvPr/>
        </p:nvCxnSpPr>
        <p:spPr>
          <a:xfrm flipV="1">
            <a:off x="7915610" y="4871368"/>
            <a:ext cx="1973793" cy="184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78166F4E-A818-5454-BEE4-F2FCC84200BC}"/>
              </a:ext>
            </a:extLst>
          </p:cNvPr>
          <p:cNvCxnSpPr>
            <a:cxnSpLocks/>
          </p:cNvCxnSpPr>
          <p:nvPr/>
        </p:nvCxnSpPr>
        <p:spPr>
          <a:xfrm flipH="1">
            <a:off x="7259961" y="5520871"/>
            <a:ext cx="11643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06FEB0D9-CE50-C619-E599-098DC0AC4169}"/>
              </a:ext>
            </a:extLst>
          </p:cNvPr>
          <p:cNvCxnSpPr>
            <a:cxnSpLocks/>
          </p:cNvCxnSpPr>
          <p:nvPr/>
        </p:nvCxnSpPr>
        <p:spPr>
          <a:xfrm>
            <a:off x="8868775" y="5520871"/>
            <a:ext cx="1226312" cy="0"/>
          </a:xfrm>
          <a:prstGeom prst="line">
            <a:avLst/>
          </a:prstGeom>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95C6E8DA-EB34-7189-A493-0A76D10B54AC}"/>
              </a:ext>
            </a:extLst>
          </p:cNvPr>
          <p:cNvSpPr txBox="1"/>
          <p:nvPr/>
        </p:nvSpPr>
        <p:spPr>
          <a:xfrm>
            <a:off x="6134216" y="5573099"/>
            <a:ext cx="748840" cy="276999"/>
          </a:xfrm>
          <a:prstGeom prst="rect">
            <a:avLst/>
          </a:prstGeom>
          <a:noFill/>
        </p:spPr>
        <p:txBody>
          <a:bodyPr wrap="square" rtlCol="0">
            <a:spAutoFit/>
          </a:bodyPr>
          <a:lstStyle/>
          <a:p>
            <a:r>
              <a:rPr lang="en-US" sz="1200" dirty="0"/>
              <a:t>Client</a:t>
            </a:r>
          </a:p>
        </p:txBody>
      </p:sp>
      <p:sp>
        <p:nvSpPr>
          <p:cNvPr id="73" name="TextBox 72">
            <a:extLst>
              <a:ext uri="{FF2B5EF4-FFF2-40B4-BE49-F238E27FC236}">
                <a16:creationId xmlns:a16="http://schemas.microsoft.com/office/drawing/2014/main" id="{E25EDCEE-5F5B-4466-DF36-1DD930FF8BD9}"/>
              </a:ext>
            </a:extLst>
          </p:cNvPr>
          <p:cNvSpPr txBox="1"/>
          <p:nvPr/>
        </p:nvSpPr>
        <p:spPr>
          <a:xfrm>
            <a:off x="10370150" y="5707122"/>
            <a:ext cx="597938" cy="276999"/>
          </a:xfrm>
          <a:prstGeom prst="rect">
            <a:avLst/>
          </a:prstGeom>
          <a:noFill/>
        </p:spPr>
        <p:txBody>
          <a:bodyPr wrap="square" rtlCol="0">
            <a:spAutoFit/>
          </a:bodyPr>
          <a:lstStyle/>
          <a:p>
            <a:r>
              <a:rPr lang="en-US" sz="1200" dirty="0"/>
              <a:t>Server</a:t>
            </a:r>
          </a:p>
        </p:txBody>
      </p:sp>
      <p:sp>
        <p:nvSpPr>
          <p:cNvPr id="104" name="TextBox 103">
            <a:extLst>
              <a:ext uri="{FF2B5EF4-FFF2-40B4-BE49-F238E27FC236}">
                <a16:creationId xmlns:a16="http://schemas.microsoft.com/office/drawing/2014/main" id="{0318C0FE-1DC6-891D-DFB2-FF964D9270B2}"/>
              </a:ext>
            </a:extLst>
          </p:cNvPr>
          <p:cNvSpPr txBox="1"/>
          <p:nvPr/>
        </p:nvSpPr>
        <p:spPr>
          <a:xfrm>
            <a:off x="6214250" y="2304075"/>
            <a:ext cx="588772" cy="276999"/>
          </a:xfrm>
          <a:prstGeom prst="rect">
            <a:avLst/>
          </a:prstGeom>
          <a:noFill/>
        </p:spPr>
        <p:txBody>
          <a:bodyPr wrap="square" rtlCol="0">
            <a:spAutoFit/>
          </a:bodyPr>
          <a:lstStyle/>
          <a:p>
            <a:r>
              <a:rPr lang="en-US" sz="1200" dirty="0"/>
              <a:t>Users</a:t>
            </a:r>
          </a:p>
        </p:txBody>
      </p:sp>
      <p:pic>
        <p:nvPicPr>
          <p:cNvPr id="85" name="Graphic 84" descr="Wireless router outline">
            <a:extLst>
              <a:ext uri="{FF2B5EF4-FFF2-40B4-BE49-F238E27FC236}">
                <a16:creationId xmlns:a16="http://schemas.microsoft.com/office/drawing/2014/main" id="{8C01557E-E425-ECB8-27D1-CD23CA505B0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588573" y="2581074"/>
            <a:ext cx="712507" cy="712507"/>
          </a:xfrm>
          <a:prstGeom prst="rect">
            <a:avLst/>
          </a:prstGeom>
        </p:spPr>
      </p:pic>
      <p:pic>
        <p:nvPicPr>
          <p:cNvPr id="94" name="Graphic 93" descr="Internet outline">
            <a:extLst>
              <a:ext uri="{FF2B5EF4-FFF2-40B4-BE49-F238E27FC236}">
                <a16:creationId xmlns:a16="http://schemas.microsoft.com/office/drawing/2014/main" id="{5A0B4F6E-34E8-CC9E-CF90-9174056B4599}"/>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6017893" y="2449647"/>
            <a:ext cx="914400" cy="980827"/>
          </a:xfrm>
          <a:prstGeom prst="rect">
            <a:avLst/>
          </a:prstGeom>
        </p:spPr>
      </p:pic>
      <p:sp>
        <p:nvSpPr>
          <p:cNvPr id="97" name="TextBox 96">
            <a:extLst>
              <a:ext uri="{FF2B5EF4-FFF2-40B4-BE49-F238E27FC236}">
                <a16:creationId xmlns:a16="http://schemas.microsoft.com/office/drawing/2014/main" id="{93164AB5-9838-99F4-5020-58CCD7C304C0}"/>
              </a:ext>
            </a:extLst>
          </p:cNvPr>
          <p:cNvSpPr txBox="1"/>
          <p:nvPr/>
        </p:nvSpPr>
        <p:spPr>
          <a:xfrm>
            <a:off x="10128993" y="1873486"/>
            <a:ext cx="724013" cy="276999"/>
          </a:xfrm>
          <a:prstGeom prst="rect">
            <a:avLst/>
          </a:prstGeom>
          <a:noFill/>
        </p:spPr>
        <p:txBody>
          <a:bodyPr wrap="square" rtlCol="0">
            <a:spAutoFit/>
          </a:bodyPr>
          <a:lstStyle/>
          <a:p>
            <a:r>
              <a:rPr lang="en-US" sz="1200" dirty="0"/>
              <a:t>Services</a:t>
            </a:r>
          </a:p>
        </p:txBody>
      </p:sp>
      <p:grpSp>
        <p:nvGrpSpPr>
          <p:cNvPr id="165" name="Group 164">
            <a:extLst>
              <a:ext uri="{FF2B5EF4-FFF2-40B4-BE49-F238E27FC236}">
                <a16:creationId xmlns:a16="http://schemas.microsoft.com/office/drawing/2014/main" id="{0350B953-D018-1162-775E-993FE8CA61A6}"/>
              </a:ext>
            </a:extLst>
          </p:cNvPr>
          <p:cNvGrpSpPr/>
          <p:nvPr/>
        </p:nvGrpSpPr>
        <p:grpSpPr>
          <a:xfrm>
            <a:off x="9664619" y="2251058"/>
            <a:ext cx="1534244" cy="1441284"/>
            <a:chOff x="9664619" y="2251058"/>
            <a:chExt cx="1534244" cy="1431352"/>
          </a:xfrm>
        </p:grpSpPr>
        <p:sp>
          <p:nvSpPr>
            <p:cNvPr id="164" name="Rectangle: Rounded Corners 163">
              <a:extLst>
                <a:ext uri="{FF2B5EF4-FFF2-40B4-BE49-F238E27FC236}">
                  <a16:creationId xmlns:a16="http://schemas.microsoft.com/office/drawing/2014/main" id="{5E114C16-D898-A88C-1E21-F93BA5CD0F92}"/>
                </a:ext>
              </a:extLst>
            </p:cNvPr>
            <p:cNvSpPr/>
            <p:nvPr/>
          </p:nvSpPr>
          <p:spPr>
            <a:xfrm>
              <a:off x="9664619" y="2251058"/>
              <a:ext cx="1534244" cy="1431352"/>
            </a:xfrm>
            <a:prstGeom prst="roundRect">
              <a:avLst>
                <a:gd name="adj" fmla="val 6446"/>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7" name="Graphic 86" descr="Gears outline">
              <a:extLst>
                <a:ext uri="{FF2B5EF4-FFF2-40B4-BE49-F238E27FC236}">
                  <a16:creationId xmlns:a16="http://schemas.microsoft.com/office/drawing/2014/main" id="{B5009A51-967D-FC75-002A-A97909AC4C7E}"/>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9808861" y="2348015"/>
              <a:ext cx="541132" cy="541132"/>
            </a:xfrm>
            <a:prstGeom prst="rect">
              <a:avLst/>
            </a:prstGeom>
          </p:spPr>
        </p:pic>
        <p:pic>
          <p:nvPicPr>
            <p:cNvPr id="89" name="Graphic 88" descr="Web design outline">
              <a:extLst>
                <a:ext uri="{FF2B5EF4-FFF2-40B4-BE49-F238E27FC236}">
                  <a16:creationId xmlns:a16="http://schemas.microsoft.com/office/drawing/2014/main" id="{06F8615D-10ED-05E1-A9C3-E915438B6906}"/>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9824563" y="3087067"/>
              <a:ext cx="456402" cy="456402"/>
            </a:xfrm>
            <a:prstGeom prst="rect">
              <a:avLst/>
            </a:prstGeom>
          </p:spPr>
        </p:pic>
        <p:pic>
          <p:nvPicPr>
            <p:cNvPr id="91" name="Graphic 90" descr="Database outline">
              <a:extLst>
                <a:ext uri="{FF2B5EF4-FFF2-40B4-BE49-F238E27FC236}">
                  <a16:creationId xmlns:a16="http://schemas.microsoft.com/office/drawing/2014/main" id="{E53CBB46-20BE-60B0-01A3-F74CE3D47853}"/>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10670312" y="2417803"/>
              <a:ext cx="414929" cy="414929"/>
            </a:xfrm>
            <a:prstGeom prst="rect">
              <a:avLst/>
            </a:prstGeom>
          </p:spPr>
        </p:pic>
        <p:pic>
          <p:nvPicPr>
            <p:cNvPr id="99" name="Graphic 98" descr="Server outline">
              <a:extLst>
                <a:ext uri="{FF2B5EF4-FFF2-40B4-BE49-F238E27FC236}">
                  <a16:creationId xmlns:a16="http://schemas.microsoft.com/office/drawing/2014/main" id="{E807DF05-B7C1-F3D6-CDBA-AC403C8EC1D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637688" y="3063350"/>
              <a:ext cx="480179" cy="480179"/>
            </a:xfrm>
            <a:prstGeom prst="rect">
              <a:avLst/>
            </a:prstGeom>
          </p:spPr>
        </p:pic>
        <p:pic>
          <p:nvPicPr>
            <p:cNvPr id="101" name="Graphic 100" descr="Cloud outline">
              <a:extLst>
                <a:ext uri="{FF2B5EF4-FFF2-40B4-BE49-F238E27FC236}">
                  <a16:creationId xmlns:a16="http://schemas.microsoft.com/office/drawing/2014/main" id="{6149FBB5-6563-8E06-400C-372B98044890}"/>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10173168" y="2675753"/>
              <a:ext cx="534651" cy="534651"/>
            </a:xfrm>
            <a:prstGeom prst="rect">
              <a:avLst/>
            </a:prstGeom>
          </p:spPr>
        </p:pic>
      </p:grpSp>
      <p:sp>
        <p:nvSpPr>
          <p:cNvPr id="102" name="TextBox 101">
            <a:extLst>
              <a:ext uri="{FF2B5EF4-FFF2-40B4-BE49-F238E27FC236}">
                <a16:creationId xmlns:a16="http://schemas.microsoft.com/office/drawing/2014/main" id="{5F1BBE32-BD8A-E7B1-5074-576384451D80}"/>
              </a:ext>
            </a:extLst>
          </p:cNvPr>
          <p:cNvSpPr txBox="1"/>
          <p:nvPr/>
        </p:nvSpPr>
        <p:spPr>
          <a:xfrm>
            <a:off x="8521519" y="2085891"/>
            <a:ext cx="751455" cy="461665"/>
          </a:xfrm>
          <a:prstGeom prst="rect">
            <a:avLst/>
          </a:prstGeom>
          <a:noFill/>
        </p:spPr>
        <p:txBody>
          <a:bodyPr wrap="square" rtlCol="0">
            <a:spAutoFit/>
          </a:bodyPr>
          <a:lstStyle/>
          <a:p>
            <a:pPr algn="ctr"/>
            <a:r>
              <a:rPr lang="en-US" sz="1200" dirty="0"/>
              <a:t>VPN gateway</a:t>
            </a:r>
          </a:p>
        </p:txBody>
      </p:sp>
      <p:sp>
        <p:nvSpPr>
          <p:cNvPr id="103" name="TextBox 102">
            <a:extLst>
              <a:ext uri="{FF2B5EF4-FFF2-40B4-BE49-F238E27FC236}">
                <a16:creationId xmlns:a16="http://schemas.microsoft.com/office/drawing/2014/main" id="{AC1BDB60-5E7C-C031-CCC2-75E2E6F85811}"/>
              </a:ext>
            </a:extLst>
          </p:cNvPr>
          <p:cNvSpPr txBox="1"/>
          <p:nvPr/>
        </p:nvSpPr>
        <p:spPr>
          <a:xfrm>
            <a:off x="7481340" y="2127402"/>
            <a:ext cx="664432" cy="461665"/>
          </a:xfrm>
          <a:prstGeom prst="rect">
            <a:avLst/>
          </a:prstGeom>
          <a:noFill/>
        </p:spPr>
        <p:txBody>
          <a:bodyPr wrap="square" rtlCol="0">
            <a:spAutoFit/>
          </a:bodyPr>
          <a:lstStyle/>
          <a:p>
            <a:pPr algn="ctr"/>
            <a:r>
              <a:rPr lang="en-US" sz="1200" dirty="0"/>
              <a:t>VPN</a:t>
            </a:r>
            <a:r>
              <a:rPr lang="en-US" sz="1100" dirty="0"/>
              <a:t> </a:t>
            </a:r>
            <a:r>
              <a:rPr lang="en-US" sz="1200" dirty="0"/>
              <a:t>Tunnel</a:t>
            </a:r>
          </a:p>
        </p:txBody>
      </p:sp>
      <p:cxnSp>
        <p:nvCxnSpPr>
          <p:cNvPr id="106" name="Straight Connector 105">
            <a:extLst>
              <a:ext uri="{FF2B5EF4-FFF2-40B4-BE49-F238E27FC236}">
                <a16:creationId xmlns:a16="http://schemas.microsoft.com/office/drawing/2014/main" id="{B048F3BD-FCB1-BF6F-F518-B79D7390B1B5}"/>
              </a:ext>
            </a:extLst>
          </p:cNvPr>
          <p:cNvCxnSpPr>
            <a:cxnSpLocks/>
            <a:stCxn id="94" idx="3"/>
          </p:cNvCxnSpPr>
          <p:nvPr/>
        </p:nvCxnSpPr>
        <p:spPr>
          <a:xfrm flipV="1">
            <a:off x="6932293" y="2937328"/>
            <a:ext cx="577063" cy="27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C806844E-751D-F70F-7A68-874BD087123D}"/>
              </a:ext>
            </a:extLst>
          </p:cNvPr>
          <p:cNvCxnSpPr>
            <a:cxnSpLocks/>
            <a:endCxn id="85" idx="1"/>
          </p:cNvCxnSpPr>
          <p:nvPr/>
        </p:nvCxnSpPr>
        <p:spPr>
          <a:xfrm>
            <a:off x="8098128" y="2937328"/>
            <a:ext cx="4904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F9559CC6-5955-2D4A-C6D6-AAE91992E3F9}"/>
              </a:ext>
            </a:extLst>
          </p:cNvPr>
          <p:cNvCxnSpPr>
            <a:cxnSpLocks/>
            <a:stCxn id="85" idx="3"/>
          </p:cNvCxnSpPr>
          <p:nvPr/>
        </p:nvCxnSpPr>
        <p:spPr>
          <a:xfrm>
            <a:off x="9301080" y="2937328"/>
            <a:ext cx="2798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40" name="Graphic 139" descr="Badge Tick with solid fill">
            <a:extLst>
              <a:ext uri="{FF2B5EF4-FFF2-40B4-BE49-F238E27FC236}">
                <a16:creationId xmlns:a16="http://schemas.microsoft.com/office/drawing/2014/main" id="{DB76E41C-D3AF-73FB-1D9B-5FB66647B0EF}"/>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7268941" y="5061583"/>
            <a:ext cx="296244" cy="296244"/>
          </a:xfrm>
          <a:prstGeom prst="rect">
            <a:avLst/>
          </a:prstGeom>
        </p:spPr>
      </p:pic>
      <p:pic>
        <p:nvPicPr>
          <p:cNvPr id="143" name="Graphic 142" descr="Badge Tick with solid fill">
            <a:extLst>
              <a:ext uri="{FF2B5EF4-FFF2-40B4-BE49-F238E27FC236}">
                <a16:creationId xmlns:a16="http://schemas.microsoft.com/office/drawing/2014/main" id="{D3F92220-9681-6267-DFE9-0071C9A2482A}"/>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9926826" y="4732722"/>
            <a:ext cx="296244" cy="296244"/>
          </a:xfrm>
          <a:prstGeom prst="rect">
            <a:avLst/>
          </a:prstGeom>
        </p:spPr>
      </p:pic>
      <p:pic>
        <p:nvPicPr>
          <p:cNvPr id="145" name="Graphic 144" descr="Lock with solid fill">
            <a:extLst>
              <a:ext uri="{FF2B5EF4-FFF2-40B4-BE49-F238E27FC236}">
                <a16:creationId xmlns:a16="http://schemas.microsoft.com/office/drawing/2014/main" id="{BA25F888-1A2D-5146-1799-1CA7297BA0AA}"/>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8459320" y="5277716"/>
            <a:ext cx="383842" cy="383842"/>
          </a:xfrm>
          <a:prstGeom prst="rect">
            <a:avLst/>
          </a:prstGeom>
        </p:spPr>
      </p:pic>
      <p:pic>
        <p:nvPicPr>
          <p:cNvPr id="151" name="Graphic 150" descr="Shield Tick with solid fill">
            <a:extLst>
              <a:ext uri="{FF2B5EF4-FFF2-40B4-BE49-F238E27FC236}">
                <a16:creationId xmlns:a16="http://schemas.microsoft.com/office/drawing/2014/main" id="{8407B013-2E97-E3D5-A525-25C1E81AC004}"/>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7552183" y="2680426"/>
            <a:ext cx="561205" cy="561205"/>
          </a:xfrm>
          <a:prstGeom prst="rect">
            <a:avLst/>
          </a:prstGeom>
        </p:spPr>
      </p:pic>
    </p:spTree>
    <p:extLst>
      <p:ext uri="{BB962C8B-B14F-4D97-AF65-F5344CB8AC3E}">
        <p14:creationId xmlns:p14="http://schemas.microsoft.com/office/powerpoint/2010/main" val="2320178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A11AA-C56B-581B-7DFC-59F0ABC909AA}"/>
              </a:ext>
            </a:extLst>
          </p:cNvPr>
          <p:cNvSpPr>
            <a:spLocks noGrp="1"/>
          </p:cNvSpPr>
          <p:nvPr>
            <p:ph type="title"/>
          </p:nvPr>
        </p:nvSpPr>
        <p:spPr/>
        <p:txBody>
          <a:bodyPr/>
          <a:lstStyle/>
          <a:p>
            <a:r>
              <a:rPr lang="en-US" dirty="0"/>
              <a:t>IoT and Medical Device Security</a:t>
            </a:r>
          </a:p>
        </p:txBody>
      </p:sp>
      <p:sp>
        <p:nvSpPr>
          <p:cNvPr id="3" name="Content Placeholder 2">
            <a:extLst>
              <a:ext uri="{FF2B5EF4-FFF2-40B4-BE49-F238E27FC236}">
                <a16:creationId xmlns:a16="http://schemas.microsoft.com/office/drawing/2014/main" id="{EABD67B4-2CA5-4E82-FD48-C7D483BBE98D}"/>
              </a:ext>
            </a:extLst>
          </p:cNvPr>
          <p:cNvSpPr>
            <a:spLocks noGrp="1"/>
          </p:cNvSpPr>
          <p:nvPr>
            <p:ph idx="1"/>
          </p:nvPr>
        </p:nvSpPr>
        <p:spPr>
          <a:xfrm>
            <a:off x="581041" y="885701"/>
            <a:ext cx="10243841" cy="4041648"/>
          </a:xfrm>
        </p:spPr>
        <p:txBody>
          <a:bodyPr/>
          <a:lstStyle/>
          <a:p>
            <a:r>
              <a:rPr lang="en-US" dirty="0"/>
              <a:t>Regular update of device firmware and software vulnerabilities with over the air capabilities.</a:t>
            </a:r>
          </a:p>
          <a:p>
            <a:r>
              <a:rPr lang="en-US" dirty="0"/>
              <a:t>Secure boot process and devices with hardware-based security features like TPM.</a:t>
            </a:r>
          </a:p>
          <a:p>
            <a:r>
              <a:rPr lang="en-US" dirty="0"/>
              <a:t>Regular security scan on the devices to identify the vulnerabilities and patch management process to address them promptly.</a:t>
            </a:r>
          </a:p>
          <a:p>
            <a:r>
              <a:rPr lang="en-US" dirty="0"/>
              <a:t>Tamper evident seals, confined environment and locks for the additional physical security.</a:t>
            </a:r>
          </a:p>
          <a:p>
            <a:r>
              <a:rPr lang="en-US" dirty="0"/>
              <a:t>Data retention and disposal policies to ensure that sensitive data is not stored longer than necessary.</a:t>
            </a:r>
          </a:p>
        </p:txBody>
      </p:sp>
      <p:sp>
        <p:nvSpPr>
          <p:cNvPr id="4" name="Footer Placeholder 3">
            <a:extLst>
              <a:ext uri="{FF2B5EF4-FFF2-40B4-BE49-F238E27FC236}">
                <a16:creationId xmlns:a16="http://schemas.microsoft.com/office/drawing/2014/main" id="{67CEB9D8-792F-191F-A6B6-4B0B8D082691}"/>
              </a:ext>
            </a:extLst>
          </p:cNvPr>
          <p:cNvSpPr>
            <a:spLocks noGrp="1"/>
          </p:cNvSpPr>
          <p:nvPr>
            <p:ph type="ftr" sz="quarter" idx="11"/>
          </p:nvPr>
        </p:nvSpPr>
        <p:spPr/>
        <p:txBody>
          <a:bodyPr/>
          <a:lstStyle/>
          <a:p>
            <a:r>
              <a:rPr lang="en-US"/>
              <a:t>Copyright DICOM® 2019     www.dicomstandard.org     #DICOMConference2019     #DICOM     </a:t>
            </a:r>
            <a:r>
              <a:rPr lang="en-US">
                <a:hlinkClick r:id="rId2">
                  <a:extLst>
                    <a:ext uri="{A12FA001-AC4F-418D-AE19-62706E023703}">
                      <ahyp:hlinkClr xmlns:ahyp="http://schemas.microsoft.com/office/drawing/2018/hyperlinkcolor" val="tx"/>
                    </a:ext>
                  </a:extLst>
                </a:hlinkClick>
              </a:rPr>
              <a:t>@The_DICOM_STD</a:t>
            </a:r>
            <a:endParaRPr lang="en-US" dirty="0"/>
          </a:p>
        </p:txBody>
      </p:sp>
      <p:sp>
        <p:nvSpPr>
          <p:cNvPr id="5" name="Slide Number Placeholder 4">
            <a:extLst>
              <a:ext uri="{FF2B5EF4-FFF2-40B4-BE49-F238E27FC236}">
                <a16:creationId xmlns:a16="http://schemas.microsoft.com/office/drawing/2014/main" id="{D314DC2E-EECF-85B3-3BB8-93F1143762A2}"/>
              </a:ext>
            </a:extLst>
          </p:cNvPr>
          <p:cNvSpPr>
            <a:spLocks noGrp="1"/>
          </p:cNvSpPr>
          <p:nvPr>
            <p:ph type="sldNum" sz="quarter" idx="4"/>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220916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F33A1-FCE3-0930-5307-06263F78EDAB}"/>
              </a:ext>
            </a:extLst>
          </p:cNvPr>
          <p:cNvSpPr>
            <a:spLocks noGrp="1"/>
          </p:cNvSpPr>
          <p:nvPr>
            <p:ph type="title"/>
          </p:nvPr>
        </p:nvSpPr>
        <p:spPr/>
        <p:txBody>
          <a:bodyPr/>
          <a:lstStyle/>
          <a:p>
            <a:r>
              <a:rPr lang="en-US" dirty="0"/>
              <a:t>AI and Machine learning for DICOM Security</a:t>
            </a:r>
          </a:p>
        </p:txBody>
      </p:sp>
      <p:sp>
        <p:nvSpPr>
          <p:cNvPr id="3" name="Content Placeholder 2">
            <a:extLst>
              <a:ext uri="{FF2B5EF4-FFF2-40B4-BE49-F238E27FC236}">
                <a16:creationId xmlns:a16="http://schemas.microsoft.com/office/drawing/2014/main" id="{6EAC45FC-470B-A182-DCAE-D418DB76EA3E}"/>
              </a:ext>
            </a:extLst>
          </p:cNvPr>
          <p:cNvSpPr>
            <a:spLocks noGrp="1"/>
          </p:cNvSpPr>
          <p:nvPr>
            <p:ph idx="1"/>
          </p:nvPr>
        </p:nvSpPr>
        <p:spPr>
          <a:xfrm>
            <a:off x="581040" y="1038581"/>
            <a:ext cx="10243841" cy="4041648"/>
          </a:xfrm>
        </p:spPr>
        <p:txBody>
          <a:bodyPr/>
          <a:lstStyle/>
          <a:p>
            <a:r>
              <a:rPr lang="en-US" dirty="0"/>
              <a:t>Training the model to identify the unusual access patterns and changes in the image metadata using anomaly detection.</a:t>
            </a:r>
          </a:p>
          <a:p>
            <a:r>
              <a:rPr lang="en-US" dirty="0"/>
              <a:t>Model to trigger alerts upon any change in behavioral pattern of users, devices and applications within the network.</a:t>
            </a:r>
          </a:p>
          <a:p>
            <a:r>
              <a:rPr lang="en-US" dirty="0"/>
              <a:t>Models to be integrated to the threat intelligence to identify the real-time threats and vulnerabilities.</a:t>
            </a:r>
          </a:p>
          <a:p>
            <a:r>
              <a:rPr lang="en-US" dirty="0"/>
              <a:t> AI based IDPS to prevent DDoS.</a:t>
            </a:r>
          </a:p>
          <a:p>
            <a:r>
              <a:rPr lang="en-US" dirty="0"/>
              <a:t>Models to be trained to the predictive analysis by inclining to the historical data and trends.</a:t>
            </a:r>
          </a:p>
        </p:txBody>
      </p:sp>
      <p:sp>
        <p:nvSpPr>
          <p:cNvPr id="4" name="Footer Placeholder 3">
            <a:extLst>
              <a:ext uri="{FF2B5EF4-FFF2-40B4-BE49-F238E27FC236}">
                <a16:creationId xmlns:a16="http://schemas.microsoft.com/office/drawing/2014/main" id="{B2C937F4-17C7-8755-655B-3E1ED8DF182C}"/>
              </a:ext>
            </a:extLst>
          </p:cNvPr>
          <p:cNvSpPr>
            <a:spLocks noGrp="1"/>
          </p:cNvSpPr>
          <p:nvPr>
            <p:ph type="ftr" sz="quarter" idx="11"/>
          </p:nvPr>
        </p:nvSpPr>
        <p:spPr/>
        <p:txBody>
          <a:bodyPr/>
          <a:lstStyle/>
          <a:p>
            <a:r>
              <a:rPr lang="en-US"/>
              <a:t>Copyright DICOM® 2019     www.dicomstandard.org     #DICOMConference2019     #DICOM     </a:t>
            </a:r>
            <a:r>
              <a:rPr lang="en-US">
                <a:hlinkClick r:id="rId2">
                  <a:extLst>
                    <a:ext uri="{A12FA001-AC4F-418D-AE19-62706E023703}">
                      <ahyp:hlinkClr xmlns:ahyp="http://schemas.microsoft.com/office/drawing/2018/hyperlinkcolor" val="tx"/>
                    </a:ext>
                  </a:extLst>
                </a:hlinkClick>
              </a:rPr>
              <a:t>@The_DICOM_STD</a:t>
            </a:r>
            <a:endParaRPr lang="en-US" dirty="0"/>
          </a:p>
        </p:txBody>
      </p:sp>
      <p:sp>
        <p:nvSpPr>
          <p:cNvPr id="5" name="Slide Number Placeholder 4">
            <a:extLst>
              <a:ext uri="{FF2B5EF4-FFF2-40B4-BE49-F238E27FC236}">
                <a16:creationId xmlns:a16="http://schemas.microsoft.com/office/drawing/2014/main" id="{BF9524E4-F76B-4C00-BB66-697B88BC5673}"/>
              </a:ext>
            </a:extLst>
          </p:cNvPr>
          <p:cNvSpPr>
            <a:spLocks noGrp="1"/>
          </p:cNvSpPr>
          <p:nvPr>
            <p:ph type="sldNum" sz="quarter" idx="4"/>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4124906613"/>
      </p:ext>
    </p:extLst>
  </p:cSld>
  <p:clrMapOvr>
    <a:masterClrMapping/>
  </p:clrMapOvr>
</p:sld>
</file>

<file path=ppt/theme/theme1.xml><?xml version="1.0" encoding="utf-8"?>
<a:theme xmlns:a="http://schemas.openxmlformats.org/drawingml/2006/main" name="Dividend">
  <a:themeElements>
    <a:clrScheme name="Custom 1">
      <a:dk1>
        <a:srgbClr val="000000"/>
      </a:dk1>
      <a:lt1>
        <a:srgbClr val="FFFFFF"/>
      </a:lt1>
      <a:dk2>
        <a:srgbClr val="3D3D3D"/>
      </a:dk2>
      <a:lt2>
        <a:srgbClr val="EBEBEB"/>
      </a:lt2>
      <a:accent1>
        <a:srgbClr val="1A3260"/>
      </a:accent1>
      <a:accent2>
        <a:srgbClr val="1371AA"/>
      </a:accent2>
      <a:accent3>
        <a:srgbClr val="60CBE7"/>
      </a:accent3>
      <a:accent4>
        <a:srgbClr val="EEEEEE"/>
      </a:accent4>
      <a:accent5>
        <a:srgbClr val="06847E"/>
      </a:accent5>
      <a:accent6>
        <a:srgbClr val="034E49"/>
      </a:accent6>
      <a:hlink>
        <a:srgbClr val="1371AA"/>
      </a:hlink>
      <a:folHlink>
        <a:srgbClr val="19325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B08A24BF07DA4D84C4DAE7E8DA25C9" ma:contentTypeVersion="17" ma:contentTypeDescription="Create a new document." ma:contentTypeScope="" ma:versionID="24f50b1e4abc046cebc89a1ea544de3e">
  <xsd:schema xmlns:xsd="http://www.w3.org/2001/XMLSchema" xmlns:xs="http://www.w3.org/2001/XMLSchema" xmlns:p="http://schemas.microsoft.com/office/2006/metadata/properties" xmlns:ns2="08e62e2e-62f1-4b88-8cf1-432aab3aa58f" xmlns:ns3="486c1cc4-0cc5-42a3-a01e-b9e025673abc" targetNamespace="http://schemas.microsoft.com/office/2006/metadata/properties" ma:root="true" ma:fieldsID="75d5b9cd3ffb84502ebb6b795fd23e04" ns2:_="" ns3:_="">
    <xsd:import namespace="08e62e2e-62f1-4b88-8cf1-432aab3aa58f"/>
    <xsd:import namespace="486c1cc4-0cc5-42a3-a01e-b9e025673ab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e62e2e-62f1-4b88-8cf1-432aab3aa5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926a90d-46de-4e11-973c-5c973776351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86c1cc4-0cc5-42a3-a01e-b9e025673ab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e0a68c6-dd48-49e9-b8d8-4e421edbb73d}" ma:internalName="TaxCatchAll" ma:showField="CatchAllData" ma:web="486c1cc4-0cc5-42a3-a01e-b9e025673ab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8e62e2e-62f1-4b88-8cf1-432aab3aa58f">
      <Terms xmlns="http://schemas.microsoft.com/office/infopath/2007/PartnerControls"/>
    </lcf76f155ced4ddcb4097134ff3c332f>
    <TaxCatchAll xmlns="486c1cc4-0cc5-42a3-a01e-b9e025673abc" xsi:nil="true"/>
  </documentManagement>
</p:properties>
</file>

<file path=customXml/itemProps1.xml><?xml version="1.0" encoding="utf-8"?>
<ds:datastoreItem xmlns:ds="http://schemas.openxmlformats.org/officeDocument/2006/customXml" ds:itemID="{5D83BB61-2A50-476D-BB32-312F67A6B4F4}"/>
</file>

<file path=customXml/itemProps2.xml><?xml version="1.0" encoding="utf-8"?>
<ds:datastoreItem xmlns:ds="http://schemas.openxmlformats.org/officeDocument/2006/customXml" ds:itemID="{AD1C35B5-C6BC-4DE0-AC0F-77C865045CE6}">
  <ds:schemaRefs>
    <ds:schemaRef ds:uri="http://schemas.microsoft.com/sharepoint/v3/contenttype/forms"/>
  </ds:schemaRefs>
</ds:datastoreItem>
</file>

<file path=customXml/itemProps3.xml><?xml version="1.0" encoding="utf-8"?>
<ds:datastoreItem xmlns:ds="http://schemas.openxmlformats.org/officeDocument/2006/customXml" ds:itemID="{60A93A0A-113A-4CDF-9F8C-65C2267DDB85}">
  <ds:schemaRefs>
    <ds:schemaRef ds:uri="http://schemas.microsoft.com/office/2006/metadata/properties"/>
    <ds:schemaRef ds:uri="http://schemas.microsoft.com/office/infopath/2007/PartnerControls"/>
    <ds:schemaRef ds:uri="08e62e2e-62f1-4b88-8cf1-432aab3aa58f"/>
    <ds:schemaRef ds:uri="486c1cc4-0cc5-42a3-a01e-b9e025673abc"/>
  </ds:schemaRefs>
</ds:datastoreItem>
</file>

<file path=docProps/app.xml><?xml version="1.0" encoding="utf-8"?>
<Properties xmlns="http://schemas.openxmlformats.org/officeDocument/2006/extended-properties" xmlns:vt="http://schemas.openxmlformats.org/officeDocument/2006/docPropsVTypes">
  <Template>Dividend</Template>
  <TotalTime>10336</TotalTime>
  <Words>1077</Words>
  <Application>Microsoft Office PowerPoint</Application>
  <PresentationFormat>Custom</PresentationFormat>
  <Paragraphs>140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Gill Sans MT</vt:lpstr>
      <vt:lpstr>Segoe UI</vt:lpstr>
      <vt:lpstr>Wingdings 2</vt:lpstr>
      <vt:lpstr>Dividend</vt:lpstr>
      <vt:lpstr>DICOM Educational Conference Chennai, India</vt:lpstr>
      <vt:lpstr>Attack Vectors involved in a Hospital</vt:lpstr>
      <vt:lpstr>Data Breach Trend Analysis</vt:lpstr>
      <vt:lpstr>Zero Trust Architecture</vt:lpstr>
      <vt:lpstr>Emerging Technologies in Trend</vt:lpstr>
      <vt:lpstr>Security in Cloud Solutions</vt:lpstr>
      <vt:lpstr>Secure Image Sharing and Telemedicine</vt:lpstr>
      <vt:lpstr>IoT and Medical Device Security</vt:lpstr>
      <vt:lpstr>AI and Machine learning for DICOM Security</vt:lpstr>
      <vt:lpstr>Blockchain for DICOM Integrity</vt:lpstr>
      <vt:lpstr>Roadmap for migrating to Post Quantum Cryptography</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DICOM Educational Conference Brisbane, Australia</dc:title>
  <dc:creator>Lynn Lear</dc:creator>
  <cp:lastModifiedBy>Hull, Carolyn</cp:lastModifiedBy>
  <cp:revision>123</cp:revision>
  <cp:lastPrinted>2019-09-16T14:35:36Z</cp:lastPrinted>
  <dcterms:created xsi:type="dcterms:W3CDTF">2018-06-26T03:42:10Z</dcterms:created>
  <dcterms:modified xsi:type="dcterms:W3CDTF">2023-10-27T20:32:30Z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0x0101009CB08A24BF07DA4D84C4DAE7E8DA25C9</vt:lpwstr>
  </property>
</Properties>
</file>