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4"/>
  </p:sldMasterIdLst>
  <p:notesMasterIdLst>
    <p:notesMasterId r:id="rId17"/>
  </p:notesMasterIdLst>
  <p:sldIdLst>
    <p:sldId id="380" r:id="rId5"/>
    <p:sldId id="550145372" r:id="rId6"/>
    <p:sldId id="2147473399" r:id="rId7"/>
    <p:sldId id="2147311496" r:id="rId8"/>
    <p:sldId id="550145339" r:id="rId9"/>
    <p:sldId id="770" r:id="rId10"/>
    <p:sldId id="550145356" r:id="rId11"/>
    <p:sldId id="2147311504" r:id="rId12"/>
    <p:sldId id="550145336" r:id="rId13"/>
    <p:sldId id="5996" r:id="rId14"/>
    <p:sldId id="550145337" r:id="rId15"/>
    <p:sldId id="550145335" r:id="rId16"/>
  </p:sldIdLst>
  <p:sldSz cx="12188825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llman, Lisa" initials="SL" lastIdx="1" clrIdx="0">
    <p:extLst>
      <p:ext uri="{19B8F6BF-5375-455C-9EA6-DF929625EA0E}">
        <p15:presenceInfo xmlns:p15="http://schemas.microsoft.com/office/powerpoint/2012/main" userId="S::lspellman@dicomstandard.org::f400bef3-aa38-4a99-be18-8bcddfe451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6" autoAdjust="0"/>
    <p:restoredTop sz="90068" autoAdjust="0"/>
  </p:normalViewPr>
  <p:slideViewPr>
    <p:cSldViewPr snapToGrid="0">
      <p:cViewPr varScale="1">
        <p:scale>
          <a:sx n="56" d="100"/>
          <a:sy n="56" d="100"/>
        </p:scale>
        <p:origin x="1268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vidia.sharepoint.com/:b:/r/sites/SyndicatedResearch/Shared%20Documents/Vertical%20Industries/Healthcare/Omdia%20-%20Medical%20Imaging%20Overview%202021%2020220130.pdf?csf=1&amp;web=1&amp;e=bKcVA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rive.google.com/file/d/1Q5Jj7S2j-6VvFvlXpcY07wOEKSgGzjNH/view?usp=sharin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images are MS PPT icons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C3DCB-29AB-46D1-8E16-AED8BD7E98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Medical imaging analysis, the largest use case in healthcare, will 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reach $2.6 billion (30% CAGR) in 2027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By 2025, 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30% of healthcare providers globally will have invested in AI-enabled imaging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solutions that aim to improve image analysis, diagnosis accuracy and efficiency, and real-time decision-making support to healthcare providers. </a:t>
            </a:r>
            <a:endParaRPr lang="en-US" sz="1800" b="0" dirty="0">
              <a:effectLst/>
            </a:endParaRPr>
          </a:p>
          <a:p>
            <a:endParaRPr lang="en-US" sz="1200" b="0" i="0" u="none" strike="noStrike" dirty="0">
              <a:solidFill>
                <a:srgbClr val="000000"/>
              </a:solidFill>
              <a:effectLst/>
              <a:latin typeface="NVIDIA Sans" panose="020B0503020203020204" pitchFamily="34" charset="0"/>
            </a:endParaRPr>
          </a:p>
          <a:p>
            <a:pPr algn="l" rtl="0" fontAlgn="base"/>
            <a:endParaRPr lang="en-US" sz="1200" b="0" i="0" u="none" strike="noStrike" dirty="0">
              <a:solidFill>
                <a:srgbClr val="000000"/>
              </a:solidFill>
              <a:effectLst/>
              <a:latin typeface="NVIDIA Sans" panose="020B050302020302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NVIDIA Sans" panose="020B0503020203020204" pitchFamily="34" charset="0"/>
              </a:rPr>
              <a:t>Data Scientists, Developers, and Hospital IT departments face challenges, often driven by impediments resulting from legacy software and hardware systems, when driving healthcare innovation. To drive a platform that can unlock the value of medical imaging data, the core of healthcare innovation, they need the following to be in place: </a:t>
            </a:r>
          </a:p>
          <a:p>
            <a:pPr algn="l" rtl="0" fontAlgn="base"/>
            <a:endParaRPr lang="en-US" sz="1200" b="0" i="0" u="none" strike="noStrike" dirty="0">
              <a:solidFill>
                <a:srgbClr val="000000"/>
              </a:solidFill>
              <a:effectLst/>
              <a:latin typeface="NVIDIA Sans" panose="020B0503020203020204" pitchFamily="34" charset="0"/>
            </a:endParaRP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NVIDIA Sans" panose="020B0503020203020204" pitchFamily="34" charset="0"/>
              </a:rPr>
              <a:t>Support for multi-modal use cases: From Triage, to image acquisition and segmentation, to reporting insights across modalities and instruments, developers need a common, accelerated computing platform that can support various imaging modalities(e.g., MR, CT, Ultrasound, Xray, Video, Photo) used to collect and analyze patient data. This will help streamline doctor workflows with a unified patient record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NVIDIA Sans" panose="020B0503020203020204" pitchFamily="34" charset="0"/>
              </a:rPr>
              <a:t>Domain-Specific Platforms: The medical imaging community needs domain-specific capabilities to train AI models for imaging. This domain specificity allows for streamlined development workflows for building state-of-the-art deep learning models that can scale AI to clinical production. 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NVIDIA Sans" panose="020B0503020203020204" pitchFamily="34" charset="0"/>
              </a:rPr>
              <a:t>Ecosystem Interoperability: Hospital IT departments and application providers who sell to hospitals need an increasingly diverse application ecosystem to manage, secure, and scale. A common delivery platform, powered by accelerated compute and networks, but be interoperable within hospital ecosystem.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NVIDIA Sans" panose="020B0503020203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NVIDIA Sans" panose="020B0503020203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444444"/>
                </a:solidFill>
                <a:effectLst/>
                <a:latin typeface="NVIDIA Sans" panose="020B0503020203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357-0C40-4436-9D38-C47D60C1C9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9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b="0" i="0" kern="120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D639A-AF38-4D9A-897E-57859A70BD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itchFamily="-16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ＭＳ Ｐゴシック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7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Images from Microsoft clipart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C3DCB-29AB-46D1-8E16-AED8BD7E98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2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Brad’s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C3DCB-29AB-46D1-8E16-AED8BD7E98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F79A39-556F-1AE4-67F0-54E81162ECE6}"/>
              </a:ext>
            </a:extLst>
          </p:cNvPr>
          <p:cNvSpPr/>
          <p:nvPr userDrawn="1"/>
        </p:nvSpPr>
        <p:spPr>
          <a:xfrm flipV="1">
            <a:off x="194872" y="3252865"/>
            <a:ext cx="11216797" cy="36051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9" y="845215"/>
            <a:ext cx="10230786" cy="1475013"/>
          </a:xfrm>
          <a:effectLst/>
        </p:spPr>
        <p:txBody>
          <a:bodyPr anchor="b">
            <a:normAutofit/>
          </a:bodyPr>
          <a:lstStyle>
            <a:lvl1pPr>
              <a:defRPr sz="35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9" y="2320230"/>
            <a:ext cx="1023078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6E22536-38C1-F1E7-D8B9-58588285D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F86B28-D20F-FB37-E2C3-9E74BF923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B4FC79D-434A-E181-B471-1A824F70D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55" y="423958"/>
            <a:ext cx="2848130" cy="6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ubtitle 7">
            <a:extLst>
              <a:ext uri="{FF2B5EF4-FFF2-40B4-BE49-F238E27FC236}">
                <a16:creationId xmlns:a16="http://schemas.microsoft.com/office/drawing/2014/main" id="{D84AD15D-D5B9-D2E6-B62F-459522D0FE9A}"/>
              </a:ext>
            </a:extLst>
          </p:cNvPr>
          <p:cNvSpPr txBox="1">
            <a:spLocks/>
          </p:cNvSpPr>
          <p:nvPr userDrawn="1"/>
        </p:nvSpPr>
        <p:spPr>
          <a:xfrm>
            <a:off x="957775" y="3582649"/>
            <a:ext cx="10037509" cy="22003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Artificial Intelligence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buClr>
                <a:srgbClr val="4590B8"/>
              </a:buClr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Brad Genereaux  </a:t>
            </a:r>
          </a:p>
          <a:p>
            <a:pPr algn="r">
              <a:buClr>
                <a:srgbClr val="4590B8"/>
              </a:buClr>
            </a:pPr>
            <a:r>
              <a:rPr lang="en-US" sz="2400" b="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 Co-Chair, DICOM Standards Committee</a:t>
            </a:r>
          </a:p>
          <a:p>
            <a:pPr algn="r">
              <a:buClr>
                <a:srgbClr val="4590B8"/>
              </a:buClr>
            </a:pPr>
            <a:r>
              <a:rPr lang="en-US" sz="2400" b="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lead, healthcare alliances, NVIDIA</a:t>
            </a:r>
          </a:p>
          <a:p>
            <a:pPr algn="r">
              <a:buClr>
                <a:srgbClr val="4590B8"/>
              </a:buClr>
            </a:pPr>
            <a:endParaRPr lang="en-US" sz="2400" b="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4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B60F29-EAFD-D95F-11A7-522A796CA55D}"/>
              </a:ext>
            </a:extLst>
          </p:cNvPr>
          <p:cNvSpPr/>
          <p:nvPr userDrawn="1"/>
        </p:nvSpPr>
        <p:spPr>
          <a:xfrm>
            <a:off x="10985179" y="6309360"/>
            <a:ext cx="1203646" cy="54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33" dirty="0">
              <a:solidFill>
                <a:schemeClr val="tx1"/>
              </a:solidFill>
              <a:latin typeface="NVIDIA Sans" panose="020B0503020203020204" pitchFamily="34" charset="0"/>
            </a:endParaRP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EF5E0159-2062-54D4-B444-4F04EED230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9195" y="0"/>
            <a:ext cx="5469630" cy="6858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1333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228509" lvl="0" indent="-228509" algn="ctr"/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A7D3A0-47E2-AF7B-E89C-6F90C67A8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407" y="100689"/>
            <a:ext cx="4878577" cy="1121898"/>
          </a:xfrm>
        </p:spPr>
        <p:txBody>
          <a:bodyPr>
            <a:normAutofit/>
          </a:bodyPr>
          <a:lstStyle>
            <a:lvl1pPr algn="l">
              <a:spcBef>
                <a:spcPts val="200"/>
              </a:spcBef>
              <a:spcAft>
                <a:spcPts val="200"/>
              </a:spcAft>
              <a:defRPr sz="2399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9A406-CE29-3A8D-BC16-6BD86203C8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5407" y="2329398"/>
            <a:ext cx="4878577" cy="3781841"/>
          </a:xfrm>
          <a:prstGeom prst="rect">
            <a:avLst/>
          </a:prstGeom>
        </p:spPr>
        <p:txBody>
          <a:bodyPr/>
          <a:lstStyle>
            <a:lvl1pPr marL="152339" indent="-152339">
              <a:buClr>
                <a:schemeClr val="tx2"/>
              </a:buClr>
              <a:buFont typeface="NVIDIA Sans" panose="020B0503020203020204" pitchFamily="34" charset="0"/>
              <a:buChar char="•"/>
              <a:defRPr sz="1466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457017" indent="-152339">
              <a:buClr>
                <a:schemeClr val="tx2"/>
              </a:buClr>
              <a:buFont typeface="NVIDIA Sans" panose="020B0503020203020204" pitchFamily="34" charset="0"/>
              <a:buChar char="•"/>
              <a:defRPr sz="1333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761695" indent="-152339">
              <a:buClr>
                <a:schemeClr val="tx2"/>
              </a:buClr>
              <a:buFont typeface="NVIDIA Sans" panose="020B0503020203020204" pitchFamily="34" charset="0"/>
              <a:buChar char="•"/>
              <a:defRPr sz="1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1066373" indent="-152339">
              <a:buClr>
                <a:schemeClr val="tx2"/>
              </a:buClr>
              <a:buFont typeface="NVIDIA Sans" panose="020B0503020203020204" pitchFamily="34" charset="0"/>
              <a:buChar char="•"/>
              <a:defRPr sz="1066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1350951" indent="-132239">
              <a:buClr>
                <a:schemeClr val="tx2"/>
              </a:buClr>
              <a:buFont typeface="NVIDIA Sans" panose="020B0503020203020204" pitchFamily="34" charset="0"/>
              <a:buChar char="•"/>
              <a:defRPr sz="933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6CCF06A-1AE0-649C-7FD4-A4AD4CCAD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407" y="1243923"/>
            <a:ext cx="4878577" cy="46939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200"/>
              </a:spcBef>
              <a:spcAft>
                <a:spcPts val="200"/>
              </a:spcAft>
              <a:buFontTx/>
              <a:buNone/>
              <a:defRPr sz="1599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457017" indent="0" algn="ctr">
              <a:buFontTx/>
              <a:buNone/>
              <a:defRPr sz="1466">
                <a:latin typeface="NVIDIA Sans" panose="020B0503020203020204" pitchFamily="34" charset="0"/>
              </a:defRPr>
            </a:lvl2pPr>
            <a:lvl3pPr marL="914034" indent="0" algn="ctr">
              <a:buFontTx/>
              <a:buNone/>
              <a:defRPr sz="1466">
                <a:latin typeface="NVIDIA Sans" panose="020B0503020203020204" pitchFamily="34" charset="0"/>
              </a:defRPr>
            </a:lvl3pPr>
            <a:lvl4pPr marL="1371051" indent="0" algn="ctr">
              <a:buFontTx/>
              <a:buNone/>
              <a:defRPr sz="1466">
                <a:latin typeface="NVIDIA Sans" panose="020B0503020203020204" pitchFamily="34" charset="0"/>
              </a:defRPr>
            </a:lvl4pPr>
            <a:lvl5pPr marL="1828068" indent="0" algn="ctr">
              <a:buFontTx/>
              <a:buNone/>
              <a:defRPr sz="1466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28BF97-25AA-1462-7737-C9F688962248}"/>
              </a:ext>
            </a:extLst>
          </p:cNvPr>
          <p:cNvGrpSpPr/>
          <p:nvPr userDrawn="1"/>
        </p:nvGrpSpPr>
        <p:grpSpPr>
          <a:xfrm>
            <a:off x="0" y="6501471"/>
            <a:ext cx="776654" cy="360979"/>
            <a:chOff x="0" y="19504414"/>
            <a:chExt cx="2330569" cy="10829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E7F96C-8641-759A-C4B4-91D493A323B7}"/>
                </a:ext>
              </a:extLst>
            </p:cNvPr>
            <p:cNvSpPr/>
            <p:nvPr userDrawn="1"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333" dirty="0">
                <a:solidFill>
                  <a:schemeClr val="tx1"/>
                </a:solidFill>
                <a:latin typeface="NVIDIA Sans" panose="020B0503020203020204" pitchFamily="34" charset="0"/>
              </a:endParaRPr>
            </a:p>
          </p:txBody>
        </p:sp>
        <p:pic>
          <p:nvPicPr>
            <p:cNvPr id="15" name="Picture 1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2AD3A61-7583-56FE-D581-B662F99B0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55D1BC-2F32-1320-2F7E-E97C10EFE149}"/>
              </a:ext>
            </a:extLst>
          </p:cNvPr>
          <p:cNvCxnSpPr>
            <a:cxnSpLocks/>
          </p:cNvCxnSpPr>
          <p:nvPr userDrawn="1"/>
        </p:nvCxnSpPr>
        <p:spPr>
          <a:xfrm>
            <a:off x="0" y="1897743"/>
            <a:ext cx="5743984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8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- Text Righ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02E9B9-4BF5-6080-A68D-577B3CFA39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74756" y="2329398"/>
            <a:ext cx="4878577" cy="3781841"/>
          </a:xfrm>
          <a:prstGeom prst="rect">
            <a:avLst/>
          </a:prstGeom>
        </p:spPr>
        <p:txBody>
          <a:bodyPr/>
          <a:lstStyle>
            <a:lvl1pPr marL="152339" indent="-152339">
              <a:buClr>
                <a:schemeClr val="tx2"/>
              </a:buClr>
              <a:buFont typeface="NVIDIA Sans" panose="020B0503020203020204" pitchFamily="34" charset="0"/>
              <a:buChar char="•"/>
              <a:defRPr sz="1466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457017" indent="-152339">
              <a:buClr>
                <a:schemeClr val="tx2"/>
              </a:buClr>
              <a:buFont typeface="NVIDIA Sans" panose="020B0503020203020204" pitchFamily="34" charset="0"/>
              <a:buChar char="•"/>
              <a:defRPr sz="1333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2pPr>
            <a:lvl3pPr marL="761695" indent="-152339">
              <a:buClr>
                <a:schemeClr val="tx2"/>
              </a:buClr>
              <a:buFont typeface="NVIDIA Sans" panose="020B0503020203020204" pitchFamily="34" charset="0"/>
              <a:buChar char="•"/>
              <a:defRPr sz="120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3pPr>
            <a:lvl4pPr marL="1066373" indent="-152339">
              <a:buClr>
                <a:schemeClr val="tx2"/>
              </a:buClr>
              <a:buFont typeface="NVIDIA Sans" panose="020B0503020203020204" pitchFamily="34" charset="0"/>
              <a:buChar char="•"/>
              <a:defRPr sz="1066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4pPr>
            <a:lvl5pPr marL="1350951" indent="-132239">
              <a:buClr>
                <a:schemeClr val="tx2"/>
              </a:buClr>
              <a:buFont typeface="NVIDIA Sans" panose="020B0503020203020204" pitchFamily="34" charset="0"/>
              <a:buChar char="•"/>
              <a:defRPr sz="933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D73545-7C20-075B-2C1C-DF7F4214DAD6}"/>
              </a:ext>
            </a:extLst>
          </p:cNvPr>
          <p:cNvCxnSpPr>
            <a:cxnSpLocks/>
          </p:cNvCxnSpPr>
          <p:nvPr userDrawn="1"/>
        </p:nvCxnSpPr>
        <p:spPr>
          <a:xfrm>
            <a:off x="5469629" y="1897743"/>
            <a:ext cx="5759326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A42E39E-F558-16B2-B1CE-93D204E34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756" y="406259"/>
            <a:ext cx="4878577" cy="1121898"/>
          </a:xfrm>
        </p:spPr>
        <p:txBody>
          <a:bodyPr>
            <a:normAutofit/>
          </a:bodyPr>
          <a:lstStyle>
            <a:lvl1pPr algn="l">
              <a:spcBef>
                <a:spcPts val="200"/>
              </a:spcBef>
              <a:spcAft>
                <a:spcPts val="200"/>
              </a:spcAft>
              <a:defRPr sz="2399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6075D2-4650-7EB1-4F7E-447F77C06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469630" cy="6858000"/>
          </a:xfrm>
          <a:prstGeom prst="rect">
            <a:avLst/>
          </a:prstGeom>
          <a:solidFill>
            <a:schemeClr val="tx1">
              <a:lumMod val="95000"/>
              <a:alpha val="61000"/>
            </a:scheme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FontTx/>
              <a:buNone/>
              <a:defRPr lang="en-US" sz="1333">
                <a:solidFill>
                  <a:schemeClr val="bg1"/>
                </a:solidFill>
                <a:latin typeface="NVIDIA Sans" panose="020B0503020203020204" pitchFamily="34" charset="0"/>
              </a:defRPr>
            </a:lvl1pPr>
          </a:lstStyle>
          <a:p>
            <a:pPr marL="228509" lvl="0" indent="-228509" algn="ctr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85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81041" y="0"/>
            <a:ext cx="10830628" cy="22906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378801"/>
            <a:ext cx="10243841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1746504"/>
            <a:ext cx="10243841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2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109132"/>
            <a:ext cx="483717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109132"/>
            <a:ext cx="48371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/>
          <p:nvPr userDrawn="1"/>
        </p:nvCxnSpPr>
        <p:spPr>
          <a:xfrm>
            <a:off x="5788152" y="2109132"/>
            <a:ext cx="0" cy="36330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670048"/>
            <a:ext cx="4837173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670048"/>
            <a:ext cx="4837175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dicomstandard.org</a:t>
            </a:r>
            <a:r>
              <a:rPr lang="en-US" dirty="0"/>
              <a:t>     #DICOMConference2023     @DICOMSTANDARD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>
            <a:cxnSpLocks/>
          </p:cNvCxnSpPr>
          <p:nvPr userDrawn="1"/>
        </p:nvCxnSpPr>
        <p:spPr>
          <a:xfrm>
            <a:off x="5788152" y="1935396"/>
            <a:ext cx="0" cy="380678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DFB30C-AEF3-FEB5-97CF-9A634770336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9565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D1C4E9-BE9B-1294-A2F6-07AB22183D0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74837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67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27A19E0-6F31-B64F-B9B9-BD4637C64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9247" y="6444521"/>
            <a:ext cx="622056" cy="26865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409F3C-FB62-4944-AE46-9C87B3C2C79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FB4DDD-3656-A8FC-37D0-60FC46E5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27013"/>
            <a:ext cx="11091510" cy="1143000"/>
          </a:xfrm>
        </p:spPr>
        <p:txBody>
          <a:bodyPr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AE3E095-5F36-002F-5C94-E13D4578A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444520"/>
            <a:ext cx="2959983" cy="312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SIIM22.ORG | #SIIM22 | @SIIM_TWEETS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S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DD51403-0952-D445-A5D3-317DE2D94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9247" y="6444521"/>
            <a:ext cx="622056" cy="26865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409F3C-FB62-4944-AE46-9C87B3C2C79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DFE00B-DF3A-BD43-996C-44886D4B2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4412" y="6444520"/>
            <a:ext cx="2959983" cy="312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SIIM22.ORG | #SIIM22 | @SIIM_TWEETS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C2ED42-D1EF-0259-5E7D-78556B9DE9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4412" y="1600202"/>
            <a:ext cx="5606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chemeClr val="bg1">
                  <a:lumMod val="85000"/>
                </a:schemeClr>
              </a:buClr>
              <a:defRPr sz="2799">
                <a:solidFill>
                  <a:schemeClr val="bg1"/>
                </a:solidFill>
              </a:defRPr>
            </a:lvl1pPr>
            <a:lvl2pPr>
              <a:buClr>
                <a:schemeClr val="bg1">
                  <a:lumMod val="85000"/>
                </a:schemeClr>
              </a:buClr>
              <a:defRPr sz="2799">
                <a:solidFill>
                  <a:schemeClr val="bg1"/>
                </a:solidFill>
              </a:defRPr>
            </a:lvl2pPr>
            <a:lvl3pPr>
              <a:buClr>
                <a:schemeClr val="bg1">
                  <a:lumMod val="85000"/>
                </a:schemeClr>
              </a:buClr>
              <a:defRPr sz="2399">
                <a:solidFill>
                  <a:schemeClr val="bg1"/>
                </a:solidFill>
              </a:defRPr>
            </a:lvl3pPr>
            <a:lvl4pPr>
              <a:buClr>
                <a:schemeClr val="bg1">
                  <a:lumMod val="85000"/>
                </a:schemeClr>
              </a:buClr>
              <a:defRPr sz="1999">
                <a:solidFill>
                  <a:schemeClr val="bg1"/>
                </a:solidFill>
              </a:defRPr>
            </a:lvl4pPr>
            <a:lvl5pPr>
              <a:buClr>
                <a:schemeClr val="bg1">
                  <a:lumMod val="85000"/>
                </a:schemeClr>
              </a:buClr>
              <a:defRPr sz="17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9A9C31-0B62-BE4D-DD79-19527BC87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2" y="227013"/>
            <a:ext cx="5606698" cy="1143000"/>
          </a:xfrm>
        </p:spPr>
        <p:txBody>
          <a:bodyPr/>
          <a:lstStyle>
            <a:lvl1pPr>
              <a:defRPr sz="31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19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S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DD51403-0952-D445-A5D3-317DE2D94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50408" y="6444521"/>
            <a:ext cx="622056" cy="26865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409F3C-FB62-4944-AE46-9C87B3C2C79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DFE00B-DF3A-BD43-996C-44886D4B2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5574" y="6444520"/>
            <a:ext cx="2959983" cy="312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SIIM22.ORG | #SIIM22 | @SIIM_TWEETS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C2ED42-D1EF-0259-5E7D-78556B9DE9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85573" y="1600202"/>
            <a:ext cx="5606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chemeClr val="bg1">
                  <a:lumMod val="85000"/>
                </a:schemeClr>
              </a:buClr>
              <a:defRPr sz="2799">
                <a:solidFill>
                  <a:schemeClr val="bg1"/>
                </a:solidFill>
              </a:defRPr>
            </a:lvl1pPr>
            <a:lvl2pPr>
              <a:buClr>
                <a:schemeClr val="bg1">
                  <a:lumMod val="85000"/>
                </a:schemeClr>
              </a:buClr>
              <a:defRPr sz="2799">
                <a:solidFill>
                  <a:schemeClr val="bg1"/>
                </a:solidFill>
              </a:defRPr>
            </a:lvl2pPr>
            <a:lvl3pPr>
              <a:buClr>
                <a:schemeClr val="bg1">
                  <a:lumMod val="85000"/>
                </a:schemeClr>
              </a:buClr>
              <a:defRPr sz="2399">
                <a:solidFill>
                  <a:schemeClr val="bg1"/>
                </a:solidFill>
              </a:defRPr>
            </a:lvl3pPr>
            <a:lvl4pPr>
              <a:buClr>
                <a:schemeClr val="bg1">
                  <a:lumMod val="85000"/>
                </a:schemeClr>
              </a:buClr>
              <a:defRPr sz="1999">
                <a:solidFill>
                  <a:schemeClr val="bg1"/>
                </a:solidFill>
              </a:defRPr>
            </a:lvl4pPr>
            <a:lvl5pPr>
              <a:buClr>
                <a:schemeClr val="bg1">
                  <a:lumMod val="85000"/>
                </a:schemeClr>
              </a:buClr>
              <a:defRPr sz="179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9A9C31-0B62-BE4D-DD79-19527BC87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73" y="227013"/>
            <a:ext cx="5606698" cy="1143000"/>
          </a:xfrm>
        </p:spPr>
        <p:txBody>
          <a:bodyPr/>
          <a:lstStyle>
            <a:lvl1pPr>
              <a:defRPr sz="31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59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6EC4D90-EA3E-9A18-FEA5-3EEF50715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0"/>
            <a:ext cx="10512862" cy="838200"/>
          </a:xfrm>
        </p:spPr>
        <p:txBody>
          <a:bodyPr/>
          <a:lstStyle>
            <a:lvl1pPr>
              <a:defRPr sz="2399" b="1" cap="none"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BFC61ED-E368-EADF-A0C1-3AE9904C7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982" y="829056"/>
            <a:ext cx="10512862" cy="46939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599">
                <a:solidFill>
                  <a:schemeClr val="tx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457017" indent="0" algn="ctr">
              <a:buFontTx/>
              <a:buNone/>
              <a:defRPr sz="1466">
                <a:latin typeface="NVIDIA Sans" panose="020B0503020203020204" pitchFamily="34" charset="0"/>
              </a:defRPr>
            </a:lvl2pPr>
            <a:lvl3pPr marL="914034" indent="0" algn="ctr">
              <a:buFontTx/>
              <a:buNone/>
              <a:defRPr sz="1466">
                <a:latin typeface="NVIDIA Sans" panose="020B0503020203020204" pitchFamily="34" charset="0"/>
              </a:defRPr>
            </a:lvl3pPr>
            <a:lvl4pPr marL="1371051" indent="0" algn="ctr">
              <a:buFontTx/>
              <a:buNone/>
              <a:defRPr sz="1466">
                <a:latin typeface="NVIDIA Sans" panose="020B0503020203020204" pitchFamily="34" charset="0"/>
              </a:defRPr>
            </a:lvl4pPr>
            <a:lvl5pPr marL="1828068" indent="0" algn="ctr">
              <a:buFontTx/>
              <a:buNone/>
              <a:defRPr sz="1466"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5FE98CD1-AB1E-1E7B-2FF4-F7E242CBAB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47395" y="1616604"/>
            <a:ext cx="3595703" cy="4006612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1333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228509" lvl="0" indent="-228509" algn="ctr"/>
            <a:r>
              <a:rPr lang="en-US" dirty="0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CCCE8B13-298C-67A4-073D-4636A3BCE7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6560" y="1616604"/>
            <a:ext cx="3595703" cy="4006612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1333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228509" lvl="0" indent="-228509" algn="ctr"/>
            <a:r>
              <a:rPr lang="en-US" dirty="0"/>
              <a:t>Click icon to add picture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9FA27DB-2E4D-388B-2F4A-FE708B1D264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5726" y="1616604"/>
            <a:ext cx="3595703" cy="4006612"/>
          </a:xfrm>
          <a:prstGeom prst="rect">
            <a:avLst/>
          </a:prstGeom>
          <a:solidFill>
            <a:srgbClr val="151617">
              <a:alpha val="61000"/>
            </a:srgbClr>
          </a:solidFill>
          <a:ln w="9525">
            <a:solidFill>
              <a:schemeClr val="accent5"/>
            </a:solidFill>
          </a:ln>
        </p:spPr>
        <p:txBody>
          <a:bodyPr tIns="2194560" anchor="ctr"/>
          <a:lstStyle>
            <a:lvl1pPr marL="0" indent="0" algn="ctr">
              <a:buNone/>
              <a:defRPr lang="en-US" sz="1333" dirty="0">
                <a:solidFill>
                  <a:schemeClr val="bg2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</a:lstStyle>
          <a:p>
            <a:pPr marL="228509" lvl="0" indent="-228509" algn="ctr"/>
            <a:r>
              <a:rPr lang="en-US" dirty="0"/>
              <a:t>Click icon to add picture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5E18C58-3C84-ECE1-A164-6A5FF953635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50893" y="5687987"/>
            <a:ext cx="3595703" cy="25012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FontTx/>
              <a:buNone/>
              <a:defRPr sz="1333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853922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1627210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2310319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2822673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D55A3EC-8AF3-3222-5E82-1A74FA5AB0D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50893" y="5917189"/>
            <a:ext cx="3595703" cy="25012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933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853922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1627210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2310319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2822673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5F9A555E-B5A7-F2B9-6D6D-E24CAD68B92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296561" y="5687987"/>
            <a:ext cx="3595703" cy="25012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FontTx/>
              <a:buNone/>
              <a:defRPr sz="1333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853922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1627210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2310319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2822673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FC4CC4C-42B6-5D87-37D6-FE779B1ABFE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296561" y="5917189"/>
            <a:ext cx="3595703" cy="25012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933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853922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1627210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2310319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2822673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E4DE79F6-DE99-BDFD-033A-5AB8981A3A0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042228" y="5687987"/>
            <a:ext cx="3595854" cy="25012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FontTx/>
              <a:buNone/>
              <a:defRPr sz="1333" b="0" cap="none" baseline="0">
                <a:solidFill>
                  <a:schemeClr val="bg1"/>
                </a:solidFill>
                <a:latin typeface="+mj-lt"/>
                <a:cs typeface="NVIDIA Sans" panose="020B0503020203020204" pitchFamily="34" charset="0"/>
              </a:defRPr>
            </a:lvl1pPr>
            <a:lvl2pPr marL="853922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1627210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2310319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2822673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6F712D3-EAE3-8A7F-010B-AFEF00AE6B0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042228" y="5917189"/>
            <a:ext cx="3595854" cy="25012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200"/>
              </a:spcBef>
              <a:buFontTx/>
              <a:buNone/>
              <a:defRPr sz="933" b="0">
                <a:solidFill>
                  <a:schemeClr val="bg1"/>
                </a:solidFill>
                <a:latin typeface="NVIDIA Sans" panose="020B0503020203020204" pitchFamily="34" charset="0"/>
                <a:cs typeface="NVIDIA Sans" panose="020B0503020203020204" pitchFamily="34" charset="0"/>
              </a:defRPr>
            </a:lvl1pPr>
            <a:lvl2pPr marL="853922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2pPr>
            <a:lvl3pPr marL="1627210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3pPr>
            <a:lvl4pPr marL="2310319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4pPr>
            <a:lvl5pPr marL="2822673" indent="0">
              <a:buFontTx/>
              <a:buNone/>
              <a:defRPr sz="1333" b="1">
                <a:solidFill>
                  <a:schemeClr val="tx1"/>
                </a:solidFill>
                <a:latin typeface="NVIDIA Sans" panose="020B0503020203020204" pitchFamily="34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86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twitter.com/The_DICOM_STD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499" y="477778"/>
            <a:ext cx="1026076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499" y="1924192"/>
            <a:ext cx="10260767" cy="382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4ACED-7A9E-5D90-847D-B078245D4C50}"/>
              </a:ext>
            </a:extLst>
          </p:cNvPr>
          <p:cNvSpPr/>
          <p:nvPr userDrawn="1"/>
        </p:nvSpPr>
        <p:spPr>
          <a:xfrm>
            <a:off x="11411669" y="0"/>
            <a:ext cx="7771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49F0B-5DA2-50D8-D316-31C3C9AE800F}"/>
              </a:ext>
            </a:extLst>
          </p:cNvPr>
          <p:cNvSpPr txBox="1"/>
          <p:nvPr userDrawn="1"/>
        </p:nvSpPr>
        <p:spPr>
          <a:xfrm rot="5400000">
            <a:off x="9710112" y="2276347"/>
            <a:ext cx="416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0" dirty="0">
                <a:solidFill>
                  <a:schemeClr val="bg2"/>
                </a:solidFill>
                <a:latin typeface="+mj-lt"/>
                <a:cs typeface="Segoe UI Semibold" panose="020B0502040204020203" pitchFamily="34" charset="0"/>
              </a:rPr>
              <a:t>DICOM CONFERENCE 2023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163109A3-D53C-1C99-D00D-75450CE6A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9" y="6086009"/>
            <a:ext cx="1957557" cy="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6582CB7-1299-335A-8F9C-C151DD9F1F81}"/>
              </a:ext>
            </a:extLst>
          </p:cNvPr>
          <p:cNvSpPr/>
          <p:nvPr userDrawn="1"/>
        </p:nvSpPr>
        <p:spPr>
          <a:xfrm>
            <a:off x="0" y="0"/>
            <a:ext cx="194638" cy="228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17728-CB7D-BE9B-D132-C0115A9ABC1B}"/>
              </a:ext>
            </a:extLst>
          </p:cNvPr>
          <p:cNvSpPr/>
          <p:nvPr userDrawn="1"/>
        </p:nvSpPr>
        <p:spPr>
          <a:xfrm>
            <a:off x="0" y="2286000"/>
            <a:ext cx="194638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8AE8E-B577-37B4-B2A7-77A6BF21899E}"/>
              </a:ext>
            </a:extLst>
          </p:cNvPr>
          <p:cNvSpPr/>
          <p:nvPr userDrawn="1"/>
        </p:nvSpPr>
        <p:spPr>
          <a:xfrm>
            <a:off x="0" y="4572000"/>
            <a:ext cx="19463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  <p:sldLayoutId id="2147483674" r:id="rId4"/>
    <p:sldLayoutId id="214748367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063" rtl="0" eaLnBrk="1" latinLnBrk="0" hangingPunct="1">
        <a:spcBef>
          <a:spcPct val="0"/>
        </a:spcBef>
        <a:buNone/>
        <a:defRPr sz="3200" b="0" kern="1200" cap="none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08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629811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627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519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43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3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25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e.net/uploadedFiles/Documents/Radiology/IHE_RAD_Suppl_AIR.pdf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he.net/uploadedFiles/Documents/Radiology/IHE_RAD_White_Paper_AI_Interoperability_in_Imaging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e.net/uploadedFiles/Documents/Radiology/IHE_RAD_Suppl_AIW-I.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DICOM Educational Conference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i="1" dirty="0">
                <a:cs typeface="Arial" panose="020B0604020202020204" pitchFamily="34" charset="0"/>
              </a:rPr>
              <a:t>Chennai, India</a:t>
            </a:r>
            <a:endParaRPr lang="en-US" sz="2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October 9-11, 2023</a:t>
            </a:r>
            <a:endParaRPr lang="en-US" sz="1400" b="1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106075-8092-0882-B15E-3E33101B5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www.dicomstandard.org</a:t>
            </a:r>
            <a:r>
              <a:rPr lang="en-US" dirty="0"/>
              <a:t>     #DICOMConference2023     #DICOM</a:t>
            </a:r>
          </a:p>
        </p:txBody>
      </p:sp>
    </p:spTree>
    <p:extLst>
      <p:ext uri="{BB962C8B-B14F-4D97-AF65-F5344CB8AC3E}">
        <p14:creationId xmlns:p14="http://schemas.microsoft.com/office/powerpoint/2010/main" val="39649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18408-8E58-4103-9BAD-0863F261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>
            <a:noAutofit/>
          </a:bodyPr>
          <a:lstStyle/>
          <a:p>
            <a:r>
              <a:rPr lang="en-US" dirty="0"/>
              <a:t>Hackathon Proof of Concept : Kitten Image Flipper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528E2-F000-4180-AE48-539B6DF9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98" y="2705205"/>
            <a:ext cx="7082507" cy="3299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A98BB-F713-4FEC-88A4-3663F4796F54}"/>
              </a:ext>
            </a:extLst>
          </p:cNvPr>
          <p:cNvSpPr txBox="1"/>
          <p:nvPr/>
        </p:nvSpPr>
        <p:spPr>
          <a:xfrm>
            <a:off x="1519842" y="2335873"/>
            <a:ext cx="825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Goal: Send DICOM studies (XC of Kitten) to an AI model and flip pixels upside-down)</a:t>
            </a:r>
          </a:p>
        </p:txBody>
      </p:sp>
    </p:spTree>
    <p:extLst>
      <p:ext uri="{BB962C8B-B14F-4D97-AF65-F5344CB8AC3E}">
        <p14:creationId xmlns:p14="http://schemas.microsoft.com/office/powerpoint/2010/main" val="13873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9EF4AC7-7AF6-4BEE-BB2E-797F044D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9" y="2073656"/>
            <a:ext cx="8285109" cy="4439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319867-6EE3-4F93-BB2C-7650CDD19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403" y="2752553"/>
            <a:ext cx="3191074" cy="319107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9FF954A-5731-4DE8-A441-3CF5E6EB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Hackathon Proof of Concept : Kitten IMAGE Flipper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26F86C-4910-C6FC-2F7B-60538BB8D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4B2B38D-36C1-4D7B-8A0D-66DAA3F0FF61}"/>
              </a:ext>
            </a:extLst>
          </p:cNvPr>
          <p:cNvSpPr/>
          <p:nvPr/>
        </p:nvSpPr>
        <p:spPr>
          <a:xfrm>
            <a:off x="2618415" y="6041125"/>
            <a:ext cx="578969" cy="3537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tag Medium" panose="02000603060000020004"/>
              </a:rPr>
              <a:t>1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07DD821-D29B-44EE-9E67-71AF7A533E58}"/>
              </a:ext>
            </a:extLst>
          </p:cNvPr>
          <p:cNvSpPr/>
          <p:nvPr/>
        </p:nvSpPr>
        <p:spPr>
          <a:xfrm>
            <a:off x="4894385" y="3455152"/>
            <a:ext cx="577003" cy="35379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tag Medium" panose="02000603060000020004"/>
              </a:rPr>
              <a:t>2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A0F8A9D7-AEB1-402F-9578-1CF7BD91AA7B}"/>
              </a:ext>
            </a:extLst>
          </p:cNvPr>
          <p:cNvSpPr/>
          <p:nvPr/>
        </p:nvSpPr>
        <p:spPr>
          <a:xfrm>
            <a:off x="2463349" y="5499853"/>
            <a:ext cx="3008039" cy="3766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tag Medium" panose="02000603060000020004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5C5782-2D65-4475-AC09-423CE8D48361}"/>
              </a:ext>
            </a:extLst>
          </p:cNvPr>
          <p:cNvSpPr txBox="1"/>
          <p:nvPr/>
        </p:nvSpPr>
        <p:spPr>
          <a:xfrm>
            <a:off x="744315" y="1769286"/>
            <a:ext cx="1488997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56" dirty="0">
                <a:solidFill>
                  <a:schemeClr val="accent6">
                    <a:lumMod val="75000"/>
                  </a:schemeClr>
                </a:solidFill>
                <a:latin typeface="Stag Medium" panose="02000603060000020004"/>
              </a:rPr>
              <a:t>Flask + </a:t>
            </a:r>
            <a:r>
              <a:rPr lang="en-US" sz="1556" dirty="0" err="1">
                <a:solidFill>
                  <a:schemeClr val="accent6">
                    <a:lumMod val="75000"/>
                  </a:schemeClr>
                </a:solidFill>
                <a:latin typeface="Stag Medium" panose="02000603060000020004"/>
              </a:rPr>
              <a:t>PyDicom</a:t>
            </a:r>
            <a:endParaRPr lang="en-US" sz="1556" dirty="0">
              <a:solidFill>
                <a:schemeClr val="accent6">
                  <a:lumMod val="75000"/>
                </a:schemeClr>
              </a:solidFill>
              <a:latin typeface="Stag Medium" panose="020006030600000200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119135-5CE5-4147-9A7C-42801F771587}"/>
              </a:ext>
            </a:extLst>
          </p:cNvPr>
          <p:cNvSpPr txBox="1"/>
          <p:nvPr/>
        </p:nvSpPr>
        <p:spPr>
          <a:xfrm>
            <a:off x="3427426" y="1765856"/>
            <a:ext cx="1488997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56" dirty="0">
                <a:solidFill>
                  <a:schemeClr val="accent6">
                    <a:lumMod val="75000"/>
                  </a:schemeClr>
                </a:solidFill>
                <a:latin typeface="Stag Medium" panose="02000603060000020004"/>
              </a:rPr>
              <a:t>Flask + </a:t>
            </a:r>
            <a:r>
              <a:rPr lang="en-US" sz="1556" dirty="0" err="1">
                <a:solidFill>
                  <a:schemeClr val="accent6">
                    <a:lumMod val="75000"/>
                  </a:schemeClr>
                </a:solidFill>
                <a:latin typeface="Stag Medium" panose="02000603060000020004"/>
              </a:rPr>
              <a:t>PyDicom</a:t>
            </a:r>
            <a:endParaRPr lang="en-US" sz="1556" dirty="0">
              <a:solidFill>
                <a:schemeClr val="accent6">
                  <a:lumMod val="75000"/>
                </a:schemeClr>
              </a:solidFill>
              <a:latin typeface="Stag Medium" panose="020006030600000200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BC17F-B085-46F8-8427-057734F3869A}"/>
              </a:ext>
            </a:extLst>
          </p:cNvPr>
          <p:cNvSpPr txBox="1"/>
          <p:nvPr/>
        </p:nvSpPr>
        <p:spPr>
          <a:xfrm>
            <a:off x="5604536" y="1773073"/>
            <a:ext cx="2687081" cy="3078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56" dirty="0">
                <a:solidFill>
                  <a:schemeClr val="accent6">
                    <a:lumMod val="75000"/>
                  </a:schemeClr>
                </a:solidFill>
                <a:latin typeface="Stag Medium" panose="02000603060000020004"/>
              </a:rPr>
              <a:t>Flask + </a:t>
            </a:r>
            <a:r>
              <a:rPr lang="en-US" sz="1556" dirty="0" err="1">
                <a:solidFill>
                  <a:schemeClr val="accent6">
                    <a:lumMod val="75000"/>
                  </a:schemeClr>
                </a:solidFill>
                <a:latin typeface="Stag Medium" panose="02000603060000020004"/>
              </a:rPr>
              <a:t>PyDicom</a:t>
            </a:r>
            <a:r>
              <a:rPr lang="en-US" sz="1556" dirty="0">
                <a:solidFill>
                  <a:schemeClr val="accent6">
                    <a:lumMod val="75000"/>
                  </a:schemeClr>
                </a:solidFill>
                <a:latin typeface="Stag Medium" panose="02000603060000020004"/>
              </a:rPr>
              <a:t> + PIL + </a:t>
            </a:r>
            <a:r>
              <a:rPr lang="en-US" sz="1556" dirty="0" err="1">
                <a:solidFill>
                  <a:schemeClr val="accent6">
                    <a:lumMod val="75000"/>
                  </a:schemeClr>
                </a:solidFill>
                <a:latin typeface="Stag Medium" panose="02000603060000020004"/>
              </a:rPr>
              <a:t>Numpy</a:t>
            </a:r>
            <a:endParaRPr lang="en-US" sz="1556" dirty="0">
              <a:solidFill>
                <a:schemeClr val="accent6">
                  <a:lumMod val="75000"/>
                </a:schemeClr>
              </a:solidFill>
              <a:latin typeface="Stag Medium" panose="02000603060000020004"/>
            </a:endParaRP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529BA30F-3BFB-4CE6-9ADC-9E7AFF3DD15C}"/>
              </a:ext>
            </a:extLst>
          </p:cNvPr>
          <p:cNvSpPr/>
          <p:nvPr/>
        </p:nvSpPr>
        <p:spPr>
          <a:xfrm>
            <a:off x="2463349" y="4658382"/>
            <a:ext cx="3008039" cy="3766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tag Medium" panose="02000603060000020004"/>
              </a:rPr>
              <a:t>3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41520B86-473B-4713-9343-3BB449B69965}"/>
              </a:ext>
            </a:extLst>
          </p:cNvPr>
          <p:cNvSpPr/>
          <p:nvPr/>
        </p:nvSpPr>
        <p:spPr>
          <a:xfrm>
            <a:off x="4894385" y="5864227"/>
            <a:ext cx="577003" cy="35379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tag Medium" panose="02000603060000020004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0253D-2F7B-45BB-B457-B2A443C79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439" y="3291090"/>
            <a:ext cx="3170999" cy="21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2339D8-4375-472C-A426-502E2D88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IHE AI Results [AIR]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195F7-FB12-4B39-A8B7-AECC1073C9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0795" y="2461920"/>
            <a:ext cx="5167126" cy="3843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A204D7-967A-4D5A-AC03-626A80AE7F16}"/>
              </a:ext>
            </a:extLst>
          </p:cNvPr>
          <p:cNvSpPr txBox="1"/>
          <p:nvPr/>
        </p:nvSpPr>
        <p:spPr>
          <a:xfrm>
            <a:off x="6574207" y="6361052"/>
            <a:ext cx="4737679" cy="24615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See </a:t>
            </a:r>
            <a:r>
              <a:rPr lang="en-US" sz="1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https://www.ihe.net/uploadedFiles/Documents/Radiology/IHE_RAD_Suppl_AIR.pdf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183149E0-7FC8-49A8-8A9B-919D45C1A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873337"/>
              </p:ext>
            </p:extLst>
          </p:nvPr>
        </p:nvGraphicFramePr>
        <p:xfrm>
          <a:off x="677642" y="2461920"/>
          <a:ext cx="5167126" cy="332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563">
                  <a:extLst>
                    <a:ext uri="{9D8B030D-6E8A-4147-A177-3AD203B41FA5}">
                      <a16:colId xmlns:a16="http://schemas.microsoft.com/office/drawing/2014/main" val="4151495094"/>
                    </a:ext>
                  </a:extLst>
                </a:gridCol>
                <a:gridCol w="2699563">
                  <a:extLst>
                    <a:ext uri="{9D8B030D-6E8A-4147-A177-3AD203B41FA5}">
                      <a16:colId xmlns:a16="http://schemas.microsoft.com/office/drawing/2014/main" val="2089741436"/>
                    </a:ext>
                  </a:extLst>
                </a:gridCol>
              </a:tblGrid>
              <a:tr h="3961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tag Medium" panose="02000603060000020004"/>
                        </a:rPr>
                        <a:t>Type of AI Result: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Stag Medium" panose="02000603060000020004"/>
                        </a:rPr>
                        <a:t>Use This: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289277518"/>
                  </a:ext>
                </a:extLst>
              </a:tr>
              <a:tr h="45820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Qualitative Finding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DICOM SR TID 1500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84673401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Measurement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DICOM SR TID 1500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10217178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Location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DICOM SR TID 1500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37182633"/>
                  </a:ext>
                </a:extLst>
              </a:tr>
              <a:tr h="458202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Segmentation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DICOM Segmentation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509808453"/>
                  </a:ext>
                </a:extLst>
              </a:tr>
              <a:tr h="458202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Parametric Map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DICOM Parametric Map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14283143"/>
                  </a:ext>
                </a:extLst>
              </a:tr>
              <a:tr h="365665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Tracking ID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DICOM SR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558459456"/>
                  </a:ext>
                </a:extLst>
              </a:tr>
              <a:tr h="45820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Imaging Reference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tag Medium" panose="02000603060000020004"/>
                        </a:rPr>
                        <a:t>DICOM KOS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848340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llout: Line 22">
            <a:extLst>
              <a:ext uri="{FF2B5EF4-FFF2-40B4-BE49-F238E27FC236}">
                <a16:creationId xmlns:a16="http://schemas.microsoft.com/office/drawing/2014/main" id="{6AD81B2F-4056-46E5-A245-67658D0234AC}"/>
              </a:ext>
            </a:extLst>
          </p:cNvPr>
          <p:cNvSpPr/>
          <p:nvPr/>
        </p:nvSpPr>
        <p:spPr>
          <a:xfrm>
            <a:off x="4761570" y="4118731"/>
            <a:ext cx="2453269" cy="2225039"/>
          </a:xfrm>
          <a:prstGeom prst="borderCallout1">
            <a:avLst>
              <a:gd name="adj1" fmla="val 420"/>
              <a:gd name="adj2" fmla="val 51397"/>
              <a:gd name="adj3" fmla="val -24029"/>
              <a:gd name="adj4" fmla="val 46433"/>
            </a:avLst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2833090-3A32-428D-87DB-24E0E8DE8164}"/>
              </a:ext>
            </a:extLst>
          </p:cNvPr>
          <p:cNvSpPr/>
          <p:nvPr/>
        </p:nvSpPr>
        <p:spPr>
          <a:xfrm>
            <a:off x="2990064" y="2101283"/>
            <a:ext cx="4395435" cy="1072871"/>
          </a:xfrm>
          <a:custGeom>
            <a:avLst/>
            <a:gdLst>
              <a:gd name="connsiteX0" fmla="*/ 200383 w 4423133"/>
              <a:gd name="connsiteY0" fmla="*/ 46274 h 1100374"/>
              <a:gd name="connsiteX1" fmla="*/ 289283 w 4423133"/>
              <a:gd name="connsiteY1" fmla="*/ 1824 h 1100374"/>
              <a:gd name="connsiteX2" fmla="*/ 2975333 w 4423133"/>
              <a:gd name="connsiteY2" fmla="*/ 90724 h 1100374"/>
              <a:gd name="connsiteX3" fmla="*/ 1216383 w 4423133"/>
              <a:gd name="connsiteY3" fmla="*/ 757474 h 1100374"/>
              <a:gd name="connsiteX4" fmla="*/ 4423133 w 4423133"/>
              <a:gd name="connsiteY4" fmla="*/ 1100374 h 1100374"/>
              <a:gd name="connsiteX0" fmla="*/ 46043 w 4978405"/>
              <a:gd name="connsiteY0" fmla="*/ 1154 h 1588654"/>
              <a:gd name="connsiteX1" fmla="*/ 844555 w 4978405"/>
              <a:gd name="connsiteY1" fmla="*/ 490104 h 1588654"/>
              <a:gd name="connsiteX2" fmla="*/ 3530605 w 4978405"/>
              <a:gd name="connsiteY2" fmla="*/ 579004 h 1588654"/>
              <a:gd name="connsiteX3" fmla="*/ 1771655 w 4978405"/>
              <a:gd name="connsiteY3" fmla="*/ 1245754 h 1588654"/>
              <a:gd name="connsiteX4" fmla="*/ 4978405 w 4978405"/>
              <a:gd name="connsiteY4" fmla="*/ 1588654 h 1588654"/>
              <a:gd name="connsiteX0" fmla="*/ 0 w 4932362"/>
              <a:gd name="connsiteY0" fmla="*/ 0 h 1587500"/>
              <a:gd name="connsiteX1" fmla="*/ 798512 w 4932362"/>
              <a:gd name="connsiteY1" fmla="*/ 488950 h 1587500"/>
              <a:gd name="connsiteX2" fmla="*/ 3484562 w 4932362"/>
              <a:gd name="connsiteY2" fmla="*/ 577850 h 1587500"/>
              <a:gd name="connsiteX3" fmla="*/ 1725612 w 4932362"/>
              <a:gd name="connsiteY3" fmla="*/ 1244600 h 1587500"/>
              <a:gd name="connsiteX4" fmla="*/ 4932362 w 4932362"/>
              <a:gd name="connsiteY4" fmla="*/ 1587500 h 1587500"/>
              <a:gd name="connsiteX0" fmla="*/ 0 w 4932362"/>
              <a:gd name="connsiteY0" fmla="*/ 0 h 1587500"/>
              <a:gd name="connsiteX1" fmla="*/ 2346325 w 4932362"/>
              <a:gd name="connsiteY1" fmla="*/ 372269 h 1587500"/>
              <a:gd name="connsiteX2" fmla="*/ 3484562 w 4932362"/>
              <a:gd name="connsiteY2" fmla="*/ 577850 h 1587500"/>
              <a:gd name="connsiteX3" fmla="*/ 1725612 w 4932362"/>
              <a:gd name="connsiteY3" fmla="*/ 1244600 h 1587500"/>
              <a:gd name="connsiteX4" fmla="*/ 4932362 w 4932362"/>
              <a:gd name="connsiteY4" fmla="*/ 1587500 h 1587500"/>
              <a:gd name="connsiteX0" fmla="*/ 0 w 4949030"/>
              <a:gd name="connsiteY0" fmla="*/ 109602 h 1216090"/>
              <a:gd name="connsiteX1" fmla="*/ 2362993 w 4949030"/>
              <a:gd name="connsiteY1" fmla="*/ 859 h 1216090"/>
              <a:gd name="connsiteX2" fmla="*/ 3501230 w 4949030"/>
              <a:gd name="connsiteY2" fmla="*/ 206440 h 1216090"/>
              <a:gd name="connsiteX3" fmla="*/ 1742280 w 4949030"/>
              <a:gd name="connsiteY3" fmla="*/ 873190 h 1216090"/>
              <a:gd name="connsiteX4" fmla="*/ 4949030 w 4949030"/>
              <a:gd name="connsiteY4" fmla="*/ 1216090 h 1216090"/>
              <a:gd name="connsiteX0" fmla="*/ 0 w 4949030"/>
              <a:gd name="connsiteY0" fmla="*/ 109602 h 1396530"/>
              <a:gd name="connsiteX1" fmla="*/ 2362993 w 4949030"/>
              <a:gd name="connsiteY1" fmla="*/ 859 h 1396530"/>
              <a:gd name="connsiteX2" fmla="*/ 3501230 w 4949030"/>
              <a:gd name="connsiteY2" fmla="*/ 206440 h 1396530"/>
              <a:gd name="connsiteX3" fmla="*/ 1304130 w 4949030"/>
              <a:gd name="connsiteY3" fmla="*/ 1354203 h 1396530"/>
              <a:gd name="connsiteX4" fmla="*/ 4949030 w 4949030"/>
              <a:gd name="connsiteY4" fmla="*/ 1216090 h 1396530"/>
              <a:gd name="connsiteX0" fmla="*/ 0 w 4396580"/>
              <a:gd name="connsiteY0" fmla="*/ 109602 h 1393869"/>
              <a:gd name="connsiteX1" fmla="*/ 2362993 w 4396580"/>
              <a:gd name="connsiteY1" fmla="*/ 859 h 1393869"/>
              <a:gd name="connsiteX2" fmla="*/ 3501230 w 4396580"/>
              <a:gd name="connsiteY2" fmla="*/ 206440 h 1393869"/>
              <a:gd name="connsiteX3" fmla="*/ 1304130 w 4396580"/>
              <a:gd name="connsiteY3" fmla="*/ 1354203 h 1393869"/>
              <a:gd name="connsiteX4" fmla="*/ 4396580 w 4396580"/>
              <a:gd name="connsiteY4" fmla="*/ 1182752 h 1393869"/>
              <a:gd name="connsiteX0" fmla="*/ 0 w 4396580"/>
              <a:gd name="connsiteY0" fmla="*/ 109602 h 1182752"/>
              <a:gd name="connsiteX1" fmla="*/ 2362993 w 4396580"/>
              <a:gd name="connsiteY1" fmla="*/ 859 h 1182752"/>
              <a:gd name="connsiteX2" fmla="*/ 3501230 w 4396580"/>
              <a:gd name="connsiteY2" fmla="*/ 206440 h 1182752"/>
              <a:gd name="connsiteX3" fmla="*/ 1204118 w 4396580"/>
              <a:gd name="connsiteY3" fmla="*/ 977966 h 1182752"/>
              <a:gd name="connsiteX4" fmla="*/ 4396580 w 4396580"/>
              <a:gd name="connsiteY4" fmla="*/ 1182752 h 1182752"/>
              <a:gd name="connsiteX0" fmla="*/ 0 w 4396580"/>
              <a:gd name="connsiteY0" fmla="*/ 0 h 1073150"/>
              <a:gd name="connsiteX1" fmla="*/ 1253331 w 4396580"/>
              <a:gd name="connsiteY1" fmla="*/ 5557 h 1073150"/>
              <a:gd name="connsiteX2" fmla="*/ 3501230 w 4396580"/>
              <a:gd name="connsiteY2" fmla="*/ 96838 h 1073150"/>
              <a:gd name="connsiteX3" fmla="*/ 1204118 w 4396580"/>
              <a:gd name="connsiteY3" fmla="*/ 868364 h 1073150"/>
              <a:gd name="connsiteX4" fmla="*/ 4396580 w 4396580"/>
              <a:gd name="connsiteY4" fmla="*/ 1073150 h 1073150"/>
              <a:gd name="connsiteX0" fmla="*/ 0 w 4396580"/>
              <a:gd name="connsiteY0" fmla="*/ 1219 h 1074369"/>
              <a:gd name="connsiteX1" fmla="*/ 1253331 w 4396580"/>
              <a:gd name="connsiteY1" fmla="*/ 6776 h 1074369"/>
              <a:gd name="connsiteX2" fmla="*/ 2563017 w 4396580"/>
              <a:gd name="connsiteY2" fmla="*/ 217119 h 1074369"/>
              <a:gd name="connsiteX3" fmla="*/ 1204118 w 4396580"/>
              <a:gd name="connsiteY3" fmla="*/ 869583 h 1074369"/>
              <a:gd name="connsiteX4" fmla="*/ 4396580 w 4396580"/>
              <a:gd name="connsiteY4" fmla="*/ 1074369 h 1074369"/>
              <a:gd name="connsiteX0" fmla="*/ 0 w 4396580"/>
              <a:gd name="connsiteY0" fmla="*/ 0 h 1073150"/>
              <a:gd name="connsiteX1" fmla="*/ 2563017 w 4396580"/>
              <a:gd name="connsiteY1" fmla="*/ 215900 h 1073150"/>
              <a:gd name="connsiteX2" fmla="*/ 1204118 w 4396580"/>
              <a:gd name="connsiteY2" fmla="*/ 868364 h 1073150"/>
              <a:gd name="connsiteX3" fmla="*/ 4396580 w 4396580"/>
              <a:gd name="connsiteY3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6580" h="1073150">
                <a:moveTo>
                  <a:pt x="0" y="0"/>
                </a:moveTo>
                <a:cubicBezTo>
                  <a:pt x="533962" y="44979"/>
                  <a:pt x="2362331" y="71173"/>
                  <a:pt x="2563017" y="215900"/>
                </a:cubicBezTo>
                <a:cubicBezTo>
                  <a:pt x="2554815" y="359701"/>
                  <a:pt x="962818" y="700089"/>
                  <a:pt x="1204118" y="868364"/>
                </a:cubicBezTo>
                <a:cubicBezTo>
                  <a:pt x="1445418" y="1036639"/>
                  <a:pt x="2913855" y="985837"/>
                  <a:pt x="4396580" y="1073150"/>
                </a:cubicBezTo>
              </a:path>
            </a:pathLst>
          </a:custGeom>
          <a:noFill/>
          <a:ln w="571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pic>
        <p:nvPicPr>
          <p:cNvPr id="20" name="Graphic 19" descr="Question Mark with solid fill">
            <a:extLst>
              <a:ext uri="{FF2B5EF4-FFF2-40B4-BE49-F238E27FC236}">
                <a16:creationId xmlns:a16="http://schemas.microsoft.com/office/drawing/2014/main" id="{3A603805-1BC7-43E6-81B4-7C2B0D24C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2742" y="1087113"/>
            <a:ext cx="2888691" cy="2888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F61FE-BCBC-450D-B7CD-4D73B833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The Promise of AI</a:t>
            </a:r>
          </a:p>
        </p:txBody>
      </p:sp>
      <p:pic>
        <p:nvPicPr>
          <p:cNvPr id="5" name="Graphic 4" descr="Skeleton with solid fill">
            <a:extLst>
              <a:ext uri="{FF2B5EF4-FFF2-40B4-BE49-F238E27FC236}">
                <a16:creationId xmlns:a16="http://schemas.microsoft.com/office/drawing/2014/main" id="{A4D5EB7C-18B2-42AC-938E-901AC79A4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6555" y="1702983"/>
            <a:ext cx="1869472" cy="18694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A718B3-ECD7-4E7C-ADE9-DE6BF23B71E3}"/>
              </a:ext>
            </a:extLst>
          </p:cNvPr>
          <p:cNvSpPr txBox="1"/>
          <p:nvPr/>
        </p:nvSpPr>
        <p:spPr>
          <a:xfrm>
            <a:off x="8710474" y="1554504"/>
            <a:ext cx="2765694" cy="1476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Improved patient outcomes</a:t>
            </a:r>
          </a:p>
          <a:p>
            <a:r>
              <a:rPr lang="en-US" sz="1799" dirty="0"/>
              <a:t>More efficient care delivery</a:t>
            </a:r>
          </a:p>
          <a:p>
            <a:r>
              <a:rPr lang="en-US" sz="1799" dirty="0"/>
              <a:t>Happy patients and staff</a:t>
            </a:r>
          </a:p>
          <a:p>
            <a:r>
              <a:rPr lang="en-US" sz="1799" dirty="0"/>
              <a:t>Less clinician burnout</a:t>
            </a:r>
          </a:p>
          <a:p>
            <a:r>
              <a:rPr lang="en-US" sz="1799" dirty="0"/>
              <a:t>&lt;…&gt;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6C73DA-258E-4656-867C-C980B0F0558E}"/>
              </a:ext>
            </a:extLst>
          </p:cNvPr>
          <p:cNvSpPr txBox="1"/>
          <p:nvPr/>
        </p:nvSpPr>
        <p:spPr>
          <a:xfrm>
            <a:off x="8089750" y="3439368"/>
            <a:ext cx="56137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/>
              <a:t>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35EAD1-E972-426C-885E-5B87051E937C}"/>
              </a:ext>
            </a:extLst>
          </p:cNvPr>
          <p:cNvSpPr txBox="1"/>
          <p:nvPr/>
        </p:nvSpPr>
        <p:spPr>
          <a:xfrm>
            <a:off x="182822" y="1708051"/>
            <a:ext cx="1762652" cy="1476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99" dirty="0"/>
              <a:t>Medical images</a:t>
            </a:r>
          </a:p>
          <a:p>
            <a:pPr algn="r"/>
            <a:r>
              <a:rPr lang="en-US" sz="1799" dirty="0"/>
              <a:t>Orders / reports</a:t>
            </a:r>
          </a:p>
          <a:p>
            <a:pPr algn="r"/>
            <a:r>
              <a:rPr lang="en-US" sz="1799" dirty="0"/>
              <a:t>Health record</a:t>
            </a:r>
          </a:p>
          <a:p>
            <a:pPr algn="r"/>
            <a:r>
              <a:rPr lang="en-US" sz="1799" dirty="0"/>
              <a:t>Operational data</a:t>
            </a:r>
          </a:p>
          <a:p>
            <a:pPr algn="r"/>
            <a:r>
              <a:rPr lang="en-US" sz="1799" dirty="0"/>
              <a:t>&lt;…&gt;</a:t>
            </a:r>
          </a:p>
        </p:txBody>
      </p:sp>
      <p:pic>
        <p:nvPicPr>
          <p:cNvPr id="25" name="Graphic 24" descr="Treasure Map with solid fill">
            <a:extLst>
              <a:ext uri="{FF2B5EF4-FFF2-40B4-BE49-F238E27FC236}">
                <a16:creationId xmlns:a16="http://schemas.microsoft.com/office/drawing/2014/main" id="{3EBA5801-589C-4C4A-B91A-9B524FFFD9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4696" y="1738791"/>
            <a:ext cx="1887839" cy="1887839"/>
          </a:xfrm>
          <a:prstGeom prst="rect">
            <a:avLst/>
          </a:prstGeom>
        </p:spPr>
      </p:pic>
      <p:pic>
        <p:nvPicPr>
          <p:cNvPr id="26" name="Graphic 25" descr="Document with solid fill">
            <a:extLst>
              <a:ext uri="{FF2B5EF4-FFF2-40B4-BE49-F238E27FC236}">
                <a16:creationId xmlns:a16="http://schemas.microsoft.com/office/drawing/2014/main" id="{C01F6BE6-A3C2-4D73-A27D-E8589CDE4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87030" y="2876987"/>
            <a:ext cx="712056" cy="712056"/>
          </a:xfrm>
          <a:prstGeom prst="rect">
            <a:avLst/>
          </a:prstGeom>
        </p:spPr>
      </p:pic>
      <p:pic>
        <p:nvPicPr>
          <p:cNvPr id="30" name="Graphic 29" descr="Rainbow with solid fill">
            <a:extLst>
              <a:ext uri="{FF2B5EF4-FFF2-40B4-BE49-F238E27FC236}">
                <a16:creationId xmlns:a16="http://schemas.microsoft.com/office/drawing/2014/main" id="{FCA7EACC-EF2D-4D19-A04D-587704B4D9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51518" y="2292976"/>
            <a:ext cx="1602433" cy="1602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C4368-5DC9-80D7-1D50-592997F0ABF4}"/>
              </a:ext>
            </a:extLst>
          </p:cNvPr>
          <p:cNvSpPr txBox="1"/>
          <p:nvPr/>
        </p:nvSpPr>
        <p:spPr>
          <a:xfrm>
            <a:off x="4761570" y="6305550"/>
            <a:ext cx="2453269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dirty="0"/>
              <a:t>STANDARDS!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9C090-F629-E160-2183-202C2C899F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5766" y="4235478"/>
            <a:ext cx="2203689" cy="2008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4C854C1-EB16-C622-D455-673F6F54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53" y="5047158"/>
            <a:ext cx="1458280" cy="31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8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15" grpId="0"/>
      <p:bldP spid="16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DAB94A-5E86-4B64-9DAC-574AA2E4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AI for Medical Imaging has Domain-Specific Requirements</a:t>
            </a:r>
          </a:p>
        </p:txBody>
      </p:sp>
      <p:pic>
        <p:nvPicPr>
          <p:cNvPr id="25" name="Picture Placeholder 24" descr="A picture containing blur&#10;&#10;Description automatically generated">
            <a:extLst>
              <a:ext uri="{FF2B5EF4-FFF2-40B4-BE49-F238E27FC236}">
                <a16:creationId xmlns:a16="http://schemas.microsoft.com/office/drawing/2014/main" id="{063CB565-15FC-1060-0476-460BC7423DD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r="6864"/>
          <a:stretch>
            <a:fillRect/>
          </a:stretch>
        </p:blipFill>
        <p:spPr>
          <a:xfrm>
            <a:off x="8086177" y="1616075"/>
            <a:ext cx="3104201" cy="3459163"/>
          </a:xfrm>
        </p:spPr>
      </p:pic>
      <p:pic>
        <p:nvPicPr>
          <p:cNvPr id="4" name="Picture Placeholder 3" descr="A picture containing green, colorful, bright&#10;&#10;Description automatically generated">
            <a:extLst>
              <a:ext uri="{FF2B5EF4-FFF2-40B4-BE49-F238E27FC236}">
                <a16:creationId xmlns:a16="http://schemas.microsoft.com/office/drawing/2014/main" id="{F45C177D-C299-1971-BAAC-4FEB90D24F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62"/>
          <a:stretch>
            <a:fillRect/>
          </a:stretch>
        </p:blipFill>
        <p:spPr>
          <a:xfrm>
            <a:off x="895591" y="1616075"/>
            <a:ext cx="3104202" cy="3459163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669DAB-C929-2A32-B4F0-244EFBFDCB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9848" y="5130800"/>
            <a:ext cx="3595688" cy="2508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Multi-Modal and Multi-AI Use Cases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982034-C3BA-29AA-62C9-661EE9CA77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9848" y="5323042"/>
            <a:ext cx="3595688" cy="787400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/>
              <a:t>Triage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/>
              <a:t>Acquisition, post-processing, registration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/>
              <a:t>Segmentation and classification 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/>
              <a:t>Reporting across diagnostic modalities and instruments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855FC18-8AB3-BC59-6856-47F1C472F95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65344" y="5367646"/>
            <a:ext cx="3597275" cy="635000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/>
              <a:t>3D and High Resolution Datasets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/>
              <a:t>Data Augmentation and Expert Labeling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/>
              <a:t>Model architectures and model zoos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/>
              <a:t>AutoML and Federated Learning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C790A82-49CA-B1E3-4B2A-5CD91DF9FDD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40434" y="5130800"/>
            <a:ext cx="3595687" cy="2508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Ecosystem Interoperability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67C4CC2-5236-988C-485C-322E9DD4A5D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40434" y="5367646"/>
            <a:ext cx="3595687" cy="635000"/>
          </a:xfrm>
        </p:spPr>
        <p:txBody>
          <a:bodyPr vert="horz" lIns="30472" tIns="15236" rIns="30472" bIns="15236" rtlCol="0"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>
                <a:cs typeface="NVIDIA Sans"/>
              </a:rPr>
              <a:t>PACS, VNAs, DICOM routers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>
                <a:cs typeface="NVIDIA Sans"/>
              </a:rPr>
              <a:t>AI Marketplaces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>
                <a:cs typeface="NVIDIA Sans"/>
              </a:rPr>
              <a:t>HL7 Engines, EMRs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>
                <a:cs typeface="NVIDIA Sans"/>
              </a:rPr>
              <a:t>Integration of instruments into ecosystem</a:t>
            </a:r>
          </a:p>
        </p:txBody>
      </p:sp>
      <p:pic>
        <p:nvPicPr>
          <p:cNvPr id="36" name="Picture Placeholder 35" descr="A person writing on a computer&#10;&#10;Description automatically generated with low confidence">
            <a:extLst>
              <a:ext uri="{FF2B5EF4-FFF2-40B4-BE49-F238E27FC236}">
                <a16:creationId xmlns:a16="http://schemas.microsoft.com/office/drawing/2014/main" id="{69308446-0EE7-A28E-13DA-9DC777839A8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r="25203"/>
          <a:stretch/>
        </p:blipFill>
        <p:spPr>
          <a:xfrm>
            <a:off x="4511195" y="1616075"/>
            <a:ext cx="3105572" cy="3457792"/>
          </a:xfrm>
        </p:spPr>
      </p:pic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A6F468CB-99F5-B45C-CE62-1E4CCED71EF9}"/>
              </a:ext>
            </a:extLst>
          </p:cNvPr>
          <p:cNvSpPr txBox="1">
            <a:spLocks/>
          </p:cNvSpPr>
          <p:nvPr/>
        </p:nvSpPr>
        <p:spPr>
          <a:xfrm>
            <a:off x="4265344" y="5130800"/>
            <a:ext cx="3597275" cy="25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Domain Specific Platforms</a:t>
            </a:r>
          </a:p>
        </p:txBody>
      </p:sp>
    </p:spTree>
    <p:extLst>
      <p:ext uri="{BB962C8B-B14F-4D97-AF65-F5344CB8AC3E}">
        <p14:creationId xmlns:p14="http://schemas.microsoft.com/office/powerpoint/2010/main" val="31539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19F8B-CFE1-4ED9-9E00-F2DC1631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Common AI Workflows in Medical Imaging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05CBFE28-FEF0-1967-D358-CF74551E530A}"/>
              </a:ext>
            </a:extLst>
          </p:cNvPr>
          <p:cNvSpPr/>
          <p:nvPr/>
        </p:nvSpPr>
        <p:spPr>
          <a:xfrm>
            <a:off x="2916173" y="1874117"/>
            <a:ext cx="1401715" cy="14017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33" err="1">
              <a:solidFill>
                <a:schemeClr val="tx1"/>
              </a:solidFill>
            </a:endParaRPr>
          </a:p>
        </p:txBody>
      </p:sp>
      <p:pic>
        <p:nvPicPr>
          <p:cNvPr id="14" name="Graphic 13" descr="Web design outline">
            <a:extLst>
              <a:ext uri="{FF2B5EF4-FFF2-40B4-BE49-F238E27FC236}">
                <a16:creationId xmlns:a16="http://schemas.microsoft.com/office/drawing/2014/main" id="{98BD041A-5CC5-5EA7-20E2-2F9D155E1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2907" y="1810851"/>
            <a:ext cx="1528249" cy="1528249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6DA1D88-1751-D12A-D309-09EC8B63A02A}"/>
              </a:ext>
            </a:extLst>
          </p:cNvPr>
          <p:cNvSpPr/>
          <p:nvPr/>
        </p:nvSpPr>
        <p:spPr>
          <a:xfrm>
            <a:off x="10039467" y="4256004"/>
            <a:ext cx="1401715" cy="14017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33" err="1">
              <a:solidFill>
                <a:schemeClr val="tx1"/>
              </a:solidFill>
            </a:endParaRPr>
          </a:p>
        </p:txBody>
      </p:sp>
      <p:pic>
        <p:nvPicPr>
          <p:cNvPr id="16" name="Graphic 15" descr="Architecture outline">
            <a:extLst>
              <a:ext uri="{FF2B5EF4-FFF2-40B4-BE49-F238E27FC236}">
                <a16:creationId xmlns:a16="http://schemas.microsoft.com/office/drawing/2014/main" id="{FD8F9CCB-4FFE-71A5-BF60-F535359B6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6201" y="4192738"/>
            <a:ext cx="1528249" cy="1528249"/>
          </a:xfrm>
          <a:prstGeom prst="rect">
            <a:avLst/>
          </a:prstGeom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F9E2D307-CB4D-D4CC-0222-7065CC8E70FF}"/>
              </a:ext>
            </a:extLst>
          </p:cNvPr>
          <p:cNvSpPr/>
          <p:nvPr/>
        </p:nvSpPr>
        <p:spPr>
          <a:xfrm>
            <a:off x="7641827" y="4256004"/>
            <a:ext cx="1401715" cy="14017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33" err="1">
              <a:solidFill>
                <a:schemeClr val="tx1"/>
              </a:solidFill>
            </a:endParaRPr>
          </a:p>
        </p:txBody>
      </p:sp>
      <p:pic>
        <p:nvPicPr>
          <p:cNvPr id="18" name="Graphic 17" descr="Box outline">
            <a:extLst>
              <a:ext uri="{FF2B5EF4-FFF2-40B4-BE49-F238E27FC236}">
                <a16:creationId xmlns:a16="http://schemas.microsoft.com/office/drawing/2014/main" id="{B263CAD6-EE40-E69F-1A79-9E49A5CBE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78561" y="4192738"/>
            <a:ext cx="1528249" cy="1528249"/>
          </a:xfrm>
          <a:prstGeom prst="rect">
            <a:avLst/>
          </a:prstGeom>
        </p:spPr>
      </p:pic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9B4A2EF5-39C5-7254-75CF-8EA0412048BE}"/>
              </a:ext>
            </a:extLst>
          </p:cNvPr>
          <p:cNvSpPr/>
          <p:nvPr/>
        </p:nvSpPr>
        <p:spPr>
          <a:xfrm>
            <a:off x="5272191" y="1874117"/>
            <a:ext cx="1401715" cy="14017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33" err="1">
              <a:solidFill>
                <a:schemeClr val="tx1"/>
              </a:solidFill>
            </a:endParaRPr>
          </a:p>
        </p:txBody>
      </p:sp>
      <p:pic>
        <p:nvPicPr>
          <p:cNvPr id="10" name="Graphic 9" descr="Monitor outline">
            <a:extLst>
              <a:ext uri="{FF2B5EF4-FFF2-40B4-BE49-F238E27FC236}">
                <a16:creationId xmlns:a16="http://schemas.microsoft.com/office/drawing/2014/main" id="{3681D2DC-ED95-8885-9280-A6D591749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8925" y="1810851"/>
            <a:ext cx="1528249" cy="1528249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7FF0550-1237-7E91-15BD-02D508E38991}"/>
              </a:ext>
            </a:extLst>
          </p:cNvPr>
          <p:cNvSpPr/>
          <p:nvPr/>
        </p:nvSpPr>
        <p:spPr>
          <a:xfrm>
            <a:off x="5272191" y="4256004"/>
            <a:ext cx="1401715" cy="14017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33" err="1">
              <a:solidFill>
                <a:schemeClr val="tx1"/>
              </a:solidFill>
            </a:endParaRPr>
          </a:p>
        </p:txBody>
      </p:sp>
      <p:pic>
        <p:nvPicPr>
          <p:cNvPr id="20" name="Graphic 19" descr="Artificial Intelligence outline">
            <a:extLst>
              <a:ext uri="{FF2B5EF4-FFF2-40B4-BE49-F238E27FC236}">
                <a16:creationId xmlns:a16="http://schemas.microsoft.com/office/drawing/2014/main" id="{CE60237C-E15B-848F-71FD-60B2BB0B4B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08925" y="4192738"/>
            <a:ext cx="1528249" cy="152824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7012A0-AE99-E20A-9EBE-104B8F43ACB3}"/>
              </a:ext>
            </a:extLst>
          </p:cNvPr>
          <p:cNvSpPr/>
          <p:nvPr/>
        </p:nvSpPr>
        <p:spPr>
          <a:xfrm>
            <a:off x="2916173" y="4256004"/>
            <a:ext cx="1401715" cy="14017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33" err="1">
              <a:solidFill>
                <a:schemeClr val="tx1"/>
              </a:solidFill>
            </a:endParaRPr>
          </a:p>
        </p:txBody>
      </p:sp>
      <p:pic>
        <p:nvPicPr>
          <p:cNvPr id="24" name="Graphic 23" descr="Database outline">
            <a:extLst>
              <a:ext uri="{FF2B5EF4-FFF2-40B4-BE49-F238E27FC236}">
                <a16:creationId xmlns:a16="http://schemas.microsoft.com/office/drawing/2014/main" id="{A0628010-832A-C010-B8D4-4BE4BD9780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52907" y="4192738"/>
            <a:ext cx="1528249" cy="152824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5AC86FC-A990-4DD1-907B-D313B712E8AD}"/>
              </a:ext>
            </a:extLst>
          </p:cNvPr>
          <p:cNvSpPr/>
          <p:nvPr/>
        </p:nvSpPr>
        <p:spPr>
          <a:xfrm>
            <a:off x="1548080" y="2418331"/>
            <a:ext cx="1234119" cy="313289"/>
          </a:xfrm>
          <a:prstGeom prst="rightArrow">
            <a:avLst/>
          </a:prstGeom>
          <a:solidFill>
            <a:srgbClr val="6E788E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Inference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471170-E193-4438-9794-D7F08C3CFAEA}"/>
              </a:ext>
            </a:extLst>
          </p:cNvPr>
          <p:cNvSpPr txBox="1"/>
          <p:nvPr/>
        </p:nvSpPr>
        <p:spPr>
          <a:xfrm>
            <a:off x="2740320" y="5713165"/>
            <a:ext cx="1753421" cy="7384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dirty="0">
                <a:ea typeface="MS PGothic" pitchFamily="34" charset="-128"/>
              </a:rPr>
              <a:t>Curate</a:t>
            </a:r>
          </a:p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ea typeface="MS PGothic" pitchFamily="34" charset="-128"/>
              </a:rPr>
              <a:t>View, Organize, Annotate</a:t>
            </a:r>
          </a:p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ea typeface="MS PGothic" pitchFamily="34" charset="-128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595148D9-62A2-4EE3-AA2D-6C258DD27806}"/>
              </a:ext>
            </a:extLst>
          </p:cNvPr>
          <p:cNvSpPr/>
          <p:nvPr/>
        </p:nvSpPr>
        <p:spPr>
          <a:xfrm>
            <a:off x="4426499" y="4800218"/>
            <a:ext cx="740466" cy="313289"/>
          </a:xfrm>
          <a:prstGeom prst="rightArrow">
            <a:avLst/>
          </a:prstGeom>
          <a:solidFill>
            <a:srgbClr val="6E788E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7CA90F-FF88-4971-B863-9812D5E6283A}"/>
              </a:ext>
            </a:extLst>
          </p:cNvPr>
          <p:cNvSpPr txBox="1"/>
          <p:nvPr/>
        </p:nvSpPr>
        <p:spPr>
          <a:xfrm>
            <a:off x="5340828" y="5717075"/>
            <a:ext cx="1264441" cy="553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dirty="0">
                <a:ea typeface="MS PGothic" pitchFamily="34" charset="-128"/>
              </a:rPr>
              <a:t>Train</a:t>
            </a:r>
          </a:p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ea typeface="MS PGothic" pitchFamily="34" charset="-128"/>
              </a:rPr>
              <a:t>Create, Fine-tune</a:t>
            </a: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7AB2B6DB-0D9C-4652-8AAA-4A73671188EC}"/>
              </a:ext>
            </a:extLst>
          </p:cNvPr>
          <p:cNvSpPr/>
          <p:nvPr/>
        </p:nvSpPr>
        <p:spPr>
          <a:xfrm rot="2147804">
            <a:off x="1352390" y="3607804"/>
            <a:ext cx="1675185" cy="313289"/>
          </a:xfrm>
          <a:prstGeom prst="rightArrow">
            <a:avLst/>
          </a:prstGeom>
          <a:solidFill>
            <a:srgbClr val="6E788E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Train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621CF48-D751-49F1-9A4F-EB4F7FD6335D}"/>
              </a:ext>
            </a:extLst>
          </p:cNvPr>
          <p:cNvSpPr txBox="1"/>
          <p:nvPr/>
        </p:nvSpPr>
        <p:spPr>
          <a:xfrm>
            <a:off x="5108037" y="3287973"/>
            <a:ext cx="1730023" cy="553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dirty="0">
                <a:ea typeface="MS PGothic" pitchFamily="34" charset="-128"/>
              </a:rPr>
              <a:t>Render</a:t>
            </a:r>
          </a:p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ea typeface="MS PGothic" pitchFamily="34" charset="-128"/>
              </a:rPr>
              <a:t>Text, Overlays, Workflow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49FBDA-891E-47B3-9BFF-69A68052118C}"/>
              </a:ext>
            </a:extLst>
          </p:cNvPr>
          <p:cNvSpPr txBox="1"/>
          <p:nvPr/>
        </p:nvSpPr>
        <p:spPr>
          <a:xfrm>
            <a:off x="2804904" y="3287973"/>
            <a:ext cx="1624253" cy="553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dirty="0">
                <a:ea typeface="MS PGothic" pitchFamily="34" charset="-128"/>
              </a:rPr>
              <a:t>Process</a:t>
            </a:r>
          </a:p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ea typeface="MS PGothic" pitchFamily="34" charset="-128"/>
              </a:rPr>
              <a:t>Transform, Infer, Result</a:t>
            </a:r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AEBD9A4D-1618-4BAB-871C-4C2697663E5E}"/>
              </a:ext>
            </a:extLst>
          </p:cNvPr>
          <p:cNvSpPr/>
          <p:nvPr/>
        </p:nvSpPr>
        <p:spPr>
          <a:xfrm>
            <a:off x="4426499" y="2418331"/>
            <a:ext cx="740466" cy="313289"/>
          </a:xfrm>
          <a:prstGeom prst="rightArrow">
            <a:avLst/>
          </a:prstGeom>
          <a:solidFill>
            <a:srgbClr val="6E788E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813A9A61-F490-4ADD-A3F3-B42F0D02FD3E}"/>
              </a:ext>
            </a:extLst>
          </p:cNvPr>
          <p:cNvSpPr/>
          <p:nvPr/>
        </p:nvSpPr>
        <p:spPr>
          <a:xfrm>
            <a:off x="6770627" y="4800218"/>
            <a:ext cx="740466" cy="313289"/>
          </a:xfrm>
          <a:prstGeom prst="rightArrow">
            <a:avLst/>
          </a:prstGeom>
          <a:solidFill>
            <a:srgbClr val="6E788E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202E9B6-C1FA-4256-BAF5-C666C1B45AEE}"/>
              </a:ext>
            </a:extLst>
          </p:cNvPr>
          <p:cNvSpPr txBox="1"/>
          <p:nvPr/>
        </p:nvSpPr>
        <p:spPr>
          <a:xfrm>
            <a:off x="7699761" y="5717075"/>
            <a:ext cx="1285850" cy="553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dirty="0">
                <a:ea typeface="MS PGothic" pitchFamily="34" charset="-128"/>
              </a:rPr>
              <a:t>Export</a:t>
            </a:r>
          </a:p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ea typeface="MS PGothic" pitchFamily="34" charset="-128"/>
              </a:rPr>
              <a:t>Validate, Evaluate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1BF0C-EBEC-45C0-BC85-BE13BC50DC7E}"/>
              </a:ext>
            </a:extLst>
          </p:cNvPr>
          <p:cNvSpPr/>
          <p:nvPr/>
        </p:nvSpPr>
        <p:spPr>
          <a:xfrm>
            <a:off x="25283" y="1875640"/>
            <a:ext cx="1398668" cy="1398668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00D083-0819-88F3-475B-06612A0E2F67}"/>
              </a:ext>
            </a:extLst>
          </p:cNvPr>
          <p:cNvSpPr txBox="1"/>
          <p:nvPr/>
        </p:nvSpPr>
        <p:spPr>
          <a:xfrm>
            <a:off x="9952385" y="5717075"/>
            <a:ext cx="1575881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dirty="0">
                <a:ea typeface="MS PGothic" pitchFamily="34" charset="-128"/>
              </a:rPr>
              <a:t>Build</a:t>
            </a:r>
          </a:p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ea typeface="MS PGothic" pitchFamily="34" charset="-128"/>
              </a:rPr>
              <a:t>Create AI Applications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B4C410F-04E4-EF01-2C1A-052FBAA9EDF4}"/>
              </a:ext>
            </a:extLst>
          </p:cNvPr>
          <p:cNvSpPr/>
          <p:nvPr/>
        </p:nvSpPr>
        <p:spPr>
          <a:xfrm>
            <a:off x="9154375" y="4800218"/>
            <a:ext cx="740466" cy="313289"/>
          </a:xfrm>
          <a:prstGeom prst="rightArrow">
            <a:avLst/>
          </a:prstGeom>
          <a:solidFill>
            <a:srgbClr val="6E788E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82" name="Google Shape;1277;p162">
            <a:extLst>
              <a:ext uri="{FF2B5EF4-FFF2-40B4-BE49-F238E27FC236}">
                <a16:creationId xmlns:a16="http://schemas.microsoft.com/office/drawing/2014/main" id="{5790B73C-26CB-421B-A8A9-18237BFC3B4F}"/>
              </a:ext>
            </a:extLst>
          </p:cNvPr>
          <p:cNvPicPr preferRelativeResize="0"/>
          <p:nvPr/>
        </p:nvPicPr>
        <p:blipFill>
          <a:blip r:embed="rId1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3683" y="2168759"/>
            <a:ext cx="618731" cy="6296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7FFCC63-9099-2F39-1B4D-67BD86A0B1BA}"/>
              </a:ext>
            </a:extLst>
          </p:cNvPr>
          <p:cNvSpPr txBox="1"/>
          <p:nvPr/>
        </p:nvSpPr>
        <p:spPr>
          <a:xfrm>
            <a:off x="109704" y="3287973"/>
            <a:ext cx="1229825" cy="553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dirty="0">
                <a:ea typeface="MS PGothic" pitchFamily="34" charset="-128"/>
              </a:rPr>
              <a:t>Acquire</a:t>
            </a:r>
          </a:p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ea typeface="MS PGothic" pitchFamily="34" charset="-128"/>
              </a:rPr>
              <a:t>Modalities, PACS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1718B00-4D0C-2F81-DF87-F8D163296731}"/>
              </a:ext>
            </a:extLst>
          </p:cNvPr>
          <p:cNvSpPr/>
          <p:nvPr/>
        </p:nvSpPr>
        <p:spPr>
          <a:xfrm>
            <a:off x="7641827" y="1874117"/>
            <a:ext cx="1401715" cy="14017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33" err="1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51DA30-B79B-7C72-F8BF-6E63767D0F86}"/>
              </a:ext>
            </a:extLst>
          </p:cNvPr>
          <p:cNvSpPr txBox="1"/>
          <p:nvPr/>
        </p:nvSpPr>
        <p:spPr>
          <a:xfrm>
            <a:off x="7579855" y="3287973"/>
            <a:ext cx="1525662" cy="553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 dirty="0">
                <a:ea typeface="MS PGothic" pitchFamily="34" charset="-128"/>
              </a:rPr>
              <a:t>Feedback</a:t>
            </a:r>
          </a:p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ea typeface="MS PGothic" pitchFamily="34" charset="-128"/>
              </a:rPr>
              <a:t>Collect, Share, Iterate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B9FF6B03-EF20-B849-5C91-D9D4E1987E30}"/>
              </a:ext>
            </a:extLst>
          </p:cNvPr>
          <p:cNvSpPr/>
          <p:nvPr/>
        </p:nvSpPr>
        <p:spPr>
          <a:xfrm>
            <a:off x="6770627" y="2418331"/>
            <a:ext cx="740466" cy="313289"/>
          </a:xfrm>
          <a:prstGeom prst="rightArrow">
            <a:avLst/>
          </a:prstGeom>
          <a:solidFill>
            <a:srgbClr val="6E788E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8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Graphic 6" descr="Lights On outline">
            <a:extLst>
              <a:ext uri="{FF2B5EF4-FFF2-40B4-BE49-F238E27FC236}">
                <a16:creationId xmlns:a16="http://schemas.microsoft.com/office/drawing/2014/main" id="{35640535-BBFB-D608-82C5-54AF83BE58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99759" y="1932049"/>
            <a:ext cx="1285851" cy="128585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22A131-5F6C-82F1-DF80-294C25CADCA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4013" t="14571" r="14031" b="14292"/>
          <a:stretch/>
        </p:blipFill>
        <p:spPr>
          <a:xfrm>
            <a:off x="148205" y="2005119"/>
            <a:ext cx="1152825" cy="1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0" grpId="0" animBg="1"/>
      <p:bldP spid="94" grpId="0" animBg="1"/>
      <p:bldP spid="103" grpId="0" animBg="1"/>
      <p:bldP spid="88" grpId="0" animBg="1"/>
      <p:bldP spid="26" grpId="0" animBg="1"/>
      <p:bldP spid="6" grpId="0" animBg="1"/>
      <p:bldP spid="46" grpId="0"/>
      <p:bldP spid="62" grpId="0" animBg="1"/>
      <p:bldP spid="72" grpId="0"/>
      <p:bldP spid="75" grpId="0" animBg="1"/>
      <p:bldP spid="84" grpId="0"/>
      <p:bldP spid="79" grpId="0"/>
      <p:bldP spid="89" grpId="0" animBg="1"/>
      <p:bldP spid="95" grpId="0" animBg="1"/>
      <p:bldP spid="96" grpId="0"/>
      <p:bldP spid="57" grpId="0"/>
      <p:bldP spid="58" grpId="0" animBg="1"/>
      <p:bldP spid="47" grpId="0" animBg="1"/>
      <p:bldP spid="49" grpId="0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2339D8-4375-472C-A426-502E2D88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6" dirty="0">
                <a:latin typeface="+mn-lt"/>
              </a:rPr>
              <a:t>AI Interoperability in Imaging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3A22F8-6616-43E3-A171-6B176241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2" y="2596896"/>
            <a:ext cx="5975876" cy="319125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Large Problem Space</a:t>
            </a:r>
          </a:p>
          <a:p>
            <a:pPr lvl="1"/>
            <a:r>
              <a:rPr lang="en-US" dirty="0"/>
              <a:t>Creating, training, validating, deploying, monitoring the performance of, and using artificial intelligence components</a:t>
            </a:r>
          </a:p>
          <a:p>
            <a:r>
              <a:rPr lang="en-US" b="1" dirty="0"/>
              <a:t>Democratic Adoption at Scale</a:t>
            </a:r>
          </a:p>
          <a:p>
            <a:pPr lvl="1"/>
            <a:r>
              <a:rPr lang="en-US" dirty="0"/>
              <a:t>Having a roadmap will make it much easier to select, properly scope, and prioritize/sequence profile development</a:t>
            </a:r>
          </a:p>
          <a:p>
            <a:r>
              <a:rPr lang="en-US" b="1" dirty="0"/>
              <a:t>Consensus Building</a:t>
            </a:r>
          </a:p>
          <a:p>
            <a:pPr lvl="1"/>
            <a:r>
              <a:rPr lang="en-US" dirty="0"/>
              <a:t>Identifying logical next steps will ensure new AI profiles integrate well with each other and with existing imaging infrastructure to shape the overall ecosystem</a:t>
            </a:r>
          </a:p>
          <a:p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8CB6AB-87B9-4F26-BB61-22CBF81C8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82" y="2650820"/>
            <a:ext cx="2920750" cy="3756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A5878-25F6-453A-8E49-643D3355F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38"/>
          <a:stretch/>
        </p:blipFill>
        <p:spPr>
          <a:xfrm>
            <a:off x="7057422" y="2726812"/>
            <a:ext cx="2768773" cy="3538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31480B-F2FC-431E-864E-D9C3779FABE8}"/>
              </a:ext>
            </a:extLst>
          </p:cNvPr>
          <p:cNvSpPr txBox="1"/>
          <p:nvPr/>
        </p:nvSpPr>
        <p:spPr>
          <a:xfrm>
            <a:off x="4900415" y="6517162"/>
            <a:ext cx="6587479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356"/>
            <a:r>
              <a:rPr lang="en-US" sz="933" dirty="0">
                <a:solidFill>
                  <a:srgbClr val="000000"/>
                </a:solidFill>
              </a:rPr>
              <a:t>See: </a:t>
            </a:r>
            <a:r>
              <a:rPr lang="en-US" sz="933" dirty="0">
                <a:solidFill>
                  <a:srgbClr val="000000"/>
                </a:solidFill>
                <a:hlinkClick r:id="rId4"/>
              </a:rPr>
              <a:t>https://www.ihe.net/uploadedFiles/Documents/Radiology/IHE_RAD_White_Paper_AI_Interoperability_in_Imaging.pdf</a:t>
            </a:r>
            <a:r>
              <a:rPr lang="en-US" sz="933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0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ctors discussing test results">
            <a:extLst>
              <a:ext uri="{FF2B5EF4-FFF2-40B4-BE49-F238E27FC236}">
                <a16:creationId xmlns:a16="http://schemas.microsoft.com/office/drawing/2014/main" id="{5E67941A-5558-41C8-9FFD-F6B81C05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21" y="1451629"/>
            <a:ext cx="2482555" cy="165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+mn-lt"/>
              </a:rPr>
              <a:t>Applications of AI in Imaging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4BEC72-4EE0-4209-BD93-B37DAD211DC2}"/>
              </a:ext>
            </a:extLst>
          </p:cNvPr>
          <p:cNvGrpSpPr/>
          <p:nvPr/>
        </p:nvGrpSpPr>
        <p:grpSpPr>
          <a:xfrm>
            <a:off x="611266" y="1462779"/>
            <a:ext cx="10654066" cy="4613806"/>
            <a:chOff x="878103" y="1107521"/>
            <a:chExt cx="10656841" cy="46150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905F35F-E1C7-4EA1-90EE-1380ED66E2FB}"/>
                </a:ext>
              </a:extLst>
            </p:cNvPr>
            <p:cNvGrpSpPr/>
            <p:nvPr/>
          </p:nvGrpSpPr>
          <p:grpSpPr>
            <a:xfrm>
              <a:off x="878103" y="1107521"/>
              <a:ext cx="2478024" cy="4615008"/>
              <a:chOff x="878103" y="1107521"/>
              <a:chExt cx="2478024" cy="461500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C610D19-4205-4B33-8AAC-01CDB01685DF}"/>
                  </a:ext>
                </a:extLst>
              </p:cNvPr>
              <p:cNvSpPr/>
              <p:nvPr/>
            </p:nvSpPr>
            <p:spPr>
              <a:xfrm>
                <a:off x="882314" y="3567351"/>
                <a:ext cx="2469602" cy="16575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99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650F92-62CE-4185-8575-450747FD7E43}"/>
                  </a:ext>
                </a:extLst>
              </p:cNvPr>
              <p:cNvSpPr txBox="1"/>
              <p:nvPr/>
            </p:nvSpPr>
            <p:spPr>
              <a:xfrm>
                <a:off x="878103" y="5325497"/>
                <a:ext cx="2478024" cy="39703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chemeClr val="tx1"/>
                    </a:solidFill>
                  </a:rPr>
                  <a:t>6. Image Interpretation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tx1"/>
                    </a:solidFill>
                  </a:rPr>
                  <a:t>Worklists, summary composition, …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81CA634-9FAC-4413-AE75-AB04249C3DA0}"/>
                  </a:ext>
                </a:extLst>
              </p:cNvPr>
              <p:cNvSpPr/>
              <p:nvPr/>
            </p:nvSpPr>
            <p:spPr>
              <a:xfrm>
                <a:off x="882314" y="1107521"/>
                <a:ext cx="2469602" cy="16575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99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4D6106-EA68-402F-B70A-D4B259570B6F}"/>
                  </a:ext>
                </a:extLst>
              </p:cNvPr>
              <p:cNvSpPr txBox="1"/>
              <p:nvPr/>
            </p:nvSpPr>
            <p:spPr>
              <a:xfrm>
                <a:off x="878103" y="2814071"/>
                <a:ext cx="2478024" cy="39703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1. Ordering and Scheduling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 dirty="0">
                    <a:solidFill>
                      <a:schemeClr val="tx1"/>
                    </a:solidFill>
                  </a:rPr>
                  <a:t>Ranking and prioritizing, no shows …</a:t>
                </a:r>
              </a:p>
            </p:txBody>
          </p:sp>
          <p:pic>
            <p:nvPicPr>
              <p:cNvPr id="4" name="Picture 3" descr="Puzzle">
                <a:extLst>
                  <a:ext uri="{FF2B5EF4-FFF2-40B4-BE49-F238E27FC236}">
                    <a16:creationId xmlns:a16="http://schemas.microsoft.com/office/drawing/2014/main" id="{8C43892B-398F-4294-B8D7-34DEFE1DF55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2675" y="1108752"/>
                <a:ext cx="2468880" cy="1655064"/>
              </a:xfrm>
              <a:prstGeom prst="rect">
                <a:avLst/>
              </a:prstGeom>
            </p:spPr>
          </p:pic>
          <p:pic>
            <p:nvPicPr>
              <p:cNvPr id="29" name="Picture 28" descr="Two surgeons reviewing an x-ray">
                <a:extLst>
                  <a:ext uri="{FF2B5EF4-FFF2-40B4-BE49-F238E27FC236}">
                    <a16:creationId xmlns:a16="http://schemas.microsoft.com/office/drawing/2014/main" id="{22DAF25D-0FE1-4925-9D31-F93A8065210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2675" y="3568582"/>
                <a:ext cx="2468880" cy="1655064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D6AEA5-1610-4D15-AB98-610C76261F85}"/>
                </a:ext>
              </a:extLst>
            </p:cNvPr>
            <p:cNvGrpSpPr/>
            <p:nvPr/>
          </p:nvGrpSpPr>
          <p:grpSpPr>
            <a:xfrm>
              <a:off x="3604375" y="1107521"/>
              <a:ext cx="2478024" cy="4615007"/>
              <a:chOff x="3480655" y="1107521"/>
              <a:chExt cx="2478024" cy="461500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6F9805-1B9B-4D11-9A1E-7BC45006CFC0}"/>
                  </a:ext>
                </a:extLst>
              </p:cNvPr>
              <p:cNvSpPr/>
              <p:nvPr/>
            </p:nvSpPr>
            <p:spPr>
              <a:xfrm>
                <a:off x="3484866" y="3567351"/>
                <a:ext cx="2469602" cy="16575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99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D8BF75-5000-4D68-91AA-F3A83F7C411D}"/>
                  </a:ext>
                </a:extLst>
              </p:cNvPr>
              <p:cNvSpPr txBox="1"/>
              <p:nvPr/>
            </p:nvSpPr>
            <p:spPr>
              <a:xfrm>
                <a:off x="3480655" y="5325496"/>
                <a:ext cx="2478024" cy="39703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chemeClr val="tx1"/>
                    </a:solidFill>
                  </a:rPr>
                  <a:t>7. </a:t>
                </a:r>
                <a:r>
                  <a:rPr lang="en-US" sz="1200" b="1" err="1">
                    <a:solidFill>
                      <a:schemeClr val="tx1"/>
                    </a:solidFill>
                  </a:rPr>
                  <a:t>Mgmt</a:t>
                </a:r>
                <a:r>
                  <a:rPr lang="en-US" sz="1200" b="1">
                    <a:solidFill>
                      <a:schemeClr val="tx1"/>
                    </a:solidFill>
                  </a:rPr>
                  <a:t> &amp; Treatment Planning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tx1"/>
                    </a:solidFill>
                  </a:rPr>
                  <a:t>Recommenders for intervention, …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8054943-D578-4FB8-A2B9-3D50937C6B26}"/>
                  </a:ext>
                </a:extLst>
              </p:cNvPr>
              <p:cNvSpPr/>
              <p:nvPr/>
            </p:nvSpPr>
            <p:spPr>
              <a:xfrm>
                <a:off x="3484866" y="1107521"/>
                <a:ext cx="2469602" cy="16575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99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6796D9-4357-4037-8CAB-1F07E18EA35B}"/>
                  </a:ext>
                </a:extLst>
              </p:cNvPr>
              <p:cNvSpPr txBox="1"/>
              <p:nvPr/>
            </p:nvSpPr>
            <p:spPr>
              <a:xfrm>
                <a:off x="3480655" y="2814071"/>
                <a:ext cx="2478024" cy="39703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chemeClr val="tx1"/>
                    </a:solidFill>
                  </a:rPr>
                  <a:t>2. Guidance &amp; 3. Acquisition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tx1"/>
                    </a:solidFill>
                  </a:rPr>
                  <a:t>Protocoling, exposure reduction, …</a:t>
                </a:r>
              </a:p>
            </p:txBody>
          </p:sp>
          <p:pic>
            <p:nvPicPr>
              <p:cNvPr id="8" name="Picture 7" descr="Surgeon examining digital brain scan on monitor with patient in the background">
                <a:extLst>
                  <a:ext uri="{FF2B5EF4-FFF2-40B4-BE49-F238E27FC236}">
                    <a16:creationId xmlns:a16="http://schemas.microsoft.com/office/drawing/2014/main" id="{5460A64A-440E-45C2-A952-B5DBA13649F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5227" y="1108752"/>
                <a:ext cx="2468880" cy="1655064"/>
              </a:xfrm>
              <a:prstGeom prst="rect">
                <a:avLst/>
              </a:prstGeom>
            </p:spPr>
          </p:pic>
          <p:pic>
            <p:nvPicPr>
              <p:cNvPr id="31" name="Picture 30" descr="Calendar">
                <a:extLst>
                  <a:ext uri="{FF2B5EF4-FFF2-40B4-BE49-F238E27FC236}">
                    <a16:creationId xmlns:a16="http://schemas.microsoft.com/office/drawing/2014/main" id="{BB3FAA13-AF7F-470D-8D26-E38C0D9D2A69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85227" y="3568582"/>
                <a:ext cx="2468880" cy="1655064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757CB3-3245-4CB9-8352-6FDCCA4EDE6C}"/>
                </a:ext>
              </a:extLst>
            </p:cNvPr>
            <p:cNvGrpSpPr/>
            <p:nvPr/>
          </p:nvGrpSpPr>
          <p:grpSpPr>
            <a:xfrm>
              <a:off x="6330647" y="2814071"/>
              <a:ext cx="2478024" cy="2908458"/>
              <a:chOff x="6356052" y="2814071"/>
              <a:chExt cx="2478024" cy="290845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909DC7-76A4-401C-9170-DA43FDB7790A}"/>
                  </a:ext>
                </a:extLst>
              </p:cNvPr>
              <p:cNvSpPr/>
              <p:nvPr/>
            </p:nvSpPr>
            <p:spPr>
              <a:xfrm>
                <a:off x="6360263" y="3567351"/>
                <a:ext cx="2469602" cy="16575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99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6ABAB4-56E1-4C3D-831F-22188D98830C}"/>
                  </a:ext>
                </a:extLst>
              </p:cNvPr>
              <p:cNvSpPr txBox="1"/>
              <p:nvPr/>
            </p:nvSpPr>
            <p:spPr>
              <a:xfrm>
                <a:off x="6356052" y="5325497"/>
                <a:ext cx="2478024" cy="39703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chemeClr val="tx1"/>
                    </a:solidFill>
                  </a:rPr>
                  <a:t>8. Population Health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tx1"/>
                    </a:solidFill>
                  </a:rPr>
                  <a:t>Identifying trends, clinical trials, …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D8D235-AD4C-4CDB-B601-DF36C23B3AC4}"/>
                  </a:ext>
                </a:extLst>
              </p:cNvPr>
              <p:cNvSpPr txBox="1"/>
              <p:nvPr/>
            </p:nvSpPr>
            <p:spPr>
              <a:xfrm>
                <a:off x="6356052" y="2814071"/>
                <a:ext cx="2478024" cy="39703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chemeClr val="tx1"/>
                    </a:solidFill>
                  </a:rPr>
                  <a:t>4. Image Generation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tx1"/>
                    </a:solidFill>
                  </a:rPr>
                  <a:t>Reducing noise and artifacts, …</a:t>
                </a:r>
              </a:p>
            </p:txBody>
          </p:sp>
          <p:pic>
            <p:nvPicPr>
              <p:cNvPr id="33" name="Picture 32" descr="Sea of buildings at twilight">
                <a:extLst>
                  <a:ext uri="{FF2B5EF4-FFF2-40B4-BE49-F238E27FC236}">
                    <a16:creationId xmlns:a16="http://schemas.microsoft.com/office/drawing/2014/main" id="{A5BC337C-83AF-4F7D-8DA0-C388357DDDA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60624" y="3568582"/>
                <a:ext cx="2468880" cy="165506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D288FC5-1FA3-4ABF-A04D-A74BC90907DB}"/>
                </a:ext>
              </a:extLst>
            </p:cNvPr>
            <p:cNvGrpSpPr/>
            <p:nvPr/>
          </p:nvGrpSpPr>
          <p:grpSpPr>
            <a:xfrm>
              <a:off x="9056920" y="1107521"/>
              <a:ext cx="2478024" cy="4615008"/>
              <a:chOff x="9056920" y="1107521"/>
              <a:chExt cx="2478024" cy="461500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1FB756-D699-4CF8-9ACE-D06010C2197F}"/>
                  </a:ext>
                </a:extLst>
              </p:cNvPr>
              <p:cNvSpPr/>
              <p:nvPr/>
            </p:nvSpPr>
            <p:spPr>
              <a:xfrm>
                <a:off x="9061131" y="3567351"/>
                <a:ext cx="2469602" cy="16575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99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29EE51-E8D1-4E3B-B218-E2EAD204FB0F}"/>
                  </a:ext>
                </a:extLst>
              </p:cNvPr>
              <p:cNvSpPr txBox="1"/>
              <p:nvPr/>
            </p:nvSpPr>
            <p:spPr>
              <a:xfrm>
                <a:off x="9056920" y="5325497"/>
                <a:ext cx="2478024" cy="39703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chemeClr val="tx1"/>
                    </a:solidFill>
                  </a:rPr>
                  <a:t>9. Departmental Operations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tx1"/>
                    </a:solidFill>
                  </a:rPr>
                  <a:t>KPIs, trends, resource utilization, …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3DBF597-8AD2-4C37-ADE6-9DB7BE4A5A93}"/>
                  </a:ext>
                </a:extLst>
              </p:cNvPr>
              <p:cNvSpPr/>
              <p:nvPr/>
            </p:nvSpPr>
            <p:spPr>
              <a:xfrm>
                <a:off x="9061131" y="1107521"/>
                <a:ext cx="2469602" cy="16575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99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8E5978-1C09-4677-A186-BED16F65F88A}"/>
                  </a:ext>
                </a:extLst>
              </p:cNvPr>
              <p:cNvSpPr txBox="1"/>
              <p:nvPr/>
            </p:nvSpPr>
            <p:spPr>
              <a:xfrm>
                <a:off x="9056920" y="2814071"/>
                <a:ext cx="2478024" cy="397032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>
                    <a:solidFill>
                      <a:schemeClr val="tx1"/>
                    </a:solidFill>
                  </a:rPr>
                  <a:t>5. Image Analysis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000">
                    <a:solidFill>
                      <a:schemeClr val="tx1"/>
                    </a:solidFill>
                  </a:rPr>
                  <a:t>Presence, measure, characterize, …</a:t>
                </a:r>
              </a:p>
            </p:txBody>
          </p:sp>
          <p:pic>
            <p:nvPicPr>
              <p:cNvPr id="6" name="Picture 5" descr="Surgeon reviewing MRI scans on a modern screen">
                <a:extLst>
                  <a:ext uri="{FF2B5EF4-FFF2-40B4-BE49-F238E27FC236}">
                    <a16:creationId xmlns:a16="http://schemas.microsoft.com/office/drawing/2014/main" id="{00707E01-2821-4F1B-AEAD-7A58D0B61C2D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61492" y="1108752"/>
                <a:ext cx="2468880" cy="1655064"/>
              </a:xfrm>
              <a:prstGeom prst="rect">
                <a:avLst/>
              </a:prstGeom>
            </p:spPr>
          </p:pic>
          <p:pic>
            <p:nvPicPr>
              <p:cNvPr id="35" name="Picture 34" descr="Abstract blurred background of department store">
                <a:extLst>
                  <a:ext uri="{FF2B5EF4-FFF2-40B4-BE49-F238E27FC236}">
                    <a16:creationId xmlns:a16="http://schemas.microsoft.com/office/drawing/2014/main" id="{1F33224E-C66E-4EC0-9AA4-23038D2A3558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61492" y="3568582"/>
                <a:ext cx="2468880" cy="16550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48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2339D8-4375-472C-A426-502E2D88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Example: Image 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3A22F8-6616-43E3-A171-6B176241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751" y="2485386"/>
            <a:ext cx="6436131" cy="379678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Detecting the presence of a target </a:t>
            </a:r>
          </a:p>
          <a:p>
            <a:pPr>
              <a:spcAft>
                <a:spcPts val="0"/>
              </a:spcAft>
            </a:pPr>
            <a:r>
              <a:rPr lang="en-US" dirty="0"/>
              <a:t>Ruling out the presence of a target</a:t>
            </a:r>
          </a:p>
          <a:p>
            <a:pPr>
              <a:spcAft>
                <a:spcPts val="0"/>
              </a:spcAft>
            </a:pPr>
            <a:r>
              <a:rPr lang="en-US" dirty="0"/>
              <a:t>Locating a target</a:t>
            </a:r>
          </a:p>
          <a:p>
            <a:pPr>
              <a:spcAft>
                <a:spcPts val="0"/>
              </a:spcAft>
            </a:pPr>
            <a:r>
              <a:rPr lang="en-US" dirty="0"/>
              <a:t>Segmenting a target</a:t>
            </a:r>
          </a:p>
          <a:p>
            <a:pPr>
              <a:spcAft>
                <a:spcPts val="0"/>
              </a:spcAft>
            </a:pPr>
            <a:r>
              <a:rPr lang="en-US" dirty="0"/>
              <a:t>Measuring a quantitative characteristic of a target</a:t>
            </a:r>
          </a:p>
          <a:p>
            <a:pPr>
              <a:spcAft>
                <a:spcPts val="0"/>
              </a:spcAft>
            </a:pPr>
            <a:r>
              <a:rPr lang="en-US" dirty="0"/>
              <a:t>Determining the appropriate "score/grade/code" from a grading or classification system</a:t>
            </a:r>
          </a:p>
          <a:p>
            <a:pPr>
              <a:spcAft>
                <a:spcPts val="0"/>
              </a:spcAft>
            </a:pPr>
            <a:r>
              <a:rPr lang="en-US" dirty="0"/>
              <a:t>Characterizing a qualitative characteristic of a target (shape, spiculation, heterogeneity, or density)</a:t>
            </a:r>
          </a:p>
          <a:p>
            <a:pPr>
              <a:spcAft>
                <a:spcPts val="0"/>
              </a:spcAft>
            </a:pPr>
            <a:r>
              <a:rPr lang="en-US" dirty="0"/>
              <a:t>Dynamic / time-based measurements or assessments (e.g., blood flow)</a:t>
            </a:r>
          </a:p>
          <a:p>
            <a:pPr>
              <a:spcAft>
                <a:spcPts val="0"/>
              </a:spcAft>
            </a:pPr>
            <a:r>
              <a:rPr lang="en-US" dirty="0"/>
              <a:t>Assessing changes between a current and prior study, across same or different modalities</a:t>
            </a:r>
          </a:p>
          <a:p>
            <a:pPr>
              <a:spcAft>
                <a:spcPts val="0"/>
              </a:spcAft>
            </a:pPr>
            <a:r>
              <a:rPr lang="en-US" dirty="0"/>
              <a:t>Spatially registering studies with current / prior study across same or different modalities</a:t>
            </a:r>
          </a:p>
          <a:p>
            <a:pPr>
              <a:spcAft>
                <a:spcPts val="0"/>
              </a:spcAft>
            </a:pPr>
            <a:r>
              <a:rPr lang="en-US" dirty="0"/>
              <a:t>Autogenerating teaching files</a:t>
            </a:r>
          </a:p>
        </p:txBody>
      </p:sp>
      <p:pic>
        <p:nvPicPr>
          <p:cNvPr id="9" name="Picture 8" descr="Surgeon reviewing MRI scans on a modern screen">
            <a:extLst>
              <a:ext uri="{FF2B5EF4-FFF2-40B4-BE49-F238E27FC236}">
                <a16:creationId xmlns:a16="http://schemas.microsoft.com/office/drawing/2014/main" id="{91EF1322-4C20-449A-A903-B8D8BB718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122" y="2646770"/>
            <a:ext cx="2934343" cy="31741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957540-2155-4E82-9EDE-672A973007CC}"/>
              </a:ext>
            </a:extLst>
          </p:cNvPr>
          <p:cNvSpPr txBox="1"/>
          <p:nvPr/>
        </p:nvSpPr>
        <p:spPr>
          <a:xfrm>
            <a:off x="4825926" y="6175410"/>
            <a:ext cx="643613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356">
              <a:spcBef>
                <a:spcPts val="600"/>
              </a:spcBef>
            </a:pPr>
            <a:r>
              <a:rPr lang="en-US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A “target” of the image analysis might be a device (like a pacemaker, a stent, or central line), a condition (like pneumothorax, or osteopenia), a pathological structure (like a tumor or aneurysm), or an anatomical structure (like a kidney, colon, or blood vessel)</a:t>
            </a:r>
          </a:p>
        </p:txBody>
      </p:sp>
    </p:spTree>
    <p:extLst>
      <p:ext uri="{BB962C8B-B14F-4D97-AF65-F5344CB8AC3E}">
        <p14:creationId xmlns:p14="http://schemas.microsoft.com/office/powerpoint/2010/main" val="12915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838682-0CF3-9944-BCA0-D0860ECF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IHE AI White Paper Clinical Usage Use Cases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6A4B58-7C93-F696-3781-C303D2C18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09F3C-FB62-4944-AE46-9C87B3C2C79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2E60B5-EC53-55C0-B99E-DC8709AB3323}"/>
              </a:ext>
            </a:extLst>
          </p:cNvPr>
          <p:cNvGrpSpPr/>
          <p:nvPr/>
        </p:nvGrpSpPr>
        <p:grpSpPr>
          <a:xfrm>
            <a:off x="870556" y="2676293"/>
            <a:ext cx="3735748" cy="3227926"/>
            <a:chOff x="26004517" y="5749535"/>
            <a:chExt cx="5301100" cy="50727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7BA3D19-C16D-7496-5798-12B9F14ACB4F}"/>
                </a:ext>
              </a:extLst>
            </p:cNvPr>
            <p:cNvSpPr/>
            <p:nvPr/>
          </p:nvSpPr>
          <p:spPr>
            <a:xfrm>
              <a:off x="26004517" y="5749535"/>
              <a:ext cx="2523744" cy="1517904"/>
            </a:xfrm>
            <a:custGeom>
              <a:avLst/>
              <a:gdLst>
                <a:gd name="connsiteX0" fmla="*/ 0 w 2524869"/>
                <a:gd name="connsiteY0" fmla="*/ 0 h 1514921"/>
                <a:gd name="connsiteX1" fmla="*/ 2524869 w 2524869"/>
                <a:gd name="connsiteY1" fmla="*/ 0 h 1514921"/>
                <a:gd name="connsiteX2" fmla="*/ 2524869 w 2524869"/>
                <a:gd name="connsiteY2" fmla="*/ 1514921 h 1514921"/>
                <a:gd name="connsiteX3" fmla="*/ 0 w 2524869"/>
                <a:gd name="connsiteY3" fmla="*/ 1514921 h 1514921"/>
                <a:gd name="connsiteX4" fmla="*/ 0 w 2524869"/>
                <a:gd name="connsiteY4" fmla="*/ 0 h 151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869" h="1514921">
                  <a:moveTo>
                    <a:pt x="0" y="0"/>
                  </a:moveTo>
                  <a:lnTo>
                    <a:pt x="2524869" y="0"/>
                  </a:lnTo>
                  <a:lnTo>
                    <a:pt x="2524869" y="1514921"/>
                  </a:lnTo>
                  <a:lnTo>
                    <a:pt x="0" y="1514921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87" tIns="50787" rIns="50787" bIns="50787" numCol="1" spcCol="1270" anchor="ctr" anchorCtr="0">
              <a:noAutofit/>
            </a:bodyPr>
            <a:lstStyle/>
            <a:p>
              <a:pPr algn="ctr" defTabSz="5924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1. Initiate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9FD50B-5486-6D1A-2626-85861CF1F151}"/>
                </a:ext>
              </a:extLst>
            </p:cNvPr>
            <p:cNvSpPr/>
            <p:nvPr/>
          </p:nvSpPr>
          <p:spPr>
            <a:xfrm>
              <a:off x="28781873" y="5749535"/>
              <a:ext cx="2523744" cy="1517904"/>
            </a:xfrm>
            <a:custGeom>
              <a:avLst/>
              <a:gdLst>
                <a:gd name="connsiteX0" fmla="*/ 0 w 2524869"/>
                <a:gd name="connsiteY0" fmla="*/ 0 h 1514921"/>
                <a:gd name="connsiteX1" fmla="*/ 2524869 w 2524869"/>
                <a:gd name="connsiteY1" fmla="*/ 0 h 1514921"/>
                <a:gd name="connsiteX2" fmla="*/ 2524869 w 2524869"/>
                <a:gd name="connsiteY2" fmla="*/ 1514921 h 1514921"/>
                <a:gd name="connsiteX3" fmla="*/ 0 w 2524869"/>
                <a:gd name="connsiteY3" fmla="*/ 1514921 h 1514921"/>
                <a:gd name="connsiteX4" fmla="*/ 0 w 2524869"/>
                <a:gd name="connsiteY4" fmla="*/ 0 h 151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869" h="1514921">
                  <a:moveTo>
                    <a:pt x="0" y="0"/>
                  </a:moveTo>
                  <a:lnTo>
                    <a:pt x="2524869" y="0"/>
                  </a:lnTo>
                  <a:lnTo>
                    <a:pt x="2524869" y="1514921"/>
                  </a:lnTo>
                  <a:lnTo>
                    <a:pt x="0" y="1514921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87" tIns="50787" rIns="50787" bIns="50787" numCol="1" spcCol="1270" anchor="ctr" anchorCtr="0">
              <a:noAutofit/>
            </a:bodyPr>
            <a:lstStyle/>
            <a:p>
              <a:pPr algn="ctr" defTabSz="5924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2. Access Data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13F92F-80FB-E758-6B55-D4B3B46D25DC}"/>
                </a:ext>
              </a:extLst>
            </p:cNvPr>
            <p:cNvSpPr/>
            <p:nvPr/>
          </p:nvSpPr>
          <p:spPr>
            <a:xfrm>
              <a:off x="26004517" y="7528596"/>
              <a:ext cx="2523744" cy="1517904"/>
            </a:xfrm>
            <a:custGeom>
              <a:avLst/>
              <a:gdLst>
                <a:gd name="connsiteX0" fmla="*/ 0 w 2524869"/>
                <a:gd name="connsiteY0" fmla="*/ 0 h 1514921"/>
                <a:gd name="connsiteX1" fmla="*/ 2524869 w 2524869"/>
                <a:gd name="connsiteY1" fmla="*/ 0 h 1514921"/>
                <a:gd name="connsiteX2" fmla="*/ 2524869 w 2524869"/>
                <a:gd name="connsiteY2" fmla="*/ 1514921 h 1514921"/>
                <a:gd name="connsiteX3" fmla="*/ 0 w 2524869"/>
                <a:gd name="connsiteY3" fmla="*/ 1514921 h 1514921"/>
                <a:gd name="connsiteX4" fmla="*/ 0 w 2524869"/>
                <a:gd name="connsiteY4" fmla="*/ 0 h 151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869" h="1514921">
                  <a:moveTo>
                    <a:pt x="0" y="0"/>
                  </a:moveTo>
                  <a:lnTo>
                    <a:pt x="2524869" y="0"/>
                  </a:lnTo>
                  <a:lnTo>
                    <a:pt x="2524869" y="1514921"/>
                  </a:lnTo>
                  <a:lnTo>
                    <a:pt x="0" y="1514921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87" tIns="50787" rIns="50787" bIns="50787" numCol="1" spcCol="1270" anchor="ctr" anchorCtr="0">
              <a:noAutofit/>
            </a:bodyPr>
            <a:lstStyle/>
            <a:p>
              <a:pPr algn="ctr" defTabSz="5924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3. Perform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FD1E17-898A-B02E-C595-D5AEE7265B75}"/>
                </a:ext>
              </a:extLst>
            </p:cNvPr>
            <p:cNvSpPr/>
            <p:nvPr/>
          </p:nvSpPr>
          <p:spPr>
            <a:xfrm>
              <a:off x="28781873" y="7528596"/>
              <a:ext cx="2523744" cy="1517904"/>
            </a:xfrm>
            <a:custGeom>
              <a:avLst/>
              <a:gdLst>
                <a:gd name="connsiteX0" fmla="*/ 0 w 2524869"/>
                <a:gd name="connsiteY0" fmla="*/ 0 h 1514921"/>
                <a:gd name="connsiteX1" fmla="*/ 2524869 w 2524869"/>
                <a:gd name="connsiteY1" fmla="*/ 0 h 1514921"/>
                <a:gd name="connsiteX2" fmla="*/ 2524869 w 2524869"/>
                <a:gd name="connsiteY2" fmla="*/ 1514921 h 1514921"/>
                <a:gd name="connsiteX3" fmla="*/ 0 w 2524869"/>
                <a:gd name="connsiteY3" fmla="*/ 1514921 h 1514921"/>
                <a:gd name="connsiteX4" fmla="*/ 0 w 2524869"/>
                <a:gd name="connsiteY4" fmla="*/ 0 h 151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869" h="1514921">
                  <a:moveTo>
                    <a:pt x="0" y="0"/>
                  </a:moveTo>
                  <a:lnTo>
                    <a:pt x="2524869" y="0"/>
                  </a:lnTo>
                  <a:lnTo>
                    <a:pt x="2524869" y="1514921"/>
                  </a:lnTo>
                  <a:lnTo>
                    <a:pt x="0" y="1514921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87" tIns="50787" rIns="50787" bIns="50787" numCol="1" spcCol="1270" anchor="ctr" anchorCtr="0">
              <a:noAutofit/>
            </a:bodyPr>
            <a:lstStyle/>
            <a:p>
              <a:pPr algn="ctr" defTabSz="5924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4. Create Results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B8F133-F32C-0A1A-4BD5-AAC57DF6F781}"/>
                </a:ext>
              </a:extLst>
            </p:cNvPr>
            <p:cNvSpPr/>
            <p:nvPr/>
          </p:nvSpPr>
          <p:spPr>
            <a:xfrm>
              <a:off x="26004517" y="9304419"/>
              <a:ext cx="2523744" cy="1517904"/>
            </a:xfrm>
            <a:custGeom>
              <a:avLst/>
              <a:gdLst>
                <a:gd name="connsiteX0" fmla="*/ 0 w 2524869"/>
                <a:gd name="connsiteY0" fmla="*/ 0 h 1514921"/>
                <a:gd name="connsiteX1" fmla="*/ 2524869 w 2524869"/>
                <a:gd name="connsiteY1" fmla="*/ 0 h 1514921"/>
                <a:gd name="connsiteX2" fmla="*/ 2524869 w 2524869"/>
                <a:gd name="connsiteY2" fmla="*/ 1514921 h 1514921"/>
                <a:gd name="connsiteX3" fmla="*/ 0 w 2524869"/>
                <a:gd name="connsiteY3" fmla="*/ 1514921 h 1514921"/>
                <a:gd name="connsiteX4" fmla="*/ 0 w 2524869"/>
                <a:gd name="connsiteY4" fmla="*/ 0 h 151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869" h="1514921">
                  <a:moveTo>
                    <a:pt x="0" y="0"/>
                  </a:moveTo>
                  <a:lnTo>
                    <a:pt x="2524869" y="0"/>
                  </a:lnTo>
                  <a:lnTo>
                    <a:pt x="2524869" y="1514921"/>
                  </a:lnTo>
                  <a:lnTo>
                    <a:pt x="0" y="1514921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87" tIns="50787" rIns="50787" bIns="50787" numCol="1" spcCol="1270" anchor="ctr" anchorCtr="0">
              <a:noAutofit/>
            </a:bodyPr>
            <a:lstStyle/>
            <a:p>
              <a:pPr algn="ctr" defTabSz="5924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5. Deliver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1B907E0-35AD-BA5E-65D0-879F95A81580}"/>
                </a:ext>
              </a:extLst>
            </p:cNvPr>
            <p:cNvSpPr/>
            <p:nvPr/>
          </p:nvSpPr>
          <p:spPr>
            <a:xfrm>
              <a:off x="28781873" y="9304419"/>
              <a:ext cx="2523744" cy="1517904"/>
            </a:xfrm>
            <a:custGeom>
              <a:avLst/>
              <a:gdLst>
                <a:gd name="connsiteX0" fmla="*/ 0 w 2524869"/>
                <a:gd name="connsiteY0" fmla="*/ 0 h 1514921"/>
                <a:gd name="connsiteX1" fmla="*/ 2524869 w 2524869"/>
                <a:gd name="connsiteY1" fmla="*/ 0 h 1514921"/>
                <a:gd name="connsiteX2" fmla="*/ 2524869 w 2524869"/>
                <a:gd name="connsiteY2" fmla="*/ 1514921 h 1514921"/>
                <a:gd name="connsiteX3" fmla="*/ 0 w 2524869"/>
                <a:gd name="connsiteY3" fmla="*/ 1514921 h 1514921"/>
                <a:gd name="connsiteX4" fmla="*/ 0 w 2524869"/>
                <a:gd name="connsiteY4" fmla="*/ 0 h 151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869" h="1514921">
                  <a:moveTo>
                    <a:pt x="0" y="0"/>
                  </a:moveTo>
                  <a:lnTo>
                    <a:pt x="2524869" y="0"/>
                  </a:lnTo>
                  <a:lnTo>
                    <a:pt x="2524869" y="1514921"/>
                  </a:lnTo>
                  <a:lnTo>
                    <a:pt x="0" y="1514921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787" tIns="50787" rIns="50787" bIns="50787" numCol="1" spcCol="1270" anchor="ctr" anchorCtr="0">
              <a:noAutofit/>
            </a:bodyPr>
            <a:lstStyle/>
            <a:p>
              <a:pPr algn="ctr" defTabSz="5924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6. Use Results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BCFA40-3F52-1DC8-67B0-24923833C076}"/>
              </a:ext>
            </a:extLst>
          </p:cNvPr>
          <p:cNvSpPr/>
          <p:nvPr/>
        </p:nvSpPr>
        <p:spPr>
          <a:xfrm>
            <a:off x="8837882" y="4847163"/>
            <a:ext cx="1987000" cy="5385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AI Application</a:t>
            </a:r>
          </a:p>
          <a:p>
            <a:pPr algn="ctr"/>
            <a:r>
              <a:rPr lang="en-US" sz="1000" dirty="0"/>
              <a:t>Evidence Creator</a:t>
            </a:r>
          </a:p>
          <a:p>
            <a:pPr algn="ctr"/>
            <a:r>
              <a:rPr lang="en-US" sz="1000" dirty="0"/>
              <a:t>Task Performer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5CBE23-EDC5-E2F8-630E-94F97B1721FC}"/>
              </a:ext>
            </a:extLst>
          </p:cNvPr>
          <p:cNvSpPr/>
          <p:nvPr/>
        </p:nvSpPr>
        <p:spPr>
          <a:xfrm>
            <a:off x="5737574" y="4323797"/>
            <a:ext cx="1746829" cy="5385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PACS / VNA</a:t>
            </a:r>
          </a:p>
          <a:p>
            <a:pPr algn="ctr"/>
            <a:r>
              <a:rPr lang="en-US" sz="1000" dirty="0"/>
              <a:t>Image Manager</a:t>
            </a:r>
          </a:p>
          <a:p>
            <a:pPr algn="ctr"/>
            <a:r>
              <a:rPr lang="en-US" sz="1000" dirty="0"/>
              <a:t>Task Requester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F68CFB-CCEE-F1A9-4F00-B7F3D69070BE}"/>
              </a:ext>
            </a:extLst>
          </p:cNvPr>
          <p:cNvSpPr/>
          <p:nvPr/>
        </p:nvSpPr>
        <p:spPr>
          <a:xfrm>
            <a:off x="5737574" y="3709257"/>
            <a:ext cx="1746829" cy="5385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Viewer</a:t>
            </a:r>
          </a:p>
          <a:p>
            <a:pPr algn="ctr"/>
            <a:r>
              <a:rPr lang="en-US" sz="1000" dirty="0"/>
              <a:t>Image Display</a:t>
            </a:r>
          </a:p>
          <a:p>
            <a:pPr algn="ctr"/>
            <a:r>
              <a:rPr lang="en-US" sz="1000" dirty="0"/>
              <a:t>Task Requester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DEF9D8-3103-1934-4D2B-6183D6B5E192}"/>
              </a:ext>
            </a:extLst>
          </p:cNvPr>
          <p:cNvSpPr/>
          <p:nvPr/>
        </p:nvSpPr>
        <p:spPr>
          <a:xfrm>
            <a:off x="8837882" y="2971616"/>
            <a:ext cx="1987000" cy="5385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AI Orchestrator</a:t>
            </a:r>
          </a:p>
          <a:p>
            <a:pPr algn="ctr"/>
            <a:r>
              <a:rPr lang="en-US" sz="1000" dirty="0"/>
              <a:t>Task Manager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4E00281-3888-D193-9DE0-FD44EBCD04EB}"/>
              </a:ext>
            </a:extLst>
          </p:cNvPr>
          <p:cNvSpPr/>
          <p:nvPr/>
        </p:nvSpPr>
        <p:spPr>
          <a:xfrm rot="20384692">
            <a:off x="7500482" y="3292632"/>
            <a:ext cx="1228034" cy="3122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1. Initiate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A15F3A1-6A0D-E69F-A070-2CDE19F8FDBD}"/>
              </a:ext>
            </a:extLst>
          </p:cNvPr>
          <p:cNvSpPr/>
          <p:nvPr/>
        </p:nvSpPr>
        <p:spPr>
          <a:xfrm rot="19714301">
            <a:off x="7573849" y="3854695"/>
            <a:ext cx="1228034" cy="3122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1. Initiate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93BC7DD-B3F1-8DD7-AFD3-D8305F479D5F}"/>
              </a:ext>
            </a:extLst>
          </p:cNvPr>
          <p:cNvSpPr/>
          <p:nvPr/>
        </p:nvSpPr>
        <p:spPr>
          <a:xfrm rot="5400000">
            <a:off x="8640373" y="4031797"/>
            <a:ext cx="1228034" cy="3122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1. Initiate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8F89CB4-F5A7-8B1F-F40D-88F9FC91A5EB}"/>
              </a:ext>
            </a:extLst>
          </p:cNvPr>
          <p:cNvSpPr/>
          <p:nvPr/>
        </p:nvSpPr>
        <p:spPr>
          <a:xfrm rot="12076158" flipV="1">
            <a:off x="7540505" y="4775802"/>
            <a:ext cx="1228034" cy="3122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2. Access Data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87D04598-C956-D3C9-C527-335681F0DF6A}"/>
              </a:ext>
            </a:extLst>
          </p:cNvPr>
          <p:cNvSpPr/>
          <p:nvPr/>
        </p:nvSpPr>
        <p:spPr>
          <a:xfrm flipH="1">
            <a:off x="8978101" y="5554272"/>
            <a:ext cx="885813" cy="365766"/>
          </a:xfrm>
          <a:prstGeom prst="curved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4. Results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0327299F-3F69-4FA7-C080-6EFA841FF969}"/>
              </a:ext>
            </a:extLst>
          </p:cNvPr>
          <p:cNvSpPr/>
          <p:nvPr/>
        </p:nvSpPr>
        <p:spPr>
          <a:xfrm flipH="1" flipV="1">
            <a:off x="9521261" y="4380818"/>
            <a:ext cx="885813" cy="365766"/>
          </a:xfrm>
          <a:prstGeom prst="curved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3. Perform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67DC04A-484B-5AE2-0394-CE533B22B668}"/>
              </a:ext>
            </a:extLst>
          </p:cNvPr>
          <p:cNvSpPr/>
          <p:nvPr/>
        </p:nvSpPr>
        <p:spPr>
          <a:xfrm rot="12076158" flipV="1">
            <a:off x="7459892" y="5063983"/>
            <a:ext cx="1228034" cy="3122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5. Deliver</a:t>
            </a: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88A1C7CC-15AB-2051-4339-6DAE9E995715}"/>
              </a:ext>
            </a:extLst>
          </p:cNvPr>
          <p:cNvSpPr/>
          <p:nvPr/>
        </p:nvSpPr>
        <p:spPr>
          <a:xfrm flipH="1" flipV="1">
            <a:off x="6168082" y="3265873"/>
            <a:ext cx="885813" cy="365766"/>
          </a:xfrm>
          <a:prstGeom prst="curved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6. 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92ADBD-BE57-B69A-6F72-D33DA19B6688}"/>
              </a:ext>
            </a:extLst>
          </p:cNvPr>
          <p:cNvSpPr txBox="1"/>
          <p:nvPr/>
        </p:nvSpPr>
        <p:spPr>
          <a:xfrm>
            <a:off x="6471461" y="6457509"/>
            <a:ext cx="4623780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Example topology; other applications could be these actors</a:t>
            </a:r>
          </a:p>
        </p:txBody>
      </p:sp>
    </p:spTree>
    <p:extLst>
      <p:ext uri="{BB962C8B-B14F-4D97-AF65-F5344CB8AC3E}">
        <p14:creationId xmlns:p14="http://schemas.microsoft.com/office/powerpoint/2010/main" val="9009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2339D8-4375-472C-A426-502E2D88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IHE AI Workflow for Imaging [AIW-I]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B6B740BC-C33B-46F7-A455-A670CAF1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215" y="2596896"/>
            <a:ext cx="4822667" cy="3191256"/>
          </a:xfrm>
        </p:spPr>
        <p:txBody>
          <a:bodyPr>
            <a:normAutofit fontScale="92500" lnSpcReduction="10000"/>
          </a:bodyPr>
          <a:lstStyle/>
          <a:p>
            <a:pPr marL="514196" indent="-514196">
              <a:buFont typeface="+mj-lt"/>
              <a:buAutoNum type="arabicPeriod"/>
            </a:pPr>
            <a:r>
              <a:rPr lang="en-US" sz="2399" dirty="0"/>
              <a:t>Send job using [DICOM UPS / DICOMweb UPS-RS]</a:t>
            </a:r>
          </a:p>
          <a:p>
            <a:pPr marL="514196" indent="-514196">
              <a:buFont typeface="+mj-lt"/>
              <a:buAutoNum type="arabicPeriod"/>
            </a:pPr>
            <a:r>
              <a:rPr lang="en-US" sz="2399" dirty="0"/>
              <a:t>Claim and retrieve job using UPS-RS</a:t>
            </a:r>
          </a:p>
          <a:p>
            <a:pPr marL="514196" indent="-514196">
              <a:buFont typeface="+mj-lt"/>
              <a:buAutoNum type="arabicPeriod"/>
            </a:pPr>
            <a:r>
              <a:rPr lang="en-US" sz="2399" dirty="0"/>
              <a:t>Retrieve DICOM using QIDO-RS and WADO-RS</a:t>
            </a:r>
          </a:p>
          <a:p>
            <a:pPr marL="514196" indent="-514196">
              <a:buFont typeface="+mj-lt"/>
              <a:buAutoNum type="arabicPeriod"/>
            </a:pPr>
            <a:r>
              <a:rPr lang="en-US" sz="2399" dirty="0"/>
              <a:t>Store DICOM results using STOW-RS</a:t>
            </a:r>
          </a:p>
          <a:p>
            <a:pPr marL="514196" indent="-514196">
              <a:buFont typeface="+mj-lt"/>
              <a:buAutoNum type="arabicPeriod"/>
            </a:pPr>
            <a:r>
              <a:rPr lang="en-US" sz="2399" dirty="0"/>
              <a:t>Mark job completed using UPS-RS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825755-68A2-4546-B8B2-D666ED24E5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33" y="2395679"/>
            <a:ext cx="5054575" cy="36705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6DC25A-4E75-4F7D-A1B8-503DFB62F44D}"/>
              </a:ext>
            </a:extLst>
          </p:cNvPr>
          <p:cNvSpPr txBox="1"/>
          <p:nvPr/>
        </p:nvSpPr>
        <p:spPr>
          <a:xfrm>
            <a:off x="6194821" y="6294892"/>
            <a:ext cx="4905365" cy="24615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See </a:t>
            </a:r>
            <a:r>
              <a:rPr lang="en-US" sz="1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https://www.ihe.net/uploadedFiles/Documents/Radiology/IHE_RAD_Suppl_AIW-I.pdf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4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1371AA"/>
      </a:accent2>
      <a:accent3>
        <a:srgbClr val="60CBE7"/>
      </a:accent3>
      <a:accent4>
        <a:srgbClr val="EEEEEE"/>
      </a:accent4>
      <a:accent5>
        <a:srgbClr val="06847E"/>
      </a:accent5>
      <a:accent6>
        <a:srgbClr val="034E49"/>
      </a:accent6>
      <a:hlink>
        <a:srgbClr val="1371AA"/>
      </a:hlink>
      <a:folHlink>
        <a:srgbClr val="19325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08A24BF07DA4D84C4DAE7E8DA25C9" ma:contentTypeVersion="17" ma:contentTypeDescription="Create a new document." ma:contentTypeScope="" ma:versionID="24f50b1e4abc046cebc89a1ea544de3e">
  <xsd:schema xmlns:xsd="http://www.w3.org/2001/XMLSchema" xmlns:xs="http://www.w3.org/2001/XMLSchema" xmlns:p="http://schemas.microsoft.com/office/2006/metadata/properties" xmlns:ns2="08e62e2e-62f1-4b88-8cf1-432aab3aa58f" xmlns:ns3="486c1cc4-0cc5-42a3-a01e-b9e025673abc" targetNamespace="http://schemas.microsoft.com/office/2006/metadata/properties" ma:root="true" ma:fieldsID="75d5b9cd3ffb84502ebb6b795fd23e04" ns2:_="" ns3:_="">
    <xsd:import namespace="08e62e2e-62f1-4b88-8cf1-432aab3aa58f"/>
    <xsd:import namespace="486c1cc4-0cc5-42a3-a01e-b9e025673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62e2e-62f1-4b88-8cf1-432aab3aa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26a90d-46de-4e11-973c-5c97377635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c1cc4-0cc5-42a3-a01e-b9e025673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0a68c6-dd48-49e9-b8d8-4e421edbb73d}" ma:internalName="TaxCatchAll" ma:showField="CatchAllData" ma:web="486c1cc4-0cc5-42a3-a01e-b9e025673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e62e2e-62f1-4b88-8cf1-432aab3aa58f">
      <Terms xmlns="http://schemas.microsoft.com/office/infopath/2007/PartnerControls"/>
    </lcf76f155ced4ddcb4097134ff3c332f>
    <TaxCatchAll xmlns="486c1cc4-0cc5-42a3-a01e-b9e025673abc" xsi:nil="true"/>
  </documentManagement>
</p:properties>
</file>

<file path=customXml/itemProps1.xml><?xml version="1.0" encoding="utf-8"?>
<ds:datastoreItem xmlns:ds="http://schemas.openxmlformats.org/officeDocument/2006/customXml" ds:itemID="{59891D99-77DC-412B-BF74-D5BDC4D1F426}"/>
</file>

<file path=customXml/itemProps2.xml><?xml version="1.0" encoding="utf-8"?>
<ds:datastoreItem xmlns:ds="http://schemas.openxmlformats.org/officeDocument/2006/customXml" ds:itemID="{AD1C35B5-C6BC-4DE0-AC0F-77C865045C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A93A0A-113A-4CDF-9F8C-65C2267DDB85}">
  <ds:schemaRefs>
    <ds:schemaRef ds:uri="http://schemas.microsoft.com/office/2006/metadata/properties"/>
    <ds:schemaRef ds:uri="http://schemas.microsoft.com/office/infopath/2007/PartnerControls"/>
    <ds:schemaRef ds:uri="08e62e2e-62f1-4b88-8cf1-432aab3aa58f"/>
    <ds:schemaRef ds:uri="486c1cc4-0cc5-42a3-a01e-b9e025673a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2429</TotalTime>
  <Words>1106</Words>
  <Application>Microsoft Office PowerPoint</Application>
  <PresentationFormat>Custom</PresentationFormat>
  <Paragraphs>171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Gill Sans MT</vt:lpstr>
      <vt:lpstr>NVIDIA Sans</vt:lpstr>
      <vt:lpstr>Segoe UI</vt:lpstr>
      <vt:lpstr>Stag Medium</vt:lpstr>
      <vt:lpstr>Trebuchet MS</vt:lpstr>
      <vt:lpstr>Wingdings 2</vt:lpstr>
      <vt:lpstr>Dividend</vt:lpstr>
      <vt:lpstr>DICOM Educational Conference Chennai, India</vt:lpstr>
      <vt:lpstr>The Promise of AI</vt:lpstr>
      <vt:lpstr>AI for Medical Imaging has Domain-Specific Requirements</vt:lpstr>
      <vt:lpstr>Common AI Workflows in Medical Imaging</vt:lpstr>
      <vt:lpstr>AI Interoperability in Imaging</vt:lpstr>
      <vt:lpstr>Applications of AI in Imaging</vt:lpstr>
      <vt:lpstr>Example: Image Analysis</vt:lpstr>
      <vt:lpstr>IHE AI White Paper Clinical Usage Use Cases</vt:lpstr>
      <vt:lpstr>IHE AI Workflow for Imaging [AIW-I]</vt:lpstr>
      <vt:lpstr>Hackathon Proof of Concept : Kitten Image Flipper</vt:lpstr>
      <vt:lpstr>Hackathon Proof of Concept : Kitten IMAGE Flipper</vt:lpstr>
      <vt:lpstr>IHE AI Results [AIR]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Hull, Carolyn</cp:lastModifiedBy>
  <cp:revision>74</cp:revision>
  <cp:lastPrinted>2019-09-16T14:35:36Z</cp:lastPrinted>
  <dcterms:created xsi:type="dcterms:W3CDTF">2018-06-26T03:42:10Z</dcterms:created>
  <dcterms:modified xsi:type="dcterms:W3CDTF">2023-10-27T20:00:59Z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0x0101009CB08A24BF07DA4D84C4DAE7E8DA25C9</vt:lpwstr>
  </property>
  <property fmtid="{D5CDD505-2E9C-101B-9397-08002B2CF9AE}" pid="3" name="MediaServiceImageTags">
    <vt:lpwstr/>
  </property>
</Properties>
</file>