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4"/>
  </p:sldMasterIdLst>
  <p:notesMasterIdLst>
    <p:notesMasterId r:id="rId17"/>
  </p:notesMasterIdLst>
  <p:sldIdLst>
    <p:sldId id="371" r:id="rId5"/>
    <p:sldId id="376" r:id="rId6"/>
    <p:sldId id="380" r:id="rId7"/>
    <p:sldId id="377" r:id="rId8"/>
    <p:sldId id="381" r:id="rId9"/>
    <p:sldId id="382" r:id="rId10"/>
    <p:sldId id="383" r:id="rId11"/>
    <p:sldId id="300" r:id="rId12"/>
    <p:sldId id="301" r:id="rId13"/>
    <p:sldId id="302" r:id="rId14"/>
    <p:sldId id="303" r:id="rId15"/>
    <p:sldId id="304" r:id="rId16"/>
  </p:sldIdLst>
  <p:sldSz cx="12188825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90036" autoAdjust="0"/>
  </p:normalViewPr>
  <p:slideViewPr>
    <p:cSldViewPr snapToGrid="0">
      <p:cViewPr varScale="1">
        <p:scale>
          <a:sx n="56" d="100"/>
          <a:sy n="56" d="100"/>
        </p:scale>
        <p:origin x="1268" y="5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F79A39-556F-1AE4-67F0-54E81162ECE6}"/>
              </a:ext>
            </a:extLst>
          </p:cNvPr>
          <p:cNvSpPr/>
          <p:nvPr userDrawn="1"/>
        </p:nvSpPr>
        <p:spPr>
          <a:xfrm flipV="1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499" y="845215"/>
            <a:ext cx="102307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9" y="2320230"/>
            <a:ext cx="1023078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E22536-38C1-F1E7-D8B9-58588285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F86B28-D20F-FB37-E2C3-9E74BF9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4FC79D-434A-E181-B471-1A824F70D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D84AD15D-D5B9-D2E6-B62F-459522D0FE9A}"/>
              </a:ext>
            </a:extLst>
          </p:cNvPr>
          <p:cNvSpPr txBox="1">
            <a:spLocks/>
          </p:cNvSpPr>
          <p:nvPr userDrawn="1"/>
        </p:nvSpPr>
        <p:spPr>
          <a:xfrm>
            <a:off x="957775" y="3582649"/>
            <a:ext cx="10037509" cy="22003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DICOM in Surgery:</a:t>
            </a:r>
            <a:b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Towards Structured Reporting </a:t>
            </a:r>
            <a:br>
              <a:rPr lang="en-US" sz="24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 Surgical Interventions</a:t>
            </a:r>
            <a:endParaRPr lang="en-US" sz="14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Elisaveta Just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Denise Junger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Didier Weckmann², Cristians González Cabrera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Flavien Bridault², Katharina Schaumann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Thomas Klenzner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Johanna Brandenburg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5,6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Martin Wagner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5,6,7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Christian Kücherer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Oliver Burgert</a:t>
            </a:r>
            <a:r>
              <a:rPr lang="en-US" sz="160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2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1746504"/>
            <a:ext cx="10243841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/>
          <p:nvPr userDrawn="1"/>
        </p:nvCxnSpPr>
        <p:spPr>
          <a:xfrm>
            <a:off x="5788152" y="2109132"/>
            <a:ext cx="0" cy="36330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670048"/>
            <a:ext cx="4837173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670048"/>
            <a:ext cx="4837175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>
            <a:cxnSpLocks/>
          </p:cNvCxnSpPr>
          <p:nvPr userDrawn="1"/>
        </p:nvCxnSpPr>
        <p:spPr>
          <a:xfrm>
            <a:off x="5788152" y="1935396"/>
            <a:ext cx="0" cy="38067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B30C-AEF3-FEB5-97CF-9A63477033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D1C4E9-BE9B-1294-A2F6-07AB22183D0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7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/>
          <a:srcRect l="-203" t="54500" r="-388" b="-11374"/>
          <a:stretch/>
        </p:blipFill>
        <p:spPr bwMode="auto">
          <a:xfrm>
            <a:off x="-24673" y="6237312"/>
            <a:ext cx="12260814" cy="72008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auto">
          <a:xfrm>
            <a:off x="5949044" y="6295805"/>
            <a:ext cx="60944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b="1" i="1" kern="0" dirty="0">
                <a:solidFill>
                  <a:prstClr val="white"/>
                </a:solidFill>
                <a:cs typeface="Arial"/>
              </a:rPr>
              <a:t>DICOM Structured Reporting Templates to support the documentation of surgical operations</a:t>
            </a:r>
            <a:br>
              <a:rPr lang="en-US" sz="1000" b="1" i="1" kern="0" dirty="0">
                <a:solidFill>
                  <a:prstClr val="white"/>
                </a:solidFill>
                <a:cs typeface="Arial"/>
              </a:rPr>
            </a:br>
            <a:r>
              <a:rPr lang="de-DE" sz="1000" i="1" kern="0" dirty="0">
                <a:solidFill>
                  <a:prstClr val="white"/>
                </a:solidFill>
                <a:cs typeface="Arial"/>
              </a:rPr>
              <a:t>Oliver Burgert, Oliver.Burgert@Reutlingen-University.de</a:t>
            </a:r>
            <a:endParaRPr lang="de-DE" sz="1000" i="1" kern="0" dirty="0">
              <a:solidFill>
                <a:prstClr val="white"/>
              </a:solidFill>
              <a:latin typeface="Calibri Light"/>
              <a:cs typeface="Arial"/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95220" y="1556792"/>
            <a:ext cx="10816691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</a:lstStyle>
          <a:p>
            <a:pPr lvl="0">
              <a:defRPr/>
            </a:pPr>
            <a:r>
              <a:rPr lang="de-DE"/>
              <a:t>Untertitel durch Klicken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220" y="1178742"/>
            <a:ext cx="10816691" cy="454116"/>
          </a:xfrm>
          <a:prstGeom prst="rect">
            <a:avLst/>
          </a:prstGeom>
        </p:spPr>
        <p:txBody>
          <a:bodyPr/>
          <a:lstStyle>
            <a:lvl1pPr>
              <a:defRPr sz="2799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"/>
                <a:cs typeface="Calibri Light"/>
              </a:defRPr>
            </a:lvl1pPr>
          </a:lstStyle>
          <a:p>
            <a:pPr>
              <a:defRPr/>
            </a:pPr>
            <a:r>
              <a:rPr lang="de-DE"/>
              <a:t>Titel durch Klicken bearbeiten</a:t>
            </a:r>
            <a:endParaRPr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11511911" y="5949278"/>
            <a:ext cx="531547" cy="34652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>
              <a:defRPr sz="900">
                <a:latin typeface="+mj-lt"/>
              </a:defRPr>
            </a:lvl1pPr>
          </a:lstStyle>
          <a:p>
            <a:pPr lvl="0"/>
            <a:fld id="{61D9A51F-C7ED-41C6-B519-93FBD47F2687}" type="slidenum">
              <a:rPr lang="de-DE" sz="900" smtClean="0"/>
              <a:pPr lvl="0"/>
              <a:t>‹#›</a:t>
            </a:fld>
            <a:endParaRPr lang="de-DE" sz="90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695220" y="2044695"/>
            <a:ext cx="10816691" cy="3690423"/>
          </a:xfrm>
          <a:prstGeom prst="rect">
            <a:avLst/>
          </a:prstGeom>
        </p:spPr>
        <p:txBody>
          <a:bodyPr/>
          <a:lstStyle>
            <a:lvl1pPr marL="457063" indent="-457063">
              <a:spcAft>
                <a:spcPts val="600"/>
              </a:spcAft>
              <a:buFont typeface="+mj-lt"/>
              <a:buAutoNum type="romanUcPeriod"/>
              <a:defRPr sz="179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  <a:lvl2pPr marL="987129" indent="-17457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 Light"/>
                <a:cs typeface="Calibri Light"/>
              </a:defRPr>
            </a:lvl2pPr>
            <a:lvl3pPr marL="542749" indent="-180916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JhengHei UI Light"/>
                <a:cs typeface="Calibri Light"/>
              </a:defRPr>
            </a:lvl3pPr>
            <a:lvl4pPr marL="714143" indent="-171395"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4pPr>
            <a:lvl5pPr marL="895059" indent="-180916">
              <a:buFont typeface="Arial"/>
              <a:buChar char="•"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icrosoft JhengHei UI Light"/>
                <a:cs typeface="Calibri Light"/>
              </a:defRPr>
            </a:lvl5pPr>
          </a:lstStyle>
          <a:p>
            <a:pPr marL="457200" indent="-457200">
              <a:spcAft>
                <a:spcPts val="600"/>
              </a:spcAft>
              <a:buFont typeface="+mj-lt"/>
              <a:buAutoNum type="romanUcPeriod"/>
            </a:pPr>
            <a:r>
              <a:rPr lang="de-DE"/>
              <a:t>Problemstellung</a:t>
            </a:r>
          </a:p>
          <a:p>
            <a:pPr marL="457200" indent="-457200">
              <a:spcAft>
                <a:spcPts val="600"/>
              </a:spcAft>
              <a:buFont typeface="+mj-lt"/>
              <a:buAutoNum type="romanUcPeriod"/>
            </a:pPr>
            <a:r>
              <a:rPr lang="de-DE" sz="1799"/>
              <a:t>Material und Methoden</a:t>
            </a:r>
          </a:p>
          <a:p>
            <a:pPr lvl="1">
              <a:spcAft>
                <a:spcPts val="0"/>
              </a:spcAft>
            </a:pPr>
            <a:r>
              <a:rPr lang="de-DE"/>
              <a:t>Anwendungsszenarien</a:t>
            </a:r>
          </a:p>
          <a:p>
            <a:pPr lvl="1"/>
            <a:r>
              <a:rPr lang="de-DE"/>
              <a:t>Prozessmodelle</a:t>
            </a:r>
          </a:p>
          <a:p>
            <a:pPr marL="457200" indent="-457200">
              <a:spcAft>
                <a:spcPts val="600"/>
              </a:spcAft>
              <a:buFont typeface="+mj-lt"/>
              <a:buAutoNum type="romanUcPeriod"/>
            </a:pPr>
            <a:r>
              <a:rPr lang="de-DE"/>
              <a:t>Ergebnisse</a:t>
            </a:r>
          </a:p>
          <a:p>
            <a:pPr lvl="1">
              <a:spcAft>
                <a:spcPts val="0"/>
              </a:spcAft>
            </a:pPr>
            <a:r>
              <a:rPr lang="de-DE"/>
              <a:t>Aufbau der Situationserkennung</a:t>
            </a:r>
          </a:p>
          <a:p>
            <a:pPr marL="987129" lvl="1" indent="-17457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/>
              <a:t>Konzept der Situationserkennung</a:t>
            </a:r>
          </a:p>
          <a:p>
            <a:pPr marL="457200" indent="-457200">
              <a:spcAft>
                <a:spcPts val="600"/>
              </a:spcAft>
              <a:buFont typeface="+mj-lt"/>
              <a:buAutoNum type="romanUcPeriod"/>
            </a:pPr>
            <a:r>
              <a:rPr lang="de-DE" sz="1799"/>
              <a:t>Diskussion</a:t>
            </a:r>
            <a:endParaRPr lang="de-DE"/>
          </a:p>
          <a:p>
            <a:pPr lvl="1">
              <a:spcAft>
                <a:spcPts val="0"/>
              </a:spcAft>
            </a:pPr>
            <a:r>
              <a:rPr lang="de-DE"/>
              <a:t>Adaptivität</a:t>
            </a:r>
          </a:p>
          <a:p>
            <a:pPr marL="987129" lvl="1" indent="-17457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/>
              <a:t>Mehrwert</a:t>
            </a:r>
          </a:p>
          <a:p>
            <a:pPr marL="457200" indent="-457200">
              <a:spcAft>
                <a:spcPts val="600"/>
              </a:spcAft>
              <a:buFont typeface="+mj-lt"/>
              <a:buAutoNum type="romanUcPeriod"/>
            </a:pPr>
            <a:r>
              <a:rPr lang="de-DE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5792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twitter.com/The_DICOM_ST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4ACED-7A9E-5D90-847D-B078245D4C50}"/>
              </a:ext>
            </a:extLst>
          </p:cNvPr>
          <p:cNvSpPr/>
          <p:nvPr userDrawn="1"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49F0B-5DA2-50D8-D316-31C3C9AE800F}"/>
              </a:ext>
            </a:extLst>
          </p:cNvPr>
          <p:cNvSpPr txBox="1"/>
          <p:nvPr userDrawn="1"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0" dirty="0">
                <a:solidFill>
                  <a:schemeClr val="bg2"/>
                </a:solidFill>
                <a:latin typeface="+mj-lt"/>
                <a:cs typeface="Segoe UI Semibold" panose="020B0502040204020203" pitchFamily="34" charset="0"/>
              </a:rPr>
              <a:t>DICOM CONFERENCE 2023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63109A3-D53C-1C99-D00D-75450CE6A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582CB7-1299-335A-8F9C-C151DD9F1F81}"/>
              </a:ext>
            </a:extLst>
          </p:cNvPr>
          <p:cNvSpPr/>
          <p:nvPr userDrawn="1"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17728-CB7D-BE9B-D132-C0115A9ABC1B}"/>
              </a:ext>
            </a:extLst>
          </p:cNvPr>
          <p:cNvSpPr/>
          <p:nvPr userDrawn="1"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8AE8E-B577-37B4-B2A7-77A6BF21899E}"/>
              </a:ext>
            </a:extLst>
          </p:cNvPr>
          <p:cNvSpPr/>
          <p:nvPr userDrawn="1"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4" r:id="rId4"/>
    <p:sldLayoutId id="2147483678" r:id="rId5"/>
    <p:sldLayoutId id="2147483676" r:id="rId6"/>
    <p:sldLayoutId id="2147483679" r:id="rId7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hyperlink" Target="mailto:wg24chairs@dicomstandar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g24chairs@dicomstandard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>
                <a:cs typeface="Arial" panose="020B0604020202020204" pitchFamily="34" charset="0"/>
              </a:rPr>
              <a:t>DICOM Educational Conference</a:t>
            </a:r>
            <a:br>
              <a:rPr lang="en-US" sz="2800" noProof="0" dirty="0">
                <a:cs typeface="Arial" panose="020B0604020202020204" pitchFamily="34" charset="0"/>
              </a:rPr>
            </a:br>
            <a:r>
              <a:rPr lang="en-US" sz="2800" i="1" noProof="0" dirty="0">
                <a:cs typeface="Arial" panose="020B0604020202020204" pitchFamily="34" charset="0"/>
              </a:rPr>
              <a:t>Chennai, India</a:t>
            </a:r>
            <a:endParaRPr lang="en-US" sz="2800" i="1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noProof="0" dirty="0">
                <a:cs typeface="Arial" panose="020B0604020202020204" pitchFamily="34" charset="0"/>
              </a:rPr>
              <a:t>October 9-11, 2023</a:t>
            </a:r>
            <a:endParaRPr lang="en-US" sz="1400" b="1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106075-8092-0882-B15E-3E33101B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6A988B-779F-46B7-B5D5-DA853EF7F720}"/>
              </a:ext>
            </a:extLst>
          </p:cNvPr>
          <p:cNvSpPr txBox="1"/>
          <p:nvPr/>
        </p:nvSpPr>
        <p:spPr>
          <a:xfrm>
            <a:off x="4897731" y="5812176"/>
            <a:ext cx="6097554" cy="96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34925" indent="-6350" algn="r">
              <a:lnSpc>
                <a:spcPct val="104000"/>
              </a:lnSpc>
              <a:spcAft>
                <a:spcPts val="20"/>
              </a:spcAft>
            </a:pPr>
            <a:r>
              <a:rPr lang="de-DE" sz="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de-DE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Hochschule Reutlingen, School of </a:t>
            </a:r>
            <a:r>
              <a:rPr lang="de-DE" sz="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Informatics</a:t>
            </a:r>
            <a:r>
              <a:rPr lang="de-DE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Reutlingen, Germany</a:t>
            </a:r>
            <a:endParaRPr lang="de-DE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4925" indent="-6350" algn="r">
              <a:lnSpc>
                <a:spcPct val="104000"/>
              </a:lnSpc>
              <a:spcAft>
                <a:spcPts val="2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²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IRCAD Strasbourg, Strasbourg, France</a:t>
            </a:r>
            <a:endParaRPr lang="de-DE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4925" indent="-6350" algn="r">
              <a:lnSpc>
                <a:spcPct val="104000"/>
              </a:lnSpc>
              <a:spcAft>
                <a:spcPts val="20"/>
              </a:spcAft>
            </a:pPr>
            <a:r>
              <a:rPr lang="en-US" sz="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IHU Strasbourg, Strasbourg, France</a:t>
            </a:r>
            <a:endParaRPr lang="de-DE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Dept. of Otorhinolaryngology, University Hospital Düsseldorf, Düsseldorf, Germany</a:t>
            </a:r>
            <a:b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Heidelberg University Hospital, Department of General, Visceral and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Transpl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Surgery, Heidelberg, Germany</a:t>
            </a:r>
            <a:b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Center for Tumor Diseases Heidelberg, Heidelberg, Germany</a:t>
            </a:r>
            <a:b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 for the Tactile Internet with Human in the Loop (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CeTI</a:t>
            </a:r>
            <a:r>
              <a:rPr lang="en-US" sz="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Technical University Dresden, Dresden, Germany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D9F67D-AB04-4FB8-91A0-79C12108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7" y="4047376"/>
            <a:ext cx="1143000" cy="147637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A1D275-28D8-484D-8B30-6ACAB0A4D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6" r="9325"/>
          <a:stretch/>
        </p:blipFill>
        <p:spPr>
          <a:xfrm>
            <a:off x="2315188" y="4047376"/>
            <a:ext cx="1143000" cy="147637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44021ED-83E8-4182-9548-857C3B9FAE2A}"/>
              </a:ext>
            </a:extLst>
          </p:cNvPr>
          <p:cNvSpPr txBox="1"/>
          <p:nvPr/>
        </p:nvSpPr>
        <p:spPr>
          <a:xfrm>
            <a:off x="824457" y="5538813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Prof. Dr. Christian 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Kücherer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73B7B4-ED4A-4D4B-ABFE-5BF107624273}"/>
              </a:ext>
            </a:extLst>
          </p:cNvPr>
          <p:cNvSpPr txBox="1"/>
          <p:nvPr/>
        </p:nvSpPr>
        <p:spPr>
          <a:xfrm>
            <a:off x="2307574" y="5538813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Prof. Dr. Oliver 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Burgert</a:t>
            </a:r>
          </a:p>
        </p:txBody>
      </p:sp>
    </p:spTree>
    <p:extLst>
      <p:ext uri="{BB962C8B-B14F-4D97-AF65-F5344CB8AC3E}">
        <p14:creationId xmlns:p14="http://schemas.microsoft.com/office/powerpoint/2010/main" val="214455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Generation of a Basic DICOM SR Template	</a:t>
            </a:r>
          </a:p>
        </p:txBody>
      </p:sp>
      <p:sp>
        <p:nvSpPr>
          <p:cNvPr id="8" name="Text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 bwMode="gray">
          <a:xfrm>
            <a:off x="695218" y="2045055"/>
            <a:ext cx="5399194" cy="3689462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  <a:lvl2pPr marL="987425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 Light"/>
                <a:cs typeface="Calibri Light"/>
              </a:defRPr>
            </a:lvl2pPr>
            <a:lvl3pPr marL="54291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JhengHei UI Light"/>
                <a:cs typeface="Calibri Light"/>
              </a:defRPr>
            </a:lvl3pPr>
            <a:lvl4pPr marL="714357" indent="-17144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4pPr>
            <a:lvl5pPr marL="895328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icrosoft JhengHei UI Light"/>
                <a:cs typeface="Calibri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Harmonize the structure of the three templates</a:t>
            </a:r>
          </a:p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Find common concepts among all three templates</a:t>
            </a:r>
            <a:endParaRPr lang="en-US" sz="1799" b="1" i="1" dirty="0"/>
          </a:p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Extract those concepts to a Basic DICOM SR Template</a:t>
            </a:r>
          </a:p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Allow for the addition of intervention-dependent concepts</a:t>
            </a:r>
          </a:p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Allow for the addition of unforeseen or proprietary concepts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662963-9F87-477B-968B-1C6BE1A1CE21}"/>
              </a:ext>
            </a:extLst>
          </p:cNvPr>
          <p:cNvSpPr txBox="1"/>
          <p:nvPr/>
        </p:nvSpPr>
        <p:spPr>
          <a:xfrm>
            <a:off x="7139990" y="5726564"/>
            <a:ext cx="3669344" cy="215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/>
              <a:t>DALL-E – Prompt: </a:t>
            </a:r>
            <a:r>
              <a:rPr lang="en-US" sz="1200" baseline="30000" dirty="0"/>
              <a:t>A Machine converting sheets of paper to data in Steampunk Style </a:t>
            </a:r>
            <a:endParaRPr lang="de-DE" sz="1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47BAD7-6E31-4335-A57B-E19F4022E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4" y="1893466"/>
            <a:ext cx="3712617" cy="371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7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DICOM SR Template (Top Level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3BEA85-A255-4265-B7E2-58AFE6AC96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17D38B-C021-4B97-9C91-4321139B2661}"/>
              </a:ext>
            </a:extLst>
          </p:cNvPr>
          <p:cNvSpPr txBox="1"/>
          <p:nvPr/>
        </p:nvSpPr>
        <p:spPr>
          <a:xfrm>
            <a:off x="973763" y="6352275"/>
            <a:ext cx="10377081" cy="25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050" baseline="30000" dirty="0"/>
              <a:t>1</a:t>
            </a:r>
            <a:r>
              <a:rPr lang="de-DE" sz="1050" dirty="0"/>
              <a:t>The </a:t>
            </a:r>
            <a:r>
              <a:rPr lang="de-DE" sz="1050" dirty="0" err="1"/>
              <a:t>full</a:t>
            </a:r>
            <a:r>
              <a:rPr lang="de-DE" sz="1050" dirty="0"/>
              <a:t> </a:t>
            </a:r>
            <a:r>
              <a:rPr lang="de-DE" sz="1050" dirty="0" err="1"/>
              <a:t>description</a:t>
            </a:r>
            <a:r>
              <a:rPr lang="de-DE" sz="1050" dirty="0"/>
              <a:t> </a:t>
            </a:r>
            <a:r>
              <a:rPr lang="de-DE" sz="1050" dirty="0" err="1"/>
              <a:t>is</a:t>
            </a:r>
            <a:r>
              <a:rPr lang="de-DE" sz="1050" dirty="0"/>
              <a:t> </a:t>
            </a:r>
            <a:r>
              <a:rPr lang="de-DE" sz="1050" dirty="0" err="1"/>
              <a:t>given</a:t>
            </a:r>
            <a:r>
              <a:rPr lang="de-DE" sz="1050" dirty="0"/>
              <a:t> </a:t>
            </a:r>
            <a:r>
              <a:rPr lang="de-DE" sz="1050" dirty="0" err="1"/>
              <a:t>as</a:t>
            </a:r>
            <a:r>
              <a:rPr lang="de-DE" sz="1050" dirty="0"/>
              <a:t> a </a:t>
            </a:r>
            <a:r>
              <a:rPr lang="de-DE" sz="1050" dirty="0" err="1"/>
              <a:t>supplement</a:t>
            </a:r>
            <a:r>
              <a:rPr lang="de-DE" sz="1050" dirty="0"/>
              <a:t> of the </a:t>
            </a:r>
            <a:r>
              <a:rPr lang="de-DE" sz="1050" dirty="0" err="1"/>
              <a:t>correponding</a:t>
            </a:r>
            <a:r>
              <a:rPr lang="de-DE" sz="1050" dirty="0"/>
              <a:t> IJCARS </a:t>
            </a:r>
            <a:r>
              <a:rPr lang="de-DE" sz="1050" dirty="0" err="1"/>
              <a:t>paper</a:t>
            </a:r>
            <a:r>
              <a:rPr lang="de-DE" sz="1050" dirty="0"/>
              <a:t> (</a:t>
            </a:r>
            <a:r>
              <a:rPr lang="de-DE" sz="1050" dirty="0" err="1"/>
              <a:t>under</a:t>
            </a:r>
            <a:r>
              <a:rPr lang="de-DE" sz="1050" dirty="0"/>
              <a:t> review)</a:t>
            </a:r>
          </a:p>
        </p:txBody>
      </p:sp>
      <p:sp>
        <p:nvSpPr>
          <p:cNvPr id="11" name="Inhaltsplatzhalter 6"/>
          <p:cNvSpPr txBox="1">
            <a:spLocks/>
          </p:cNvSpPr>
          <p:nvPr/>
        </p:nvSpPr>
        <p:spPr bwMode="gray">
          <a:xfrm>
            <a:off x="695218" y="2045055"/>
            <a:ext cx="10713148" cy="3689462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  <a:lvl2pPr marL="987425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 Light"/>
                <a:cs typeface="Calibri Light"/>
              </a:defRPr>
            </a:lvl2pPr>
            <a:lvl3pPr marL="54291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JhengHei UI Light"/>
                <a:cs typeface="Calibri Light"/>
              </a:defRPr>
            </a:lvl3pPr>
            <a:lvl4pPr marL="714357" indent="-17144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4pPr>
            <a:lvl5pPr marL="895328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icrosoft JhengHei UI Light"/>
                <a:cs typeface="Calibri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799" dirty="0"/>
          </a:p>
          <a:p>
            <a:pPr marL="625287" lvl="1" indent="-271382"/>
            <a:endParaRPr lang="en-US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B7BDA9A-9795-4D03-B7BC-A7E28EA1D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51605"/>
              </p:ext>
            </p:extLst>
          </p:nvPr>
        </p:nvGraphicFramePr>
        <p:xfrm>
          <a:off x="837981" y="1706615"/>
          <a:ext cx="10377083" cy="4480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312">
                  <a:extLst>
                    <a:ext uri="{9D8B030D-6E8A-4147-A177-3AD203B41FA5}">
                      <a16:colId xmlns:a16="http://schemas.microsoft.com/office/drawing/2014/main" val="3710065432"/>
                    </a:ext>
                  </a:extLst>
                </a:gridCol>
                <a:gridCol w="1342795">
                  <a:extLst>
                    <a:ext uri="{9D8B030D-6E8A-4147-A177-3AD203B41FA5}">
                      <a16:colId xmlns:a16="http://schemas.microsoft.com/office/drawing/2014/main" val="2930246152"/>
                    </a:ext>
                  </a:extLst>
                </a:gridCol>
                <a:gridCol w="933938">
                  <a:extLst>
                    <a:ext uri="{9D8B030D-6E8A-4147-A177-3AD203B41FA5}">
                      <a16:colId xmlns:a16="http://schemas.microsoft.com/office/drawing/2014/main" val="961861645"/>
                    </a:ext>
                  </a:extLst>
                </a:gridCol>
                <a:gridCol w="2285033">
                  <a:extLst>
                    <a:ext uri="{9D8B030D-6E8A-4147-A177-3AD203B41FA5}">
                      <a16:colId xmlns:a16="http://schemas.microsoft.com/office/drawing/2014/main" val="3284791117"/>
                    </a:ext>
                  </a:extLst>
                </a:gridCol>
                <a:gridCol w="1226571">
                  <a:extLst>
                    <a:ext uri="{9D8B030D-6E8A-4147-A177-3AD203B41FA5}">
                      <a16:colId xmlns:a16="http://schemas.microsoft.com/office/drawing/2014/main" val="498620348"/>
                    </a:ext>
                  </a:extLst>
                </a:gridCol>
                <a:gridCol w="1048085">
                  <a:extLst>
                    <a:ext uri="{9D8B030D-6E8A-4147-A177-3AD203B41FA5}">
                      <a16:colId xmlns:a16="http://schemas.microsoft.com/office/drawing/2014/main" val="1140557280"/>
                    </a:ext>
                  </a:extLst>
                </a:gridCol>
                <a:gridCol w="666209">
                  <a:extLst>
                    <a:ext uri="{9D8B030D-6E8A-4147-A177-3AD203B41FA5}">
                      <a16:colId xmlns:a16="http://schemas.microsoft.com/office/drawing/2014/main" val="3333514250"/>
                    </a:ext>
                  </a:extLst>
                </a:gridCol>
                <a:gridCol w="1820140">
                  <a:extLst>
                    <a:ext uri="{9D8B030D-6E8A-4147-A177-3AD203B41FA5}">
                      <a16:colId xmlns:a16="http://schemas.microsoft.com/office/drawing/2014/main" val="3119558287"/>
                    </a:ext>
                  </a:extLst>
                </a:gridCol>
              </a:tblGrid>
              <a:tr h="53361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Nesting Level (NL)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Relationship With Parent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Value Type (VT)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Concept Name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Value </a:t>
                      </a:r>
                      <a:r>
                        <a:rPr lang="de-DE" sz="1200" dirty="0" err="1">
                          <a:effectLst/>
                        </a:rPr>
                        <a:t>Multiplicity</a:t>
                      </a:r>
                      <a:r>
                        <a:rPr lang="de-DE" sz="1200" dirty="0">
                          <a:effectLst/>
                        </a:rPr>
                        <a:t> (VM)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Requirement Type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Condition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Value Set Constraint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868198393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CONTAINER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EV (00.0, DCM, “Surgery Report“ )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Root node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978103658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HAS CONCEPT MOD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EV (121058, DCM, 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"</a:t>
                      </a:r>
                      <a:r>
                        <a:rPr lang="de-DE" sz="1200" dirty="0" err="1">
                          <a:effectLst/>
                        </a:rPr>
                        <a:t>Procedure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err="1">
                          <a:effectLst/>
                        </a:rPr>
                        <a:t>reported</a:t>
                      </a:r>
                      <a:r>
                        <a:rPr lang="de-DE" sz="1200" dirty="0">
                          <a:effectLst/>
                        </a:rPr>
                        <a:t>")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629133571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CONTAINS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INCLUDE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DTID 3601 “</a:t>
                      </a:r>
                      <a:r>
                        <a:rPr lang="de-DE" sz="1200" dirty="0" err="1">
                          <a:effectLst/>
                        </a:rPr>
                        <a:t>Procedure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err="1">
                          <a:effectLst/>
                        </a:rPr>
                        <a:t>Context</a:t>
                      </a:r>
                      <a:r>
                        <a:rPr lang="de-DE" sz="1200" dirty="0">
                          <a:effectLst/>
                        </a:rPr>
                        <a:t>”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4292483604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CONTAINS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INCLUDE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DTID 1002 “Observer </a:t>
                      </a:r>
                      <a:r>
                        <a:rPr lang="de-DE" sz="1200" dirty="0" err="1">
                          <a:effectLst/>
                        </a:rPr>
                        <a:t>Context</a:t>
                      </a:r>
                      <a:r>
                        <a:rPr lang="de-DE" sz="1200" dirty="0">
                          <a:effectLst/>
                        </a:rPr>
                        <a:t>”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1-n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329931726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CONTAINS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EV (113743, DCM, 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"Patient Orientation")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U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623693369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HAS CONCEPT MOD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en-US" sz="1200" dirty="0">
                          <a:effectLst/>
                        </a:rPr>
                        <a:t>EV (113744, DCM, "Patient Orientation Modifier")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DCID 20 “Patient Orientation Modifier”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223400534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CONTAINS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INCLUDE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﻿DTID 00.1 “</a:t>
                      </a:r>
                      <a:r>
                        <a:rPr lang="de-DE" sz="1200" dirty="0" err="1">
                          <a:effectLst/>
                        </a:rPr>
                        <a:t>Surgery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err="1">
                          <a:effectLst/>
                        </a:rPr>
                        <a:t>Findings</a:t>
                      </a:r>
                      <a:r>
                        <a:rPr lang="de-DE" sz="1200" dirty="0">
                          <a:effectLst/>
                        </a:rPr>
                        <a:t>”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491573837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CONTAINS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INCLUDE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DTID 00.5 “</a:t>
                      </a:r>
                      <a:r>
                        <a:rPr lang="de-DE" sz="1200" dirty="0" err="1">
                          <a:effectLst/>
                        </a:rPr>
                        <a:t>Surgery</a:t>
                      </a:r>
                      <a:r>
                        <a:rPr lang="de-DE" sz="1200" dirty="0">
                          <a:effectLst/>
                        </a:rPr>
                        <a:t> Event“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1-n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451107299"/>
                  </a:ext>
                </a:extLst>
              </a:tr>
              <a:tr h="42013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&gt; 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CONTAINS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INCLUDE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 dirty="0">
                          <a:effectLst/>
                        </a:rPr>
                        <a:t>DTID 00.6 “</a:t>
                      </a:r>
                      <a:r>
                        <a:rPr lang="de-DE" sz="1200" dirty="0" err="1">
                          <a:effectLst/>
                        </a:rPr>
                        <a:t>Surgery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r>
                        <a:rPr lang="de-DE" sz="1200" dirty="0" err="1">
                          <a:effectLst/>
                        </a:rPr>
                        <a:t>Step</a:t>
                      </a:r>
                      <a:r>
                        <a:rPr lang="de-DE" sz="1200" dirty="0">
                          <a:effectLst/>
                        </a:rPr>
                        <a:t>”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1-n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1200">
                          <a:effectLst/>
                        </a:rPr>
                        <a:t>M</a:t>
                      </a:r>
                      <a:endParaRPr lang="de-D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86872763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45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sp>
        <p:nvSpPr>
          <p:cNvPr id="8" name="Text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84B77B-BFC6-4D96-925D-4F7F45E7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1010449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for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attention</a:t>
            </a:r>
            <a:r>
              <a:rPr lang="de-DE" b="1" dirty="0"/>
              <a:t>!</a:t>
            </a:r>
          </a:p>
          <a:p>
            <a:pPr marL="0" indent="0" algn="ctr">
              <a:buNone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!</a:t>
            </a:r>
          </a:p>
        </p:txBody>
      </p:sp>
      <p:sp>
        <p:nvSpPr>
          <p:cNvPr id="11" name="Inhaltsplatzhalter 6"/>
          <p:cNvSpPr txBox="1">
            <a:spLocks/>
          </p:cNvSpPr>
          <p:nvPr/>
        </p:nvSpPr>
        <p:spPr bwMode="gray">
          <a:xfrm>
            <a:off x="695218" y="2045055"/>
            <a:ext cx="5399194" cy="3689462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  <a:lvl2pPr marL="987425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 Light"/>
                <a:cs typeface="Calibri Light"/>
              </a:defRPr>
            </a:lvl2pPr>
            <a:lvl3pPr marL="54291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JhengHei UI Light"/>
                <a:cs typeface="Calibri Light"/>
              </a:defRPr>
            </a:lvl3pPr>
            <a:lvl4pPr marL="714357" indent="-17144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4pPr>
            <a:lvl5pPr marL="895328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icrosoft JhengHei UI Light"/>
                <a:cs typeface="Calibri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Including more different surgical interventions</a:t>
            </a:r>
          </a:p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External review of the derived structure</a:t>
            </a:r>
          </a:p>
          <a:p>
            <a:pPr marL="285664" indent="-285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/>
              <a:t>Ensure coverage of all use cases from</a:t>
            </a:r>
          </a:p>
          <a:p>
            <a:pPr marL="625287" lvl="1" indent="-271382"/>
            <a:r>
              <a:rPr lang="en-US" dirty="0"/>
              <a:t>a medical (patient care) standpoint,</a:t>
            </a:r>
          </a:p>
          <a:p>
            <a:pPr marL="625287" lvl="1" indent="-271382"/>
            <a:r>
              <a:rPr lang="en-US" dirty="0"/>
              <a:t>medical research perspective,</a:t>
            </a:r>
          </a:p>
          <a:p>
            <a:pPr marL="625287" lvl="1" indent="-271382"/>
            <a:r>
              <a:rPr lang="en-US" dirty="0"/>
              <a:t>scientific perspective,</a:t>
            </a:r>
          </a:p>
          <a:p>
            <a:pPr marL="625287" lvl="1" indent="-271382"/>
            <a:r>
              <a:rPr lang="en-US" dirty="0"/>
              <a:t>industry perspective,</a:t>
            </a:r>
          </a:p>
          <a:p>
            <a:pPr marL="625287" lvl="1" indent="-271382"/>
            <a:r>
              <a:rPr lang="en-US" dirty="0"/>
              <a:t>…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62ACF1-6D4D-47ED-867A-5FD0CDCA5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636" y="3353018"/>
            <a:ext cx="1219052" cy="125714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A5C30D0-4833-4801-A9EA-97D745682B3E}"/>
              </a:ext>
            </a:extLst>
          </p:cNvPr>
          <p:cNvSpPr txBox="1"/>
          <p:nvPr/>
        </p:nvSpPr>
        <p:spPr>
          <a:xfrm>
            <a:off x="7353197" y="4843603"/>
            <a:ext cx="2686702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99" dirty="0"/>
              <a:t>DICOM WG-24 „</a:t>
            </a:r>
            <a:r>
              <a:rPr lang="de-DE" sz="1799" dirty="0" err="1"/>
              <a:t>Surgery</a:t>
            </a:r>
            <a:r>
              <a:rPr lang="de-DE" sz="1799" dirty="0"/>
              <a:t>“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63E828A-2B8B-4691-8974-63552E048F49}"/>
              </a:ext>
            </a:extLst>
          </p:cNvPr>
          <p:cNvSpPr txBox="1"/>
          <p:nvPr/>
        </p:nvSpPr>
        <p:spPr>
          <a:xfrm>
            <a:off x="5544523" y="5421120"/>
            <a:ext cx="6133278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799" i="1" dirty="0">
                <a:hlinkClick r:id="rId4"/>
              </a:rPr>
              <a:t>wg24chairs@dicomstandard.org</a:t>
            </a:r>
            <a:endParaRPr lang="de-DE" sz="1799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8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uiExpand="1" build="p"/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417-352D-DE70-4B94-4D4299F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51D4-6089-C7D6-2ED5-4435CB186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/>
              <a:t>Short Introduction to DICOM WG-24: “Surgery”</a:t>
            </a:r>
          </a:p>
          <a:p>
            <a:r>
              <a:rPr lang="en-US" noProof="0" dirty="0"/>
              <a:t>Towards DICOM Structured Reporting Templates to support the documentation of surgical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B238A-2553-095E-275A-1ABDD6CB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D7306-D6B2-9671-F67A-B74AE89C3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EBFDAF-8B41-4A74-BDA8-FA56A41D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35" y="3466333"/>
            <a:ext cx="2647740" cy="264774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6FA065B-4882-43FE-AA74-28CB17333664}"/>
              </a:ext>
            </a:extLst>
          </p:cNvPr>
          <p:cNvSpPr txBox="1"/>
          <p:nvPr/>
        </p:nvSpPr>
        <p:spPr>
          <a:xfrm>
            <a:off x="6094412" y="2109132"/>
            <a:ext cx="51716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Spoiler Alert: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trust</a:t>
            </a:r>
            <a:r>
              <a:rPr lang="de-DE" dirty="0"/>
              <a:t> AI for such </a:t>
            </a:r>
            <a:r>
              <a:rPr lang="de-DE" dirty="0" err="1"/>
              <a:t>purposes</a:t>
            </a:r>
            <a:br>
              <a:rPr lang="de-DE" dirty="0"/>
            </a:br>
            <a:r>
              <a:rPr lang="de-DE" sz="1100" dirty="0"/>
              <a:t>Prompt: </a:t>
            </a:r>
            <a:r>
              <a:rPr lang="en-US" sz="1100" dirty="0"/>
              <a:t>Draw a map with Reutlingen, Düsseldorf, Strasbourg and Dresden drawn on it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0258F4B-AD2C-4E64-A324-7FD07E9BA6C2}"/>
              </a:ext>
            </a:extLst>
          </p:cNvPr>
          <p:cNvGrpSpPr/>
          <p:nvPr/>
        </p:nvGrpSpPr>
        <p:grpSpPr>
          <a:xfrm>
            <a:off x="5984748" y="2647741"/>
            <a:ext cx="2240357" cy="2237362"/>
            <a:chOff x="5984748" y="2647741"/>
            <a:chExt cx="2240357" cy="223736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4A160C5-8817-4F8B-9AD6-FB664B701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4748" y="2647741"/>
              <a:ext cx="2240357" cy="2237362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99FD353-D4A9-458B-B24A-932B44F2D7C0}"/>
                </a:ext>
              </a:extLst>
            </p:cNvPr>
            <p:cNvSpPr txBox="1"/>
            <p:nvPr/>
          </p:nvSpPr>
          <p:spPr>
            <a:xfrm>
              <a:off x="5984748" y="4608104"/>
              <a:ext cx="543739" cy="276999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Dall.E</a:t>
              </a:r>
              <a:endParaRPr lang="de-DE" sz="12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F572DCE-562A-45C1-AFAB-E3D7218024D1}"/>
              </a:ext>
            </a:extLst>
          </p:cNvPr>
          <p:cNvGrpSpPr/>
          <p:nvPr/>
        </p:nvGrpSpPr>
        <p:grpSpPr>
          <a:xfrm>
            <a:off x="9142544" y="2890263"/>
            <a:ext cx="1972897" cy="1989546"/>
            <a:chOff x="9142544" y="2890263"/>
            <a:chExt cx="1972897" cy="198954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AC655A1-59EA-415D-A761-8956EFA15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2544" y="2890263"/>
              <a:ext cx="1972897" cy="1972897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033858-EF71-4E9E-8FC8-C35DF77F7E01}"/>
                </a:ext>
              </a:extLst>
            </p:cNvPr>
            <p:cNvSpPr txBox="1"/>
            <p:nvPr/>
          </p:nvSpPr>
          <p:spPr>
            <a:xfrm>
              <a:off x="10211026" y="4602810"/>
              <a:ext cx="904415" cy="276999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Ideogram.ai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4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417-352D-DE70-4B94-4D4299F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DICOM WG-24 “Surgery”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51D4-6089-C7D6-2ED5-4435CB186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Scope:</a:t>
            </a:r>
          </a:p>
          <a:p>
            <a:pPr lvl="1"/>
            <a:r>
              <a:rPr lang="en-US" dirty="0"/>
              <a:t>To develop DICOM objects and services related to image guided surgery (IGS). </a:t>
            </a:r>
          </a:p>
          <a:p>
            <a:pPr lvl="1"/>
            <a:r>
              <a:rPr lang="en-US" dirty="0"/>
              <a:t>Disseminate knowledge gained following the roadmap through workshops, conferences, and special seminars.</a:t>
            </a:r>
          </a:p>
          <a:p>
            <a:r>
              <a:rPr lang="en-US" dirty="0"/>
              <a:t>Short Term Goals:</a:t>
            </a:r>
          </a:p>
          <a:p>
            <a:pPr lvl="1"/>
            <a:r>
              <a:rPr lang="en-US" dirty="0"/>
              <a:t>Work item “Visual Light related multi-modal sensor and computed structured data”:</a:t>
            </a:r>
          </a:p>
          <a:p>
            <a:pPr lvl="1"/>
            <a:r>
              <a:rPr lang="en-US" dirty="0"/>
              <a:t>CP-2161 “Photogrammetric Model Enhancement of VL IODs” </a:t>
            </a:r>
          </a:p>
          <a:p>
            <a:pPr lvl="1"/>
            <a:r>
              <a:rPr lang="en-US" dirty="0"/>
              <a:t>Support for surgical reports by DICOM Structured Reports</a:t>
            </a:r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B238A-2553-095E-275A-1ABDD6CB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D7306-D6B2-9671-F67A-B74AE89C3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EEF551E-2F7A-4364-A335-A3EE995C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167" y="4602997"/>
            <a:ext cx="1219370" cy="125747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E7B58AE-CFD8-4F85-B7DB-89EB34832374}"/>
              </a:ext>
            </a:extLst>
          </p:cNvPr>
          <p:cNvSpPr txBox="1"/>
          <p:nvPr/>
        </p:nvSpPr>
        <p:spPr>
          <a:xfrm>
            <a:off x="5818414" y="5807027"/>
            <a:ext cx="6134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hlinkClick r:id="rId3"/>
              </a:rPr>
              <a:t>wg24chairs@dicomstandard.org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BAE6106-0D1F-411D-80E2-C784ED6B0E8C}"/>
              </a:ext>
            </a:extLst>
          </p:cNvPr>
          <p:cNvSpPr txBox="1"/>
          <p:nvPr/>
        </p:nvSpPr>
        <p:spPr>
          <a:xfrm>
            <a:off x="6206439" y="2109132"/>
            <a:ext cx="4837173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5908" defTabSz="457063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sz="1700" dirty="0" err="1">
                <a:solidFill>
                  <a:schemeClr val="tx2"/>
                </a:solidFill>
              </a:rPr>
              <a:t>Completed</a:t>
            </a:r>
            <a:r>
              <a:rPr lang="de-DE" sz="1700" dirty="0">
                <a:solidFill>
                  <a:schemeClr val="tx2"/>
                </a:solidFill>
              </a:rPr>
              <a:t> Supplements</a:t>
            </a:r>
          </a:p>
          <a:p>
            <a:pPr lvl="1" indent="-305908" defTabSz="457063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sz="1500" dirty="0">
                <a:solidFill>
                  <a:schemeClr val="tx2"/>
                </a:solidFill>
              </a:rPr>
              <a:t>Supp 131 </a:t>
            </a:r>
            <a:r>
              <a:rPr lang="de-DE" sz="1500" dirty="0" err="1">
                <a:solidFill>
                  <a:schemeClr val="tx2"/>
                </a:solidFill>
              </a:rPr>
              <a:t>Bone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Mounted</a:t>
            </a:r>
            <a:r>
              <a:rPr lang="de-DE" sz="1500" dirty="0">
                <a:solidFill>
                  <a:schemeClr val="tx2"/>
                </a:solidFill>
              </a:rPr>
              <a:t> Implant Description Storage SOP Class</a:t>
            </a:r>
          </a:p>
          <a:p>
            <a:pPr lvl="1" indent="-305908" defTabSz="457063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sz="1500" dirty="0">
                <a:solidFill>
                  <a:schemeClr val="tx2"/>
                </a:solidFill>
              </a:rPr>
              <a:t>Supp 132 Surface Segmentation Storage SOP Class</a:t>
            </a:r>
          </a:p>
          <a:p>
            <a:pPr lvl="1" indent="-305908" defTabSz="457063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sz="1500" dirty="0">
                <a:solidFill>
                  <a:schemeClr val="tx2"/>
                </a:solidFill>
              </a:rPr>
              <a:t>Supp 134 Implantation Plan SR </a:t>
            </a:r>
            <a:r>
              <a:rPr lang="de-DE" sz="1500" dirty="0" err="1">
                <a:solidFill>
                  <a:schemeClr val="tx2"/>
                </a:solidFill>
              </a:rPr>
              <a:t>Document</a:t>
            </a:r>
            <a:r>
              <a:rPr lang="de-DE" sz="1500" dirty="0">
                <a:solidFill>
                  <a:schemeClr val="tx2"/>
                </a:solidFill>
              </a:rPr>
              <a:t> Storage SOP Class</a:t>
            </a:r>
          </a:p>
          <a:p>
            <a:pPr lvl="1" indent="-305908" defTabSz="457063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sz="1500" dirty="0">
                <a:solidFill>
                  <a:schemeClr val="tx2"/>
                </a:solidFill>
              </a:rPr>
              <a:t>Supp 138 </a:t>
            </a:r>
            <a:r>
              <a:rPr lang="de-DE" sz="1500" dirty="0" err="1">
                <a:solidFill>
                  <a:schemeClr val="tx2"/>
                </a:solidFill>
              </a:rPr>
              <a:t>Crestal</a:t>
            </a:r>
            <a:r>
              <a:rPr lang="de-DE" sz="1500" dirty="0">
                <a:solidFill>
                  <a:schemeClr val="tx2"/>
                </a:solidFill>
              </a:rPr>
              <a:t> Implant Storage SOP Class (</a:t>
            </a:r>
            <a:r>
              <a:rPr lang="de-DE" sz="1500" dirty="0" err="1">
                <a:solidFill>
                  <a:schemeClr val="tx2"/>
                </a:solidFill>
              </a:rPr>
              <a:t>jointly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with</a:t>
            </a:r>
            <a:r>
              <a:rPr lang="de-DE" sz="1500" dirty="0">
                <a:solidFill>
                  <a:schemeClr val="tx2"/>
                </a:solidFill>
              </a:rPr>
              <a:t> DICOM WG 23 </a:t>
            </a:r>
            <a:r>
              <a:rPr lang="de-DE" sz="1500" dirty="0" err="1">
                <a:solidFill>
                  <a:schemeClr val="tx2"/>
                </a:solidFill>
              </a:rPr>
              <a:t>Dentitry</a:t>
            </a:r>
            <a:r>
              <a:rPr lang="de-DE" sz="1500" dirty="0">
                <a:solidFill>
                  <a:schemeClr val="tx2"/>
                </a:solidFill>
              </a:rPr>
              <a:t>)</a:t>
            </a:r>
          </a:p>
          <a:p>
            <a:pPr lvl="1" indent="-305908" defTabSz="457063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DE" sz="1500" dirty="0">
                <a:solidFill>
                  <a:schemeClr val="tx2"/>
                </a:solidFill>
              </a:rPr>
              <a:t>Supp 154 Optical Surface Scanner Storage SOP Class</a:t>
            </a:r>
          </a:p>
        </p:txBody>
      </p:sp>
    </p:spTree>
    <p:extLst>
      <p:ext uri="{BB962C8B-B14F-4D97-AF65-F5344CB8AC3E}">
        <p14:creationId xmlns:p14="http://schemas.microsoft.com/office/powerpoint/2010/main" val="38156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de-DE" dirty="0"/>
              <a:t> – </a:t>
            </a:r>
            <a:r>
              <a:rPr lang="en-US" dirty="0"/>
              <a:t>Documentation of surgical operations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25475" lvl="1" indent="-271463"/>
            <a:r>
              <a:rPr lang="en-US" dirty="0"/>
              <a:t>Human-readable documentation </a:t>
            </a:r>
          </a:p>
          <a:p>
            <a:pPr marL="893763" lvl="2" indent="-268288"/>
            <a:r>
              <a:rPr lang="en-US" dirty="0"/>
              <a:t>Well-known (current gold standard)</a:t>
            </a:r>
          </a:p>
          <a:p>
            <a:pPr marL="893763" lvl="2" indent="-268288"/>
            <a:r>
              <a:rPr lang="en-US" dirty="0"/>
              <a:t>Mostly unstructured</a:t>
            </a:r>
          </a:p>
          <a:p>
            <a:pPr marL="893763" lvl="2" indent="-268288"/>
            <a:r>
              <a:rPr lang="en-US" dirty="0"/>
              <a:t>Based on memorization of the intervention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9FFA-25F9-E3B6-2B5D-CEDB0F5D9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25475" lvl="1" indent="-271463"/>
            <a:r>
              <a:rPr lang="en-US" dirty="0"/>
              <a:t>Machine-readable documentation for</a:t>
            </a:r>
          </a:p>
          <a:p>
            <a:pPr marL="893763" lvl="2" indent="-268288"/>
            <a:r>
              <a:rPr lang="en-US" dirty="0"/>
              <a:t>Surgical data mining</a:t>
            </a:r>
          </a:p>
          <a:p>
            <a:pPr marL="893763" lvl="2" indent="-268288"/>
            <a:r>
              <a:rPr lang="en-US" dirty="0"/>
              <a:t>Surgical workflow support</a:t>
            </a:r>
          </a:p>
          <a:p>
            <a:pPr marL="893763" lvl="2" indent="-268288"/>
            <a:r>
              <a:rPr lang="en-US" dirty="0"/>
              <a:t>Machine learning</a:t>
            </a:r>
          </a:p>
          <a:p>
            <a:pPr marL="893763" lvl="2" indent="-268288"/>
            <a:r>
              <a:rPr lang="en-US" dirty="0"/>
              <a:t>Automatic evidence reporting</a:t>
            </a:r>
          </a:p>
          <a:p>
            <a:pPr marL="893763" lvl="2" indent="-268288"/>
            <a:r>
              <a:rPr lang="en-US" dirty="0"/>
              <a:t>Generation of human-readable reports</a:t>
            </a:r>
          </a:p>
          <a:p>
            <a:pPr marL="893763" lvl="2" indent="-268288"/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F9D70B-2CA1-4D31-9467-C1F94423B284}"/>
              </a:ext>
            </a:extLst>
          </p:cNvPr>
          <p:cNvSpPr/>
          <p:nvPr/>
        </p:nvSpPr>
        <p:spPr>
          <a:xfrm>
            <a:off x="6468894" y="2688805"/>
            <a:ext cx="3937518" cy="5131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7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has to be standardized to be interoperable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Potential wide-spread (medical) standards are:</a:t>
            </a:r>
          </a:p>
          <a:p>
            <a:pPr marL="625475" lvl="1" indent="-271463"/>
            <a:r>
              <a:rPr lang="en-US" dirty="0"/>
              <a:t>HL7 v2</a:t>
            </a:r>
          </a:p>
          <a:p>
            <a:pPr marL="625475" lvl="1" indent="-271463"/>
            <a:r>
              <a:rPr lang="en-US" dirty="0"/>
              <a:t>HL7 v3 / CDA</a:t>
            </a:r>
          </a:p>
          <a:p>
            <a:pPr marL="625475" lvl="1" indent="-271463"/>
            <a:r>
              <a:rPr lang="en-US" dirty="0"/>
              <a:t>HL7 FHIR  </a:t>
            </a:r>
          </a:p>
          <a:p>
            <a:pPr marL="893763" lvl="2" indent="-268288"/>
            <a:endParaRPr lang="en-US" dirty="0"/>
          </a:p>
          <a:p>
            <a:pPr marL="625475" lvl="1" indent="-271463"/>
            <a:r>
              <a:rPr lang="en-US" dirty="0"/>
              <a:t>DICOM</a:t>
            </a:r>
          </a:p>
          <a:p>
            <a:pPr marL="893763" lvl="2" indent="-268288"/>
            <a:r>
              <a:rPr lang="en-US" dirty="0"/>
              <a:t>SOP-Classes</a:t>
            </a:r>
          </a:p>
          <a:p>
            <a:pPr marL="893763" lvl="2" indent="-268288"/>
            <a:r>
              <a:rPr lang="en-US" dirty="0"/>
              <a:t>Structured Reports (SR)</a:t>
            </a:r>
          </a:p>
          <a:p>
            <a:pPr marL="893763" lvl="2" indent="-268288"/>
            <a:endParaRPr lang="en-US" dirty="0"/>
          </a:p>
          <a:p>
            <a:pPr marL="625475" lvl="1" indent="-271463"/>
            <a:r>
              <a:rPr lang="en-US" dirty="0"/>
              <a:t>IHE</a:t>
            </a:r>
          </a:p>
          <a:p>
            <a:pPr marL="893763" lvl="2" indent="-268288"/>
            <a:r>
              <a:rPr lang="en-US" dirty="0"/>
              <a:t>Coordinated use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DD79FF3-559D-4399-86C3-A48E583A37CF}"/>
              </a:ext>
            </a:extLst>
          </p:cNvPr>
          <p:cNvSpPr/>
          <p:nvPr/>
        </p:nvSpPr>
        <p:spPr>
          <a:xfrm>
            <a:off x="1105239" y="4171569"/>
            <a:ext cx="2313992" cy="454759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BBB153B-6F94-4F95-BA9C-CA7A4507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4" y="2297615"/>
            <a:ext cx="5399825" cy="299990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424B75-8AAA-4EDF-9070-3BFA439757F4}"/>
              </a:ext>
            </a:extLst>
          </p:cNvPr>
          <p:cNvSpPr txBox="1"/>
          <p:nvPr/>
        </p:nvSpPr>
        <p:spPr>
          <a:xfrm>
            <a:off x="7328756" y="5353372"/>
            <a:ext cx="305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Levels of </a:t>
            </a:r>
            <a:r>
              <a:rPr lang="de-DE" sz="1200" dirty="0" err="1"/>
              <a:t>interoperability</a:t>
            </a:r>
            <a:r>
              <a:rPr lang="de-DE" sz="1200" dirty="0"/>
              <a:t> </a:t>
            </a:r>
            <a:r>
              <a:rPr lang="de-DE" sz="1200" dirty="0" err="1"/>
              <a:t>according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HIMSS</a:t>
            </a:r>
            <a:r>
              <a:rPr lang="de-DE" sz="1200" baseline="30000" dirty="0"/>
              <a:t>1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7C7ABF3-5A27-4ECD-879D-9992C24652A3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419231" y="4055374"/>
            <a:ext cx="3909525" cy="34357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343C813-6A3E-403F-9486-144102F80718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419231" y="3612671"/>
            <a:ext cx="4318957" cy="78627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2A08289-BDE1-4BB7-A59A-85AF1858847D}"/>
              </a:ext>
            </a:extLst>
          </p:cNvPr>
          <p:cNvSpPr txBox="1"/>
          <p:nvPr/>
        </p:nvSpPr>
        <p:spPr>
          <a:xfrm>
            <a:off x="647880" y="6479198"/>
            <a:ext cx="103797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aseline="30000" dirty="0"/>
              <a:t>1</a:t>
            </a:r>
            <a:r>
              <a:rPr lang="de-DE" sz="1050" dirty="0"/>
              <a:t>https://www.himss.org/resources/interoperability-healthcare, </a:t>
            </a:r>
            <a:br>
              <a:rPr lang="de-DE" sz="1050" dirty="0"/>
            </a:br>
            <a:r>
              <a:rPr lang="de-DE" sz="1050" dirty="0"/>
              <a:t>  </a:t>
            </a:r>
            <a:r>
              <a:rPr lang="de-DE" sz="1050" dirty="0" err="1"/>
              <a:t>illustration</a:t>
            </a:r>
            <a:r>
              <a:rPr lang="de-DE" sz="1050" dirty="0"/>
              <a:t> </a:t>
            </a:r>
            <a:r>
              <a:rPr lang="de-DE" sz="1050" dirty="0" err="1"/>
              <a:t>from</a:t>
            </a:r>
            <a:r>
              <a:rPr lang="de-DE" sz="1050" dirty="0"/>
              <a:t> https://www.imprivata.com/blog/himss-proposes-a-new-interoperability-definition-in-healthcare-what-it-means-for-patients-and-professionals</a:t>
            </a:r>
          </a:p>
        </p:txBody>
      </p:sp>
    </p:spTree>
    <p:extLst>
      <p:ext uri="{BB962C8B-B14F-4D97-AF65-F5344CB8AC3E}">
        <p14:creationId xmlns:p14="http://schemas.microsoft.com/office/powerpoint/2010/main" val="20531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378800"/>
            <a:ext cx="10264432" cy="92879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Mapping of the contents of one intervention to DICOM SR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1E9BB678-7178-4879-A425-B3E6AAD42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27668"/>
              </p:ext>
            </p:extLst>
          </p:nvPr>
        </p:nvGraphicFramePr>
        <p:xfrm>
          <a:off x="695399" y="2270181"/>
          <a:ext cx="10442770" cy="3690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147">
                  <a:extLst>
                    <a:ext uri="{9D8B030D-6E8A-4147-A177-3AD203B41FA5}">
                      <a16:colId xmlns:a16="http://schemas.microsoft.com/office/drawing/2014/main" val="1044025792"/>
                    </a:ext>
                  </a:extLst>
                </a:gridCol>
                <a:gridCol w="1163557">
                  <a:extLst>
                    <a:ext uri="{9D8B030D-6E8A-4147-A177-3AD203B41FA5}">
                      <a16:colId xmlns:a16="http://schemas.microsoft.com/office/drawing/2014/main" val="2988204178"/>
                    </a:ext>
                  </a:extLst>
                </a:gridCol>
                <a:gridCol w="818877">
                  <a:extLst>
                    <a:ext uri="{9D8B030D-6E8A-4147-A177-3AD203B41FA5}">
                      <a16:colId xmlns:a16="http://schemas.microsoft.com/office/drawing/2014/main" val="2799099733"/>
                    </a:ext>
                  </a:extLst>
                </a:gridCol>
                <a:gridCol w="2830556">
                  <a:extLst>
                    <a:ext uri="{9D8B030D-6E8A-4147-A177-3AD203B41FA5}">
                      <a16:colId xmlns:a16="http://schemas.microsoft.com/office/drawing/2014/main" val="2042032750"/>
                    </a:ext>
                  </a:extLst>
                </a:gridCol>
                <a:gridCol w="1065376">
                  <a:extLst>
                    <a:ext uri="{9D8B030D-6E8A-4147-A177-3AD203B41FA5}">
                      <a16:colId xmlns:a16="http://schemas.microsoft.com/office/drawing/2014/main" val="3426969307"/>
                    </a:ext>
                  </a:extLst>
                </a:gridCol>
                <a:gridCol w="917059">
                  <a:extLst>
                    <a:ext uri="{9D8B030D-6E8A-4147-A177-3AD203B41FA5}">
                      <a16:colId xmlns:a16="http://schemas.microsoft.com/office/drawing/2014/main" val="3903530923"/>
                    </a:ext>
                  </a:extLst>
                </a:gridCol>
                <a:gridCol w="595357">
                  <a:extLst>
                    <a:ext uri="{9D8B030D-6E8A-4147-A177-3AD203B41FA5}">
                      <a16:colId xmlns:a16="http://schemas.microsoft.com/office/drawing/2014/main" val="984278634"/>
                    </a:ext>
                  </a:extLst>
                </a:gridCol>
                <a:gridCol w="2132841">
                  <a:extLst>
                    <a:ext uri="{9D8B030D-6E8A-4147-A177-3AD203B41FA5}">
                      <a16:colId xmlns:a16="http://schemas.microsoft.com/office/drawing/2014/main" val="2236782088"/>
                    </a:ext>
                  </a:extLst>
                </a:gridCol>
              </a:tblGrid>
              <a:tr h="2559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Nesting Level (NL)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Relationship With Parent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Type (VT)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Concept Name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Multiplicity (VM)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Requirement Type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Condition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Set Constraint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60227132"/>
                  </a:ext>
                </a:extLst>
              </a:tr>
              <a:tr h="255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CONTAINER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en-US" sz="800">
                          <a:effectLst/>
                        </a:rPr>
                        <a:t>EV (00.0, DCM, EV (00.0, DCM, “Laparoscopic Cholecystectomy Report“ 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Root node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9552763"/>
                  </a:ext>
                </a:extLst>
              </a:tr>
              <a:tr h="2559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 dirty="0">
                          <a:effectLst/>
                        </a:rPr>
                        <a:t>HAS CONCEPT MOD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(121058, DCM, "Procedure reported")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00.0 “Laparoscopic cholecystectomy Procedure”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68204383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3601 “Procedure Context”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25647389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1002 “Observer Context”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68673554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 dirty="0">
                          <a:effectLst/>
                        </a:rPr>
                        <a:t>DTID 00.1 “</a:t>
                      </a:r>
                      <a:r>
                        <a:rPr lang="de-DE" sz="800" dirty="0" err="1">
                          <a:effectLst/>
                        </a:rPr>
                        <a:t>Anesthesia</a:t>
                      </a:r>
                      <a:r>
                        <a:rPr lang="de-DE" sz="800" dirty="0">
                          <a:effectLst/>
                        </a:rPr>
                        <a:t>“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10857896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(113743, DCM, "Patient Orientation")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U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19 “Patient Orientation”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43030870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HAS CONCEPT MOD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en-US" sz="800">
                          <a:effectLst/>
                        </a:rPr>
                        <a:t>EV (113744, DCM, "Patient Orientation Modifier")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20 “Patient Orientation Modifier”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7271654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00.2 “Laparoscopic ports”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57817258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(00.3, DCM, “Cholecystectomy findings”)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00.11 “Cholecystectomy findings”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16663208"/>
                  </a:ext>
                </a:extLst>
              </a:tr>
              <a:tr h="2201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﻿INFERRED FROM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﻿</a:t>
                      </a:r>
                      <a:r>
                        <a:rPr lang="en-US" sz="800">
                          <a:effectLst/>
                        </a:rPr>
                        <a:t>DTID 3909 “Best Illustration of Findings”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U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6088739"/>
                  </a:ext>
                </a:extLst>
              </a:tr>
              <a:tr h="2201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en-US" sz="800">
                          <a:effectLst/>
                        </a:rPr>
                        <a:t>DTID 00.4 “Callot Triangle Dissection Score”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42255468"/>
                  </a:ext>
                </a:extLst>
              </a:tr>
              <a:tr h="2201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﻿INFERRED FROM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﻿</a:t>
                      </a:r>
                      <a:r>
                        <a:rPr lang="en-US" sz="800">
                          <a:effectLst/>
                        </a:rPr>
                        <a:t>DTID 3909 “Best Illustration of Findings”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U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9435208"/>
                  </a:ext>
                </a:extLst>
              </a:tr>
              <a:tr h="2201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00.5 “Clip application”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U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8170369"/>
                  </a:ext>
                </a:extLst>
              </a:tr>
              <a:tr h="2201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00.6 “Gallbladder Dissection Score”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18379359"/>
                  </a:ext>
                </a:extLst>
              </a:tr>
              <a:tr h="220135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00.7 “Cholecystectomy Event“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0827387"/>
                  </a:ext>
                </a:extLst>
              </a:tr>
            </a:tbl>
          </a:graphicData>
        </a:graphic>
      </p:graphicFrame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5539CA80-AFCC-4599-872B-1AFFABE54129}"/>
              </a:ext>
            </a:extLst>
          </p:cNvPr>
          <p:cNvSpPr txBox="1">
            <a:spLocks/>
          </p:cNvSpPr>
          <p:nvPr/>
        </p:nvSpPr>
        <p:spPr bwMode="gray">
          <a:xfrm>
            <a:off x="695399" y="1830683"/>
            <a:ext cx="10715939" cy="36904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  <a:lvl2pPr marL="987425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 Light"/>
                <a:cs typeface="Calibri Light"/>
              </a:defRPr>
            </a:lvl2pPr>
            <a:lvl3pPr marL="54291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JhengHei UI Light"/>
                <a:cs typeface="Calibri Light"/>
              </a:defRPr>
            </a:lvl3pPr>
            <a:lvl4pPr marL="714357" indent="-17144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4pPr>
            <a:lvl5pPr marL="895328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icrosoft JhengHei UI Light"/>
                <a:cs typeface="Calibri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At IRCAD, a DICOM SR template was developed focusing on the use case of surgical data mining:</a:t>
            </a:r>
          </a:p>
          <a:p>
            <a:pPr marL="625475" lvl="1" indent="-2714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be standardized?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/>
              <a:t>DICOM SR is a standard, so </a:t>
            </a:r>
            <a:r>
              <a:rPr lang="en-US" sz="1800" b="1" i="1" dirty="0"/>
              <a:t>it is already standardized</a:t>
            </a:r>
          </a:p>
          <a:p>
            <a:r>
              <a:rPr lang="en-US" sz="1800" b="1" i="1" dirty="0"/>
              <a:t>on a structural level</a:t>
            </a:r>
          </a:p>
          <a:p>
            <a:r>
              <a:rPr lang="en-US" sz="1800" dirty="0"/>
              <a:t>For the </a:t>
            </a:r>
            <a:r>
              <a:rPr lang="en-US" sz="1800" b="1" i="1" dirty="0"/>
              <a:t>semantic level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the SR Template has to be part </a:t>
            </a:r>
            <a:br>
              <a:rPr lang="en-US" sz="1800" dirty="0"/>
            </a:br>
            <a:r>
              <a:rPr lang="en-US" sz="1800" dirty="0"/>
              <a:t>of the standard as well</a:t>
            </a:r>
          </a:p>
          <a:p>
            <a:endParaRPr lang="en-US" sz="1800" dirty="0"/>
          </a:p>
          <a:p>
            <a:r>
              <a:rPr lang="en-US" sz="1800" dirty="0"/>
              <a:t>So IRCAD approached DICOM WG-24 “Surgery”.</a:t>
            </a:r>
          </a:p>
          <a:p>
            <a:r>
              <a:rPr lang="en-US" sz="1800" dirty="0"/>
              <a:t>Two options:</a:t>
            </a:r>
          </a:p>
          <a:p>
            <a:r>
              <a:rPr lang="en-US" sz="1800" dirty="0"/>
              <a:t>Independent DICOM SR Templates for each intervention</a:t>
            </a:r>
          </a:p>
          <a:p>
            <a:r>
              <a:rPr lang="en-US" sz="1800" dirty="0"/>
              <a:t>A more general approach covering several interventions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BBB153B-6F94-4F95-BA9C-CA7A4507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4" y="2297615"/>
            <a:ext cx="5399825" cy="299990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424B75-8AAA-4EDF-9070-3BFA439757F4}"/>
              </a:ext>
            </a:extLst>
          </p:cNvPr>
          <p:cNvSpPr txBox="1"/>
          <p:nvPr/>
        </p:nvSpPr>
        <p:spPr>
          <a:xfrm>
            <a:off x="7328756" y="5353372"/>
            <a:ext cx="305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Levels of </a:t>
            </a:r>
            <a:r>
              <a:rPr lang="de-DE" sz="1200" dirty="0" err="1"/>
              <a:t>interoperability</a:t>
            </a:r>
            <a:r>
              <a:rPr lang="de-DE" sz="1200" dirty="0"/>
              <a:t> </a:t>
            </a:r>
            <a:r>
              <a:rPr lang="de-DE" sz="1200" dirty="0" err="1"/>
              <a:t>according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HIMSS</a:t>
            </a:r>
            <a:r>
              <a:rPr lang="de-DE" sz="1200" baseline="30000" dirty="0"/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A08289-BDE1-4BB7-A59A-85AF1858847D}"/>
              </a:ext>
            </a:extLst>
          </p:cNvPr>
          <p:cNvSpPr txBox="1"/>
          <p:nvPr/>
        </p:nvSpPr>
        <p:spPr>
          <a:xfrm>
            <a:off x="647880" y="6479198"/>
            <a:ext cx="103797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aseline="30000" dirty="0"/>
              <a:t>1</a:t>
            </a:r>
            <a:r>
              <a:rPr lang="de-DE" sz="1050" dirty="0"/>
              <a:t>https://www.himss.org/resources/interoperability-healthcare, </a:t>
            </a:r>
            <a:br>
              <a:rPr lang="de-DE" sz="1050" dirty="0"/>
            </a:br>
            <a:r>
              <a:rPr lang="de-DE" sz="1050" dirty="0"/>
              <a:t>  </a:t>
            </a:r>
            <a:r>
              <a:rPr lang="de-DE" sz="1050" dirty="0" err="1"/>
              <a:t>illustration</a:t>
            </a:r>
            <a:r>
              <a:rPr lang="de-DE" sz="1050" dirty="0"/>
              <a:t> </a:t>
            </a:r>
            <a:r>
              <a:rPr lang="de-DE" sz="1050" dirty="0" err="1"/>
              <a:t>from</a:t>
            </a:r>
            <a:r>
              <a:rPr lang="de-DE" sz="1050" dirty="0"/>
              <a:t> https://www.imprivata.com/blog/himss-proposes-a-new-interoperability-definition-in-healthcare-what-it-means-for-patients-and-professionals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E81C082-E3F5-48F4-BDA9-260E2DD6236B}"/>
              </a:ext>
            </a:extLst>
          </p:cNvPr>
          <p:cNvCxnSpPr>
            <a:cxnSpLocks/>
          </p:cNvCxnSpPr>
          <p:nvPr/>
        </p:nvCxnSpPr>
        <p:spPr>
          <a:xfrm>
            <a:off x="2791838" y="2636196"/>
            <a:ext cx="4660539" cy="129676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11F4C2E-C337-4B22-AF10-6F6B54607063}"/>
              </a:ext>
            </a:extLst>
          </p:cNvPr>
          <p:cNvCxnSpPr>
            <a:cxnSpLocks/>
          </p:cNvCxnSpPr>
          <p:nvPr/>
        </p:nvCxnSpPr>
        <p:spPr>
          <a:xfrm>
            <a:off x="3424136" y="3229583"/>
            <a:ext cx="4212077" cy="359923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Modelling different interventions: a) Cochlear implantation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11" name="Inhaltsplatzhalter 6"/>
          <p:cNvSpPr txBox="1">
            <a:spLocks/>
          </p:cNvSpPr>
          <p:nvPr/>
        </p:nvSpPr>
        <p:spPr bwMode="gray">
          <a:xfrm>
            <a:off x="695218" y="2045055"/>
            <a:ext cx="10713148" cy="3689462"/>
          </a:xfrm>
          <a:prstGeom prst="rect">
            <a:avLst/>
          </a:prstGeom>
        </p:spPr>
        <p:txBody>
          <a:bodyPr lIns="91416" tIns="45708" rIns="91416" bIns="45708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 UI Light"/>
                <a:cs typeface="Calibri Light"/>
              </a:defRPr>
            </a:lvl1pPr>
            <a:lvl2pPr marL="987425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 UI Light"/>
                <a:cs typeface="Calibri Light"/>
              </a:defRPr>
            </a:lvl2pPr>
            <a:lvl3pPr marL="54291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JhengHei UI Light"/>
                <a:cs typeface="Calibri Light"/>
              </a:defRPr>
            </a:lvl3pPr>
            <a:lvl4pPr marL="714357" indent="-17144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icrosoft JhengHei UI Light"/>
                <a:cs typeface="Calibri Light"/>
              </a:defRPr>
            </a:lvl4pPr>
            <a:lvl5pPr marL="895328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icrosoft JhengHei UI Light"/>
                <a:cs typeface="Calibri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799" dirty="0"/>
              <a:t>We modeled the Cochlear implantation procedure as performed at the University Hospital in Düsseldorf:</a:t>
            </a:r>
          </a:p>
          <a:p>
            <a:pPr marL="625287" lvl="1" indent="-271382"/>
            <a:endParaRPr lang="en-US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966439E-6182-416B-AE59-CBEE421BD21F}"/>
              </a:ext>
            </a:extLst>
          </p:cNvPr>
          <p:cNvGraphicFramePr>
            <a:graphicFrameLocks noGrp="1"/>
          </p:cNvGraphicFramePr>
          <p:nvPr/>
        </p:nvGraphicFramePr>
        <p:xfrm>
          <a:off x="695218" y="2655412"/>
          <a:ext cx="10512863" cy="246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953">
                  <a:extLst>
                    <a:ext uri="{9D8B030D-6E8A-4147-A177-3AD203B41FA5}">
                      <a16:colId xmlns:a16="http://schemas.microsoft.com/office/drawing/2014/main" val="1890788459"/>
                    </a:ext>
                  </a:extLst>
                </a:gridCol>
                <a:gridCol w="1410827">
                  <a:extLst>
                    <a:ext uri="{9D8B030D-6E8A-4147-A177-3AD203B41FA5}">
                      <a16:colId xmlns:a16="http://schemas.microsoft.com/office/drawing/2014/main" val="2873132630"/>
                    </a:ext>
                  </a:extLst>
                </a:gridCol>
                <a:gridCol w="977696">
                  <a:extLst>
                    <a:ext uri="{9D8B030D-6E8A-4147-A177-3AD203B41FA5}">
                      <a16:colId xmlns:a16="http://schemas.microsoft.com/office/drawing/2014/main" val="1251586364"/>
                    </a:ext>
                  </a:extLst>
                </a:gridCol>
                <a:gridCol w="2382214">
                  <a:extLst>
                    <a:ext uri="{9D8B030D-6E8A-4147-A177-3AD203B41FA5}">
                      <a16:colId xmlns:a16="http://schemas.microsoft.com/office/drawing/2014/main" val="437001557"/>
                    </a:ext>
                  </a:extLst>
                </a:gridCol>
                <a:gridCol w="1288877">
                  <a:extLst>
                    <a:ext uri="{9D8B030D-6E8A-4147-A177-3AD203B41FA5}">
                      <a16:colId xmlns:a16="http://schemas.microsoft.com/office/drawing/2014/main" val="2009374996"/>
                    </a:ext>
                  </a:extLst>
                </a:gridCol>
                <a:gridCol w="1099646">
                  <a:extLst>
                    <a:ext uri="{9D8B030D-6E8A-4147-A177-3AD203B41FA5}">
                      <a16:colId xmlns:a16="http://schemas.microsoft.com/office/drawing/2014/main" val="1981505322"/>
                    </a:ext>
                  </a:extLst>
                </a:gridCol>
                <a:gridCol w="2247650">
                  <a:extLst>
                    <a:ext uri="{9D8B030D-6E8A-4147-A177-3AD203B41FA5}">
                      <a16:colId xmlns:a16="http://schemas.microsoft.com/office/drawing/2014/main" val="2948378208"/>
                    </a:ext>
                  </a:extLst>
                </a:gridCol>
              </a:tblGrid>
              <a:tr h="18092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Nesting Level (NL)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Relationship With Parent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Type (VT)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Concept Name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Multiplicity (VM)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Requirement Type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Set Constraint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2847538254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CONTAINER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en-US" sz="800">
                          <a:effectLst/>
                        </a:rPr>
                        <a:t>EV (00.0, DCM, “Cochlear Implantation Report“ 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Root node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273318247"/>
                  </a:ext>
                </a:extLst>
              </a:tr>
              <a:tr h="18092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 dirty="0">
                          <a:effectLst/>
                        </a:rPr>
                        <a:t>HAS CONCEPT MOD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(121058, DCM, "Procedure reported")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00.0 “Cochlear Implantation Procedure”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75087323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3601 “Procedure Context”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524838850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1002 “Observer Context”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2467860044"/>
                  </a:ext>
                </a:extLst>
              </a:tr>
              <a:tr h="18092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(00.1, DCM, "Patient Side")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U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00.1 “Patient Side”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545997675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00.1 “Implantbed”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999169928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00.2 “Implant description”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442977714"/>
                  </a:ext>
                </a:extLst>
              </a:tr>
              <a:tr h="18092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﻿DTID 00.3 “Cochlear findings”)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00.02 “Cochlear findings”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364531331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00.7 “Cochlear Event“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4271868204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00.8 “Cochlear Step”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609899349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00.9 “Cochlear Follow-Up”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3210933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80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Modelling different interventions: b) RAMIE</a:t>
            </a:r>
            <a:r>
              <a:rPr lang="en-US" baseline="30000" dirty="0"/>
              <a:t>1</a:t>
            </a:r>
          </a:p>
        </p:txBody>
      </p:sp>
      <p:sp>
        <p:nvSpPr>
          <p:cNvPr id="8" name="Text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1D76251-3408-4B5A-86A7-BDD18CAF6BDF}"/>
              </a:ext>
            </a:extLst>
          </p:cNvPr>
          <p:cNvGraphicFramePr>
            <a:graphicFrameLocks noGrp="1"/>
          </p:cNvGraphicFramePr>
          <p:nvPr/>
        </p:nvGraphicFramePr>
        <p:xfrm>
          <a:off x="695217" y="2643686"/>
          <a:ext cx="10512862" cy="232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492">
                  <a:extLst>
                    <a:ext uri="{9D8B030D-6E8A-4147-A177-3AD203B41FA5}">
                      <a16:colId xmlns:a16="http://schemas.microsoft.com/office/drawing/2014/main" val="2837026666"/>
                    </a:ext>
                  </a:extLst>
                </a:gridCol>
                <a:gridCol w="1452878">
                  <a:extLst>
                    <a:ext uri="{9D8B030D-6E8A-4147-A177-3AD203B41FA5}">
                      <a16:colId xmlns:a16="http://schemas.microsoft.com/office/drawing/2014/main" val="2250896787"/>
                    </a:ext>
                  </a:extLst>
                </a:gridCol>
                <a:gridCol w="1005029">
                  <a:extLst>
                    <a:ext uri="{9D8B030D-6E8A-4147-A177-3AD203B41FA5}">
                      <a16:colId xmlns:a16="http://schemas.microsoft.com/office/drawing/2014/main" val="1999495780"/>
                    </a:ext>
                  </a:extLst>
                </a:gridCol>
                <a:gridCol w="2487343">
                  <a:extLst>
                    <a:ext uri="{9D8B030D-6E8A-4147-A177-3AD203B41FA5}">
                      <a16:colId xmlns:a16="http://schemas.microsoft.com/office/drawing/2014/main" val="1683429179"/>
                    </a:ext>
                  </a:extLst>
                </a:gridCol>
                <a:gridCol w="1326723">
                  <a:extLst>
                    <a:ext uri="{9D8B030D-6E8A-4147-A177-3AD203B41FA5}">
                      <a16:colId xmlns:a16="http://schemas.microsoft.com/office/drawing/2014/main" val="1988004377"/>
                    </a:ext>
                  </a:extLst>
                </a:gridCol>
                <a:gridCol w="1129081">
                  <a:extLst>
                    <a:ext uri="{9D8B030D-6E8A-4147-A177-3AD203B41FA5}">
                      <a16:colId xmlns:a16="http://schemas.microsoft.com/office/drawing/2014/main" val="2669832440"/>
                    </a:ext>
                  </a:extLst>
                </a:gridCol>
                <a:gridCol w="1974316">
                  <a:extLst>
                    <a:ext uri="{9D8B030D-6E8A-4147-A177-3AD203B41FA5}">
                      <a16:colId xmlns:a16="http://schemas.microsoft.com/office/drawing/2014/main" val="4062776230"/>
                    </a:ext>
                  </a:extLst>
                </a:gridCol>
              </a:tblGrid>
              <a:tr h="18092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Nesting Level (NL)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Relationship With Parent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Type (VT)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Concept Name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Multiplicity (VM)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Requirement Type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Value Set Constraint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2075885211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CONTAINER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(00.0, DCM, “Esophagectomy Report“ 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Root node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634608608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HAS CONCEPT MOD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(121058, DCM, "Procedure reported")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452123339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3601 “Procedure Context”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827769881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1002 “Observer Context”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975145880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EV (113743, DCM, "Patient Orientation")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U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177092492"/>
                  </a:ext>
                </a:extLst>
              </a:tr>
              <a:tr h="180928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HAS CONCEPT MOD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en-US" sz="800">
                          <a:effectLst/>
                        </a:rPr>
                        <a:t>EV (113744, DCM, "Patient Orientation Modifier")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DCID 20 “Patient Orientation Modifier”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2368983755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00.1 “Esophagectomy Ports”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2263403174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﻿DTID 00.2 “Esophygectomy Findings”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1856383614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00.6 “Esophagectomy Event“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854490981"/>
                  </a:ext>
                </a:extLst>
              </a:tr>
              <a:tr h="218129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&gt; 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CONTAINS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INCLUDE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DTID 00.7 “Esophagectomy Step”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1-n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ct val="103000"/>
                        </a:lnSpc>
                        <a:spcAft>
                          <a:spcPts val="395"/>
                        </a:spcAft>
                      </a:pPr>
                      <a:r>
                        <a:rPr lang="de-DE" sz="800">
                          <a:effectLst/>
                        </a:rPr>
                        <a:t>M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 anchor="b"/>
                </a:tc>
                <a:extLst>
                  <a:ext uri="{0D108BD9-81ED-4DB2-BD59-A6C34878D82A}">
                    <a16:rowId xmlns:a16="http://schemas.microsoft.com/office/drawing/2014/main" val="414323224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21D223FF-D3C4-4165-B920-79FDEB08D7B3}"/>
              </a:ext>
            </a:extLst>
          </p:cNvPr>
          <p:cNvSpPr txBox="1"/>
          <p:nvPr/>
        </p:nvSpPr>
        <p:spPr>
          <a:xfrm>
            <a:off x="7538741" y="6340700"/>
            <a:ext cx="3669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/>
              <a:t>1</a:t>
            </a:r>
            <a:r>
              <a:rPr lang="de-DE" sz="1200" dirty="0"/>
              <a:t>Robotically </a:t>
            </a:r>
            <a:r>
              <a:rPr lang="de-DE" sz="1200" dirty="0" err="1"/>
              <a:t>Assisted</a:t>
            </a:r>
            <a:r>
              <a:rPr lang="de-DE" sz="1200" dirty="0"/>
              <a:t> </a:t>
            </a:r>
            <a:r>
              <a:rPr lang="de-DE" sz="1200" dirty="0" err="1"/>
              <a:t>Minimally</a:t>
            </a:r>
            <a:r>
              <a:rPr lang="de-DE" sz="1200" dirty="0"/>
              <a:t> Invasive </a:t>
            </a:r>
            <a:r>
              <a:rPr lang="de-DE" sz="1200" dirty="0" err="1"/>
              <a:t>Esophagectomy</a:t>
            </a:r>
            <a:r>
              <a:rPr lang="de-DE" sz="12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389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4.6"/>
</p:tagLst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62e2e-62f1-4b88-8cf1-432aab3aa58f">
      <Terms xmlns="http://schemas.microsoft.com/office/infopath/2007/PartnerControls"/>
    </lcf76f155ced4ddcb4097134ff3c332f>
    <TaxCatchAll xmlns="486c1cc4-0cc5-42a3-a01e-b9e025673a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6" ma:contentTypeDescription="Create a new document." ma:contentTypeScope="" ma:versionID="3a7b43457012928c2478f2c566a3acc6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512c7609c693291c6d00d8e4f1dc4cfa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A93A0A-113A-4CDF-9F8C-65C2267DDB85}">
  <ds:schemaRefs>
    <ds:schemaRef ds:uri="http://schemas.microsoft.com/office/2006/metadata/properties"/>
    <ds:schemaRef ds:uri="http://schemas.microsoft.com/office/infopath/2007/PartnerControls"/>
    <ds:schemaRef ds:uri="08e62e2e-62f1-4b88-8cf1-432aab3aa58f"/>
    <ds:schemaRef ds:uri="486c1cc4-0cc5-42a3-a01e-b9e025673abc"/>
  </ds:schemaRefs>
</ds:datastoreItem>
</file>

<file path=customXml/itemProps2.xml><?xml version="1.0" encoding="utf-8"?>
<ds:datastoreItem xmlns:ds="http://schemas.openxmlformats.org/officeDocument/2006/customXml" ds:itemID="{5C54CEA4-43C8-4C81-B3A3-95EC527AD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62e2e-62f1-4b88-8cf1-432aab3aa58f"/>
    <ds:schemaRef ds:uri="486c1cc4-0cc5-42a3-a01e-b9e025673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1C35B5-C6BC-4DE0-AC0F-77C865045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</TotalTime>
  <Words>1585</Words>
  <Application>Microsoft Office PowerPoint</Application>
  <PresentationFormat>Custom</PresentationFormat>
  <Paragraphs>422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Segoe UI</vt:lpstr>
      <vt:lpstr>Times New Roman</vt:lpstr>
      <vt:lpstr>Wingdings 2</vt:lpstr>
      <vt:lpstr>Dividend</vt:lpstr>
      <vt:lpstr>DICOM Educational Conference Chennai, India</vt:lpstr>
      <vt:lpstr>Overview</vt:lpstr>
      <vt:lpstr>DICOM WG-24 “Surgery”</vt:lpstr>
      <vt:lpstr>Introduction – Documentation of surgical operations</vt:lpstr>
      <vt:lpstr>Documentation has to be standardized to be interoperable</vt:lpstr>
      <vt:lpstr>Step 1: Mapping of the contents of one intervention to DICOM SR</vt:lpstr>
      <vt:lpstr>Can this be standardized?</vt:lpstr>
      <vt:lpstr>Step 2: Modelling different interventions: a) Cochlear implantation </vt:lpstr>
      <vt:lpstr>Step 2: Modelling different interventions: b) RAMIE1</vt:lpstr>
      <vt:lpstr>Step 3: Generation of a Basic DICOM SR Template </vt:lpstr>
      <vt:lpstr>Basic DICOM SR Template (Top Level1)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Hull, Carolyn</cp:lastModifiedBy>
  <cp:revision>81</cp:revision>
  <cp:lastPrinted>2019-09-16T14:35:36Z</cp:lastPrinted>
  <dcterms:created xsi:type="dcterms:W3CDTF">2018-06-26T03:42:10Z</dcterms:created>
  <dcterms:modified xsi:type="dcterms:W3CDTF">2023-10-27T19:59:43Z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0x0101009CB08A24BF07DA4D84C4DAE7E8DA25C9</vt:lpwstr>
  </property>
</Properties>
</file>