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0" r:id="rId4"/>
  </p:sldMasterIdLst>
  <p:notesMasterIdLst>
    <p:notesMasterId r:id="rId36"/>
  </p:notesMasterIdLst>
  <p:sldIdLst>
    <p:sldId id="256" r:id="rId5"/>
    <p:sldId id="291" r:id="rId6"/>
    <p:sldId id="263" r:id="rId7"/>
    <p:sldId id="264" r:id="rId8"/>
    <p:sldId id="265" r:id="rId9"/>
    <p:sldId id="266" r:id="rId10"/>
    <p:sldId id="267" r:id="rId11"/>
    <p:sldId id="269" r:id="rId12"/>
    <p:sldId id="268" r:id="rId13"/>
    <p:sldId id="270" r:id="rId14"/>
    <p:sldId id="271" r:id="rId15"/>
    <p:sldId id="272" r:id="rId16"/>
    <p:sldId id="273" r:id="rId17"/>
    <p:sldId id="285" r:id="rId18"/>
    <p:sldId id="286" r:id="rId19"/>
    <p:sldId id="288" r:id="rId20"/>
    <p:sldId id="287" r:id="rId21"/>
    <p:sldId id="289" r:id="rId22"/>
    <p:sldId id="290" r:id="rId23"/>
    <p:sldId id="277" r:id="rId24"/>
    <p:sldId id="282" r:id="rId25"/>
    <p:sldId id="281" r:id="rId26"/>
    <p:sldId id="280" r:id="rId27"/>
    <p:sldId id="279" r:id="rId28"/>
    <p:sldId id="283" r:id="rId29"/>
    <p:sldId id="278" r:id="rId30"/>
    <p:sldId id="284" r:id="rId31"/>
    <p:sldId id="274" r:id="rId32"/>
    <p:sldId id="275" r:id="rId33"/>
    <p:sldId id="276" r:id="rId34"/>
    <p:sldId id="262" r:id="rId35"/>
  </p:sldIdLst>
  <p:sldSz cx="12188825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man, Lisa" initials="SL" lastIdx="1" clrIdx="0">
    <p:extLst>
      <p:ext uri="{19B8F6BF-5375-455C-9EA6-DF929625EA0E}">
        <p15:presenceInfo xmlns:p15="http://schemas.microsoft.com/office/powerpoint/2012/main" userId="S::lspellman@dicomstandard.org::f400bef3-aa38-4a99-be18-8bcddfe451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12" autoAdjust="0"/>
    <p:restoredTop sz="90068" autoAdjust="0"/>
  </p:normalViewPr>
  <p:slideViewPr>
    <p:cSldViewPr snapToGrid="0">
      <p:cViewPr varScale="1">
        <p:scale>
          <a:sx n="56" d="100"/>
          <a:sy n="56" d="100"/>
        </p:scale>
        <p:origin x="1268" y="5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E547E28-C941-4276-9EAF-0853162F5EE1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8FF5BA8-4C89-4EFA-A315-B6DF96215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2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F5BA8-4C89-4EFA-A315-B6DF9621566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59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witter.com/The_DICOM_STD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twitter.com/The_DICOM_STD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2F79A39-556F-1AE4-67F0-54E81162ECE6}"/>
              </a:ext>
            </a:extLst>
          </p:cNvPr>
          <p:cNvSpPr/>
          <p:nvPr userDrawn="1"/>
        </p:nvSpPr>
        <p:spPr>
          <a:xfrm flipV="1">
            <a:off x="194872" y="3252865"/>
            <a:ext cx="11216797" cy="360513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4499" y="845215"/>
            <a:ext cx="10230786" cy="1475013"/>
          </a:xfrm>
          <a:effectLst/>
        </p:spPr>
        <p:txBody>
          <a:bodyPr anchor="b">
            <a:normAutofit/>
          </a:bodyPr>
          <a:lstStyle>
            <a:lvl1pPr>
              <a:defRPr sz="3599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4499" y="2320230"/>
            <a:ext cx="1023078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6E22536-38C1-F1E7-D8B9-58588285DF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4499" y="6114074"/>
            <a:ext cx="7016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Copyright DICOM® 2023     www.dicomstandard.org     #DICOMConference2023     #DICOM     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@The_DICOM_STD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1BF86B28-D20F-FB37-E2C3-9E74BF923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11669" y="6114073"/>
            <a:ext cx="7771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bg2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1" name="Picture 4">
            <a:extLst>
              <a:ext uri="{FF2B5EF4-FFF2-40B4-BE49-F238E27FC236}">
                <a16:creationId xmlns:a16="http://schemas.microsoft.com/office/drawing/2014/main" id="{DB4FC79D-434A-E181-B471-1A824F70DC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7155" y="423958"/>
            <a:ext cx="2848130" cy="612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Subtitle 7">
            <a:extLst>
              <a:ext uri="{FF2B5EF4-FFF2-40B4-BE49-F238E27FC236}">
                <a16:creationId xmlns:a16="http://schemas.microsoft.com/office/drawing/2014/main" id="{D84AD15D-D5B9-D2E6-B62F-459522D0FE9A}"/>
              </a:ext>
            </a:extLst>
          </p:cNvPr>
          <p:cNvSpPr txBox="1">
            <a:spLocks/>
          </p:cNvSpPr>
          <p:nvPr userDrawn="1"/>
        </p:nvSpPr>
        <p:spPr>
          <a:xfrm>
            <a:off x="957775" y="3582649"/>
            <a:ext cx="10037509" cy="22003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TITLE</a:t>
            </a:r>
            <a:endParaRPr lang="en-US" sz="14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r">
              <a:buClr>
                <a:srgbClr val="4590B8"/>
              </a:buClr>
            </a:pPr>
            <a:r>
              <a:rPr lang="en-US" sz="17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Company</a:t>
            </a:r>
          </a:p>
          <a:p>
            <a:pPr algn="r">
              <a:buClr>
                <a:srgbClr val="4590B8"/>
              </a:buClr>
            </a:pPr>
            <a:endParaRPr lang="en-US" sz="17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buClr>
                <a:srgbClr val="4590B8"/>
              </a:buClr>
            </a:pPr>
            <a:r>
              <a:rPr lang="en-US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name  </a:t>
            </a:r>
          </a:p>
          <a:p>
            <a:pPr algn="r">
              <a:buClr>
                <a:srgbClr val="4590B8"/>
              </a:buClr>
            </a:pPr>
            <a:r>
              <a:rPr lang="en-US" sz="1600" b="0" i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Title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E4E2E3-E80A-4720-82D8-26C514FDE63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0217150" y="4006850"/>
            <a:ext cx="46038" cy="460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624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581041" y="-31750"/>
            <a:ext cx="10830628" cy="9842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696" y="139701"/>
            <a:ext cx="9828186" cy="7175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041" y="1123951"/>
            <a:ext cx="10243841" cy="47277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2023     www.dicomstandard.org     #DICOMConference2023     #DICOM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6B4D481-D65E-BFEC-AFC6-941AC421B3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11669" y="6114073"/>
            <a:ext cx="7771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bg2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73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41" y="378801"/>
            <a:ext cx="10243841" cy="10138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041" y="1746504"/>
            <a:ext cx="10243841" cy="40416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2023     www.dicomstandard.org     #DICOMConference2023     #DICOM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6B4D481-D65E-BFEC-AFC6-941AC421B3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11669" y="6114073"/>
            <a:ext cx="7771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bg2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2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581041" y="1"/>
            <a:ext cx="10830628" cy="889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832" y="146051"/>
            <a:ext cx="10085832" cy="5397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4982" y="1035052"/>
            <a:ext cx="4837173" cy="473887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5" y="1003302"/>
            <a:ext cx="4837175" cy="473887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8584DC5-97D9-5763-3FBD-B9F667671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11669" y="6114073"/>
            <a:ext cx="7771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bg2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10A9611-878D-B22E-00A5-D81C3314F3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2441" y="6114074"/>
            <a:ext cx="7016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Copyright DICOM® 2023     www.dicomstandard.org     #DICOMConference2023     #DICOM</a:t>
            </a:r>
          </a:p>
        </p:txBody>
      </p:sp>
    </p:spTree>
    <p:extLst>
      <p:ext uri="{BB962C8B-B14F-4D97-AF65-F5344CB8AC3E}">
        <p14:creationId xmlns:p14="http://schemas.microsoft.com/office/powerpoint/2010/main" val="132521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679098" y="-85596"/>
            <a:ext cx="10830628" cy="92879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28" y="105749"/>
            <a:ext cx="10085832" cy="54610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4982" y="2670048"/>
            <a:ext cx="4837173" cy="307213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5" y="2670048"/>
            <a:ext cx="4837175" cy="307213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8584DC5-97D9-5763-3FBD-B9F667671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11669" y="6114073"/>
            <a:ext cx="7771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bg2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10A9611-878D-B22E-00A5-D81C3314F3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2441" y="6114074"/>
            <a:ext cx="7016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Copyright DICOM® 2023     www.dicomstandard.org     #DICOMConference2023     #DICOM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7D2F68-7570-6436-3BA5-9225229DE942}"/>
              </a:ext>
            </a:extLst>
          </p:cNvPr>
          <p:cNvCxnSpPr>
            <a:cxnSpLocks/>
          </p:cNvCxnSpPr>
          <p:nvPr userDrawn="1"/>
        </p:nvCxnSpPr>
        <p:spPr>
          <a:xfrm>
            <a:off x="5788152" y="1935396"/>
            <a:ext cx="0" cy="380678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8DFB30C-AEF3-FEB5-97CF-9A6347703363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69565" y="1935396"/>
            <a:ext cx="4837173" cy="536005"/>
          </a:xfrm>
        </p:spPr>
        <p:txBody>
          <a:bodyPr anchor="b">
            <a:noAutofit/>
          </a:bodyPr>
          <a:lstStyle>
            <a:lvl1pPr marL="0" indent="0">
              <a:buNone/>
              <a:defRPr sz="2199" b="0">
                <a:solidFill>
                  <a:schemeClr val="accent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3D1C4E9-BE9B-1294-A2F6-07AB22183D09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6174837" y="1935396"/>
            <a:ext cx="4837173" cy="536005"/>
          </a:xfrm>
        </p:spPr>
        <p:txBody>
          <a:bodyPr anchor="b">
            <a:noAutofit/>
          </a:bodyPr>
          <a:lstStyle>
            <a:lvl1pPr marL="0" indent="0">
              <a:buNone/>
              <a:defRPr sz="2199" b="0">
                <a:solidFill>
                  <a:schemeClr val="accent2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9674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418" y="3085765"/>
            <a:ext cx="11259933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041" y="1020431"/>
            <a:ext cx="8751448" cy="1475013"/>
          </a:xfrm>
          <a:effectLst/>
        </p:spPr>
        <p:txBody>
          <a:bodyPr anchor="b">
            <a:normAutofit/>
          </a:bodyPr>
          <a:lstStyle>
            <a:lvl1pPr>
              <a:defRPr sz="3599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043" y="2495446"/>
            <a:ext cx="10990683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3970" y="5956138"/>
            <a:ext cx="2844059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040" y="5951812"/>
            <a:ext cx="6915409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DICOM® 2019       www.dicomstandard.org          #DICOMConference2019         #DICOM           @</a:t>
            </a:r>
            <a:r>
              <a:rPr lang="en-US">
                <a:hlinkClick r:id="rId2"/>
              </a:rPr>
              <a:t>@</a:t>
            </a:r>
            <a:r>
              <a:rPr lang="en-US" u="sng">
                <a:hlinkClick r:id="rId2"/>
              </a:rPr>
              <a:t>The_DICOM_STD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5551" y="5956138"/>
            <a:ext cx="101617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62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10/27/2023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52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568" y="85855"/>
            <a:ext cx="8912011" cy="113181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744" y="208959"/>
            <a:ext cx="8661309" cy="787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C6AD73-0A2D-4B5E-8309-256F61401550}"/>
              </a:ext>
            </a:extLst>
          </p:cNvPr>
          <p:cNvSpPr>
            <a:spLocks noChangeAspect="1"/>
          </p:cNvSpPr>
          <p:nvPr userDrawn="1"/>
        </p:nvSpPr>
        <p:spPr>
          <a:xfrm>
            <a:off x="597301" y="550454"/>
            <a:ext cx="8639752" cy="60295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62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4499" y="477778"/>
            <a:ext cx="1026076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4499" y="1924192"/>
            <a:ext cx="10260767" cy="3822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12441" y="6114074"/>
            <a:ext cx="7016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Copyright DICOM® 2023     www.dicomstandard.org     #DICOMConference2023     #DICOM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454ACED-7A9E-5D90-847D-B078245D4C50}"/>
              </a:ext>
            </a:extLst>
          </p:cNvPr>
          <p:cNvSpPr/>
          <p:nvPr userDrawn="1"/>
        </p:nvSpPr>
        <p:spPr>
          <a:xfrm>
            <a:off x="11411669" y="0"/>
            <a:ext cx="77715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1669" y="6114073"/>
            <a:ext cx="7771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i="0">
                <a:solidFill>
                  <a:schemeClr val="bg2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749F0B-5DA2-50D8-D316-31C3C9AE800F}"/>
              </a:ext>
            </a:extLst>
          </p:cNvPr>
          <p:cNvSpPr txBox="1"/>
          <p:nvPr userDrawn="1"/>
        </p:nvSpPr>
        <p:spPr>
          <a:xfrm rot="5400000">
            <a:off x="9710112" y="2276347"/>
            <a:ext cx="4164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0" spc="0" dirty="0">
                <a:solidFill>
                  <a:schemeClr val="bg2"/>
                </a:solidFill>
                <a:latin typeface="+mj-lt"/>
                <a:cs typeface="Segoe UI Semibold" panose="020B0502040204020203" pitchFamily="34" charset="0"/>
              </a:rPr>
              <a:t>DICOM CONFERENCE 2023</a:t>
            </a:r>
          </a:p>
        </p:txBody>
      </p:sp>
      <p:pic>
        <p:nvPicPr>
          <p:cNvPr id="21" name="Picture 4">
            <a:extLst>
              <a:ext uri="{FF2B5EF4-FFF2-40B4-BE49-F238E27FC236}">
                <a16:creationId xmlns:a16="http://schemas.microsoft.com/office/drawing/2014/main" id="{163109A3-D53C-1C99-D00D-75450CE6A3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499" y="6086009"/>
            <a:ext cx="1957557" cy="421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6582CB7-1299-335A-8F9C-C151DD9F1F81}"/>
              </a:ext>
            </a:extLst>
          </p:cNvPr>
          <p:cNvSpPr/>
          <p:nvPr userDrawn="1"/>
        </p:nvSpPr>
        <p:spPr>
          <a:xfrm>
            <a:off x="0" y="0"/>
            <a:ext cx="194638" cy="2286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B817728-CB7D-BE9B-D132-C0115A9ABC1B}"/>
              </a:ext>
            </a:extLst>
          </p:cNvPr>
          <p:cNvSpPr/>
          <p:nvPr userDrawn="1"/>
        </p:nvSpPr>
        <p:spPr>
          <a:xfrm>
            <a:off x="0" y="2286000"/>
            <a:ext cx="194638" cy="228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8E8AE8E-B577-37B4-B2A7-77A6BF21899E}"/>
              </a:ext>
            </a:extLst>
          </p:cNvPr>
          <p:cNvSpPr/>
          <p:nvPr userDrawn="1"/>
        </p:nvSpPr>
        <p:spPr>
          <a:xfrm>
            <a:off x="0" y="4572000"/>
            <a:ext cx="194638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40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7" r:id="rId3"/>
    <p:sldLayoutId id="2147483674" r:id="rId4"/>
    <p:sldLayoutId id="2147483676" r:id="rId5"/>
    <p:sldLayoutId id="2147483678" r:id="rId6"/>
    <p:sldLayoutId id="2147483679" r:id="rId7"/>
    <p:sldLayoutId id="2147483680" r:id="rId8"/>
  </p:sldLayoutIdLst>
  <p:hf hdr="0" dt="0"/>
  <p:txStyles>
    <p:titleStyle>
      <a:lvl1pPr algn="l" defTabSz="457063" rtl="0" eaLnBrk="1" latinLnBrk="0" hangingPunct="1">
        <a:spcBef>
          <a:spcPct val="0"/>
        </a:spcBef>
        <a:buNone/>
        <a:defRPr sz="3200" b="0" kern="1200" cap="none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5908" indent="-305908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799" kern="1200">
          <a:solidFill>
            <a:schemeClr val="tx2"/>
          </a:solidFill>
          <a:latin typeface="+mn-lt"/>
          <a:ea typeface="+mn-ea"/>
          <a:cs typeface="+mn-cs"/>
        </a:defRPr>
      </a:lvl1pPr>
      <a:lvl2pPr marL="629811" indent="-305908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99730" indent="-269919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1627" indent="-233930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1519" indent="-233930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899430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199340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499250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799160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LTarbox@uam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src.nist.gov/publications/sp" TargetMode="External"/><Relationship Id="rId2" Type="http://schemas.openxmlformats.org/officeDocument/2006/relationships/hyperlink" Target="https://www.nist.gov/cyberframewor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rc.nist.gov/publications/detail/sp/800-53/rev-4/fina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sa.gov/Cybersecurit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3A248-A6ED-40FF-8B5D-11F02EC424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799" dirty="0">
                <a:cs typeface="Arial" panose="020B0604020202020204" pitchFamily="34" charset="0"/>
              </a:rPr>
              <a:t>DICOM Educational Conference</a:t>
            </a:r>
            <a:br>
              <a:rPr lang="en-US" sz="2799" dirty="0">
                <a:cs typeface="Arial" panose="020B0604020202020204" pitchFamily="34" charset="0"/>
              </a:rPr>
            </a:br>
            <a:r>
              <a:rPr lang="en-US" sz="2800" i="1" dirty="0">
                <a:cs typeface="Arial" panose="020B0604020202020204" pitchFamily="34" charset="0"/>
              </a:rPr>
              <a:t>Chennai, India</a:t>
            </a:r>
            <a:endParaRPr lang="en-US" sz="2799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3105D7-0FA0-4E79-9DEA-B986CE038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042" y="2495689"/>
            <a:ext cx="10990683" cy="530952"/>
          </a:xfrm>
        </p:spPr>
        <p:txBody>
          <a:bodyPr>
            <a:normAutofit/>
          </a:bodyPr>
          <a:lstStyle/>
          <a:p>
            <a:r>
              <a:rPr lang="en-US" sz="1400" b="1" dirty="0">
                <a:cs typeface="Arial" panose="020B0604020202020204" pitchFamily="34" charset="0"/>
              </a:rPr>
              <a:t>October 9-11, 2023</a:t>
            </a:r>
            <a:endParaRPr lang="en-US" sz="1400" b="1" dirty="0"/>
          </a:p>
        </p:txBody>
      </p:sp>
      <p:sp>
        <p:nvSpPr>
          <p:cNvPr id="5" name="Subtitle 7">
            <a:extLst>
              <a:ext uri="{FF2B5EF4-FFF2-40B4-BE49-F238E27FC236}">
                <a16:creationId xmlns:a16="http://schemas.microsoft.com/office/drawing/2014/main" id="{59664AAA-B8A0-4C00-9701-1D33EC511A00}"/>
              </a:ext>
            </a:extLst>
          </p:cNvPr>
          <p:cNvSpPr txBox="1">
            <a:spLocks/>
          </p:cNvSpPr>
          <p:nvPr/>
        </p:nvSpPr>
        <p:spPr>
          <a:xfrm>
            <a:off x="824033" y="3496596"/>
            <a:ext cx="10474235" cy="2723173"/>
          </a:xfrm>
          <a:prstGeom prst="rect">
            <a:avLst/>
          </a:prstGeom>
        </p:spPr>
        <p:txBody>
          <a:bodyPr vert="horz" lIns="91416" tIns="45708" rIns="91416" bIns="45708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39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DICOM Security 101</a:t>
            </a:r>
            <a:endParaRPr lang="en-US" sz="14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                   Lawrence Tarbox, Ph.D.</a:t>
            </a:r>
          </a:p>
          <a:p>
            <a:pPr algn="r"/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Arkansas for Medical Sciences</a:t>
            </a:r>
          </a:p>
          <a:p>
            <a:pPr algn="r"/>
            <a:r>
              <a:rPr lang="en-US" sz="14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DICOM Standards Committee and WG 14, 23, &amp; 29 User Co-chair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F01C6AD-8F37-41BC-9600-C049D055FC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957" y="5582359"/>
            <a:ext cx="2005335" cy="528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93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CEAF9-D2D8-4CFD-9A52-65D4736A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 Level Encryption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5DE7C3D-E93C-4EEF-8C25-3A6DE093B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40" y="949842"/>
            <a:ext cx="11026743" cy="5188857"/>
          </a:xfrm>
        </p:spPr>
        <p:txBody>
          <a:bodyPr>
            <a:normAutofit/>
          </a:bodyPr>
          <a:lstStyle/>
          <a:p>
            <a:r>
              <a:rPr lang="en-US" sz="2799" dirty="0"/>
              <a:t>Can encrypt all of the SOP Instance, selected Attributes, or even just a single Attribute.</a:t>
            </a:r>
          </a:p>
          <a:p>
            <a:r>
              <a:rPr lang="en-US" sz="2799" dirty="0"/>
              <a:t>Security Profiles describe the Attributes to protect</a:t>
            </a:r>
          </a:p>
          <a:p>
            <a:r>
              <a:rPr lang="en-US" sz="2799" dirty="0"/>
              <a:t>Local profiles can be used for special needs</a:t>
            </a:r>
          </a:p>
          <a:p>
            <a:pPr lvl="1"/>
            <a:r>
              <a:rPr lang="en-US" sz="2399" dirty="0"/>
              <a:t>Only encrypt patient information, not equipment or image</a:t>
            </a:r>
          </a:p>
          <a:p>
            <a:pPr lvl="1"/>
            <a:r>
              <a:rPr lang="en-US" sz="2399" dirty="0"/>
              <a:t>Only encrypt report contents, not patient ID</a:t>
            </a:r>
          </a:p>
          <a:p>
            <a:r>
              <a:rPr lang="en-US" sz="2799" dirty="0"/>
              <a:t>Encrypted Attributes optionally move to inside a Cryptographic Message Syntax envelope inside a sequence, to allow re-identification</a:t>
            </a:r>
          </a:p>
          <a:p>
            <a:r>
              <a:rPr lang="en-US" sz="2799" dirty="0"/>
              <a:t>The Attributes to be protected are de-identified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AD79E-E3C2-4172-A953-6723C0E92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B7672-538A-4B24-8CC0-EDCB698A2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237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D8098E2-2099-4CDD-A31E-3BA8546818E9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6799915" y="6506742"/>
            <a:ext cx="5328824" cy="365030"/>
          </a:xfrm>
        </p:spPr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4C8B2F-F79B-4739-9E5A-706843E69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6AFD6E-184D-406D-A0F4-B87FB5740213}"/>
              </a:ext>
            </a:extLst>
          </p:cNvPr>
          <p:cNvSpPr txBox="1"/>
          <p:nvPr/>
        </p:nvSpPr>
        <p:spPr>
          <a:xfrm>
            <a:off x="688817" y="1327516"/>
            <a:ext cx="4874576" cy="267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99" dirty="0"/>
              <a:t>Multiple Sequence Items can be used to reveal different subsets of Attributes to different intended recipients.  </a:t>
            </a:r>
          </a:p>
          <a:p>
            <a:endParaRPr lang="en-US" sz="2799" dirty="0"/>
          </a:p>
          <a:p>
            <a:r>
              <a:rPr lang="en-US" sz="2799" dirty="0"/>
              <a:t>The subsets may overlap.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AE65F799-AD1E-4E44-BC77-14619807E6D5}"/>
              </a:ext>
            </a:extLst>
          </p:cNvPr>
          <p:cNvGrpSpPr/>
          <p:nvPr/>
        </p:nvGrpSpPr>
        <p:grpSpPr>
          <a:xfrm>
            <a:off x="5861876" y="0"/>
            <a:ext cx="4973839" cy="6548222"/>
            <a:chOff x="1028292" y="574264"/>
            <a:chExt cx="4724400" cy="6219827"/>
          </a:xfrm>
        </p:grpSpPr>
        <p:sp>
          <p:nvSpPr>
            <p:cNvPr id="73" name="Rectangle 1">
              <a:extLst>
                <a:ext uri="{FF2B5EF4-FFF2-40B4-BE49-F238E27FC236}">
                  <a16:creationId xmlns:a16="http://schemas.microsoft.com/office/drawing/2014/main" id="{DC7BB461-9D48-4D40-946D-2FED0BB6D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7567" y="2123666"/>
              <a:ext cx="3941762" cy="200342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399">
                <a:latin typeface="Times New Roman" panose="02020603050405020304" pitchFamily="18" charset="0"/>
              </a:endParaRPr>
            </a:p>
          </p:txBody>
        </p:sp>
        <p:sp>
          <p:nvSpPr>
            <p:cNvPr id="74" name="Rectangle 2">
              <a:extLst>
                <a:ext uri="{FF2B5EF4-FFF2-40B4-BE49-F238E27FC236}">
                  <a16:creationId xmlns:a16="http://schemas.microsoft.com/office/drawing/2014/main" id="{FA7EA4BC-D306-4802-8920-A4E16D411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9992" y="2707864"/>
              <a:ext cx="3295650" cy="13335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399">
                <a:latin typeface="Times New Roman" panose="02020603050405020304" pitchFamily="18" charset="0"/>
              </a:endParaRPr>
            </a:p>
          </p:txBody>
        </p:sp>
        <p:sp>
          <p:nvSpPr>
            <p:cNvPr id="75" name="Text Box 4">
              <a:extLst>
                <a:ext uri="{FF2B5EF4-FFF2-40B4-BE49-F238E27FC236}">
                  <a16:creationId xmlns:a16="http://schemas.microsoft.com/office/drawing/2014/main" id="{E078089A-A589-46B0-9D05-5D9FDF582D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96781" y="3225389"/>
              <a:ext cx="2091829" cy="292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 b="1" dirty="0">
                  <a:latin typeface="Times New Roman" panose="02020603050405020304" pitchFamily="18" charset="0"/>
                </a:rPr>
                <a:t>Attributes to be encrypted</a:t>
              </a:r>
            </a:p>
          </p:txBody>
        </p:sp>
        <p:sp>
          <p:nvSpPr>
            <p:cNvPr id="76" name="Rectangle 4">
              <a:extLst>
                <a:ext uri="{FF2B5EF4-FFF2-40B4-BE49-F238E27FC236}">
                  <a16:creationId xmlns:a16="http://schemas.microsoft.com/office/drawing/2014/main" id="{E594CFF9-9D0C-465A-9568-9BA0FCC03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0654" y="3209514"/>
              <a:ext cx="2965450" cy="7493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399">
                <a:latin typeface="Times New Roman" panose="02020603050405020304" pitchFamily="18" charset="0"/>
              </a:endParaRPr>
            </a:p>
          </p:txBody>
        </p:sp>
        <p:sp>
          <p:nvSpPr>
            <p:cNvPr id="77" name="Line 6">
              <a:extLst>
                <a:ext uri="{FF2B5EF4-FFF2-40B4-BE49-F238E27FC236}">
                  <a16:creationId xmlns:a16="http://schemas.microsoft.com/office/drawing/2014/main" id="{38113760-1755-4EC6-B232-731372024E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0192" y="3292064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78" name="Line 7">
              <a:extLst>
                <a:ext uri="{FF2B5EF4-FFF2-40B4-BE49-F238E27FC236}">
                  <a16:creationId xmlns:a16="http://schemas.microsoft.com/office/drawing/2014/main" id="{D5045C1B-0212-4343-ABE8-5928CD1ED7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0192" y="3374614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79" name="Line 8">
              <a:extLst>
                <a:ext uri="{FF2B5EF4-FFF2-40B4-BE49-F238E27FC236}">
                  <a16:creationId xmlns:a16="http://schemas.microsoft.com/office/drawing/2014/main" id="{F98CDAB2-E34B-4C7E-943C-2B90A85575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0192" y="3460339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80" name="Line 9">
              <a:extLst>
                <a:ext uri="{FF2B5EF4-FFF2-40B4-BE49-F238E27FC236}">
                  <a16:creationId xmlns:a16="http://schemas.microsoft.com/office/drawing/2014/main" id="{670A0F30-01EE-47D5-A76A-E0440768EC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0192" y="3542889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81" name="Line 10">
              <a:extLst>
                <a:ext uri="{FF2B5EF4-FFF2-40B4-BE49-F238E27FC236}">
                  <a16:creationId xmlns:a16="http://schemas.microsoft.com/office/drawing/2014/main" id="{EB6A3C51-C7D2-48CD-86D3-1CC9E84A52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0192" y="3625439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82" name="Line 11">
              <a:extLst>
                <a:ext uri="{FF2B5EF4-FFF2-40B4-BE49-F238E27FC236}">
                  <a16:creationId xmlns:a16="http://schemas.microsoft.com/office/drawing/2014/main" id="{31FEEB5D-312E-4F27-A605-2471DD474E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0192" y="3707989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83" name="Line 12">
              <a:extLst>
                <a:ext uri="{FF2B5EF4-FFF2-40B4-BE49-F238E27FC236}">
                  <a16:creationId xmlns:a16="http://schemas.microsoft.com/office/drawing/2014/main" id="{92603246-8BA9-41F8-84C2-7B04C572B0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0192" y="3793714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84" name="Line 13">
              <a:extLst>
                <a:ext uri="{FF2B5EF4-FFF2-40B4-BE49-F238E27FC236}">
                  <a16:creationId xmlns:a16="http://schemas.microsoft.com/office/drawing/2014/main" id="{992E8DF1-1743-4D09-A30D-4166F66083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0192" y="3876264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85" name="Text Box 14">
              <a:extLst>
                <a:ext uri="{FF2B5EF4-FFF2-40B4-BE49-F238E27FC236}">
                  <a16:creationId xmlns:a16="http://schemas.microsoft.com/office/drawing/2014/main" id="{3E5F4E43-8B2A-472C-B779-D34FFBFC0E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6379" y="2892014"/>
              <a:ext cx="1423576" cy="292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 b="1">
                  <a:latin typeface="Times New Roman" panose="02020603050405020304" pitchFamily="18" charset="0"/>
                </a:rPr>
                <a:t>Item 1 (of only 1)</a:t>
              </a:r>
            </a:p>
          </p:txBody>
        </p:sp>
        <p:sp>
          <p:nvSpPr>
            <p:cNvPr id="86" name="Rectangle 14">
              <a:extLst>
                <a:ext uri="{FF2B5EF4-FFF2-40B4-BE49-F238E27FC236}">
                  <a16:creationId xmlns:a16="http://schemas.microsoft.com/office/drawing/2014/main" id="{82BACBE4-157B-4E03-BE10-73DEE540F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0654" y="2958691"/>
              <a:ext cx="2965450" cy="2508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399">
                <a:latin typeface="Times New Roman" panose="02020603050405020304" pitchFamily="18" charset="0"/>
              </a:endParaRPr>
            </a:p>
          </p:txBody>
        </p:sp>
        <p:sp>
          <p:nvSpPr>
            <p:cNvPr id="87" name="Text Box 16">
              <a:extLst>
                <a:ext uri="{FF2B5EF4-FFF2-40B4-BE49-F238E27FC236}">
                  <a16:creationId xmlns:a16="http://schemas.microsoft.com/office/drawing/2014/main" id="{3D86E6F8-5007-4F13-B377-806EF58E75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7769" y="2641189"/>
              <a:ext cx="2342751" cy="292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 b="1">
                  <a:latin typeface="Times New Roman" panose="02020603050405020304" pitchFamily="18" charset="0"/>
                </a:rPr>
                <a:t>Modified Attributes Sequence</a:t>
              </a:r>
            </a:p>
          </p:txBody>
        </p:sp>
        <p:sp>
          <p:nvSpPr>
            <p:cNvPr id="88" name="Text Box 17">
              <a:extLst>
                <a:ext uri="{FF2B5EF4-FFF2-40B4-BE49-F238E27FC236}">
                  <a16:creationId xmlns:a16="http://schemas.microsoft.com/office/drawing/2014/main" id="{BACC7890-78B0-4979-A456-34C7AC6DDB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7158" y="2025239"/>
              <a:ext cx="1842186" cy="496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sz="1400" b="1" i="1">
                  <a:latin typeface="Times New Roman" panose="02020603050405020304" pitchFamily="18" charset="0"/>
                </a:rPr>
                <a:t>Cryptographic Message</a:t>
              </a:r>
            </a:p>
            <a:p>
              <a:pPr algn="r"/>
              <a:r>
                <a:rPr lang="en-US" sz="1400" b="1" i="1">
                  <a:latin typeface="Times New Roman" panose="02020603050405020304" pitchFamily="18" charset="0"/>
                </a:rPr>
                <a:t>Syntax envelope</a:t>
              </a:r>
              <a:endParaRPr 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89" name="Line 18">
              <a:extLst>
                <a:ext uri="{FF2B5EF4-FFF2-40B4-BE49-F238E27FC236}">
                  <a16:creationId xmlns:a16="http://schemas.microsoft.com/office/drawing/2014/main" id="{F6CDBA4E-D374-4579-9C75-0844F11B4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6642" y="2374489"/>
              <a:ext cx="660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90" name="Line 19">
              <a:extLst>
                <a:ext uri="{FF2B5EF4-FFF2-40B4-BE49-F238E27FC236}">
                  <a16:creationId xmlns:a16="http://schemas.microsoft.com/office/drawing/2014/main" id="{B903AA45-730B-4439-913E-3133CA5260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6642" y="2457039"/>
              <a:ext cx="660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91" name="Text Box 20">
              <a:extLst>
                <a:ext uri="{FF2B5EF4-FFF2-40B4-BE49-F238E27FC236}">
                  <a16:creationId xmlns:a16="http://schemas.microsoft.com/office/drawing/2014/main" id="{D0FF703F-6F07-41CC-A80E-441D872B3F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15767" y="2190339"/>
              <a:ext cx="1306366" cy="292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 b="1">
                  <a:latin typeface="Times New Roman" panose="02020603050405020304" pitchFamily="18" charset="0"/>
                </a:rPr>
                <a:t>CMS attributes</a:t>
              </a:r>
            </a:p>
          </p:txBody>
        </p:sp>
        <p:sp>
          <p:nvSpPr>
            <p:cNvPr id="92" name="Text Box 21">
              <a:extLst>
                <a:ext uri="{FF2B5EF4-FFF2-40B4-BE49-F238E27FC236}">
                  <a16:creationId xmlns:a16="http://schemas.microsoft.com/office/drawing/2014/main" id="{C25693FE-6036-4F5E-8D09-D7C6965A2E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367" y="1641064"/>
              <a:ext cx="2783828" cy="496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 b="1">
                  <a:latin typeface="Times New Roman" panose="02020603050405020304" pitchFamily="18" charset="0"/>
                </a:rPr>
                <a:t>Encrypted Content Transfer Syntax</a:t>
              </a:r>
            </a:p>
            <a:p>
              <a:r>
                <a:rPr lang="en-US" sz="1400" b="1">
                  <a:latin typeface="Times New Roman" panose="02020603050405020304" pitchFamily="18" charset="0"/>
                </a:rPr>
                <a:t>Encrypted Content</a:t>
              </a:r>
            </a:p>
          </p:txBody>
        </p:sp>
        <p:sp>
          <p:nvSpPr>
            <p:cNvPr id="93" name="Text Box 22">
              <a:extLst>
                <a:ext uri="{FF2B5EF4-FFF2-40B4-BE49-F238E27FC236}">
                  <a16:creationId xmlns:a16="http://schemas.microsoft.com/office/drawing/2014/main" id="{759596CB-32F0-4134-90D5-8FC72F8A72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4879" y="2393539"/>
              <a:ext cx="1575798" cy="292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 b="1">
                  <a:latin typeface="Times New Roman" panose="02020603050405020304" pitchFamily="18" charset="0"/>
                </a:rPr>
                <a:t>encrypted Content </a:t>
              </a:r>
            </a:p>
          </p:txBody>
        </p:sp>
        <p:sp>
          <p:nvSpPr>
            <p:cNvPr id="94" name="Freeform 22">
              <a:extLst>
                <a:ext uri="{FF2B5EF4-FFF2-40B4-BE49-F238E27FC236}">
                  <a16:creationId xmlns:a16="http://schemas.microsoft.com/office/drawing/2014/main" id="{7A787811-941A-49BA-BCEC-30AC0C6FF8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1419" y="2584041"/>
              <a:ext cx="369887" cy="136525"/>
            </a:xfrm>
            <a:custGeom>
              <a:avLst/>
              <a:gdLst>
                <a:gd name="T0" fmla="*/ 0 w 162"/>
                <a:gd name="T1" fmla="*/ 0 h 54"/>
                <a:gd name="T2" fmla="*/ 844547918 w 162"/>
                <a:gd name="T3" fmla="*/ 0 h 54"/>
                <a:gd name="T4" fmla="*/ 844547918 w 162"/>
                <a:gd name="T5" fmla="*/ 345168067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2" h="54">
                  <a:moveTo>
                    <a:pt x="0" y="0"/>
                  </a:moveTo>
                  <a:lnTo>
                    <a:pt x="162" y="0"/>
                  </a:lnTo>
                  <a:lnTo>
                    <a:pt x="162" y="5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95" name="Freeform 23">
              <a:extLst>
                <a:ext uri="{FF2B5EF4-FFF2-40B4-BE49-F238E27FC236}">
                  <a16:creationId xmlns:a16="http://schemas.microsoft.com/office/drawing/2014/main" id="{F83121E4-2888-4FA1-A75D-16E2B6C4CF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6931" y="1990314"/>
              <a:ext cx="371475" cy="133350"/>
            </a:xfrm>
            <a:custGeom>
              <a:avLst/>
              <a:gdLst>
                <a:gd name="T0" fmla="*/ 0 w 162"/>
                <a:gd name="T1" fmla="*/ 0 h 54"/>
                <a:gd name="T2" fmla="*/ 851812813 w 162"/>
                <a:gd name="T3" fmla="*/ 0 h 54"/>
                <a:gd name="T4" fmla="*/ 851812813 w 162"/>
                <a:gd name="T5" fmla="*/ 333219425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2" h="54">
                  <a:moveTo>
                    <a:pt x="0" y="0"/>
                  </a:moveTo>
                  <a:lnTo>
                    <a:pt x="162" y="0"/>
                  </a:lnTo>
                  <a:lnTo>
                    <a:pt x="162" y="5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96" name="Line 25">
              <a:extLst>
                <a:ext uri="{FF2B5EF4-FFF2-40B4-BE49-F238E27FC236}">
                  <a16:creationId xmlns:a16="http://schemas.microsoft.com/office/drawing/2014/main" id="{26F3190A-A12D-4FA1-BBEB-E0372A23C4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6642" y="2218914"/>
              <a:ext cx="660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97" name="Line 26">
              <a:extLst>
                <a:ext uri="{FF2B5EF4-FFF2-40B4-BE49-F238E27FC236}">
                  <a16:creationId xmlns:a16="http://schemas.microsoft.com/office/drawing/2014/main" id="{52D9D910-C2E0-4154-8EE4-8E8A969320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6642" y="2301464"/>
              <a:ext cx="660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98" name="Rectangle 26">
              <a:extLst>
                <a:ext uri="{FF2B5EF4-FFF2-40B4-BE49-F238E27FC236}">
                  <a16:creationId xmlns:a16="http://schemas.microsoft.com/office/drawing/2014/main" id="{1803B40F-F60C-46D8-9B54-D9135FEB4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369" y="1707739"/>
              <a:ext cx="4395787" cy="25019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399">
                <a:latin typeface="Times New Roman" panose="02020603050405020304" pitchFamily="18" charset="0"/>
              </a:endParaRPr>
            </a:p>
          </p:txBody>
        </p:sp>
        <p:sp>
          <p:nvSpPr>
            <p:cNvPr id="99" name="Rectangle 27">
              <a:extLst>
                <a:ext uri="{FF2B5EF4-FFF2-40B4-BE49-F238E27FC236}">
                  <a16:creationId xmlns:a16="http://schemas.microsoft.com/office/drawing/2014/main" id="{03404ADD-689C-417F-968C-FFAB65EBD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369" y="1456916"/>
              <a:ext cx="4395787" cy="2508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399">
                <a:latin typeface="Times New Roman" panose="02020603050405020304" pitchFamily="18" charset="0"/>
              </a:endParaRPr>
            </a:p>
          </p:txBody>
        </p:sp>
        <p:sp>
          <p:nvSpPr>
            <p:cNvPr id="100" name="Text Box 29">
              <a:extLst>
                <a:ext uri="{FF2B5EF4-FFF2-40B4-BE49-F238E27FC236}">
                  <a16:creationId xmlns:a16="http://schemas.microsoft.com/office/drawing/2014/main" id="{4116DAA9-B426-4EE8-B93D-4A2A6D7B56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369" y="1406114"/>
              <a:ext cx="1078033" cy="292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 b="1">
                  <a:latin typeface="Times New Roman" panose="02020603050405020304" pitchFamily="18" charset="0"/>
                </a:rPr>
                <a:t>Item 1 (of n)</a:t>
              </a:r>
            </a:p>
          </p:txBody>
        </p:sp>
        <p:sp>
          <p:nvSpPr>
            <p:cNvPr id="101" name="Rectangle 29">
              <a:extLst>
                <a:ext uri="{FF2B5EF4-FFF2-40B4-BE49-F238E27FC236}">
                  <a16:creationId xmlns:a16="http://schemas.microsoft.com/office/drawing/2014/main" id="{391BB7E6-8C3C-4245-908B-2C1409ED1F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7567" y="5044664"/>
              <a:ext cx="3941762" cy="24765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399">
                <a:latin typeface="Times New Roman" panose="02020603050405020304" pitchFamily="18" charset="0"/>
              </a:endParaRPr>
            </a:p>
          </p:txBody>
        </p:sp>
        <p:sp>
          <p:nvSpPr>
            <p:cNvPr id="102" name="Text Box 31">
              <a:extLst>
                <a:ext uri="{FF2B5EF4-FFF2-40B4-BE49-F238E27FC236}">
                  <a16:creationId xmlns:a16="http://schemas.microsoft.com/office/drawing/2014/main" id="{2DD3E969-D3DC-4D2E-A465-E04FB2BD23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367" y="4562064"/>
              <a:ext cx="2783828" cy="496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 b="1">
                  <a:latin typeface="Times New Roman" panose="02020603050405020304" pitchFamily="18" charset="0"/>
                </a:rPr>
                <a:t>Encrypted Content Transfer Syntax</a:t>
              </a:r>
            </a:p>
            <a:p>
              <a:r>
                <a:rPr lang="en-US" sz="1400" b="1">
                  <a:latin typeface="Times New Roman" panose="02020603050405020304" pitchFamily="18" charset="0"/>
                </a:rPr>
                <a:t>Encrypted Content</a:t>
              </a:r>
            </a:p>
          </p:txBody>
        </p:sp>
        <p:sp>
          <p:nvSpPr>
            <p:cNvPr id="103" name="Freeform 31">
              <a:extLst>
                <a:ext uri="{FF2B5EF4-FFF2-40B4-BE49-F238E27FC236}">
                  <a16:creationId xmlns:a16="http://schemas.microsoft.com/office/drawing/2014/main" id="{FBEEE3E7-3A1B-4656-B472-57286605E4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6931" y="4908141"/>
              <a:ext cx="371475" cy="136525"/>
            </a:xfrm>
            <a:custGeom>
              <a:avLst/>
              <a:gdLst>
                <a:gd name="T0" fmla="*/ 0 w 162"/>
                <a:gd name="T1" fmla="*/ 0 h 54"/>
                <a:gd name="T2" fmla="*/ 851812813 w 162"/>
                <a:gd name="T3" fmla="*/ 0 h 54"/>
                <a:gd name="T4" fmla="*/ 851812813 w 162"/>
                <a:gd name="T5" fmla="*/ 345168067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2" h="54">
                  <a:moveTo>
                    <a:pt x="0" y="0"/>
                  </a:moveTo>
                  <a:lnTo>
                    <a:pt x="162" y="0"/>
                  </a:lnTo>
                  <a:lnTo>
                    <a:pt x="162" y="5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104" name="Rectangle 32">
              <a:extLst>
                <a:ext uri="{FF2B5EF4-FFF2-40B4-BE49-F238E27FC236}">
                  <a16:creationId xmlns:a16="http://schemas.microsoft.com/office/drawing/2014/main" id="{38F28E92-BCF7-4CB6-AA7D-2FB21A7C5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369" y="4625566"/>
              <a:ext cx="4395787" cy="7524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399">
                <a:latin typeface="Times New Roman" panose="02020603050405020304" pitchFamily="18" charset="0"/>
              </a:endParaRPr>
            </a:p>
          </p:txBody>
        </p:sp>
        <p:sp>
          <p:nvSpPr>
            <p:cNvPr id="105" name="Rectangle 33">
              <a:extLst>
                <a:ext uri="{FF2B5EF4-FFF2-40B4-BE49-F238E27FC236}">
                  <a16:creationId xmlns:a16="http://schemas.microsoft.com/office/drawing/2014/main" id="{D2C507CF-D8DA-40BF-9DAB-012B2C4CC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369" y="4377914"/>
              <a:ext cx="4395787" cy="2476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399">
                <a:latin typeface="Times New Roman" panose="02020603050405020304" pitchFamily="18" charset="0"/>
              </a:endParaRPr>
            </a:p>
          </p:txBody>
        </p:sp>
        <p:sp>
          <p:nvSpPr>
            <p:cNvPr id="106" name="Text Box 35">
              <a:extLst>
                <a:ext uri="{FF2B5EF4-FFF2-40B4-BE49-F238E27FC236}">
                  <a16:creationId xmlns:a16="http://schemas.microsoft.com/office/drawing/2014/main" id="{5BFB3985-D285-4CC7-84E8-FF4A7E7036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369" y="4327114"/>
              <a:ext cx="1078033" cy="292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 b="1">
                  <a:latin typeface="Times New Roman" panose="02020603050405020304" pitchFamily="18" charset="0"/>
                </a:rPr>
                <a:t>Item 2 (of n)</a:t>
              </a:r>
            </a:p>
          </p:txBody>
        </p:sp>
        <p:sp>
          <p:nvSpPr>
            <p:cNvPr id="107" name="Text Box 36">
              <a:extLst>
                <a:ext uri="{FF2B5EF4-FFF2-40B4-BE49-F238E27FC236}">
                  <a16:creationId xmlns:a16="http://schemas.microsoft.com/office/drawing/2014/main" id="{2729277B-AD94-4206-AE42-31727C440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1075" y="4993864"/>
              <a:ext cx="1195244" cy="292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sz="1400" b="1" i="1">
                  <a:latin typeface="Times New Roman" panose="02020603050405020304" pitchFamily="18" charset="0"/>
                </a:rPr>
                <a:t>CMS envelope</a:t>
              </a:r>
              <a:endParaRPr 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108" name="Rectangle 36">
              <a:extLst>
                <a:ext uri="{FF2B5EF4-FFF2-40B4-BE49-F238E27FC236}">
                  <a16:creationId xmlns:a16="http://schemas.microsoft.com/office/drawing/2014/main" id="{744293F2-CDB2-4CBB-ADF9-4030D4C07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7567" y="6378166"/>
              <a:ext cx="3941762" cy="25082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399">
                <a:latin typeface="Times New Roman" panose="02020603050405020304" pitchFamily="18" charset="0"/>
              </a:endParaRPr>
            </a:p>
          </p:txBody>
        </p:sp>
        <p:sp>
          <p:nvSpPr>
            <p:cNvPr id="109" name="Text Box 38">
              <a:extLst>
                <a:ext uri="{FF2B5EF4-FFF2-40B4-BE49-F238E27FC236}">
                  <a16:creationId xmlns:a16="http://schemas.microsoft.com/office/drawing/2014/main" id="{F2D359E4-08F3-401D-83CA-8C68F7F1AF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367" y="5895564"/>
              <a:ext cx="2783828" cy="496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 b="1">
                  <a:latin typeface="Times New Roman" panose="02020603050405020304" pitchFamily="18" charset="0"/>
                </a:rPr>
                <a:t>Encrypted Content Transfer Syntax</a:t>
              </a:r>
            </a:p>
            <a:p>
              <a:r>
                <a:rPr lang="en-US" sz="1400" b="1">
                  <a:latin typeface="Times New Roman" panose="02020603050405020304" pitchFamily="18" charset="0"/>
                </a:rPr>
                <a:t>Encrypted Content</a:t>
              </a:r>
            </a:p>
          </p:txBody>
        </p:sp>
        <p:sp>
          <p:nvSpPr>
            <p:cNvPr id="110" name="Freeform 38">
              <a:extLst>
                <a:ext uri="{FF2B5EF4-FFF2-40B4-BE49-F238E27FC236}">
                  <a16:creationId xmlns:a16="http://schemas.microsoft.com/office/drawing/2014/main" id="{1CAF41AC-8C1F-4260-840F-C30942B8DC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6931" y="6241641"/>
              <a:ext cx="371475" cy="136525"/>
            </a:xfrm>
            <a:custGeom>
              <a:avLst/>
              <a:gdLst>
                <a:gd name="T0" fmla="*/ 0 w 162"/>
                <a:gd name="T1" fmla="*/ 0 h 54"/>
                <a:gd name="T2" fmla="*/ 851812813 w 162"/>
                <a:gd name="T3" fmla="*/ 0 h 54"/>
                <a:gd name="T4" fmla="*/ 851812813 w 162"/>
                <a:gd name="T5" fmla="*/ 341155749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2" h="54">
                  <a:moveTo>
                    <a:pt x="0" y="0"/>
                  </a:moveTo>
                  <a:lnTo>
                    <a:pt x="162" y="0"/>
                  </a:lnTo>
                  <a:lnTo>
                    <a:pt x="162" y="5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111" name="Rectangle 39">
              <a:extLst>
                <a:ext uri="{FF2B5EF4-FFF2-40B4-BE49-F238E27FC236}">
                  <a16:creationId xmlns:a16="http://schemas.microsoft.com/office/drawing/2014/main" id="{0B7D6A70-BD2A-48A4-A9AF-B313FC8258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369" y="5962239"/>
              <a:ext cx="4395787" cy="7493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399">
                <a:latin typeface="Times New Roman" panose="02020603050405020304" pitchFamily="18" charset="0"/>
              </a:endParaRPr>
            </a:p>
          </p:txBody>
        </p:sp>
        <p:sp>
          <p:nvSpPr>
            <p:cNvPr id="112" name="Rectangle 40">
              <a:extLst>
                <a:ext uri="{FF2B5EF4-FFF2-40B4-BE49-F238E27FC236}">
                  <a16:creationId xmlns:a16="http://schemas.microsoft.com/office/drawing/2014/main" id="{E6FCF86B-F194-4543-8980-724E2A63A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369" y="5711416"/>
              <a:ext cx="4395787" cy="2508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399">
                <a:latin typeface="Times New Roman" panose="02020603050405020304" pitchFamily="18" charset="0"/>
              </a:endParaRPr>
            </a:p>
          </p:txBody>
        </p:sp>
        <p:sp>
          <p:nvSpPr>
            <p:cNvPr id="113" name="Text Box 42">
              <a:extLst>
                <a:ext uri="{FF2B5EF4-FFF2-40B4-BE49-F238E27FC236}">
                  <a16:creationId xmlns:a16="http://schemas.microsoft.com/office/drawing/2014/main" id="{D2A3C8AC-511C-4D88-A01B-8D46050512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7367" y="5660614"/>
              <a:ext cx="1087167" cy="292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 b="1">
                  <a:latin typeface="Times New Roman" panose="02020603050405020304" pitchFamily="18" charset="0"/>
                </a:rPr>
                <a:t>Item n (of n)</a:t>
              </a:r>
            </a:p>
          </p:txBody>
        </p:sp>
        <p:sp>
          <p:nvSpPr>
            <p:cNvPr id="114" name="Text Box 43">
              <a:extLst>
                <a:ext uri="{FF2B5EF4-FFF2-40B4-BE49-F238E27FC236}">
                  <a16:creationId xmlns:a16="http://schemas.microsoft.com/office/drawing/2014/main" id="{0A4F1EA4-0096-4232-AF4A-AF7295890D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1075" y="6327364"/>
              <a:ext cx="1195244" cy="292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sz="1400" b="1" i="1">
                  <a:latin typeface="Times New Roman" panose="02020603050405020304" pitchFamily="18" charset="0"/>
                </a:rPr>
                <a:t>CMS envelope</a:t>
              </a:r>
              <a:endParaRPr 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115" name="Text Box 44">
              <a:extLst>
                <a:ext uri="{FF2B5EF4-FFF2-40B4-BE49-F238E27FC236}">
                  <a16:creationId xmlns:a16="http://schemas.microsoft.com/office/drawing/2014/main" id="{811031E5-026E-4D1A-AE61-1C3EA4E276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292" y="1142589"/>
              <a:ext cx="2447783" cy="292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 b="1">
                  <a:latin typeface="Times New Roman" panose="02020603050405020304" pitchFamily="18" charset="0"/>
                </a:rPr>
                <a:t>Encrypted Attributes Sequence</a:t>
              </a:r>
            </a:p>
          </p:txBody>
        </p:sp>
        <p:sp>
          <p:nvSpPr>
            <p:cNvPr id="116" name="Rectangle 44">
              <a:extLst>
                <a:ext uri="{FF2B5EF4-FFF2-40B4-BE49-F238E27FC236}">
                  <a16:creationId xmlns:a16="http://schemas.microsoft.com/office/drawing/2014/main" id="{358D5606-4F5A-4D6F-BD34-AE5298772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8292" y="625066"/>
              <a:ext cx="4724400" cy="61690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2399">
                <a:latin typeface="Times New Roman" panose="02020603050405020304" pitchFamily="18" charset="0"/>
              </a:endParaRPr>
            </a:p>
          </p:txBody>
        </p:sp>
        <p:sp>
          <p:nvSpPr>
            <p:cNvPr id="117" name="Text Box 46">
              <a:extLst>
                <a:ext uri="{FF2B5EF4-FFF2-40B4-BE49-F238E27FC236}">
                  <a16:creationId xmlns:a16="http://schemas.microsoft.com/office/drawing/2014/main" id="{81242F7A-9341-4BA3-8EFD-D2D8E0AC7C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6642" y="809216"/>
              <a:ext cx="3155796" cy="292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 b="1" dirty="0">
                  <a:latin typeface="Times New Roman" panose="02020603050405020304" pitchFamily="18" charset="0"/>
                </a:rPr>
                <a:t>Attributes (unencrypted or de-identified)</a:t>
              </a:r>
            </a:p>
          </p:txBody>
        </p:sp>
        <p:sp>
          <p:nvSpPr>
            <p:cNvPr id="118" name="Line 47">
              <a:extLst>
                <a:ext uri="{FF2B5EF4-FFF2-40B4-BE49-F238E27FC236}">
                  <a16:creationId xmlns:a16="http://schemas.microsoft.com/office/drawing/2014/main" id="{81238F5E-4ECD-43EF-A81E-0DF33DEEC9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1642" y="790164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119" name="Line 48">
              <a:extLst>
                <a:ext uri="{FF2B5EF4-FFF2-40B4-BE49-F238E27FC236}">
                  <a16:creationId xmlns:a16="http://schemas.microsoft.com/office/drawing/2014/main" id="{43E7DBA0-726F-442B-88F8-93ED611C0C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1642" y="872714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120" name="Line 49">
              <a:extLst>
                <a:ext uri="{FF2B5EF4-FFF2-40B4-BE49-F238E27FC236}">
                  <a16:creationId xmlns:a16="http://schemas.microsoft.com/office/drawing/2014/main" id="{5455B155-4CA3-4D23-AE11-BB0C81A6C6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1642" y="958439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121" name="Line 50">
              <a:extLst>
                <a:ext uri="{FF2B5EF4-FFF2-40B4-BE49-F238E27FC236}">
                  <a16:creationId xmlns:a16="http://schemas.microsoft.com/office/drawing/2014/main" id="{55CDD629-4E28-40E4-B903-E89147499D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1642" y="1040989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122" name="Line 51">
              <a:extLst>
                <a:ext uri="{FF2B5EF4-FFF2-40B4-BE49-F238E27FC236}">
                  <a16:creationId xmlns:a16="http://schemas.microsoft.com/office/drawing/2014/main" id="{AB6BABD6-7BA1-4819-AE2C-6CAF261F12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1642" y="1123539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123" name="Line 52">
              <a:extLst>
                <a:ext uri="{FF2B5EF4-FFF2-40B4-BE49-F238E27FC236}">
                  <a16:creationId xmlns:a16="http://schemas.microsoft.com/office/drawing/2014/main" id="{5A299DD6-3056-436B-9F79-1ED446713C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1642" y="1206089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  <p:sp>
          <p:nvSpPr>
            <p:cNvPr id="124" name="Text Box 53">
              <a:extLst>
                <a:ext uri="{FF2B5EF4-FFF2-40B4-BE49-F238E27FC236}">
                  <a16:creationId xmlns:a16="http://schemas.microsoft.com/office/drawing/2014/main" id="{547E577B-A0D0-47F2-834F-46AF6D4CE3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9144" y="574264"/>
              <a:ext cx="1140200" cy="292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sz="1400" b="1" i="1">
                  <a:latin typeface="Times New Roman" panose="02020603050405020304" pitchFamily="18" charset="0"/>
                </a:rPr>
                <a:t>SOP Instance</a:t>
              </a:r>
              <a:endParaRPr lang="en-US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125" name="Line 54">
              <a:extLst>
                <a:ext uri="{FF2B5EF4-FFF2-40B4-BE49-F238E27FC236}">
                  <a16:creationId xmlns:a16="http://schemas.microsoft.com/office/drawing/2014/main" id="{0174E519-9C06-41C4-86B1-E68D219E22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1642" y="707614"/>
              <a:ext cx="658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799"/>
            </a:p>
          </p:txBody>
        </p:sp>
      </p:grpSp>
    </p:spTree>
    <p:extLst>
      <p:ext uri="{BB962C8B-B14F-4D97-AF65-F5344CB8AC3E}">
        <p14:creationId xmlns:p14="http://schemas.microsoft.com/office/powerpoint/2010/main" val="4271097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9FF58-298F-4AC4-BED4-ADD57BAB1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the object consistent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06BAF-260B-45F4-8FCE-8A489E7D1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99" dirty="0"/>
              <a:t>Attributes being protected should be intelligently replaced</a:t>
            </a:r>
          </a:p>
          <a:p>
            <a:pPr lvl="1"/>
            <a:r>
              <a:rPr lang="en-US" sz="2399" dirty="0"/>
              <a:t>The Attribute Type and conditions conventions must be honored</a:t>
            </a:r>
          </a:p>
          <a:p>
            <a:pPr lvl="2"/>
            <a:r>
              <a:rPr lang="en-US" sz="1999" dirty="0"/>
              <a:t>A Type 1 (Required) Attribute must have a reasonable replacement </a:t>
            </a:r>
            <a:br>
              <a:rPr lang="en-US" sz="1999" dirty="0"/>
            </a:br>
            <a:r>
              <a:rPr lang="en-US" sz="1999" dirty="0"/>
              <a:t>(e.g. Patient IDs, dates, names)</a:t>
            </a:r>
          </a:p>
          <a:p>
            <a:pPr lvl="2"/>
            <a:r>
              <a:rPr lang="en-US" sz="1999" dirty="0"/>
              <a:t>A Type 3 (Optional) Attribute could be removed</a:t>
            </a:r>
          </a:p>
          <a:p>
            <a:pPr lvl="2"/>
            <a:r>
              <a:rPr lang="en-US" sz="1999" dirty="0"/>
              <a:t>See tables in the profiles for recommendations</a:t>
            </a:r>
          </a:p>
          <a:p>
            <a:pPr lvl="1"/>
            <a:r>
              <a:rPr lang="en-US" sz="2399" dirty="0"/>
              <a:t>UIDs should maintain referential consistency – if a UID is replaced, the new UID should replace the old UID in all references</a:t>
            </a:r>
          </a:p>
          <a:p>
            <a:r>
              <a:rPr lang="en-US" sz="2799" dirty="0"/>
              <a:t>Leave out the Encrypted Attributes Sequence, and the new object is irreversibly de-identified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B3A642-38A2-40E1-8576-FA79E648A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BA7D53-DF3B-4A94-A3D6-B24CA409B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298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AB474-3B0A-4329-8E38-760E682D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103C4-EA06-4A6F-9D57-7CC283DEB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799" dirty="0"/>
              <a:t>Applies to all DICOM specified media, e.g., CD-R, DVD-R, E-mail, USB device</a:t>
            </a:r>
          </a:p>
          <a:p>
            <a:r>
              <a:rPr lang="en-US" sz="2799" dirty="0"/>
              <a:t>The media’s file system remains unencrypted</a:t>
            </a:r>
          </a:p>
          <a:p>
            <a:pPr lvl="1"/>
            <a:r>
              <a:rPr lang="en-US" sz="2399" dirty="0"/>
              <a:t>No special drivers or file system software needed</a:t>
            </a:r>
          </a:p>
          <a:p>
            <a:pPr lvl="1"/>
            <a:r>
              <a:rPr lang="en-US" sz="2399" dirty="0"/>
              <a:t>Easy to process and copy</a:t>
            </a:r>
          </a:p>
          <a:p>
            <a:r>
              <a:rPr lang="en-US" sz="2799" dirty="0"/>
              <a:t>Object are enclosed within Cryptographic Message Syntax (CMS) Envelopes placed inside regular files</a:t>
            </a:r>
          </a:p>
          <a:p>
            <a:pPr lvl="1"/>
            <a:r>
              <a:rPr lang="en-US" sz="2399" dirty="0"/>
              <a:t>CMS is often used to secure e-mail</a:t>
            </a:r>
          </a:p>
          <a:p>
            <a:pPr lvl="1"/>
            <a:r>
              <a:rPr lang="en-US" sz="2399" dirty="0"/>
              <a:t>Optional encryption to protect against unauthorized disclosure</a:t>
            </a:r>
          </a:p>
          <a:p>
            <a:pPr lvl="1"/>
            <a:r>
              <a:rPr lang="en-US" sz="2399" dirty="0"/>
              <a:t>Optional integrity check to protect against tampering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1B0C13-D674-4021-8CCA-FA38AD461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2CA7D4-CF37-4188-BAA2-BE7A92CDE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1FE3F-D54A-4588-A338-46AF480D4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E63609-023A-48C8-AC49-5EB0FB6FF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Protecting Data in Transit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9E243A2-F99C-413E-8D19-8172B2573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686" y="2114073"/>
            <a:ext cx="2516209" cy="38557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1799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B0103BC-DC21-41D3-B7B2-7A9543C44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6765" y="2114073"/>
            <a:ext cx="2516209" cy="38557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1799"/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C2A10165-EE77-4BD6-A421-DD7BA8E99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8684" y="2382291"/>
            <a:ext cx="1341284" cy="629051"/>
          </a:xfrm>
          <a:prstGeom prst="flowChartPredefined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1799"/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0093A8EB-EBE3-442B-B6B9-CB8E081EE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8684" y="4110634"/>
            <a:ext cx="1341284" cy="629052"/>
          </a:xfrm>
          <a:prstGeom prst="flowChartPredefined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1799"/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1D864903-C5C2-4C74-872C-A30FA5A5F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0972" y="4186814"/>
            <a:ext cx="1341285" cy="629052"/>
          </a:xfrm>
          <a:prstGeom prst="flowChartPredefined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1799"/>
          </a:p>
        </p:txBody>
      </p:sp>
      <p:sp>
        <p:nvSpPr>
          <p:cNvPr id="10" name="AutoShape 8">
            <a:extLst>
              <a:ext uri="{FF2B5EF4-FFF2-40B4-BE49-F238E27FC236}">
                <a16:creationId xmlns:a16="http://schemas.microsoft.com/office/drawing/2014/main" id="{6442FA1F-F21E-42F3-915E-F0E87326A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2882" y="2420381"/>
            <a:ext cx="1341285" cy="629051"/>
          </a:xfrm>
          <a:prstGeom prst="flowChartPredefined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1799"/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92E53944-95EE-4BF8-98A6-5B6F4A43BD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9968" y="2650509"/>
            <a:ext cx="426291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799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D1DC3CE9-37DF-47FD-805F-72F238ECE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863" y="2496567"/>
            <a:ext cx="3647125" cy="34598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1799"/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EF7D7F69-F844-4363-B14A-6EFC8B827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819" y="2920794"/>
            <a:ext cx="3279211" cy="276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200" dirty="0">
                <a:ea typeface="SimSun" panose="02010600030101010101" pitchFamily="2" charset="-122"/>
              </a:rPr>
              <a:t>TLS Protection against unauthorized listeners</a:t>
            </a: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4815BFFD-27CB-430E-9893-3E2568260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139" y="2097645"/>
            <a:ext cx="1315658" cy="307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400" dirty="0">
                <a:ea typeface="SimSun" panose="02010600030101010101" pitchFamily="2" charset="-122"/>
              </a:rPr>
              <a:t>DICOM Traffic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A727B00-8A1B-42AB-BACF-F826A597F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964" y="3308280"/>
            <a:ext cx="2951981" cy="255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600" dirty="0">
                <a:ea typeface="SimSun" panose="02010600030101010101" pitchFamily="2" charset="-122"/>
              </a:rPr>
              <a:t>DICOM Specifies the use of TLS for encrypting traffic.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1600" dirty="0">
                <a:ea typeface="SimSun" panose="02010600030101010101" pitchFamily="2" charset="-122"/>
              </a:rPr>
              <a:t>HTTP over TLS is known as HTTPS, and is the most common method of protecting Web traffic.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1600" dirty="0">
                <a:ea typeface="SimSun" panose="02010600030101010101" pitchFamily="2" charset="-122"/>
              </a:rPr>
              <a:t>DICOM over TLS has equally strong protection against unauthorized listeners.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2CCB1209-13AB-45D2-B3B9-CF1838E16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110" y="6091539"/>
            <a:ext cx="7673896" cy="369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799" dirty="0">
                <a:ea typeface="SimSun" panose="02010600030101010101" pitchFamily="2" charset="-122"/>
              </a:rPr>
              <a:t>Protection against unauthorized network listeners by means of encryption</a:t>
            </a:r>
          </a:p>
        </p:txBody>
      </p:sp>
    </p:spTree>
    <p:extLst>
      <p:ext uri="{BB962C8B-B14F-4D97-AF65-F5344CB8AC3E}">
        <p14:creationId xmlns:p14="http://schemas.microsoft.com/office/powerpoint/2010/main" val="602224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82DDC3-12CB-4852-954F-EE226275D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F1E478-C8E6-49CC-9396-096DFF747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Node Authentication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F2683BF-EAEA-49EB-B0E5-601EE49DA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8511" y="2093458"/>
            <a:ext cx="2601384" cy="39862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1799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8F9B407-D57C-42CB-A260-06E080BA6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6765" y="2093457"/>
            <a:ext cx="2601383" cy="398628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1799"/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468D1E8E-6B51-45BB-A503-62AF1C587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3279" y="2361675"/>
            <a:ext cx="1386689" cy="650346"/>
          </a:xfrm>
          <a:prstGeom prst="flowChartPredefined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799">
                <a:ea typeface="SimSun" panose="02010600030101010101" pitchFamily="2" charset="-122"/>
              </a:rPr>
              <a:t>AE-1</a:t>
            </a:r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539757F7-14E3-4533-AA6A-6706183EE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3279" y="4090018"/>
            <a:ext cx="1386689" cy="650347"/>
          </a:xfrm>
          <a:prstGeom prst="flowChartPredefined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799">
                <a:ea typeface="SimSun" panose="02010600030101010101" pitchFamily="2" charset="-122"/>
              </a:rPr>
              <a:t>AE-5</a:t>
            </a:r>
          </a:p>
        </p:txBody>
      </p:sp>
      <p:sp>
        <p:nvSpPr>
          <p:cNvPr id="9" name="AutoShape 7">
            <a:extLst>
              <a:ext uri="{FF2B5EF4-FFF2-40B4-BE49-F238E27FC236}">
                <a16:creationId xmlns:a16="http://schemas.microsoft.com/office/drawing/2014/main" id="{2A57DFA7-6A4F-43AE-84F5-98CE429B0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0972" y="4166198"/>
            <a:ext cx="1228405" cy="576113"/>
          </a:xfrm>
          <a:prstGeom prst="flowChartPredefined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799">
                <a:ea typeface="SimSun" panose="02010600030101010101" pitchFamily="2" charset="-122"/>
              </a:rPr>
              <a:t>AE-7</a:t>
            </a:r>
          </a:p>
        </p:txBody>
      </p:sp>
      <p:sp>
        <p:nvSpPr>
          <p:cNvPr id="10" name="AutoShape 8">
            <a:extLst>
              <a:ext uri="{FF2B5EF4-FFF2-40B4-BE49-F238E27FC236}">
                <a16:creationId xmlns:a16="http://schemas.microsoft.com/office/drawing/2014/main" id="{E5F159A6-7869-4CCC-A144-B838A37D4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2882" y="2399766"/>
            <a:ext cx="1228405" cy="576112"/>
          </a:xfrm>
          <a:prstGeom prst="flowChartPredefinedProcess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799">
                <a:ea typeface="SimSun" panose="02010600030101010101" pitchFamily="2" charset="-122"/>
              </a:rPr>
              <a:t>AE-3</a:t>
            </a:r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5623BA27-E48E-4F3F-AC35-D20617D59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9968" y="2629893"/>
            <a:ext cx="426291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799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C4AC0099-D472-4B5E-9CA7-ADA443546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7863" y="2475952"/>
            <a:ext cx="3647125" cy="34598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1799"/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BF4D9A07-902A-49BE-B829-4F327827C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7909" y="2166464"/>
            <a:ext cx="1242324" cy="307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400" dirty="0">
                <a:ea typeface="SimSun" panose="02010600030101010101" pitchFamily="2" charset="-122"/>
              </a:rPr>
              <a:t>DICOM</a:t>
            </a:r>
            <a:r>
              <a:rPr lang="en-US" altLang="zh-CN" sz="1200" dirty="0">
                <a:ea typeface="SimSun" panose="02010600030101010101" pitchFamily="2" charset="-122"/>
              </a:rPr>
              <a:t> Traffic</a:t>
            </a: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3AD92023-31D7-4A2E-B498-169AF21AF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3490" y="6155430"/>
            <a:ext cx="3761588" cy="369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799" dirty="0">
                <a:ea typeface="SimSun" panose="02010600030101010101" pitchFamily="2" charset="-122"/>
              </a:rPr>
              <a:t>Identifying communication partners</a:t>
            </a: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0E61CDA8-B59F-4818-ABDE-6B785BCF5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5137" y="2858462"/>
            <a:ext cx="2917065" cy="3538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600" dirty="0">
                <a:ea typeface="SimSun" panose="02010600030101010101" pitchFamily="2" charset="-122"/>
              </a:rPr>
              <a:t>TLS Node Authentication uses public certificate technology to identify both end points.</a:t>
            </a:r>
          </a:p>
          <a:p>
            <a:pPr eaLnBrk="1" hangingPunct="1"/>
            <a:endParaRPr lang="en-US" altLang="zh-CN" sz="1600" dirty="0">
              <a:ea typeface="SimSun" panose="02010600030101010101" pitchFamily="2" charset="-122"/>
            </a:endParaRPr>
          </a:p>
          <a:p>
            <a:pPr eaLnBrk="1" hangingPunct="1"/>
            <a:r>
              <a:rPr lang="en-US" altLang="zh-CN" sz="1600" dirty="0">
                <a:ea typeface="SimSun" panose="02010600030101010101" pitchFamily="2" charset="-122"/>
              </a:rPr>
              <a:t>AE-1 knows with certainty that the other endpoint is AE-3, not AE-7 or some other system.</a:t>
            </a:r>
          </a:p>
          <a:p>
            <a:pPr eaLnBrk="1" hangingPunct="1"/>
            <a:endParaRPr lang="en-US" altLang="zh-CN" sz="1600" dirty="0">
              <a:ea typeface="SimSun" panose="02010600030101010101" pitchFamily="2" charset="-122"/>
            </a:endParaRPr>
          </a:p>
          <a:p>
            <a:pPr eaLnBrk="1" hangingPunct="1"/>
            <a:r>
              <a:rPr lang="en-US" altLang="zh-CN" sz="1600" dirty="0">
                <a:ea typeface="SimSun" panose="02010600030101010101" pitchFamily="2" charset="-122"/>
              </a:rPr>
              <a:t>AE-3 knows with certainty that the other endpoint is AE-1, not AE-5 or some other system.</a:t>
            </a:r>
          </a:p>
          <a:p>
            <a:pPr eaLnBrk="1" hangingPunct="1"/>
            <a:endParaRPr lang="en-US" altLang="zh-CN" sz="1600" dirty="0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17289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C8052-EADF-466D-A90D-D7A6E583F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 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4335F-B9A1-4553-A6EE-4995F0B15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799" dirty="0"/>
              <a:t>DICOM does not specify how this authentication will then be used.  Possible uses include:</a:t>
            </a:r>
          </a:p>
          <a:p>
            <a:pPr lvl="1"/>
            <a:r>
              <a:rPr lang="en-US" altLang="zh-CN" sz="2399" dirty="0"/>
              <a:t>Ensuring that only internal hospital machines are allowed to connect.</a:t>
            </a:r>
          </a:p>
          <a:p>
            <a:pPr lvl="1"/>
            <a:r>
              <a:rPr lang="en-US" altLang="zh-CN" sz="2399" dirty="0"/>
              <a:t>Ensuring that acquired images are sent to the correct machine.</a:t>
            </a:r>
          </a:p>
          <a:p>
            <a:r>
              <a:rPr lang="en-US" sz="2799" dirty="0"/>
              <a:t>Though not commonly turned on, most web infrastructure does support bi-directional mutual authentication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B1D4C-B2F9-4CFD-9181-00D8B170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7FC2D-63EE-4777-AE06-706C5D531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905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CB600-7955-4031-8AD8-3F90B789E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to using TLS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E4AC2-BDD5-46E6-BD47-40FE7E002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799" dirty="0"/>
              <a:t>TLS encryption protects public internet connections.</a:t>
            </a:r>
          </a:p>
          <a:p>
            <a:pPr lvl="1"/>
            <a:r>
              <a:rPr lang="en-US" sz="2399" dirty="0"/>
              <a:t>This will need to be explained to security staff.</a:t>
            </a:r>
          </a:p>
          <a:p>
            <a:pPr lvl="1"/>
            <a:r>
              <a:rPr lang="en-US" sz="2399" dirty="0"/>
              <a:t>DICOM over TLS is like HTTPS and should be allowed.</a:t>
            </a:r>
          </a:p>
          <a:p>
            <a:r>
              <a:rPr lang="en-US" sz="2799" dirty="0"/>
              <a:t>Node Authentication uses can be extensively customized.</a:t>
            </a:r>
          </a:p>
          <a:p>
            <a:pPr lvl="1"/>
            <a:r>
              <a:rPr lang="en-US" sz="2399" dirty="0"/>
              <a:t>Each connection can be verified in detail, or connections just checked to ensure that they are all within facility connections.</a:t>
            </a:r>
          </a:p>
          <a:p>
            <a:pPr lvl="1"/>
            <a:r>
              <a:rPr lang="en-US" sz="2399" dirty="0"/>
              <a:t>DICOM enables a very wide variety of authentication and access control policies.</a:t>
            </a:r>
          </a:p>
          <a:p>
            <a:pPr lvl="1"/>
            <a:r>
              <a:rPr lang="en-US" sz="2399" dirty="0"/>
              <a:t>DICOM does not mandate any particular policies</a:t>
            </a:r>
          </a:p>
          <a:p>
            <a:r>
              <a:rPr lang="en-US" sz="2799" dirty="0"/>
              <a:t>TLS works for both traditional DICOM and </a:t>
            </a:r>
            <a:r>
              <a:rPr lang="en-US" sz="2799" dirty="0" err="1"/>
              <a:t>DICOMweb</a:t>
            </a:r>
            <a:r>
              <a:rPr lang="en-US" sz="2799" dirty="0"/>
              <a:t>™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F41BB5-1440-46D9-AFA0-816F782F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A190BE-16EF-4BA0-8E70-DB1AF0217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98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4AEB7-AEE8-40A5-9B1B-43AAC4AB2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TLS 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35567-E47F-49E4-89D4-EDB00A14C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99" dirty="0"/>
              <a:t>Very configurable</a:t>
            </a:r>
          </a:p>
          <a:p>
            <a:r>
              <a:rPr lang="en-US" sz="2799" dirty="0"/>
              <a:t>Best practices captured in BCP195 from IETF (Internet Engineering Task Force)</a:t>
            </a:r>
          </a:p>
          <a:p>
            <a:r>
              <a:rPr lang="en-US" sz="2799" dirty="0"/>
              <a:t>Referenced by the DICOM Standard in Part 15 Profiles:</a:t>
            </a:r>
          </a:p>
          <a:p>
            <a:pPr lvl="1"/>
            <a:r>
              <a:rPr lang="en-US" sz="2399" dirty="0"/>
              <a:t>BCP 195 RFC 8996 TLS Secure Transport Connection Profile</a:t>
            </a:r>
          </a:p>
          <a:p>
            <a:pPr lvl="1"/>
            <a:r>
              <a:rPr lang="en-US" sz="2399" dirty="0"/>
              <a:t>Modified BCP 195 RFC 8996 TLS Secure Transport Connection Profile </a:t>
            </a:r>
          </a:p>
          <a:p>
            <a:pPr lvl="2"/>
            <a:r>
              <a:rPr lang="en-US" sz="1800" dirty="0"/>
              <a:t>Restricts negotiation of cipher suites, with additional baseline </a:t>
            </a:r>
            <a:r>
              <a:rPr lang="en-US" sz="1800" dirty="0" err="1"/>
              <a:t>ciphersuite</a:t>
            </a:r>
            <a:r>
              <a:rPr lang="en-US" sz="1800" dirty="0"/>
              <a:t> support</a:t>
            </a:r>
          </a:p>
          <a:p>
            <a:pPr lvl="2"/>
            <a:r>
              <a:rPr lang="en-US" sz="1800" dirty="0"/>
              <a:t>Meets Japanese recommendations</a:t>
            </a:r>
          </a:p>
          <a:p>
            <a:pPr lvl="1"/>
            <a:r>
              <a:rPr lang="en-US" sz="2399" dirty="0"/>
              <a:t>Changes as BCP changes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544F71-EBD6-4FA1-8C6B-C2A09A49D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484E8E-7AF3-48C8-82E7-C83B7A441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285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795AE-175A-4702-B911-7B87FC8B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FABE7-BD79-4C0A-BD5D-D39234D70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799" dirty="0"/>
              <a:t>Certificates are used to identify systems (and perhaps Application Entities)</a:t>
            </a:r>
          </a:p>
          <a:p>
            <a:r>
              <a:rPr lang="en-US" sz="2799" dirty="0"/>
              <a:t>Certificates can be self-generated, facility signed, or signed by internationally recognized authorities.</a:t>
            </a:r>
          </a:p>
          <a:p>
            <a:r>
              <a:rPr lang="en-US" sz="2799" dirty="0"/>
              <a:t>Most equipment supports</a:t>
            </a:r>
          </a:p>
          <a:p>
            <a:pPr lvl="1"/>
            <a:r>
              <a:rPr lang="en-US" sz="2399" dirty="0"/>
              <a:t>Individually provided certificates per system (self-signed or otherwise)</a:t>
            </a:r>
          </a:p>
          <a:p>
            <a:pPr lvl="1"/>
            <a:r>
              <a:rPr lang="en-US" sz="2399" dirty="0"/>
              <a:t>Certificates for facility authorities.  Certificates signed by these authorities are recognized as authorized</a:t>
            </a:r>
          </a:p>
          <a:p>
            <a:r>
              <a:rPr lang="en-US" sz="2799" dirty="0"/>
              <a:t>The SPC paper “Managing Certificates” describes this in more detail</a:t>
            </a:r>
          </a:p>
          <a:p>
            <a:r>
              <a:rPr lang="en-US" sz="2799" dirty="0"/>
              <a:t>The Automatic Certificate Management Environment (ACME) protocol, being standardized by IETF may be useful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B9FC95-A886-40BE-96EF-612327EDE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63FD99-6AC6-4B9E-8BBE-20FC34F93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608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AB9EC6EB-20B4-47D9-B377-8AB3F9EDF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5626E597-9191-4F68-A4C9-62E36120A2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18241"/>
          <a:stretch/>
        </p:blipFill>
        <p:spPr bwMode="auto">
          <a:xfrm>
            <a:off x="643299" y="643467"/>
            <a:ext cx="10902226" cy="557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62FA65C-7B16-48EA-A3DB-4AC68138717B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581040" y="6382118"/>
            <a:ext cx="6915409" cy="365125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127A6B-3A23-4840-A398-BCD95A5AA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5550" y="6386444"/>
            <a:ext cx="105223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A1D6CD10-98FC-4295-B0E3-77908B8EC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887" y="480060"/>
            <a:ext cx="11235050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16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CE578-334E-483A-BB6B-E9F3AB3E5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</a:t>
            </a:r>
            <a:r>
              <a:rPr lang="en-US" dirty="0" err="1"/>
              <a:t>Credentialling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352F8-3998-4165-9203-6385D8F88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799" dirty="0"/>
              <a:t>Option 1:  Trust the sender</a:t>
            </a:r>
          </a:p>
          <a:p>
            <a:pPr lvl="1"/>
            <a:r>
              <a:rPr lang="en-US" sz="2399" dirty="0"/>
              <a:t>Mutual TLS Authentication</a:t>
            </a:r>
          </a:p>
          <a:p>
            <a:r>
              <a:rPr lang="en-US" sz="2799" dirty="0"/>
              <a:t>Option 2a:  Assertions during Association Negotiation (traditional DICOM)</a:t>
            </a:r>
          </a:p>
          <a:p>
            <a:pPr lvl="1"/>
            <a:r>
              <a:rPr lang="en-US" sz="2399" dirty="0"/>
              <a:t>SAML</a:t>
            </a:r>
          </a:p>
          <a:p>
            <a:pPr lvl="1"/>
            <a:r>
              <a:rPr lang="en-US" sz="2399" dirty="0"/>
              <a:t>Kerberos</a:t>
            </a:r>
          </a:p>
          <a:p>
            <a:pPr lvl="1"/>
            <a:r>
              <a:rPr lang="en-US" sz="2399" dirty="0"/>
              <a:t>OAuth2/OpenID Connect Tokens</a:t>
            </a:r>
          </a:p>
          <a:p>
            <a:r>
              <a:rPr lang="en-US" sz="2799" dirty="0"/>
              <a:t>Option 2b:  Leverage Web mechanisms (</a:t>
            </a:r>
            <a:r>
              <a:rPr lang="en-US" sz="2799" dirty="0" err="1"/>
              <a:t>DICOMweb</a:t>
            </a:r>
            <a:r>
              <a:rPr lang="en-US" sz="2799" dirty="0"/>
              <a:t>™)</a:t>
            </a:r>
          </a:p>
          <a:p>
            <a:pPr lvl="1"/>
            <a:r>
              <a:rPr lang="en-US" sz="2399" dirty="0"/>
              <a:t>SAML</a:t>
            </a:r>
          </a:p>
          <a:p>
            <a:pPr lvl="1"/>
            <a:r>
              <a:rPr lang="en-US" sz="2399" dirty="0"/>
              <a:t>OpenID Connect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B054E6-95B2-470A-8912-624AB172E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F67CFC-6E2E-4268-A928-F4CFF388A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7672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B7BF0-0882-41B5-AF2C-43A4C36D5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874531-AE25-4750-8900-2488DD267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Extended Negotiation – No Response Expected</a:t>
            </a:r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36991900-BEF5-4029-A27E-AD17A16F7B35}"/>
              </a:ext>
            </a:extLst>
          </p:cNvPr>
          <p:cNvGrpSpPr>
            <a:grpSpLocks/>
          </p:cNvGrpSpPr>
          <p:nvPr/>
        </p:nvGrpSpPr>
        <p:grpSpPr bwMode="auto">
          <a:xfrm>
            <a:off x="8824587" y="2834795"/>
            <a:ext cx="1637873" cy="680861"/>
            <a:chOff x="4416" y="1728"/>
            <a:chExt cx="1032" cy="429"/>
          </a:xfrm>
        </p:grpSpPr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3A036873-E34F-4194-943F-2C51393D1F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728"/>
              <a:ext cx="103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A-ASSOCIATE </a:t>
              </a:r>
              <a:endParaRPr lang="en-US" sz="1799" b="1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64A42376-AB85-4852-9129-31F0388F7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1855"/>
              <a:ext cx="65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Request  </a:t>
              </a:r>
              <a:endParaRPr lang="en-US" sz="1799" b="1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C35F30CF-8B83-4EC8-89D8-2FCDBE942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2" y="1984"/>
              <a:ext cx="66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(A         B)</a:t>
              </a:r>
              <a:endParaRPr lang="en-US" sz="1799" b="1"/>
            </a:p>
          </p:txBody>
        </p:sp>
        <p:grpSp>
          <p:nvGrpSpPr>
            <p:cNvPr id="9" name="Group 7">
              <a:extLst>
                <a:ext uri="{FF2B5EF4-FFF2-40B4-BE49-F238E27FC236}">
                  <a16:creationId xmlns:a16="http://schemas.microsoft.com/office/drawing/2014/main" id="{E4054E7A-EAD2-47BA-9290-A7D015ACDD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58" y="2053"/>
              <a:ext cx="230" cy="60"/>
              <a:chOff x="10728" y="9811"/>
              <a:chExt cx="438" cy="114"/>
            </a:xfrm>
          </p:grpSpPr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7A650178-A0CD-4E95-A46B-54FBD4EB3F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23" y="9811"/>
                <a:ext cx="243" cy="114"/>
              </a:xfrm>
              <a:custGeom>
                <a:avLst/>
                <a:gdLst>
                  <a:gd name="T0" fmla="*/ 243 w 243"/>
                  <a:gd name="T1" fmla="*/ 65 h 114"/>
                  <a:gd name="T2" fmla="*/ 0 w 243"/>
                  <a:gd name="T3" fmla="*/ 114 h 114"/>
                  <a:gd name="T4" fmla="*/ 0 w 243"/>
                  <a:gd name="T5" fmla="*/ 65 h 114"/>
                  <a:gd name="T6" fmla="*/ 0 w 243"/>
                  <a:gd name="T7" fmla="*/ 0 h 114"/>
                  <a:gd name="T8" fmla="*/ 243 w 243"/>
                  <a:gd name="T9" fmla="*/ 65 h 1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3" h="114">
                    <a:moveTo>
                      <a:pt x="243" y="65"/>
                    </a:moveTo>
                    <a:lnTo>
                      <a:pt x="0" y="114"/>
                    </a:lnTo>
                    <a:lnTo>
                      <a:pt x="0" y="65"/>
                    </a:lnTo>
                    <a:lnTo>
                      <a:pt x="0" y="0"/>
                    </a:lnTo>
                    <a:lnTo>
                      <a:pt x="243" y="65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799"/>
              </a:p>
            </p:txBody>
          </p:sp>
          <p:sp>
            <p:nvSpPr>
              <p:cNvPr id="11" name="Line 9">
                <a:extLst>
                  <a:ext uri="{FF2B5EF4-FFF2-40B4-BE49-F238E27FC236}">
                    <a16:creationId xmlns:a16="http://schemas.microsoft.com/office/drawing/2014/main" id="{578840C1-8E44-4BCF-8FFA-67E9695203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8" y="9876"/>
                <a:ext cx="195" cy="1"/>
              </a:xfrm>
              <a:prstGeom prst="line">
                <a:avLst/>
              </a:prstGeom>
              <a:noFill/>
              <a:ln w="1016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799"/>
              </a:p>
            </p:txBody>
          </p:sp>
        </p:grpSp>
      </p:grpSp>
      <p:grpSp>
        <p:nvGrpSpPr>
          <p:cNvPr id="12" name="Group 10">
            <a:extLst>
              <a:ext uri="{FF2B5EF4-FFF2-40B4-BE49-F238E27FC236}">
                <a16:creationId xmlns:a16="http://schemas.microsoft.com/office/drawing/2014/main" id="{832AEEF2-0638-4BFC-B5CD-D54D9425CB66}"/>
              </a:ext>
            </a:extLst>
          </p:cNvPr>
          <p:cNvGrpSpPr>
            <a:grpSpLocks/>
          </p:cNvGrpSpPr>
          <p:nvPr/>
        </p:nvGrpSpPr>
        <p:grpSpPr bwMode="auto">
          <a:xfrm>
            <a:off x="3034895" y="5729641"/>
            <a:ext cx="1637873" cy="680861"/>
            <a:chOff x="893" y="3457"/>
            <a:chExt cx="1032" cy="429"/>
          </a:xfrm>
        </p:grpSpPr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3C1D1D84-CBC9-47E0-8983-988BC7E10A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" y="3457"/>
              <a:ext cx="103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A-ASSOCIATE </a:t>
              </a:r>
              <a:endParaRPr lang="en-US" sz="1799" b="1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ACD79A7D-9565-4510-B417-A2F26B5F00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" y="3586"/>
              <a:ext cx="77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Response  </a:t>
              </a:r>
              <a:endParaRPr lang="en-US" sz="1799" b="1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2AB01C50-34C8-460A-A7C4-3810BBAE2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" y="3713"/>
              <a:ext cx="66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(A         B)</a:t>
              </a:r>
              <a:endParaRPr lang="en-US" sz="1799" b="1"/>
            </a:p>
          </p:txBody>
        </p:sp>
        <p:grpSp>
          <p:nvGrpSpPr>
            <p:cNvPr id="16" name="Group 14">
              <a:extLst>
                <a:ext uri="{FF2B5EF4-FFF2-40B4-BE49-F238E27FC236}">
                  <a16:creationId xmlns:a16="http://schemas.microsoft.com/office/drawing/2014/main" id="{77329037-3B08-4070-B3C5-9859CC9817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28" y="3774"/>
              <a:ext cx="230" cy="78"/>
              <a:chOff x="8928" y="10835"/>
              <a:chExt cx="438" cy="114"/>
            </a:xfrm>
          </p:grpSpPr>
          <p:sp>
            <p:nvSpPr>
              <p:cNvPr id="17" name="Freeform 15">
                <a:extLst>
                  <a:ext uri="{FF2B5EF4-FFF2-40B4-BE49-F238E27FC236}">
                    <a16:creationId xmlns:a16="http://schemas.microsoft.com/office/drawing/2014/main" id="{B4C5177E-D313-458D-BE25-42A67D142C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10835"/>
                <a:ext cx="227" cy="114"/>
              </a:xfrm>
              <a:custGeom>
                <a:avLst/>
                <a:gdLst>
                  <a:gd name="T0" fmla="*/ 0 w 227"/>
                  <a:gd name="T1" fmla="*/ 65 h 114"/>
                  <a:gd name="T2" fmla="*/ 227 w 227"/>
                  <a:gd name="T3" fmla="*/ 0 h 114"/>
                  <a:gd name="T4" fmla="*/ 227 w 227"/>
                  <a:gd name="T5" fmla="*/ 65 h 114"/>
                  <a:gd name="T6" fmla="*/ 227 w 227"/>
                  <a:gd name="T7" fmla="*/ 114 h 114"/>
                  <a:gd name="T8" fmla="*/ 0 w 227"/>
                  <a:gd name="T9" fmla="*/ 65 h 1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7" h="114">
                    <a:moveTo>
                      <a:pt x="0" y="65"/>
                    </a:moveTo>
                    <a:lnTo>
                      <a:pt x="227" y="0"/>
                    </a:lnTo>
                    <a:lnTo>
                      <a:pt x="227" y="65"/>
                    </a:lnTo>
                    <a:lnTo>
                      <a:pt x="227" y="114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799"/>
              </a:p>
            </p:txBody>
          </p:sp>
          <p:sp>
            <p:nvSpPr>
              <p:cNvPr id="18" name="Line 16">
                <a:extLst>
                  <a:ext uri="{FF2B5EF4-FFF2-40B4-BE49-F238E27FC236}">
                    <a16:creationId xmlns:a16="http://schemas.microsoft.com/office/drawing/2014/main" id="{CF25DCBD-6A2C-45B4-AEF4-4C891FA075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155" y="10900"/>
                <a:ext cx="211" cy="1"/>
              </a:xfrm>
              <a:prstGeom prst="line">
                <a:avLst/>
              </a:prstGeom>
              <a:noFill/>
              <a:ln w="1016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799"/>
              </a:p>
            </p:txBody>
          </p:sp>
        </p:grpSp>
      </p:grpSp>
      <p:grpSp>
        <p:nvGrpSpPr>
          <p:cNvPr id="19" name="Group 17">
            <a:extLst>
              <a:ext uri="{FF2B5EF4-FFF2-40B4-BE49-F238E27FC236}">
                <a16:creationId xmlns:a16="http://schemas.microsoft.com/office/drawing/2014/main" id="{504ACF91-ED04-4A89-87D7-1A838D3052A5}"/>
              </a:ext>
            </a:extLst>
          </p:cNvPr>
          <p:cNvGrpSpPr>
            <a:grpSpLocks/>
          </p:cNvGrpSpPr>
          <p:nvPr/>
        </p:nvGrpSpPr>
        <p:grpSpPr bwMode="auto">
          <a:xfrm>
            <a:off x="3966521" y="4488545"/>
            <a:ext cx="1958465" cy="1399810"/>
            <a:chOff x="1355" y="2770"/>
            <a:chExt cx="1234" cy="882"/>
          </a:xfrm>
        </p:grpSpPr>
        <p:sp>
          <p:nvSpPr>
            <p:cNvPr id="20" name="Arc 18">
              <a:extLst>
                <a:ext uri="{FF2B5EF4-FFF2-40B4-BE49-F238E27FC236}">
                  <a16:creationId xmlns:a16="http://schemas.microsoft.com/office/drawing/2014/main" id="{EC17EF34-F039-4D1A-98D4-A71E05419F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" y="2880"/>
              <a:ext cx="1149" cy="772"/>
            </a:xfrm>
            <a:custGeom>
              <a:avLst/>
              <a:gdLst>
                <a:gd name="T0" fmla="*/ 61 w 21600"/>
                <a:gd name="T1" fmla="*/ 27 h 21733"/>
                <a:gd name="T2" fmla="*/ 0 w 21600"/>
                <a:gd name="T3" fmla="*/ 0 h 21733"/>
                <a:gd name="T4" fmla="*/ 61 w 21600"/>
                <a:gd name="T5" fmla="*/ 0 h 217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733" fill="none" extrusionOk="0">
                  <a:moveTo>
                    <a:pt x="21520" y="21732"/>
                  </a:moveTo>
                  <a:cubicBezTo>
                    <a:pt x="9621" y="21688"/>
                    <a:pt x="0" y="12031"/>
                    <a:pt x="0" y="133"/>
                  </a:cubicBezTo>
                  <a:cubicBezTo>
                    <a:pt x="0" y="88"/>
                    <a:pt x="0" y="44"/>
                    <a:pt x="0" y="0"/>
                  </a:cubicBezTo>
                </a:path>
                <a:path w="21600" h="21733" stroke="0" extrusionOk="0">
                  <a:moveTo>
                    <a:pt x="21520" y="21732"/>
                  </a:moveTo>
                  <a:cubicBezTo>
                    <a:pt x="9621" y="21688"/>
                    <a:pt x="0" y="12031"/>
                    <a:pt x="0" y="133"/>
                  </a:cubicBezTo>
                  <a:cubicBezTo>
                    <a:pt x="0" y="88"/>
                    <a:pt x="0" y="44"/>
                    <a:pt x="0" y="0"/>
                  </a:cubicBezTo>
                  <a:lnTo>
                    <a:pt x="21600" y="133"/>
                  </a:lnTo>
                  <a:lnTo>
                    <a:pt x="21520" y="21732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799"/>
            </a:p>
          </p:txBody>
        </p:sp>
        <p:grpSp>
          <p:nvGrpSpPr>
            <p:cNvPr id="21" name="Group 19">
              <a:extLst>
                <a:ext uri="{FF2B5EF4-FFF2-40B4-BE49-F238E27FC236}">
                  <a16:creationId xmlns:a16="http://schemas.microsoft.com/office/drawing/2014/main" id="{60C3294F-6FE5-4D64-8539-39DC628A43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5" y="2770"/>
              <a:ext cx="178" cy="183"/>
              <a:chOff x="7825" y="9860"/>
              <a:chExt cx="114" cy="228"/>
            </a:xfrm>
          </p:grpSpPr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0A6C60DE-09C9-47F0-A052-7DE943AC71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5" y="9860"/>
                <a:ext cx="114" cy="228"/>
              </a:xfrm>
              <a:custGeom>
                <a:avLst/>
                <a:gdLst>
                  <a:gd name="T0" fmla="*/ 65 w 114"/>
                  <a:gd name="T1" fmla="*/ 0 h 228"/>
                  <a:gd name="T2" fmla="*/ 114 w 114"/>
                  <a:gd name="T3" fmla="*/ 228 h 228"/>
                  <a:gd name="T4" fmla="*/ 65 w 114"/>
                  <a:gd name="T5" fmla="*/ 228 h 228"/>
                  <a:gd name="T6" fmla="*/ 0 w 114"/>
                  <a:gd name="T7" fmla="*/ 228 h 228"/>
                  <a:gd name="T8" fmla="*/ 65 w 114"/>
                  <a:gd name="T9" fmla="*/ 0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4" h="228">
                    <a:moveTo>
                      <a:pt x="65" y="0"/>
                    </a:moveTo>
                    <a:lnTo>
                      <a:pt x="114" y="228"/>
                    </a:lnTo>
                    <a:lnTo>
                      <a:pt x="65" y="228"/>
                    </a:lnTo>
                    <a:lnTo>
                      <a:pt x="0" y="228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799"/>
              </a:p>
            </p:txBody>
          </p:sp>
          <p:sp>
            <p:nvSpPr>
              <p:cNvPr id="23" name="Line 21">
                <a:extLst>
                  <a:ext uri="{FF2B5EF4-FFF2-40B4-BE49-F238E27FC236}">
                    <a16:creationId xmlns:a16="http://schemas.microsoft.com/office/drawing/2014/main" id="{A8C902F6-43C3-4FA3-9790-3F5918AB43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90" y="10006"/>
                <a:ext cx="1" cy="82"/>
              </a:xfrm>
              <a:prstGeom prst="line">
                <a:avLst/>
              </a:prstGeom>
              <a:noFill/>
              <a:ln w="1016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799"/>
              </a:p>
            </p:txBody>
          </p:sp>
        </p:grpSp>
      </p:grpSp>
      <p:grpSp>
        <p:nvGrpSpPr>
          <p:cNvPr id="24" name="Group 22">
            <a:extLst>
              <a:ext uri="{FF2B5EF4-FFF2-40B4-BE49-F238E27FC236}">
                <a16:creationId xmlns:a16="http://schemas.microsoft.com/office/drawing/2014/main" id="{8D450FD5-9BE2-4098-8C6F-8C469C9378C2}"/>
              </a:ext>
            </a:extLst>
          </p:cNvPr>
          <p:cNvGrpSpPr>
            <a:grpSpLocks/>
          </p:cNvGrpSpPr>
          <p:nvPr/>
        </p:nvGrpSpPr>
        <p:grpSpPr bwMode="auto">
          <a:xfrm>
            <a:off x="7681884" y="3291876"/>
            <a:ext cx="1798170" cy="1333153"/>
            <a:chOff x="3696" y="2016"/>
            <a:chExt cx="1133" cy="840"/>
          </a:xfrm>
        </p:grpSpPr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E1792D56-2A08-446F-9E62-7D0E51136E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2016"/>
              <a:ext cx="1056" cy="720"/>
            </a:xfrm>
            <a:custGeom>
              <a:avLst/>
              <a:gdLst>
                <a:gd name="T0" fmla="*/ 0 w 2189"/>
                <a:gd name="T1" fmla="*/ 0 h 1463"/>
                <a:gd name="T2" fmla="*/ 27 w 2189"/>
                <a:gd name="T3" fmla="*/ 0 h 1463"/>
                <a:gd name="T4" fmla="*/ 79 w 2189"/>
                <a:gd name="T5" fmla="*/ 4 h 1463"/>
                <a:gd name="T6" fmla="*/ 121 w 2189"/>
                <a:gd name="T7" fmla="*/ 8 h 1463"/>
                <a:gd name="T8" fmla="*/ 173 w 2189"/>
                <a:gd name="T9" fmla="*/ 20 h 1463"/>
                <a:gd name="T10" fmla="*/ 215 w 2189"/>
                <a:gd name="T11" fmla="*/ 31 h 1463"/>
                <a:gd name="T12" fmla="*/ 257 w 2189"/>
                <a:gd name="T13" fmla="*/ 47 h 1463"/>
                <a:gd name="T14" fmla="*/ 298 w 2189"/>
                <a:gd name="T15" fmla="*/ 67 h 1463"/>
                <a:gd name="T16" fmla="*/ 340 w 2189"/>
                <a:gd name="T17" fmla="*/ 91 h 1463"/>
                <a:gd name="T18" fmla="*/ 358 w 2189"/>
                <a:gd name="T19" fmla="*/ 102 h 1463"/>
                <a:gd name="T20" fmla="*/ 370 w 2189"/>
                <a:gd name="T21" fmla="*/ 110 h 1463"/>
                <a:gd name="T22" fmla="*/ 389 w 2189"/>
                <a:gd name="T23" fmla="*/ 122 h 1463"/>
                <a:gd name="T24" fmla="*/ 400 w 2189"/>
                <a:gd name="T25" fmla="*/ 134 h 1463"/>
                <a:gd name="T26" fmla="*/ 419 w 2189"/>
                <a:gd name="T27" fmla="*/ 150 h 1463"/>
                <a:gd name="T28" fmla="*/ 434 w 2189"/>
                <a:gd name="T29" fmla="*/ 165 h 1463"/>
                <a:gd name="T30" fmla="*/ 445 w 2189"/>
                <a:gd name="T31" fmla="*/ 181 h 1463"/>
                <a:gd name="T32" fmla="*/ 456 w 2189"/>
                <a:gd name="T33" fmla="*/ 197 h 1463"/>
                <a:gd name="T34" fmla="*/ 468 w 2189"/>
                <a:gd name="T35" fmla="*/ 209 h 1463"/>
                <a:gd name="T36" fmla="*/ 476 w 2189"/>
                <a:gd name="T37" fmla="*/ 224 h 1463"/>
                <a:gd name="T38" fmla="*/ 483 w 2189"/>
                <a:gd name="T39" fmla="*/ 240 h 1463"/>
                <a:gd name="T40" fmla="*/ 491 w 2189"/>
                <a:gd name="T41" fmla="*/ 256 h 1463"/>
                <a:gd name="T42" fmla="*/ 498 w 2189"/>
                <a:gd name="T43" fmla="*/ 276 h 1463"/>
                <a:gd name="T44" fmla="*/ 502 w 2189"/>
                <a:gd name="T45" fmla="*/ 287 h 1463"/>
                <a:gd name="T46" fmla="*/ 506 w 2189"/>
                <a:gd name="T47" fmla="*/ 307 h 1463"/>
                <a:gd name="T48" fmla="*/ 509 w 2189"/>
                <a:gd name="T49" fmla="*/ 327 h 1463"/>
                <a:gd name="T50" fmla="*/ 509 w 2189"/>
                <a:gd name="T51" fmla="*/ 346 h 1463"/>
                <a:gd name="T52" fmla="*/ 509 w 2189"/>
                <a:gd name="T53" fmla="*/ 354 h 146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189" h="1463">
                  <a:moveTo>
                    <a:pt x="0" y="0"/>
                  </a:moveTo>
                  <a:lnTo>
                    <a:pt x="113" y="0"/>
                  </a:lnTo>
                  <a:lnTo>
                    <a:pt x="340" y="16"/>
                  </a:lnTo>
                  <a:lnTo>
                    <a:pt x="518" y="33"/>
                  </a:lnTo>
                  <a:lnTo>
                    <a:pt x="745" y="81"/>
                  </a:lnTo>
                  <a:lnTo>
                    <a:pt x="924" y="130"/>
                  </a:lnTo>
                  <a:lnTo>
                    <a:pt x="1102" y="195"/>
                  </a:lnTo>
                  <a:lnTo>
                    <a:pt x="1281" y="276"/>
                  </a:lnTo>
                  <a:lnTo>
                    <a:pt x="1459" y="374"/>
                  </a:lnTo>
                  <a:lnTo>
                    <a:pt x="1540" y="423"/>
                  </a:lnTo>
                  <a:lnTo>
                    <a:pt x="1589" y="455"/>
                  </a:lnTo>
                  <a:lnTo>
                    <a:pt x="1670" y="504"/>
                  </a:lnTo>
                  <a:lnTo>
                    <a:pt x="1718" y="553"/>
                  </a:lnTo>
                  <a:lnTo>
                    <a:pt x="1799" y="618"/>
                  </a:lnTo>
                  <a:lnTo>
                    <a:pt x="1864" y="683"/>
                  </a:lnTo>
                  <a:lnTo>
                    <a:pt x="1913" y="748"/>
                  </a:lnTo>
                  <a:lnTo>
                    <a:pt x="1962" y="813"/>
                  </a:lnTo>
                  <a:lnTo>
                    <a:pt x="2010" y="861"/>
                  </a:lnTo>
                  <a:lnTo>
                    <a:pt x="2043" y="926"/>
                  </a:lnTo>
                  <a:lnTo>
                    <a:pt x="2075" y="991"/>
                  </a:lnTo>
                  <a:lnTo>
                    <a:pt x="2108" y="1056"/>
                  </a:lnTo>
                  <a:lnTo>
                    <a:pt x="2140" y="1138"/>
                  </a:lnTo>
                  <a:lnTo>
                    <a:pt x="2156" y="1186"/>
                  </a:lnTo>
                  <a:lnTo>
                    <a:pt x="2172" y="1268"/>
                  </a:lnTo>
                  <a:lnTo>
                    <a:pt x="2189" y="1349"/>
                  </a:lnTo>
                  <a:lnTo>
                    <a:pt x="2189" y="1430"/>
                  </a:lnTo>
                  <a:lnTo>
                    <a:pt x="2189" y="1463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799"/>
            </a:p>
          </p:txBody>
        </p:sp>
        <p:grpSp>
          <p:nvGrpSpPr>
            <p:cNvPr id="26" name="Group 24">
              <a:extLst>
                <a:ext uri="{FF2B5EF4-FFF2-40B4-BE49-F238E27FC236}">
                  <a16:creationId xmlns:a16="http://schemas.microsoft.com/office/drawing/2014/main" id="{D01A8B93-7920-4731-BC95-DC89426A54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60" y="2681"/>
              <a:ext cx="169" cy="175"/>
              <a:chOff x="12204" y="10055"/>
              <a:chExt cx="113" cy="244"/>
            </a:xfrm>
          </p:grpSpPr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41530E64-7A89-4C89-8C1A-88D7CCEFEC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04" y="10055"/>
                <a:ext cx="113" cy="244"/>
              </a:xfrm>
              <a:custGeom>
                <a:avLst/>
                <a:gdLst>
                  <a:gd name="T0" fmla="*/ 65 w 113"/>
                  <a:gd name="T1" fmla="*/ 244 h 244"/>
                  <a:gd name="T2" fmla="*/ 0 w 113"/>
                  <a:gd name="T3" fmla="*/ 0 h 244"/>
                  <a:gd name="T4" fmla="*/ 65 w 113"/>
                  <a:gd name="T5" fmla="*/ 0 h 244"/>
                  <a:gd name="T6" fmla="*/ 113 w 113"/>
                  <a:gd name="T7" fmla="*/ 0 h 244"/>
                  <a:gd name="T8" fmla="*/ 65 w 113"/>
                  <a:gd name="T9" fmla="*/ 244 h 2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3" h="244">
                    <a:moveTo>
                      <a:pt x="65" y="244"/>
                    </a:moveTo>
                    <a:lnTo>
                      <a:pt x="0" y="0"/>
                    </a:lnTo>
                    <a:lnTo>
                      <a:pt x="65" y="0"/>
                    </a:lnTo>
                    <a:lnTo>
                      <a:pt x="113" y="0"/>
                    </a:lnTo>
                    <a:lnTo>
                      <a:pt x="65" y="244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799"/>
              </a:p>
            </p:txBody>
          </p:sp>
          <p:sp>
            <p:nvSpPr>
              <p:cNvPr id="28" name="Line 26">
                <a:extLst>
                  <a:ext uri="{FF2B5EF4-FFF2-40B4-BE49-F238E27FC236}">
                    <a16:creationId xmlns:a16="http://schemas.microsoft.com/office/drawing/2014/main" id="{0FDD5BA7-05CA-49E6-83BA-C10B518867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269" y="10055"/>
                <a:ext cx="1" cy="98"/>
              </a:xfrm>
              <a:prstGeom prst="line">
                <a:avLst/>
              </a:prstGeom>
              <a:noFill/>
              <a:ln w="1016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799"/>
              </a:p>
            </p:txBody>
          </p:sp>
        </p:grpSp>
      </p:grpSp>
      <p:grpSp>
        <p:nvGrpSpPr>
          <p:cNvPr id="29" name="Group 27">
            <a:extLst>
              <a:ext uri="{FF2B5EF4-FFF2-40B4-BE49-F238E27FC236}">
                <a16:creationId xmlns:a16="http://schemas.microsoft.com/office/drawing/2014/main" id="{13F129B9-FA77-4CB9-9AE2-51B82B4FC199}"/>
              </a:ext>
            </a:extLst>
          </p:cNvPr>
          <p:cNvGrpSpPr>
            <a:grpSpLocks/>
          </p:cNvGrpSpPr>
          <p:nvPr/>
        </p:nvGrpSpPr>
        <p:grpSpPr bwMode="auto">
          <a:xfrm>
            <a:off x="3041243" y="2301534"/>
            <a:ext cx="4335921" cy="1980684"/>
            <a:chOff x="772" y="1392"/>
            <a:chExt cx="2732" cy="1248"/>
          </a:xfrm>
        </p:grpSpPr>
        <p:sp>
          <p:nvSpPr>
            <p:cNvPr id="30" name="Rectangle 28">
              <a:extLst>
                <a:ext uri="{FF2B5EF4-FFF2-40B4-BE49-F238E27FC236}">
                  <a16:creationId xmlns:a16="http://schemas.microsoft.com/office/drawing/2014/main" id="{58983980-FD45-45DF-8EEA-08169CA42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829"/>
              <a:ext cx="2559" cy="61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1799"/>
            </a:p>
          </p:txBody>
        </p:sp>
        <p:sp>
          <p:nvSpPr>
            <p:cNvPr id="31" name="Line 29">
              <a:extLst>
                <a:ext uri="{FF2B5EF4-FFF2-40B4-BE49-F238E27FC236}">
                  <a16:creationId xmlns:a16="http://schemas.microsoft.com/office/drawing/2014/main" id="{E56064B1-6BCB-4E62-A669-A996DF6A46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824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799"/>
            </a:p>
          </p:txBody>
        </p:sp>
        <p:sp>
          <p:nvSpPr>
            <p:cNvPr id="32" name="AutoShape 30">
              <a:extLst>
                <a:ext uri="{FF2B5EF4-FFF2-40B4-BE49-F238E27FC236}">
                  <a16:creationId xmlns:a16="http://schemas.microsoft.com/office/drawing/2014/main" id="{09994632-5141-4DE4-B116-65147E5B0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" y="1392"/>
              <a:ext cx="2732" cy="1248"/>
            </a:xfrm>
            <a:prstGeom prst="roundRect">
              <a:avLst>
                <a:gd name="adj" fmla="val 13500"/>
              </a:avLst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1799"/>
            </a:p>
          </p:txBody>
        </p:sp>
        <p:sp>
          <p:nvSpPr>
            <p:cNvPr id="33" name="Rectangle 31">
              <a:extLst>
                <a:ext uri="{FF2B5EF4-FFF2-40B4-BE49-F238E27FC236}">
                  <a16:creationId xmlns:a16="http://schemas.microsoft.com/office/drawing/2014/main" id="{94C3668F-B5CD-4263-A5E6-C07FF7E35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" y="1536"/>
              <a:ext cx="202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DICOM Application Entity "A"</a:t>
              </a:r>
              <a:endParaRPr lang="en-US" sz="1799" b="1"/>
            </a:p>
          </p:txBody>
        </p:sp>
        <p:sp>
          <p:nvSpPr>
            <p:cNvPr id="34" name="Line 32">
              <a:extLst>
                <a:ext uri="{FF2B5EF4-FFF2-40B4-BE49-F238E27FC236}">
                  <a16:creationId xmlns:a16="http://schemas.microsoft.com/office/drawing/2014/main" id="{D2518E4B-C6C7-451C-B396-63EBD6196E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1824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799"/>
            </a:p>
          </p:txBody>
        </p:sp>
        <p:sp>
          <p:nvSpPr>
            <p:cNvPr id="35" name="Text Box 33">
              <a:extLst>
                <a:ext uri="{FF2B5EF4-FFF2-40B4-BE49-F238E27FC236}">
                  <a16:creationId xmlns:a16="http://schemas.microsoft.com/office/drawing/2014/main" id="{8262F355-DB6D-4E8F-9E81-5A06581B6E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4" y="1853"/>
              <a:ext cx="732" cy="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User ID Sub-item (58H)</a:t>
              </a:r>
              <a:endParaRPr lang="en-US" sz="1799" b="1"/>
            </a:p>
          </p:txBody>
        </p:sp>
        <p:sp>
          <p:nvSpPr>
            <p:cNvPr id="36" name="Text Box 34">
              <a:extLst>
                <a:ext uri="{FF2B5EF4-FFF2-40B4-BE49-F238E27FC236}">
                  <a16:creationId xmlns:a16="http://schemas.microsoft.com/office/drawing/2014/main" id="{B3436622-9E14-4517-8434-6E5B158F33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1920"/>
              <a:ext cx="732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ID Type (3)</a:t>
              </a:r>
              <a:endParaRPr lang="en-US" sz="1799" b="1"/>
            </a:p>
          </p:txBody>
        </p:sp>
        <p:sp>
          <p:nvSpPr>
            <p:cNvPr id="37" name="Text Box 35">
              <a:extLst>
                <a:ext uri="{FF2B5EF4-FFF2-40B4-BE49-F238E27FC236}">
                  <a16:creationId xmlns:a16="http://schemas.microsoft.com/office/drawing/2014/main" id="{6B284588-4648-44A7-BD5F-4E70B253CE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920"/>
              <a:ext cx="86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User ID </a:t>
              </a:r>
              <a:endParaRPr lang="en-US" sz="1799" b="1"/>
            </a:p>
          </p:txBody>
        </p:sp>
      </p:grpSp>
      <p:sp>
        <p:nvSpPr>
          <p:cNvPr id="38" name="AutoShape 37">
            <a:extLst>
              <a:ext uri="{FF2B5EF4-FFF2-40B4-BE49-F238E27FC236}">
                <a16:creationId xmlns:a16="http://schemas.microsoft.com/office/drawing/2014/main" id="{0C0E9C61-2D06-42B4-9E1B-AEA29D116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4467" y="4815479"/>
            <a:ext cx="4332746" cy="1904504"/>
          </a:xfrm>
          <a:prstGeom prst="roundRect">
            <a:avLst>
              <a:gd name="adj" fmla="val 135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sz="1799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9678E8E-156E-406F-9427-C7984A248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5013" y="5015452"/>
            <a:ext cx="3212263" cy="274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799" b="1">
                <a:latin typeface="Helvetica" panose="020B0604020202020204" pitchFamily="34" charset="0"/>
              </a:rPr>
              <a:t>DICOM Application Entity "B"</a:t>
            </a:r>
            <a:endParaRPr lang="en-US" sz="1799" b="1"/>
          </a:p>
        </p:txBody>
      </p:sp>
      <p:sp>
        <p:nvSpPr>
          <p:cNvPr id="40" name="Text Box 42">
            <a:extLst>
              <a:ext uri="{FF2B5EF4-FFF2-40B4-BE49-F238E27FC236}">
                <a16:creationId xmlns:a16="http://schemas.microsoft.com/office/drawing/2014/main" id="{42FCDE62-C6F2-436F-AF0D-50F679E74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2214" y="5777259"/>
            <a:ext cx="1741033" cy="76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799" b="1">
                <a:latin typeface="Helvetica" panose="020B0604020202020204" pitchFamily="34" charset="0"/>
              </a:rPr>
              <a:t>(No Sub-Item)</a:t>
            </a:r>
            <a:endParaRPr lang="en-US" sz="1799" b="1"/>
          </a:p>
        </p:txBody>
      </p:sp>
    </p:spTree>
    <p:extLst>
      <p:ext uri="{BB962C8B-B14F-4D97-AF65-F5344CB8AC3E}">
        <p14:creationId xmlns:p14="http://schemas.microsoft.com/office/powerpoint/2010/main" val="21386130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E5A2B-EFB7-4FD3-99C2-68830E394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DC2C09-E109-4518-8983-F2BDC1308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Extended Negotiation – Response Expected</a:t>
            </a:r>
          </a:p>
        </p:txBody>
      </p:sp>
      <p:grpSp>
        <p:nvGrpSpPr>
          <p:cNvPr id="5" name="Group 52">
            <a:extLst>
              <a:ext uri="{FF2B5EF4-FFF2-40B4-BE49-F238E27FC236}">
                <a16:creationId xmlns:a16="http://schemas.microsoft.com/office/drawing/2014/main" id="{73FA962F-ECBD-4070-AAD5-41FE2AB28FCE}"/>
              </a:ext>
            </a:extLst>
          </p:cNvPr>
          <p:cNvGrpSpPr>
            <a:grpSpLocks/>
          </p:cNvGrpSpPr>
          <p:nvPr/>
        </p:nvGrpSpPr>
        <p:grpSpPr bwMode="auto">
          <a:xfrm>
            <a:off x="8867120" y="2827177"/>
            <a:ext cx="1637873" cy="680861"/>
            <a:chOff x="4416" y="1728"/>
            <a:chExt cx="1032" cy="429"/>
          </a:xfrm>
        </p:grpSpPr>
        <p:sp>
          <p:nvSpPr>
            <p:cNvPr id="6" name="Rectangle 11">
              <a:extLst>
                <a:ext uri="{FF2B5EF4-FFF2-40B4-BE49-F238E27FC236}">
                  <a16:creationId xmlns:a16="http://schemas.microsoft.com/office/drawing/2014/main" id="{C14BFC9F-D9E4-4B89-ACF1-574ABB55D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728"/>
              <a:ext cx="103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A-ASSOCIATE </a:t>
              </a:r>
              <a:endParaRPr lang="en-US" sz="1799" b="1"/>
            </a:p>
          </p:txBody>
        </p:sp>
        <p:sp>
          <p:nvSpPr>
            <p:cNvPr id="7" name="Rectangle 12">
              <a:extLst>
                <a:ext uri="{FF2B5EF4-FFF2-40B4-BE49-F238E27FC236}">
                  <a16:creationId xmlns:a16="http://schemas.microsoft.com/office/drawing/2014/main" id="{C8684C04-D582-4AD9-A22B-CB242BED6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4" y="1855"/>
              <a:ext cx="65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Request  </a:t>
              </a:r>
              <a:endParaRPr lang="en-US" sz="1799" b="1"/>
            </a:p>
          </p:txBody>
        </p:sp>
        <p:sp>
          <p:nvSpPr>
            <p:cNvPr id="8" name="Rectangle 13">
              <a:extLst>
                <a:ext uri="{FF2B5EF4-FFF2-40B4-BE49-F238E27FC236}">
                  <a16:creationId xmlns:a16="http://schemas.microsoft.com/office/drawing/2014/main" id="{0BF4013A-579F-4D88-A104-AB061EBCFB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2" y="1984"/>
              <a:ext cx="66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(A         B)</a:t>
              </a:r>
              <a:endParaRPr lang="en-US" sz="1799" b="1"/>
            </a:p>
          </p:txBody>
        </p:sp>
        <p:grpSp>
          <p:nvGrpSpPr>
            <p:cNvPr id="9" name="Group 14">
              <a:extLst>
                <a:ext uri="{FF2B5EF4-FFF2-40B4-BE49-F238E27FC236}">
                  <a16:creationId xmlns:a16="http://schemas.microsoft.com/office/drawing/2014/main" id="{E9236E6F-FEE2-4545-96B4-1316C0EC88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58" y="2053"/>
              <a:ext cx="230" cy="60"/>
              <a:chOff x="10728" y="9811"/>
              <a:chExt cx="438" cy="114"/>
            </a:xfrm>
          </p:grpSpPr>
          <p:sp>
            <p:nvSpPr>
              <p:cNvPr id="10" name="Freeform 15">
                <a:extLst>
                  <a:ext uri="{FF2B5EF4-FFF2-40B4-BE49-F238E27FC236}">
                    <a16:creationId xmlns:a16="http://schemas.microsoft.com/office/drawing/2014/main" id="{982EF72F-12B5-42C2-B0E2-7D84DD9765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23" y="9811"/>
                <a:ext cx="243" cy="114"/>
              </a:xfrm>
              <a:custGeom>
                <a:avLst/>
                <a:gdLst>
                  <a:gd name="T0" fmla="*/ 243 w 243"/>
                  <a:gd name="T1" fmla="*/ 65 h 114"/>
                  <a:gd name="T2" fmla="*/ 0 w 243"/>
                  <a:gd name="T3" fmla="*/ 114 h 114"/>
                  <a:gd name="T4" fmla="*/ 0 w 243"/>
                  <a:gd name="T5" fmla="*/ 65 h 114"/>
                  <a:gd name="T6" fmla="*/ 0 w 243"/>
                  <a:gd name="T7" fmla="*/ 0 h 114"/>
                  <a:gd name="T8" fmla="*/ 243 w 243"/>
                  <a:gd name="T9" fmla="*/ 65 h 1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3" h="114">
                    <a:moveTo>
                      <a:pt x="243" y="65"/>
                    </a:moveTo>
                    <a:lnTo>
                      <a:pt x="0" y="114"/>
                    </a:lnTo>
                    <a:lnTo>
                      <a:pt x="0" y="65"/>
                    </a:lnTo>
                    <a:lnTo>
                      <a:pt x="0" y="0"/>
                    </a:lnTo>
                    <a:lnTo>
                      <a:pt x="243" y="65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799"/>
              </a:p>
            </p:txBody>
          </p:sp>
          <p:sp>
            <p:nvSpPr>
              <p:cNvPr id="11" name="Line 16">
                <a:extLst>
                  <a:ext uri="{FF2B5EF4-FFF2-40B4-BE49-F238E27FC236}">
                    <a16:creationId xmlns:a16="http://schemas.microsoft.com/office/drawing/2014/main" id="{F4768F89-D1E7-4377-8644-31DFE161F3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28" y="9876"/>
                <a:ext cx="195" cy="1"/>
              </a:xfrm>
              <a:prstGeom prst="line">
                <a:avLst/>
              </a:prstGeom>
              <a:noFill/>
              <a:ln w="1016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799"/>
              </a:p>
            </p:txBody>
          </p:sp>
        </p:grpSp>
      </p:grpSp>
      <p:grpSp>
        <p:nvGrpSpPr>
          <p:cNvPr id="12" name="Group 51">
            <a:extLst>
              <a:ext uri="{FF2B5EF4-FFF2-40B4-BE49-F238E27FC236}">
                <a16:creationId xmlns:a16="http://schemas.microsoft.com/office/drawing/2014/main" id="{793597F5-2563-4822-83DE-91C3176C941F}"/>
              </a:ext>
            </a:extLst>
          </p:cNvPr>
          <p:cNvGrpSpPr>
            <a:grpSpLocks/>
          </p:cNvGrpSpPr>
          <p:nvPr/>
        </p:nvGrpSpPr>
        <p:grpSpPr bwMode="auto">
          <a:xfrm>
            <a:off x="3077428" y="5722023"/>
            <a:ext cx="1637873" cy="680861"/>
            <a:chOff x="893" y="3457"/>
            <a:chExt cx="1032" cy="429"/>
          </a:xfrm>
        </p:grpSpPr>
        <p:sp>
          <p:nvSpPr>
            <p:cNvPr id="13" name="Rectangle 18">
              <a:extLst>
                <a:ext uri="{FF2B5EF4-FFF2-40B4-BE49-F238E27FC236}">
                  <a16:creationId xmlns:a16="http://schemas.microsoft.com/office/drawing/2014/main" id="{8917C49E-5CA2-40B1-81BA-ED366B7B8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" y="3457"/>
              <a:ext cx="103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A-ASSOCIATE </a:t>
              </a:r>
              <a:endParaRPr lang="en-US" sz="1799" b="1"/>
            </a:p>
          </p:txBody>
        </p:sp>
        <p:sp>
          <p:nvSpPr>
            <p:cNvPr id="14" name="Rectangle 19">
              <a:extLst>
                <a:ext uri="{FF2B5EF4-FFF2-40B4-BE49-F238E27FC236}">
                  <a16:creationId xmlns:a16="http://schemas.microsoft.com/office/drawing/2014/main" id="{333B72EF-1829-4561-9F9A-8C32200288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" y="3586"/>
              <a:ext cx="77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Response  </a:t>
              </a:r>
              <a:endParaRPr lang="en-US" sz="1799" b="1"/>
            </a:p>
          </p:txBody>
        </p:sp>
        <p:sp>
          <p:nvSpPr>
            <p:cNvPr id="15" name="Rectangle 20">
              <a:extLst>
                <a:ext uri="{FF2B5EF4-FFF2-40B4-BE49-F238E27FC236}">
                  <a16:creationId xmlns:a16="http://schemas.microsoft.com/office/drawing/2014/main" id="{09463DA3-35E4-4002-843E-9655D52B07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" y="3713"/>
              <a:ext cx="66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(A         B)</a:t>
              </a:r>
              <a:endParaRPr lang="en-US" sz="1799" b="1"/>
            </a:p>
          </p:txBody>
        </p:sp>
        <p:grpSp>
          <p:nvGrpSpPr>
            <p:cNvPr id="16" name="Group 21">
              <a:extLst>
                <a:ext uri="{FF2B5EF4-FFF2-40B4-BE49-F238E27FC236}">
                  <a16:creationId xmlns:a16="http://schemas.microsoft.com/office/drawing/2014/main" id="{30F3C3BA-2219-42B9-9170-87C48041F0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28" y="3774"/>
              <a:ext cx="230" cy="78"/>
              <a:chOff x="8928" y="10835"/>
              <a:chExt cx="438" cy="114"/>
            </a:xfrm>
          </p:grpSpPr>
          <p:sp>
            <p:nvSpPr>
              <p:cNvPr id="17" name="Freeform 22">
                <a:extLst>
                  <a:ext uri="{FF2B5EF4-FFF2-40B4-BE49-F238E27FC236}">
                    <a16:creationId xmlns:a16="http://schemas.microsoft.com/office/drawing/2014/main" id="{B0177A19-BEAD-4713-9FFB-D850BB83B2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28" y="10835"/>
                <a:ext cx="227" cy="114"/>
              </a:xfrm>
              <a:custGeom>
                <a:avLst/>
                <a:gdLst>
                  <a:gd name="T0" fmla="*/ 0 w 227"/>
                  <a:gd name="T1" fmla="*/ 65 h 114"/>
                  <a:gd name="T2" fmla="*/ 227 w 227"/>
                  <a:gd name="T3" fmla="*/ 0 h 114"/>
                  <a:gd name="T4" fmla="*/ 227 w 227"/>
                  <a:gd name="T5" fmla="*/ 65 h 114"/>
                  <a:gd name="T6" fmla="*/ 227 w 227"/>
                  <a:gd name="T7" fmla="*/ 114 h 114"/>
                  <a:gd name="T8" fmla="*/ 0 w 227"/>
                  <a:gd name="T9" fmla="*/ 65 h 1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7" h="114">
                    <a:moveTo>
                      <a:pt x="0" y="65"/>
                    </a:moveTo>
                    <a:lnTo>
                      <a:pt x="227" y="0"/>
                    </a:lnTo>
                    <a:lnTo>
                      <a:pt x="227" y="65"/>
                    </a:lnTo>
                    <a:lnTo>
                      <a:pt x="227" y="114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799"/>
              </a:p>
            </p:txBody>
          </p:sp>
          <p:sp>
            <p:nvSpPr>
              <p:cNvPr id="18" name="Line 23">
                <a:extLst>
                  <a:ext uri="{FF2B5EF4-FFF2-40B4-BE49-F238E27FC236}">
                    <a16:creationId xmlns:a16="http://schemas.microsoft.com/office/drawing/2014/main" id="{57B79C44-4392-42EF-A1C2-B38C1569D1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155" y="10900"/>
                <a:ext cx="211" cy="1"/>
              </a:xfrm>
              <a:prstGeom prst="line">
                <a:avLst/>
              </a:prstGeom>
              <a:noFill/>
              <a:ln w="1016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799"/>
              </a:p>
            </p:txBody>
          </p:sp>
        </p:grpSp>
      </p:grpSp>
      <p:grpSp>
        <p:nvGrpSpPr>
          <p:cNvPr id="19" name="Group 44">
            <a:extLst>
              <a:ext uri="{FF2B5EF4-FFF2-40B4-BE49-F238E27FC236}">
                <a16:creationId xmlns:a16="http://schemas.microsoft.com/office/drawing/2014/main" id="{A55B8D9D-AF4C-409E-8702-7F95D3F509EC}"/>
              </a:ext>
            </a:extLst>
          </p:cNvPr>
          <p:cNvGrpSpPr>
            <a:grpSpLocks/>
          </p:cNvGrpSpPr>
          <p:nvPr/>
        </p:nvGrpSpPr>
        <p:grpSpPr bwMode="auto">
          <a:xfrm>
            <a:off x="4009054" y="4480927"/>
            <a:ext cx="1958465" cy="1399810"/>
            <a:chOff x="1355" y="2770"/>
            <a:chExt cx="1234" cy="882"/>
          </a:xfrm>
        </p:grpSpPr>
        <p:sp>
          <p:nvSpPr>
            <p:cNvPr id="20" name="Arc 26">
              <a:extLst>
                <a:ext uri="{FF2B5EF4-FFF2-40B4-BE49-F238E27FC236}">
                  <a16:creationId xmlns:a16="http://schemas.microsoft.com/office/drawing/2014/main" id="{00E002A4-5039-49B7-86C7-3A09EC1BF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" y="2880"/>
              <a:ext cx="1149" cy="772"/>
            </a:xfrm>
            <a:custGeom>
              <a:avLst/>
              <a:gdLst>
                <a:gd name="T0" fmla="*/ 61 w 21600"/>
                <a:gd name="T1" fmla="*/ 27 h 21733"/>
                <a:gd name="T2" fmla="*/ 0 w 21600"/>
                <a:gd name="T3" fmla="*/ 0 h 21733"/>
                <a:gd name="T4" fmla="*/ 61 w 21600"/>
                <a:gd name="T5" fmla="*/ 0 h 217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733" fill="none" extrusionOk="0">
                  <a:moveTo>
                    <a:pt x="21520" y="21732"/>
                  </a:moveTo>
                  <a:cubicBezTo>
                    <a:pt x="9621" y="21688"/>
                    <a:pt x="0" y="12031"/>
                    <a:pt x="0" y="133"/>
                  </a:cubicBezTo>
                  <a:cubicBezTo>
                    <a:pt x="0" y="88"/>
                    <a:pt x="0" y="44"/>
                    <a:pt x="0" y="0"/>
                  </a:cubicBezTo>
                </a:path>
                <a:path w="21600" h="21733" stroke="0" extrusionOk="0">
                  <a:moveTo>
                    <a:pt x="21520" y="21732"/>
                  </a:moveTo>
                  <a:cubicBezTo>
                    <a:pt x="9621" y="21688"/>
                    <a:pt x="0" y="12031"/>
                    <a:pt x="0" y="133"/>
                  </a:cubicBezTo>
                  <a:cubicBezTo>
                    <a:pt x="0" y="88"/>
                    <a:pt x="0" y="44"/>
                    <a:pt x="0" y="0"/>
                  </a:cubicBezTo>
                  <a:lnTo>
                    <a:pt x="21600" y="133"/>
                  </a:lnTo>
                  <a:lnTo>
                    <a:pt x="21520" y="21732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799"/>
            </a:p>
          </p:txBody>
        </p:sp>
        <p:grpSp>
          <p:nvGrpSpPr>
            <p:cNvPr id="21" name="Group 27">
              <a:extLst>
                <a:ext uri="{FF2B5EF4-FFF2-40B4-BE49-F238E27FC236}">
                  <a16:creationId xmlns:a16="http://schemas.microsoft.com/office/drawing/2014/main" id="{6A2F8F86-4319-4819-BBCC-F1C027B692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5" y="2770"/>
              <a:ext cx="178" cy="183"/>
              <a:chOff x="7825" y="9860"/>
              <a:chExt cx="114" cy="228"/>
            </a:xfrm>
          </p:grpSpPr>
          <p:sp>
            <p:nvSpPr>
              <p:cNvPr id="22" name="Freeform 28">
                <a:extLst>
                  <a:ext uri="{FF2B5EF4-FFF2-40B4-BE49-F238E27FC236}">
                    <a16:creationId xmlns:a16="http://schemas.microsoft.com/office/drawing/2014/main" id="{CAB2DFFE-C154-4B90-9205-3C02B629A3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5" y="9860"/>
                <a:ext cx="114" cy="228"/>
              </a:xfrm>
              <a:custGeom>
                <a:avLst/>
                <a:gdLst>
                  <a:gd name="T0" fmla="*/ 65 w 114"/>
                  <a:gd name="T1" fmla="*/ 0 h 228"/>
                  <a:gd name="T2" fmla="*/ 114 w 114"/>
                  <a:gd name="T3" fmla="*/ 228 h 228"/>
                  <a:gd name="T4" fmla="*/ 65 w 114"/>
                  <a:gd name="T5" fmla="*/ 228 h 228"/>
                  <a:gd name="T6" fmla="*/ 0 w 114"/>
                  <a:gd name="T7" fmla="*/ 228 h 228"/>
                  <a:gd name="T8" fmla="*/ 65 w 114"/>
                  <a:gd name="T9" fmla="*/ 0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4" h="228">
                    <a:moveTo>
                      <a:pt x="65" y="0"/>
                    </a:moveTo>
                    <a:lnTo>
                      <a:pt x="114" y="228"/>
                    </a:lnTo>
                    <a:lnTo>
                      <a:pt x="65" y="228"/>
                    </a:lnTo>
                    <a:lnTo>
                      <a:pt x="0" y="228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799"/>
              </a:p>
            </p:txBody>
          </p:sp>
          <p:sp>
            <p:nvSpPr>
              <p:cNvPr id="23" name="Line 29">
                <a:extLst>
                  <a:ext uri="{FF2B5EF4-FFF2-40B4-BE49-F238E27FC236}">
                    <a16:creationId xmlns:a16="http://schemas.microsoft.com/office/drawing/2014/main" id="{FDAC6547-96ED-4694-8F83-14656B2FDB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890" y="10006"/>
                <a:ext cx="1" cy="82"/>
              </a:xfrm>
              <a:prstGeom prst="line">
                <a:avLst/>
              </a:prstGeom>
              <a:noFill/>
              <a:ln w="1016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799"/>
              </a:p>
            </p:txBody>
          </p:sp>
        </p:grpSp>
      </p:grpSp>
      <p:grpSp>
        <p:nvGrpSpPr>
          <p:cNvPr id="24" name="Group 43">
            <a:extLst>
              <a:ext uri="{FF2B5EF4-FFF2-40B4-BE49-F238E27FC236}">
                <a16:creationId xmlns:a16="http://schemas.microsoft.com/office/drawing/2014/main" id="{392A761A-D51A-4B13-86FC-9CF8B871B5EE}"/>
              </a:ext>
            </a:extLst>
          </p:cNvPr>
          <p:cNvGrpSpPr>
            <a:grpSpLocks/>
          </p:cNvGrpSpPr>
          <p:nvPr/>
        </p:nvGrpSpPr>
        <p:grpSpPr bwMode="auto">
          <a:xfrm>
            <a:off x="7724417" y="3284258"/>
            <a:ext cx="1798170" cy="1333153"/>
            <a:chOff x="3696" y="2016"/>
            <a:chExt cx="1133" cy="840"/>
          </a:xfrm>
        </p:grpSpPr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6E3AB1BB-CD70-4B5B-B09A-5B6427EFD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2016"/>
              <a:ext cx="1056" cy="720"/>
            </a:xfrm>
            <a:custGeom>
              <a:avLst/>
              <a:gdLst>
                <a:gd name="T0" fmla="*/ 0 w 2189"/>
                <a:gd name="T1" fmla="*/ 0 h 1463"/>
                <a:gd name="T2" fmla="*/ 27 w 2189"/>
                <a:gd name="T3" fmla="*/ 0 h 1463"/>
                <a:gd name="T4" fmla="*/ 79 w 2189"/>
                <a:gd name="T5" fmla="*/ 4 h 1463"/>
                <a:gd name="T6" fmla="*/ 121 w 2189"/>
                <a:gd name="T7" fmla="*/ 8 h 1463"/>
                <a:gd name="T8" fmla="*/ 173 w 2189"/>
                <a:gd name="T9" fmla="*/ 20 h 1463"/>
                <a:gd name="T10" fmla="*/ 215 w 2189"/>
                <a:gd name="T11" fmla="*/ 31 h 1463"/>
                <a:gd name="T12" fmla="*/ 257 w 2189"/>
                <a:gd name="T13" fmla="*/ 47 h 1463"/>
                <a:gd name="T14" fmla="*/ 298 w 2189"/>
                <a:gd name="T15" fmla="*/ 67 h 1463"/>
                <a:gd name="T16" fmla="*/ 340 w 2189"/>
                <a:gd name="T17" fmla="*/ 91 h 1463"/>
                <a:gd name="T18" fmla="*/ 358 w 2189"/>
                <a:gd name="T19" fmla="*/ 102 h 1463"/>
                <a:gd name="T20" fmla="*/ 370 w 2189"/>
                <a:gd name="T21" fmla="*/ 110 h 1463"/>
                <a:gd name="T22" fmla="*/ 389 w 2189"/>
                <a:gd name="T23" fmla="*/ 122 h 1463"/>
                <a:gd name="T24" fmla="*/ 400 w 2189"/>
                <a:gd name="T25" fmla="*/ 134 h 1463"/>
                <a:gd name="T26" fmla="*/ 419 w 2189"/>
                <a:gd name="T27" fmla="*/ 150 h 1463"/>
                <a:gd name="T28" fmla="*/ 434 w 2189"/>
                <a:gd name="T29" fmla="*/ 165 h 1463"/>
                <a:gd name="T30" fmla="*/ 445 w 2189"/>
                <a:gd name="T31" fmla="*/ 181 h 1463"/>
                <a:gd name="T32" fmla="*/ 456 w 2189"/>
                <a:gd name="T33" fmla="*/ 197 h 1463"/>
                <a:gd name="T34" fmla="*/ 468 w 2189"/>
                <a:gd name="T35" fmla="*/ 209 h 1463"/>
                <a:gd name="T36" fmla="*/ 476 w 2189"/>
                <a:gd name="T37" fmla="*/ 224 h 1463"/>
                <a:gd name="T38" fmla="*/ 483 w 2189"/>
                <a:gd name="T39" fmla="*/ 240 h 1463"/>
                <a:gd name="T40" fmla="*/ 491 w 2189"/>
                <a:gd name="T41" fmla="*/ 256 h 1463"/>
                <a:gd name="T42" fmla="*/ 498 w 2189"/>
                <a:gd name="T43" fmla="*/ 276 h 1463"/>
                <a:gd name="T44" fmla="*/ 502 w 2189"/>
                <a:gd name="T45" fmla="*/ 287 h 1463"/>
                <a:gd name="T46" fmla="*/ 506 w 2189"/>
                <a:gd name="T47" fmla="*/ 307 h 1463"/>
                <a:gd name="T48" fmla="*/ 509 w 2189"/>
                <a:gd name="T49" fmla="*/ 327 h 1463"/>
                <a:gd name="T50" fmla="*/ 509 w 2189"/>
                <a:gd name="T51" fmla="*/ 346 h 1463"/>
                <a:gd name="T52" fmla="*/ 509 w 2189"/>
                <a:gd name="T53" fmla="*/ 354 h 146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189" h="1463">
                  <a:moveTo>
                    <a:pt x="0" y="0"/>
                  </a:moveTo>
                  <a:lnTo>
                    <a:pt x="113" y="0"/>
                  </a:lnTo>
                  <a:lnTo>
                    <a:pt x="340" y="16"/>
                  </a:lnTo>
                  <a:lnTo>
                    <a:pt x="518" y="33"/>
                  </a:lnTo>
                  <a:lnTo>
                    <a:pt x="745" y="81"/>
                  </a:lnTo>
                  <a:lnTo>
                    <a:pt x="924" y="130"/>
                  </a:lnTo>
                  <a:lnTo>
                    <a:pt x="1102" y="195"/>
                  </a:lnTo>
                  <a:lnTo>
                    <a:pt x="1281" y="276"/>
                  </a:lnTo>
                  <a:lnTo>
                    <a:pt x="1459" y="374"/>
                  </a:lnTo>
                  <a:lnTo>
                    <a:pt x="1540" y="423"/>
                  </a:lnTo>
                  <a:lnTo>
                    <a:pt x="1589" y="455"/>
                  </a:lnTo>
                  <a:lnTo>
                    <a:pt x="1670" y="504"/>
                  </a:lnTo>
                  <a:lnTo>
                    <a:pt x="1718" y="553"/>
                  </a:lnTo>
                  <a:lnTo>
                    <a:pt x="1799" y="618"/>
                  </a:lnTo>
                  <a:lnTo>
                    <a:pt x="1864" y="683"/>
                  </a:lnTo>
                  <a:lnTo>
                    <a:pt x="1913" y="748"/>
                  </a:lnTo>
                  <a:lnTo>
                    <a:pt x="1962" y="813"/>
                  </a:lnTo>
                  <a:lnTo>
                    <a:pt x="2010" y="861"/>
                  </a:lnTo>
                  <a:lnTo>
                    <a:pt x="2043" y="926"/>
                  </a:lnTo>
                  <a:lnTo>
                    <a:pt x="2075" y="991"/>
                  </a:lnTo>
                  <a:lnTo>
                    <a:pt x="2108" y="1056"/>
                  </a:lnTo>
                  <a:lnTo>
                    <a:pt x="2140" y="1138"/>
                  </a:lnTo>
                  <a:lnTo>
                    <a:pt x="2156" y="1186"/>
                  </a:lnTo>
                  <a:lnTo>
                    <a:pt x="2172" y="1268"/>
                  </a:lnTo>
                  <a:lnTo>
                    <a:pt x="2189" y="1349"/>
                  </a:lnTo>
                  <a:lnTo>
                    <a:pt x="2189" y="1430"/>
                  </a:lnTo>
                  <a:lnTo>
                    <a:pt x="2189" y="1463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1799"/>
            </a:p>
          </p:txBody>
        </p:sp>
        <p:grpSp>
          <p:nvGrpSpPr>
            <p:cNvPr id="26" name="Group 30">
              <a:extLst>
                <a:ext uri="{FF2B5EF4-FFF2-40B4-BE49-F238E27FC236}">
                  <a16:creationId xmlns:a16="http://schemas.microsoft.com/office/drawing/2014/main" id="{14935413-5F77-4AC7-B442-5BBE73EED5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60" y="2681"/>
              <a:ext cx="169" cy="175"/>
              <a:chOff x="12204" y="10055"/>
              <a:chExt cx="113" cy="244"/>
            </a:xfrm>
          </p:grpSpPr>
          <p:sp>
            <p:nvSpPr>
              <p:cNvPr id="27" name="Freeform 31">
                <a:extLst>
                  <a:ext uri="{FF2B5EF4-FFF2-40B4-BE49-F238E27FC236}">
                    <a16:creationId xmlns:a16="http://schemas.microsoft.com/office/drawing/2014/main" id="{99C3C66E-36FA-4536-BD0E-C6E778BD4F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04" y="10055"/>
                <a:ext cx="113" cy="244"/>
              </a:xfrm>
              <a:custGeom>
                <a:avLst/>
                <a:gdLst>
                  <a:gd name="T0" fmla="*/ 65 w 113"/>
                  <a:gd name="T1" fmla="*/ 244 h 244"/>
                  <a:gd name="T2" fmla="*/ 0 w 113"/>
                  <a:gd name="T3" fmla="*/ 0 h 244"/>
                  <a:gd name="T4" fmla="*/ 65 w 113"/>
                  <a:gd name="T5" fmla="*/ 0 h 244"/>
                  <a:gd name="T6" fmla="*/ 113 w 113"/>
                  <a:gd name="T7" fmla="*/ 0 h 244"/>
                  <a:gd name="T8" fmla="*/ 65 w 113"/>
                  <a:gd name="T9" fmla="*/ 244 h 2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3" h="244">
                    <a:moveTo>
                      <a:pt x="65" y="244"/>
                    </a:moveTo>
                    <a:lnTo>
                      <a:pt x="0" y="0"/>
                    </a:lnTo>
                    <a:lnTo>
                      <a:pt x="65" y="0"/>
                    </a:lnTo>
                    <a:lnTo>
                      <a:pt x="113" y="0"/>
                    </a:lnTo>
                    <a:lnTo>
                      <a:pt x="65" y="244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799"/>
              </a:p>
            </p:txBody>
          </p:sp>
          <p:sp>
            <p:nvSpPr>
              <p:cNvPr id="28" name="Line 32">
                <a:extLst>
                  <a:ext uri="{FF2B5EF4-FFF2-40B4-BE49-F238E27FC236}">
                    <a16:creationId xmlns:a16="http://schemas.microsoft.com/office/drawing/2014/main" id="{C1130D93-E2CE-412C-9D65-7CC16368E1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2269" y="10055"/>
                <a:ext cx="1" cy="98"/>
              </a:xfrm>
              <a:prstGeom prst="line">
                <a:avLst/>
              </a:prstGeom>
              <a:noFill/>
              <a:ln w="1016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799"/>
              </a:p>
            </p:txBody>
          </p:sp>
        </p:grpSp>
      </p:grpSp>
      <p:grpSp>
        <p:nvGrpSpPr>
          <p:cNvPr id="29" name="Group 50">
            <a:extLst>
              <a:ext uri="{FF2B5EF4-FFF2-40B4-BE49-F238E27FC236}">
                <a16:creationId xmlns:a16="http://schemas.microsoft.com/office/drawing/2014/main" id="{203CE421-909B-4C67-BD01-AE2ADCDAD68E}"/>
              </a:ext>
            </a:extLst>
          </p:cNvPr>
          <p:cNvGrpSpPr>
            <a:grpSpLocks/>
          </p:cNvGrpSpPr>
          <p:nvPr/>
        </p:nvGrpSpPr>
        <p:grpSpPr bwMode="auto">
          <a:xfrm>
            <a:off x="3083776" y="2293916"/>
            <a:ext cx="4335921" cy="1980684"/>
            <a:chOff x="772" y="1392"/>
            <a:chExt cx="2732" cy="1248"/>
          </a:xfrm>
        </p:grpSpPr>
        <p:sp>
          <p:nvSpPr>
            <p:cNvPr id="30" name="Rectangle 5">
              <a:extLst>
                <a:ext uri="{FF2B5EF4-FFF2-40B4-BE49-F238E27FC236}">
                  <a16:creationId xmlns:a16="http://schemas.microsoft.com/office/drawing/2014/main" id="{2BC9C8CF-72E0-4D33-B02A-DB2D5BE5B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9" y="1829"/>
              <a:ext cx="2559" cy="619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1799"/>
            </a:p>
          </p:txBody>
        </p:sp>
        <p:sp>
          <p:nvSpPr>
            <p:cNvPr id="31" name="Line 6">
              <a:extLst>
                <a:ext uri="{FF2B5EF4-FFF2-40B4-BE49-F238E27FC236}">
                  <a16:creationId xmlns:a16="http://schemas.microsoft.com/office/drawing/2014/main" id="{42C72630-2DAB-48C3-99E7-3185C5C79A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0" y="1824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799"/>
            </a:p>
          </p:txBody>
        </p:sp>
        <p:sp>
          <p:nvSpPr>
            <p:cNvPr id="32" name="AutoShape 7">
              <a:extLst>
                <a:ext uri="{FF2B5EF4-FFF2-40B4-BE49-F238E27FC236}">
                  <a16:creationId xmlns:a16="http://schemas.microsoft.com/office/drawing/2014/main" id="{0D30F534-AC15-426A-90C2-177061963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2" y="1392"/>
              <a:ext cx="2732" cy="1248"/>
            </a:xfrm>
            <a:prstGeom prst="roundRect">
              <a:avLst>
                <a:gd name="adj" fmla="val 13500"/>
              </a:avLst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1799"/>
            </a:p>
          </p:txBody>
        </p:sp>
        <p:sp>
          <p:nvSpPr>
            <p:cNvPr id="33" name="Rectangle 8">
              <a:extLst>
                <a:ext uri="{FF2B5EF4-FFF2-40B4-BE49-F238E27FC236}">
                  <a16:creationId xmlns:a16="http://schemas.microsoft.com/office/drawing/2014/main" id="{28B60BF1-5B7F-4314-A936-7BAC01FBA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" y="1536"/>
              <a:ext cx="202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DICOM Application Entity "A"</a:t>
              </a:r>
              <a:endParaRPr lang="en-US" sz="1799" b="1"/>
            </a:p>
          </p:txBody>
        </p:sp>
        <p:sp>
          <p:nvSpPr>
            <p:cNvPr id="34" name="Line 33">
              <a:extLst>
                <a:ext uri="{FF2B5EF4-FFF2-40B4-BE49-F238E27FC236}">
                  <a16:creationId xmlns:a16="http://schemas.microsoft.com/office/drawing/2014/main" id="{9C033A62-31E1-40EC-AA60-BB43FB1AEC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1824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799"/>
            </a:p>
          </p:txBody>
        </p:sp>
        <p:sp>
          <p:nvSpPr>
            <p:cNvPr id="35" name="Text Box 37">
              <a:extLst>
                <a:ext uri="{FF2B5EF4-FFF2-40B4-BE49-F238E27FC236}">
                  <a16:creationId xmlns:a16="http://schemas.microsoft.com/office/drawing/2014/main" id="{15E5D1BC-B29E-4294-AA7F-B6DD93B47F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4" y="1853"/>
              <a:ext cx="732" cy="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User ID Sub-item (58H)</a:t>
              </a:r>
              <a:endParaRPr lang="en-US" sz="1799" b="1"/>
            </a:p>
          </p:txBody>
        </p:sp>
        <p:sp>
          <p:nvSpPr>
            <p:cNvPr id="36" name="Text Box 38">
              <a:extLst>
                <a:ext uri="{FF2B5EF4-FFF2-40B4-BE49-F238E27FC236}">
                  <a16:creationId xmlns:a16="http://schemas.microsoft.com/office/drawing/2014/main" id="{51643DF0-DF37-4264-A41A-0F3AC72EBB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1920"/>
              <a:ext cx="732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ID Type (3)</a:t>
              </a:r>
              <a:endParaRPr lang="en-US" sz="1799" b="1"/>
            </a:p>
          </p:txBody>
        </p:sp>
        <p:sp>
          <p:nvSpPr>
            <p:cNvPr id="37" name="Text Box 39">
              <a:extLst>
                <a:ext uri="{FF2B5EF4-FFF2-40B4-BE49-F238E27FC236}">
                  <a16:creationId xmlns:a16="http://schemas.microsoft.com/office/drawing/2014/main" id="{9B8DE84E-871B-40A1-9FC9-BEF8C8814E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920"/>
              <a:ext cx="86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User ID </a:t>
              </a:r>
              <a:endParaRPr lang="en-US" sz="1799" b="1"/>
            </a:p>
          </p:txBody>
        </p:sp>
      </p:grpSp>
      <p:grpSp>
        <p:nvGrpSpPr>
          <p:cNvPr id="38" name="Group 49">
            <a:extLst>
              <a:ext uri="{FF2B5EF4-FFF2-40B4-BE49-F238E27FC236}">
                <a16:creationId xmlns:a16="http://schemas.microsoft.com/office/drawing/2014/main" id="{CE0B7993-E76B-49E5-917C-3244E8D94221}"/>
              </a:ext>
            </a:extLst>
          </p:cNvPr>
          <p:cNvGrpSpPr>
            <a:grpSpLocks/>
          </p:cNvGrpSpPr>
          <p:nvPr/>
        </p:nvGrpSpPr>
        <p:grpSpPr bwMode="auto">
          <a:xfrm>
            <a:off x="6277000" y="4807861"/>
            <a:ext cx="4332746" cy="1904504"/>
            <a:chOff x="2784" y="2976"/>
            <a:chExt cx="2730" cy="1200"/>
          </a:xfrm>
        </p:grpSpPr>
        <p:sp>
          <p:nvSpPr>
            <p:cNvPr id="39" name="AutoShape 24">
              <a:extLst>
                <a:ext uri="{FF2B5EF4-FFF2-40B4-BE49-F238E27FC236}">
                  <a16:creationId xmlns:a16="http://schemas.microsoft.com/office/drawing/2014/main" id="{F884D2CA-B586-445B-9901-785F5B970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976"/>
              <a:ext cx="2730" cy="1200"/>
            </a:xfrm>
            <a:prstGeom prst="roundRect">
              <a:avLst>
                <a:gd name="adj" fmla="val 13500"/>
              </a:avLst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1799"/>
            </a:p>
          </p:txBody>
        </p:sp>
        <p:sp>
          <p:nvSpPr>
            <p:cNvPr id="40" name="Rectangle 25">
              <a:extLst>
                <a:ext uri="{FF2B5EF4-FFF2-40B4-BE49-F238E27FC236}">
                  <a16:creationId xmlns:a16="http://schemas.microsoft.com/office/drawing/2014/main" id="{FEF3C25E-873A-4F8D-A7B0-751742EF1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5" y="3102"/>
              <a:ext cx="202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DICOM Application Entity "B"</a:t>
              </a:r>
              <a:endParaRPr lang="en-US" sz="1799" b="1"/>
            </a:p>
          </p:txBody>
        </p:sp>
        <p:sp>
          <p:nvSpPr>
            <p:cNvPr id="41" name="Rectangle 34">
              <a:extLst>
                <a:ext uri="{FF2B5EF4-FFF2-40B4-BE49-F238E27FC236}">
                  <a16:creationId xmlns:a16="http://schemas.microsoft.com/office/drawing/2014/main" id="{A9A89F2B-5EBF-46CC-A333-CE29C173D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3408"/>
              <a:ext cx="2563" cy="62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1799"/>
            </a:p>
          </p:txBody>
        </p:sp>
        <p:sp>
          <p:nvSpPr>
            <p:cNvPr id="42" name="Line 35">
              <a:extLst>
                <a:ext uri="{FF2B5EF4-FFF2-40B4-BE49-F238E27FC236}">
                  <a16:creationId xmlns:a16="http://schemas.microsoft.com/office/drawing/2014/main" id="{029F2F38-FD04-47F3-A171-62ACFC4EA5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3408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799"/>
            </a:p>
          </p:txBody>
        </p:sp>
        <p:sp>
          <p:nvSpPr>
            <p:cNvPr id="43" name="Line 36">
              <a:extLst>
                <a:ext uri="{FF2B5EF4-FFF2-40B4-BE49-F238E27FC236}">
                  <a16:creationId xmlns:a16="http://schemas.microsoft.com/office/drawing/2014/main" id="{A3304F67-5A3F-4C12-8005-5A1EC2561C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6" y="3408"/>
              <a:ext cx="0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799"/>
            </a:p>
          </p:txBody>
        </p:sp>
        <p:sp>
          <p:nvSpPr>
            <p:cNvPr id="44" name="Text Box 40">
              <a:extLst>
                <a:ext uri="{FF2B5EF4-FFF2-40B4-BE49-F238E27FC236}">
                  <a16:creationId xmlns:a16="http://schemas.microsoft.com/office/drawing/2014/main" id="{0FACC970-146C-4105-86A3-E3CD207286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7" y="3463"/>
              <a:ext cx="896" cy="4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Server-Response</a:t>
              </a:r>
              <a:endParaRPr lang="en-US" sz="1799" b="1"/>
            </a:p>
          </p:txBody>
        </p:sp>
        <p:sp>
          <p:nvSpPr>
            <p:cNvPr id="45" name="Text Box 41">
              <a:extLst>
                <a:ext uri="{FF2B5EF4-FFF2-40B4-BE49-F238E27FC236}">
                  <a16:creationId xmlns:a16="http://schemas.microsoft.com/office/drawing/2014/main" id="{8ADE3EBE-40AD-44BE-ABF9-A2F417BA02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3419"/>
              <a:ext cx="732" cy="5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799" b="1">
                  <a:latin typeface="Helvetica" panose="020B0604020202020204" pitchFamily="34" charset="0"/>
                </a:rPr>
                <a:t>User ID Sub-item (58H)</a:t>
              </a:r>
              <a:endParaRPr lang="en-US" sz="1799" b="1"/>
            </a:p>
          </p:txBody>
        </p:sp>
      </p:grpSp>
    </p:spTree>
    <p:extLst>
      <p:ext uri="{BB962C8B-B14F-4D97-AF65-F5344CB8AC3E}">
        <p14:creationId xmlns:p14="http://schemas.microsoft.com/office/powerpoint/2010/main" val="4007399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30324-3189-4D58-89A5-C50849F17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Credential Type Profiles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3502A-8971-41B5-8DD9-0AA8EA943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99" dirty="0"/>
              <a:t>Un-authenticated identity assertion</a:t>
            </a:r>
          </a:p>
          <a:p>
            <a:pPr lvl="1"/>
            <a:r>
              <a:rPr lang="en-US" sz="2399" dirty="0"/>
              <a:t>Systems trust each other</a:t>
            </a:r>
          </a:p>
          <a:p>
            <a:r>
              <a:rPr lang="en-US" sz="2799" dirty="0"/>
              <a:t>Username plus passcode</a:t>
            </a:r>
          </a:p>
          <a:p>
            <a:pPr lvl="1"/>
            <a:r>
              <a:rPr lang="en-US" sz="2399" dirty="0"/>
              <a:t>Systems in a secure network</a:t>
            </a:r>
          </a:p>
          <a:p>
            <a:r>
              <a:rPr lang="en-US" sz="2799" dirty="0"/>
              <a:t>Kerberos-based authentication</a:t>
            </a:r>
          </a:p>
          <a:p>
            <a:pPr lvl="1"/>
            <a:r>
              <a:rPr lang="en-US" sz="2399" dirty="0"/>
              <a:t>Strong security, more involved implementation and deployment</a:t>
            </a:r>
          </a:p>
          <a:p>
            <a:r>
              <a:rPr lang="en-US" sz="2799" dirty="0"/>
              <a:t>Generic SAML assertion or OAuth2 token</a:t>
            </a:r>
          </a:p>
          <a:p>
            <a:pPr lvl="1"/>
            <a:r>
              <a:rPr lang="en-US" sz="2399" dirty="0"/>
              <a:t>Nice mix of simplicity and security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9D9F48-1237-4FD8-98CE-72FA24243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1E79D-0A21-42E9-ADD7-EABCFB8D8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2269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29F0-044E-43DE-9EF3-BC637C049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DICOM User </a:t>
            </a:r>
            <a:r>
              <a:rPr lang="en-US" dirty="0" err="1"/>
              <a:t>Credentialling</a:t>
            </a:r>
            <a:r>
              <a:rPr lang="en-US" dirty="0"/>
              <a:t> Design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B2B08-11EE-4353-9035-929C8E814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99" dirty="0"/>
              <a:t>Independent of other security mechanisms</a:t>
            </a:r>
          </a:p>
          <a:p>
            <a:pPr lvl="1"/>
            <a:r>
              <a:rPr lang="en-US" sz="2399" dirty="0"/>
              <a:t>No changes to other DICOM security mechanisms</a:t>
            </a:r>
          </a:p>
          <a:p>
            <a:r>
              <a:rPr lang="en-US" sz="2799" dirty="0"/>
              <a:t>Avoid incompatibility with the installed base</a:t>
            </a:r>
          </a:p>
          <a:p>
            <a:pPr lvl="1"/>
            <a:r>
              <a:rPr lang="en-US" sz="2399" dirty="0"/>
              <a:t>Minimum changes to existing implementation libraries</a:t>
            </a:r>
          </a:p>
          <a:p>
            <a:r>
              <a:rPr lang="en-US" sz="2799" dirty="0"/>
              <a:t>Extensible for future credential types</a:t>
            </a:r>
          </a:p>
          <a:p>
            <a:r>
              <a:rPr lang="en-US" sz="2799" dirty="0"/>
              <a:t>Established during association negation</a:t>
            </a:r>
          </a:p>
          <a:p>
            <a:pPr lvl="1"/>
            <a:r>
              <a:rPr lang="en-US" sz="2399" dirty="0"/>
              <a:t>Before any regular DIMSE transactions take place</a:t>
            </a:r>
          </a:p>
          <a:p>
            <a:pPr lvl="1"/>
            <a:r>
              <a:rPr lang="en-US" sz="2399" dirty="0"/>
              <a:t>Allows SCP to reject associations based on ID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AE071-CF08-4762-AC4F-2A2587D59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95B2EB-B013-48BA-8BE7-D9F35647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045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B6EDD-0C2B-4D0D-A981-D01F3B5CB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Prepared for the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D61FD-D4CB-42BC-921B-568B51CCE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99" dirty="0"/>
              <a:t>Could support any mechanism that supports </a:t>
            </a:r>
            <a:r>
              <a:rPr lang="en-US" sz="2799" dirty="0" err="1"/>
              <a:t>uni</a:t>
            </a:r>
            <a:r>
              <a:rPr lang="en-US" sz="2799" dirty="0"/>
              <a:t>-directional assertion mechanisms (e.g. using PKI and Digital Signatures)</a:t>
            </a:r>
          </a:p>
          <a:p>
            <a:r>
              <a:rPr lang="en-US" sz="2799" dirty="0"/>
              <a:t>Does not support identity mechanisms that require bi-directional negotiation (e.g. Liberty Alliance proposals)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1D8683-4953-4B42-BCF2-E1E6DD27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0614ED-2D11-4568-8378-2A3C52AB9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9088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2C220-DCBC-44ED-B393-8FE245C7C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Applications of User Credentials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07DC1-3173-4FD4-BD84-28118899B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99" dirty="0"/>
              <a:t>Facilitates audit logging</a:t>
            </a:r>
          </a:p>
          <a:p>
            <a:r>
              <a:rPr lang="en-US" sz="2799" dirty="0"/>
              <a:t>Step toward cross-system authorization and access controls</a:t>
            </a:r>
          </a:p>
          <a:p>
            <a:pPr lvl="1"/>
            <a:r>
              <a:rPr lang="en-US" sz="2399" dirty="0"/>
              <a:t>DICOM still leaves access control in the hands of the application</a:t>
            </a:r>
          </a:p>
          <a:p>
            <a:r>
              <a:rPr lang="en-US" sz="2799" dirty="0"/>
              <a:t>Query filtering</a:t>
            </a:r>
          </a:p>
          <a:p>
            <a:pPr lvl="1"/>
            <a:r>
              <a:rPr lang="en-US" sz="2399" dirty="0"/>
              <a:t>For productivity as well as security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B08017-F10F-4978-8506-C46DA1857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FAAC08-9101-4C52-8738-7FABD6FD5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7647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1F8CA-BCC6-427B-9E14-B1C8268FC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Several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7A833-C766-4A95-BC6F-0C3C2367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99" dirty="0"/>
              <a:t>User identity alone, with no other security mechanisms</a:t>
            </a:r>
          </a:p>
          <a:p>
            <a:r>
              <a:rPr lang="en-US" sz="2799" dirty="0"/>
              <a:t>User identity plus DICOM TLS</a:t>
            </a:r>
          </a:p>
          <a:p>
            <a:r>
              <a:rPr lang="en-US" sz="2799" dirty="0"/>
              <a:t>User identity plus future lower level transport mechanisms (e.g. IPv6 with security option)</a:t>
            </a:r>
          </a:p>
          <a:p>
            <a:r>
              <a:rPr lang="en-US" sz="2799" dirty="0"/>
              <a:t>User identity plus VPN</a:t>
            </a:r>
          </a:p>
          <a:p>
            <a:r>
              <a:rPr lang="en-US" sz="2799" dirty="0"/>
              <a:t>Practically any combination needed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69AC6-AC79-43CF-A437-A6B128867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78ABA7-79DE-40F4-B373-E82135395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677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BE6735-A891-43D4-9341-C42D0CEBECC2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112441" y="5582450"/>
            <a:ext cx="7016552" cy="365125"/>
          </a:xfrm>
        </p:spPr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88E6A-5D54-4677-89BE-F4FCF424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22DB15-5B5A-47BE-BFE6-9138EA47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Securing Access to Data</a:t>
            </a:r>
          </a:p>
        </p:txBody>
      </p:sp>
      <p:sp>
        <p:nvSpPr>
          <p:cNvPr id="5" name="Rectangle 1027">
            <a:extLst>
              <a:ext uri="{FF2B5EF4-FFF2-40B4-BE49-F238E27FC236}">
                <a16:creationId xmlns:a16="http://schemas.microsoft.com/office/drawing/2014/main" id="{687A8A6E-3C4D-43F9-944D-6559937E6368}"/>
              </a:ext>
            </a:extLst>
          </p:cNvPr>
          <p:cNvSpPr txBox="1">
            <a:spLocks noChangeArrowheads="1"/>
          </p:cNvSpPr>
          <p:nvPr/>
        </p:nvSpPr>
        <p:spPr>
          <a:xfrm>
            <a:off x="4707500" y="2767942"/>
            <a:ext cx="6862920" cy="1928957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ct val="15000"/>
              </a:spcBef>
              <a:buNone/>
              <a:defRPr/>
            </a:pPr>
            <a:r>
              <a:rPr lang="en-US" sz="2799" dirty="0"/>
              <a:t>Audit Control</a:t>
            </a:r>
          </a:p>
          <a:p>
            <a:pPr marL="799860" lvl="1" indent="-342797">
              <a:lnSpc>
                <a:spcPct val="90000"/>
              </a:lnSpc>
              <a:spcBef>
                <a:spcPct val="15000"/>
              </a:spcBef>
              <a:defRPr/>
            </a:pPr>
            <a:r>
              <a:rPr lang="en-US" sz="2399" dirty="0">
                <a:solidFill>
                  <a:schemeClr val="accent6">
                    <a:lumMod val="50000"/>
                  </a:schemeClr>
                </a:solidFill>
              </a:rPr>
              <a:t>Allow action without interference, trusting the judgment of the staff.</a:t>
            </a:r>
          </a:p>
          <a:p>
            <a:pPr marL="799860" lvl="1" indent="-342797">
              <a:lnSpc>
                <a:spcPct val="90000"/>
              </a:lnSpc>
              <a:spcBef>
                <a:spcPct val="15000"/>
              </a:spcBef>
              <a:defRPr/>
            </a:pPr>
            <a:r>
              <a:rPr lang="en-US" sz="2399" dirty="0">
                <a:solidFill>
                  <a:schemeClr val="accent6">
                    <a:lumMod val="50000"/>
                  </a:schemeClr>
                </a:solidFill>
              </a:rPr>
              <a:t>Monitor behavior to detect and correct errors.</a:t>
            </a:r>
          </a:p>
        </p:txBody>
      </p:sp>
      <p:grpSp>
        <p:nvGrpSpPr>
          <p:cNvPr id="6" name="Group 1028">
            <a:extLst>
              <a:ext uri="{FF2B5EF4-FFF2-40B4-BE49-F238E27FC236}">
                <a16:creationId xmlns:a16="http://schemas.microsoft.com/office/drawing/2014/main" id="{7870F21A-8A95-4D36-B03B-DEF326C03007}"/>
              </a:ext>
            </a:extLst>
          </p:cNvPr>
          <p:cNvGrpSpPr>
            <a:grpSpLocks/>
          </p:cNvGrpSpPr>
          <p:nvPr/>
        </p:nvGrpSpPr>
        <p:grpSpPr bwMode="auto">
          <a:xfrm>
            <a:off x="1069677" y="2780169"/>
            <a:ext cx="4323224" cy="2056864"/>
            <a:chOff x="979" y="264"/>
            <a:chExt cx="2148" cy="1296"/>
          </a:xfrm>
        </p:grpSpPr>
        <p:sp>
          <p:nvSpPr>
            <p:cNvPr id="7" name="AutoShape 1029" descr="Horizontal brick">
              <a:extLst>
                <a:ext uri="{FF2B5EF4-FFF2-40B4-BE49-F238E27FC236}">
                  <a16:creationId xmlns:a16="http://schemas.microsoft.com/office/drawing/2014/main" id="{B1230D67-ADED-4932-97DB-5408E3F79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9" y="264"/>
              <a:ext cx="498" cy="1296"/>
            </a:xfrm>
            <a:prstGeom prst="cube">
              <a:avLst>
                <a:gd name="adj" fmla="val 82222"/>
              </a:avLst>
            </a:prstGeom>
            <a:pattFill prst="horzBrick">
              <a:fgClr>
                <a:schemeClr val="bg1"/>
              </a:fgClr>
              <a:bgClr>
                <a:srgbClr val="FF0000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sz="1400" dirty="0">
                  <a:latin typeface="Times" panose="02020603050405020304" pitchFamily="18" charset="0"/>
                </a:rPr>
                <a:t>Access</a:t>
              </a:r>
            </a:p>
            <a:p>
              <a:pPr algn="ctr"/>
              <a:r>
                <a:rPr lang="en-US" sz="1400" dirty="0">
                  <a:latin typeface="Times" panose="02020603050405020304" pitchFamily="18" charset="0"/>
                </a:rPr>
                <a:t>Control</a:t>
              </a:r>
            </a:p>
          </p:txBody>
        </p:sp>
        <p:sp>
          <p:nvSpPr>
            <p:cNvPr id="8" name="AutoShape 1030">
              <a:extLst>
                <a:ext uri="{FF2B5EF4-FFF2-40B4-BE49-F238E27FC236}">
                  <a16:creationId xmlns:a16="http://schemas.microsoft.com/office/drawing/2014/main" id="{1131A6BE-0659-4D99-B835-9C7F04708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672"/>
              <a:ext cx="665" cy="6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sz="1600" dirty="0">
                  <a:solidFill>
                    <a:schemeClr val="bg1"/>
                  </a:solidFill>
                  <a:latin typeface="Times" panose="02020603050405020304" pitchFamily="18" charset="0"/>
                </a:rPr>
                <a:t>Activity</a:t>
              </a:r>
            </a:p>
          </p:txBody>
        </p:sp>
        <p:sp>
          <p:nvSpPr>
            <p:cNvPr id="9" name="Text Box 1031">
              <a:extLst>
                <a:ext uri="{FF2B5EF4-FFF2-40B4-BE49-F238E27FC236}">
                  <a16:creationId xmlns:a16="http://schemas.microsoft.com/office/drawing/2014/main" id="{85C677A6-0059-48FB-B919-9DD3BF1419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768"/>
              <a:ext cx="1063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 dirty="0">
                  <a:latin typeface="Times" panose="02020603050405020304" pitchFamily="18" charset="0"/>
                </a:rPr>
                <a:t>Audit Message</a:t>
              </a:r>
            </a:p>
          </p:txBody>
        </p:sp>
        <p:sp>
          <p:nvSpPr>
            <p:cNvPr id="10" name="AutoShape 1032">
              <a:extLst>
                <a:ext uri="{FF2B5EF4-FFF2-40B4-BE49-F238E27FC236}">
                  <a16:creationId xmlns:a16="http://schemas.microsoft.com/office/drawing/2014/main" id="{3F86B235-A6E4-4644-8E20-85E25E9A86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" y="960"/>
              <a:ext cx="598" cy="48"/>
            </a:xfrm>
            <a:prstGeom prst="rightArrow">
              <a:avLst>
                <a:gd name="adj1" fmla="val 50000"/>
                <a:gd name="adj2" fmla="val 31145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sz="1799"/>
            </a:p>
          </p:txBody>
        </p:sp>
        <p:sp>
          <p:nvSpPr>
            <p:cNvPr id="11" name="Text Box 1033">
              <a:extLst>
                <a:ext uri="{FF2B5EF4-FFF2-40B4-BE49-F238E27FC236}">
                  <a16:creationId xmlns:a16="http://schemas.microsoft.com/office/drawing/2014/main" id="{875617F6-67A9-4D5E-BE57-74E5327B63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024"/>
              <a:ext cx="756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sz="1400">
                  <a:latin typeface="Times" panose="02020603050405020304" pitchFamily="18" charset="0"/>
                </a:rPr>
                <a:t>Sent to Repository</a:t>
              </a:r>
            </a:p>
          </p:txBody>
        </p:sp>
      </p:grpSp>
      <p:sp>
        <p:nvSpPr>
          <p:cNvPr id="12" name="Rectangle 1034">
            <a:extLst>
              <a:ext uri="{FF2B5EF4-FFF2-40B4-BE49-F238E27FC236}">
                <a16:creationId xmlns:a16="http://schemas.microsoft.com/office/drawing/2014/main" id="{E7350529-E6D5-441B-8A76-0FAB81EEE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404" y="1350805"/>
            <a:ext cx="10989382" cy="1928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defRPr/>
            </a:pPr>
            <a:r>
              <a:rPr lang="en-US" sz="2799" dirty="0"/>
              <a:t>Access Control</a:t>
            </a:r>
          </a:p>
          <a:p>
            <a:pPr marL="799860" lvl="1" indent="-342797">
              <a:lnSpc>
                <a:spcPct val="90000"/>
              </a:lnSpc>
              <a:spcBef>
                <a:spcPct val="15000"/>
              </a:spcBef>
              <a:buFont typeface="Arial" panose="020B0604020202020204" pitchFamily="34" charset="0"/>
              <a:buChar char="•"/>
              <a:defRPr/>
            </a:pPr>
            <a:r>
              <a:rPr lang="en-US" sz="2399" dirty="0">
                <a:solidFill>
                  <a:schemeClr val="accent6">
                    <a:lumMod val="50000"/>
                  </a:schemeClr>
                </a:solidFill>
              </a:rPr>
              <a:t>Get permission before allowing action</a:t>
            </a:r>
          </a:p>
          <a:p>
            <a:pPr marL="799860" lvl="1" indent="-342797">
              <a:lnSpc>
                <a:spcPct val="90000"/>
              </a:lnSpc>
              <a:spcBef>
                <a:spcPct val="15000"/>
              </a:spcBef>
              <a:buFont typeface="Arial" panose="020B0604020202020204" pitchFamily="34" charset="0"/>
              <a:buChar char="•"/>
              <a:defRPr/>
            </a:pPr>
            <a:r>
              <a:rPr lang="en-US" sz="2399" dirty="0">
                <a:solidFill>
                  <a:schemeClr val="accent6">
                    <a:lumMod val="50000"/>
                  </a:schemeClr>
                </a:solidFill>
              </a:rPr>
              <a:t>Suitable for certain situations, e.g. restricting access to authorized medical staff</a:t>
            </a:r>
          </a:p>
        </p:txBody>
      </p:sp>
      <p:sp>
        <p:nvSpPr>
          <p:cNvPr id="13" name="Rectangle 1027">
            <a:extLst>
              <a:ext uri="{FF2B5EF4-FFF2-40B4-BE49-F238E27FC236}">
                <a16:creationId xmlns:a16="http://schemas.microsoft.com/office/drawing/2014/main" id="{870C2840-5977-424A-8AD4-0A47C443D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6414" y="4837033"/>
            <a:ext cx="9199754" cy="1098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15000"/>
              </a:spcBef>
              <a:buFontTx/>
              <a:buChar char="•"/>
            </a:pPr>
            <a:r>
              <a:rPr lang="en-US" sz="2399" b="1" dirty="0">
                <a:solidFill>
                  <a:srgbClr val="008080"/>
                </a:solidFill>
              </a:rPr>
              <a:t>Both have a place in security systems</a:t>
            </a:r>
          </a:p>
          <a:p>
            <a:pPr>
              <a:lnSpc>
                <a:spcPct val="90000"/>
              </a:lnSpc>
              <a:spcBef>
                <a:spcPct val="15000"/>
              </a:spcBef>
              <a:buFontTx/>
              <a:buChar char="•"/>
            </a:pPr>
            <a:r>
              <a:rPr lang="en-US" sz="2399" b="1" dirty="0">
                <a:solidFill>
                  <a:srgbClr val="008080"/>
                </a:solidFill>
              </a:rPr>
              <a:t>Local security policies determine what is handled by access control, and what is handled by audit controls.</a:t>
            </a:r>
          </a:p>
        </p:txBody>
      </p:sp>
    </p:spTree>
    <p:extLst>
      <p:ext uri="{BB962C8B-B14F-4D97-AF65-F5344CB8AC3E}">
        <p14:creationId xmlns:p14="http://schemas.microsoft.com/office/powerpoint/2010/main" val="23112682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E51F0-9C4F-4D31-80D3-93C6FED6B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DICOM’s Contribution to Access Control</a:t>
            </a:r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FB225F2F-9189-46F1-B9D0-DEE17F39D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99" dirty="0"/>
              <a:t>DICOM does not specify computer access control</a:t>
            </a:r>
          </a:p>
          <a:p>
            <a:pPr lvl="1"/>
            <a:r>
              <a:rPr lang="en-US" sz="2399" dirty="0"/>
              <a:t>These are subject to local policy</a:t>
            </a:r>
          </a:p>
          <a:p>
            <a:pPr lvl="1"/>
            <a:r>
              <a:rPr lang="en-US" sz="2399" dirty="0"/>
              <a:t>These are very application specific</a:t>
            </a:r>
          </a:p>
          <a:p>
            <a:pPr lvl="1"/>
            <a:r>
              <a:rPr lang="en-US" sz="2399" dirty="0"/>
              <a:t>These are very implementation specific</a:t>
            </a:r>
          </a:p>
          <a:p>
            <a:r>
              <a:rPr lang="en-US" sz="2799" dirty="0"/>
              <a:t>DICOM can convey user credentialing</a:t>
            </a:r>
          </a:p>
          <a:p>
            <a:r>
              <a:rPr lang="en-US" sz="2799" dirty="0"/>
              <a:t>DICOM does expect that the use of audit trails and activity monitoring will be part of the local security system.</a:t>
            </a:r>
          </a:p>
          <a:p>
            <a:r>
              <a:rPr lang="en-US" sz="2799" dirty="0"/>
              <a:t>DICOM defines a standard interface for reporting user and computer activity to a centralized audit repository.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E7AD0A-DA4B-4562-9193-04A13D124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10D76-4103-4C41-987D-5FF3F6E5A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671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E2D06-A268-4896-9ACF-DCD4AF94A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 – Security Requires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BB301-EAC4-45CB-81B8-ED96C7CD6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99" dirty="0"/>
              <a:t>Set policies </a:t>
            </a:r>
          </a:p>
          <a:p>
            <a:r>
              <a:rPr lang="en-US" sz="2799" dirty="0"/>
              <a:t>Implement controls</a:t>
            </a:r>
          </a:p>
          <a:p>
            <a:pPr lvl="1"/>
            <a:r>
              <a:rPr lang="en-US" sz="2399" dirty="0"/>
              <a:t>Procedural – what people should do</a:t>
            </a:r>
          </a:p>
          <a:p>
            <a:pPr lvl="1"/>
            <a:r>
              <a:rPr lang="en-US" sz="2399" dirty="0"/>
              <a:t>Technological – what machines should do</a:t>
            </a:r>
          </a:p>
          <a:p>
            <a:pPr lvl="1"/>
            <a:r>
              <a:rPr lang="en-US" sz="2399" dirty="0"/>
              <a:t>Physical – the environment in which people and machines operate</a:t>
            </a:r>
          </a:p>
          <a:p>
            <a:r>
              <a:rPr lang="en-US" sz="2799" dirty="0"/>
              <a:t>Educate Staff</a:t>
            </a:r>
          </a:p>
          <a:p>
            <a:r>
              <a:rPr lang="en-US" sz="2799" dirty="0"/>
              <a:t>Monitor and Evaluate Effectiveness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5ED3AE-75F7-48CB-BFF4-CE87E928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113509-2A1A-417A-8838-DD4F8FE3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497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8F6DF-46AC-43F5-9ED2-D994B49ED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3074" y="5447774"/>
            <a:ext cx="777155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DC03BA-14F2-4124-AFB5-D911D8543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26" y="172079"/>
            <a:ext cx="8661309" cy="78764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Audit Repository</a:t>
            </a:r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67DF148C-4729-4110-9134-7A84BA097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582" y="1400271"/>
            <a:ext cx="845917" cy="576113"/>
          </a:xfrm>
          <a:prstGeom prst="flowChartInternal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799" dirty="0">
                <a:solidFill>
                  <a:schemeClr val="bg1"/>
                </a:solidFill>
                <a:ea typeface="SimSun" panose="02010600030101010101" pitchFamily="2" charset="-122"/>
              </a:rPr>
              <a:t>M1</a:t>
            </a:r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73DF195F-5D2D-4A17-AE6D-1FB2CD103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099" y="1400271"/>
            <a:ext cx="845918" cy="576113"/>
          </a:xfrm>
          <a:prstGeom prst="flowChartInternal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799">
                <a:solidFill>
                  <a:schemeClr val="bg1"/>
                </a:solidFill>
                <a:ea typeface="SimSun" panose="02010600030101010101" pitchFamily="2" charset="-122"/>
              </a:rPr>
              <a:t>M6</a:t>
            </a:r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00A5DCC5-7516-4CB1-9945-BEF2EDB27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2874" y="1400271"/>
            <a:ext cx="845918" cy="576113"/>
          </a:xfrm>
          <a:prstGeom prst="flowChartInternal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799">
                <a:solidFill>
                  <a:schemeClr val="bg1"/>
                </a:solidFill>
                <a:ea typeface="SimSun" panose="02010600030101010101" pitchFamily="2" charset="-122"/>
              </a:rPr>
              <a:t>M5</a:t>
            </a:r>
          </a:p>
        </p:txBody>
      </p:sp>
      <p:sp>
        <p:nvSpPr>
          <p:cNvPr id="8" name="AutoShape 7">
            <a:extLst>
              <a:ext uri="{FF2B5EF4-FFF2-40B4-BE49-F238E27FC236}">
                <a16:creationId xmlns:a16="http://schemas.microsoft.com/office/drawing/2014/main" id="{E7C303FE-B05C-48DA-8AEC-54174DBF5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8422" y="1400271"/>
            <a:ext cx="845917" cy="576113"/>
          </a:xfrm>
          <a:prstGeom prst="flowChartInternal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799">
                <a:solidFill>
                  <a:schemeClr val="bg1"/>
                </a:solidFill>
                <a:ea typeface="SimSun" panose="02010600030101010101" pitchFamily="2" charset="-122"/>
              </a:rPr>
              <a:t>M4</a:t>
            </a:r>
          </a:p>
        </p:txBody>
      </p:sp>
      <p:sp>
        <p:nvSpPr>
          <p:cNvPr id="9" name="AutoShape 8">
            <a:extLst>
              <a:ext uri="{FF2B5EF4-FFF2-40B4-BE49-F238E27FC236}">
                <a16:creationId xmlns:a16="http://schemas.microsoft.com/office/drawing/2014/main" id="{CB67E8A6-7D4C-46FF-8F10-14D46B166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4287" y="1400271"/>
            <a:ext cx="845917" cy="576113"/>
          </a:xfrm>
          <a:prstGeom prst="flowChartInternal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799" dirty="0">
                <a:solidFill>
                  <a:schemeClr val="bg1"/>
                </a:solidFill>
                <a:ea typeface="SimSun" panose="02010600030101010101" pitchFamily="2" charset="-122"/>
              </a:rPr>
              <a:t>M3</a:t>
            </a:r>
          </a:p>
        </p:txBody>
      </p:sp>
      <p:sp>
        <p:nvSpPr>
          <p:cNvPr id="10" name="AutoShape 9">
            <a:extLst>
              <a:ext uri="{FF2B5EF4-FFF2-40B4-BE49-F238E27FC236}">
                <a16:creationId xmlns:a16="http://schemas.microsoft.com/office/drawing/2014/main" id="{83BABF68-364E-4055-BE83-939FE67E0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5882" y="1400271"/>
            <a:ext cx="845917" cy="576113"/>
          </a:xfrm>
          <a:prstGeom prst="flowChartInternalStorag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799" dirty="0">
                <a:solidFill>
                  <a:schemeClr val="bg1"/>
                </a:solidFill>
                <a:ea typeface="SimSun" panose="02010600030101010101" pitchFamily="2" charset="-122"/>
              </a:rPr>
              <a:t>M2</a:t>
            </a:r>
          </a:p>
        </p:txBody>
      </p:sp>
      <p:sp>
        <p:nvSpPr>
          <p:cNvPr id="11" name="AutoShape 10">
            <a:extLst>
              <a:ext uri="{FF2B5EF4-FFF2-40B4-BE49-F238E27FC236}">
                <a16:creationId xmlns:a16="http://schemas.microsoft.com/office/drawing/2014/main" id="{CDE76948-6D89-4D2E-A223-7BD90C9C8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5749" y="4050706"/>
            <a:ext cx="1074458" cy="61420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zh-CN" sz="1200">
                <a:solidFill>
                  <a:schemeClr val="bg1"/>
                </a:solidFill>
                <a:ea typeface="SimSun" panose="02010600030101010101" pitchFamily="2" charset="-122"/>
              </a:rPr>
              <a:t>Audit</a:t>
            </a:r>
          </a:p>
          <a:p>
            <a:pPr algn="ctr" eaLnBrk="1" hangingPunct="1"/>
            <a:r>
              <a:rPr lang="en-US" altLang="zh-CN" sz="1200">
                <a:solidFill>
                  <a:schemeClr val="bg1"/>
                </a:solidFill>
                <a:ea typeface="SimSun" panose="02010600030101010101" pitchFamily="2" charset="-122"/>
              </a:rPr>
              <a:t>Repository</a:t>
            </a:r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49CDE03E-E24C-45DE-A071-CE7A2FBA4D6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5567" y="1976384"/>
            <a:ext cx="1228405" cy="20346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799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BCE9D0E2-F965-408B-A8AC-6F9F5C41D7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079" y="1976384"/>
            <a:ext cx="3263050" cy="20346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799"/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F0960C74-4612-4F13-9E18-64A119BE85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69952" y="1976384"/>
            <a:ext cx="2380630" cy="20346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799"/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434CEB2C-8713-4A02-A19A-FC7B3D6407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6009" y="2014474"/>
            <a:ext cx="1420443" cy="195846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799"/>
          </a:p>
        </p:txBody>
      </p:sp>
      <p:sp>
        <p:nvSpPr>
          <p:cNvPr id="16" name="Line 15">
            <a:extLst>
              <a:ext uri="{FF2B5EF4-FFF2-40B4-BE49-F238E27FC236}">
                <a16:creationId xmlns:a16="http://schemas.microsoft.com/office/drawing/2014/main" id="{29640B3F-667D-4D31-B4F0-02C3CEABCB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1734" y="1976384"/>
            <a:ext cx="268218" cy="20346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799"/>
          </a:p>
        </p:txBody>
      </p:sp>
      <p:sp>
        <p:nvSpPr>
          <p:cNvPr id="17" name="Line 16">
            <a:extLst>
              <a:ext uri="{FF2B5EF4-FFF2-40B4-BE49-F238E27FC236}">
                <a16:creationId xmlns:a16="http://schemas.microsoft.com/office/drawing/2014/main" id="{BF1452D9-53A8-4B3C-8DD3-DE82B41DF9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92122" y="1976384"/>
            <a:ext cx="4147057" cy="20346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799"/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7DB93C4C-EB1A-4ACF-AEA2-466FF3559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727" y="2051929"/>
            <a:ext cx="6820632" cy="2738498"/>
          </a:xfrm>
          <a:prstGeom prst="rect">
            <a:avLst/>
          </a:prstGeom>
          <a:solidFill>
            <a:schemeClr val="bg1">
              <a:alpha val="89803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400" dirty="0">
                <a:ea typeface="SimSun" panose="02010600030101010101" pitchFamily="2" charset="-122"/>
              </a:rPr>
              <a:t>11:00  M1  Dr Wu logs in</a:t>
            </a:r>
          </a:p>
          <a:p>
            <a:pPr eaLnBrk="1" hangingPunct="1"/>
            <a:r>
              <a:rPr lang="en-US" altLang="zh-CN" sz="1400" dirty="0">
                <a:ea typeface="SimSun" panose="02010600030101010101" pitchFamily="2" charset="-122"/>
              </a:rPr>
              <a:t>11:01  M1  Dr Wu views patient Chang’s CT exam</a:t>
            </a:r>
          </a:p>
          <a:p>
            <a:pPr eaLnBrk="1" hangingPunct="1"/>
            <a:r>
              <a:rPr lang="en-US" altLang="zh-CN" sz="1400" dirty="0">
                <a:ea typeface="SimSun" panose="02010600030101010101" pitchFamily="2" charset="-122"/>
              </a:rPr>
              <a:t>11:03  M4  Dr Wang views patient Chow’s MR exam</a:t>
            </a:r>
          </a:p>
          <a:p>
            <a:pPr eaLnBrk="1" hangingPunct="1"/>
            <a:r>
              <a:rPr lang="en-US" altLang="zh-CN" sz="1400" dirty="0">
                <a:ea typeface="SimSun" panose="02010600030101010101" pitchFamily="2" charset="-122"/>
              </a:rPr>
              <a:t>11:04  M1  Dr Wu creates patient Chang report</a:t>
            </a:r>
          </a:p>
          <a:p>
            <a:pPr eaLnBrk="1" hangingPunct="1"/>
            <a:r>
              <a:rPr lang="en-US" altLang="zh-CN" sz="1400" b="1" dirty="0">
                <a:solidFill>
                  <a:srgbClr val="FF0000"/>
                </a:solidFill>
                <a:ea typeface="SimSun" panose="02010600030101010101" pitchFamily="2" charset="-122"/>
              </a:rPr>
              <a:t>11:06  M3  Login authorization failure</a:t>
            </a:r>
          </a:p>
          <a:p>
            <a:pPr eaLnBrk="1" hangingPunct="1"/>
            <a:r>
              <a:rPr lang="en-US" altLang="zh-CN" sz="1400" dirty="0">
                <a:ea typeface="SimSun" panose="02010600030101010101" pitchFamily="2" charset="-122"/>
              </a:rPr>
              <a:t>11:07  M1  Dr Wu views patient Chung CT exam</a:t>
            </a:r>
          </a:p>
          <a:p>
            <a:pPr eaLnBrk="1" hangingPunct="1"/>
            <a:r>
              <a:rPr lang="en-US" altLang="zh-CN" sz="1400" dirty="0">
                <a:ea typeface="SimSun" panose="02010600030101010101" pitchFamily="2" charset="-122"/>
              </a:rPr>
              <a:t>11:07  M4  Dr Wang logs out</a:t>
            </a:r>
          </a:p>
          <a:p>
            <a:pPr eaLnBrk="1" hangingPunct="1"/>
            <a:endParaRPr lang="en-US" altLang="zh-CN" sz="1000" dirty="0">
              <a:ea typeface="SimSun" panose="02010600030101010101" pitchFamily="2" charset="-122"/>
            </a:endParaRPr>
          </a:p>
          <a:p>
            <a:pPr eaLnBrk="1" hangingPunct="1"/>
            <a:r>
              <a:rPr lang="en-US" altLang="zh-CN" sz="1600" dirty="0">
                <a:ea typeface="SimSun" panose="02010600030101010101" pitchFamily="2" charset="-122"/>
              </a:rPr>
              <a:t>The audit log messages allow the repository to record a synchronized view of all the activity on all the different systems.</a:t>
            </a:r>
          </a:p>
          <a:p>
            <a:pPr eaLnBrk="1" hangingPunct="1"/>
            <a:endParaRPr lang="en-US" altLang="zh-CN" sz="1600" dirty="0">
              <a:ea typeface="SimSun" panose="02010600030101010101" pitchFamily="2" charset="-122"/>
            </a:endParaRPr>
          </a:p>
          <a:p>
            <a:pPr eaLnBrk="1" hangingPunct="1"/>
            <a:r>
              <a:rPr lang="en-US" altLang="zh-CN" sz="1600" dirty="0">
                <a:ea typeface="SimSun" panose="02010600030101010101" pitchFamily="2" charset="-122"/>
              </a:rPr>
              <a:t>The actual log content is encoded as structured XML messages.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0CC026F6-5E7F-46CB-A1E0-3BA346649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423" y="4810660"/>
            <a:ext cx="10276254" cy="107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 sz="1600" dirty="0">
                <a:ea typeface="SimSun" panose="02010600030101010101" pitchFamily="2" charset="-122"/>
              </a:rPr>
              <a:t>The audit repository can be used to record and monitor the entire network.</a:t>
            </a:r>
          </a:p>
          <a:p>
            <a:pPr eaLnBrk="1" hangingPunct="1"/>
            <a:endParaRPr lang="en-US" altLang="zh-CN" sz="1600" dirty="0">
              <a:ea typeface="SimSun" panose="02010600030101010101" pitchFamily="2" charset="-122"/>
            </a:endParaRPr>
          </a:p>
          <a:p>
            <a:pPr eaLnBrk="1" hangingPunct="1"/>
            <a:r>
              <a:rPr lang="en-US" altLang="zh-CN" sz="1600" dirty="0">
                <a:ea typeface="SimSun" panose="02010600030101010101" pitchFamily="2" charset="-122"/>
              </a:rPr>
              <a:t>The security detection mechanisms may be as simple as flagging a login failure, or be highly complex behavior pattern recognition.  DICOM enables these mechanisms.  DICOM does not specify them.</a:t>
            </a:r>
          </a:p>
        </p:txBody>
      </p:sp>
    </p:spTree>
    <p:extLst>
      <p:ext uri="{BB962C8B-B14F-4D97-AF65-F5344CB8AC3E}">
        <p14:creationId xmlns:p14="http://schemas.microsoft.com/office/powerpoint/2010/main" val="14792248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Presenter’s 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015" y="935665"/>
            <a:ext cx="10554586" cy="48200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999" dirty="0"/>
              <a:t>Lawrence Tarbox</a:t>
            </a:r>
          </a:p>
          <a:p>
            <a:pPr marL="0" indent="0">
              <a:buNone/>
            </a:pPr>
            <a:r>
              <a:rPr lang="en-US" sz="1999" dirty="0">
                <a:hlinkClick r:id="rId3"/>
              </a:rPr>
              <a:t>LTarbox@uams.edu</a:t>
            </a:r>
            <a:endParaRPr lang="en-US" sz="1999" dirty="0"/>
          </a:p>
          <a:p>
            <a:pPr marL="0" indent="0">
              <a:buNone/>
            </a:pPr>
            <a:endParaRPr lang="en-US" sz="1999" dirty="0"/>
          </a:p>
          <a:p>
            <a:pPr marL="0" indent="0">
              <a:buNone/>
            </a:pPr>
            <a:r>
              <a:rPr lang="en-US" sz="1999" dirty="0"/>
              <a:t>Department of Biomedical Informatics</a:t>
            </a:r>
          </a:p>
          <a:p>
            <a:pPr marL="0" indent="0">
              <a:buNone/>
            </a:pPr>
            <a:r>
              <a:rPr lang="en-US" sz="1999" dirty="0"/>
              <a:t>University of Arkansas for Medical Sciences</a:t>
            </a:r>
          </a:p>
          <a:p>
            <a:pPr marL="0" indent="0">
              <a:buNone/>
            </a:pPr>
            <a:r>
              <a:rPr lang="en-US" sz="1999" dirty="0"/>
              <a:t>4301 W. Markham, Slot 782</a:t>
            </a:r>
          </a:p>
          <a:p>
            <a:pPr marL="0" indent="0">
              <a:buNone/>
            </a:pPr>
            <a:r>
              <a:rPr lang="en-US" sz="1999" dirty="0"/>
              <a:t>Little Rock, Arkansas 72205, USA</a:t>
            </a:r>
          </a:p>
          <a:p>
            <a:pPr marL="0" indent="0">
              <a:buNone/>
            </a:pPr>
            <a:endParaRPr lang="en-US" sz="1999" dirty="0"/>
          </a:p>
          <a:p>
            <a:pPr marL="0" indent="0">
              <a:buNone/>
            </a:pPr>
            <a:r>
              <a:rPr lang="en-US" sz="1999" dirty="0"/>
              <a:t>Thank you for your attention.</a:t>
            </a:r>
          </a:p>
          <a:p>
            <a:pPr marL="0" indent="0">
              <a:buNone/>
            </a:pPr>
            <a:endParaRPr lang="en-US" sz="1999" dirty="0"/>
          </a:p>
          <a:p>
            <a:pPr marL="0" indent="0">
              <a:buNone/>
            </a:pPr>
            <a:r>
              <a:rPr lang="en-US" sz="1999" dirty="0"/>
              <a:t>And thanks to Eric Pan for providing material for slides, Rob Horn for his brilliance, and the other participants of DICOM WG-14 Security who put forth the effort to make this happen.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29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82F8C-18A4-447A-A0D2-C55742E7E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Guidance - NIST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C8C80-B61D-4BB3-8BA7-BB874034A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996" y="1219200"/>
            <a:ext cx="11026743" cy="4736938"/>
          </a:xfrm>
        </p:spPr>
        <p:txBody>
          <a:bodyPr>
            <a:normAutofit/>
          </a:bodyPr>
          <a:lstStyle/>
          <a:p>
            <a:r>
              <a:rPr lang="en-US" sz="2799" dirty="0"/>
              <a:t>National Institute of Standards and Technology (NIST)</a:t>
            </a:r>
          </a:p>
          <a:p>
            <a:pPr lvl="1"/>
            <a:r>
              <a:rPr lang="en-US" sz="2399" dirty="0"/>
              <a:t>Cybersecurity Framework (</a:t>
            </a:r>
            <a:r>
              <a:rPr lang="en-US" sz="2399" dirty="0">
                <a:hlinkClick r:id="rId2"/>
              </a:rPr>
              <a:t>https://www.nist.gov/cyberframework</a:t>
            </a:r>
            <a:r>
              <a:rPr lang="en-US" sz="2399" dirty="0"/>
              <a:t>)</a:t>
            </a:r>
          </a:p>
          <a:p>
            <a:pPr lvl="2"/>
            <a:r>
              <a:rPr lang="en-US" sz="1999" dirty="0"/>
              <a:t>Points to lots of other documents from multiple sources, not just NIST documents</a:t>
            </a:r>
          </a:p>
          <a:p>
            <a:pPr lvl="1"/>
            <a:r>
              <a:rPr lang="en-US" sz="2399" dirty="0"/>
              <a:t>Computer Security Resource Center Publication series (</a:t>
            </a:r>
            <a:r>
              <a:rPr lang="en-US" sz="2399" dirty="0">
                <a:hlinkClick r:id="rId3"/>
              </a:rPr>
              <a:t>https://csrc.nist.gov/publications/sp</a:t>
            </a:r>
            <a:r>
              <a:rPr lang="en-US" sz="2399" dirty="0"/>
              <a:t>) </a:t>
            </a:r>
          </a:p>
          <a:p>
            <a:pPr lvl="2"/>
            <a:r>
              <a:rPr lang="en-US" sz="1999" dirty="0"/>
              <a:t>Lots of procedures, probably overkill, but one possible view of ‘best practices’.  Though focused on government systems, lots of good ideas.</a:t>
            </a:r>
          </a:p>
          <a:p>
            <a:pPr lvl="2"/>
            <a:r>
              <a:rPr lang="en-US" sz="1999" dirty="0"/>
              <a:t>SP 800-53 “Security and Privacy Controls for Federal Information Systems and Organizations” is of particular interest (</a:t>
            </a:r>
            <a:r>
              <a:rPr lang="en-US" sz="1999" dirty="0">
                <a:hlinkClick r:id="rId4"/>
              </a:rPr>
              <a:t>https://csrc.nist.gov/publications/detail/sp/800-53/rev-4/final</a:t>
            </a:r>
            <a:r>
              <a:rPr lang="en-US" sz="1999" dirty="0"/>
              <a:t>).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A49435-912C-4BC9-B45F-F0A0480AF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16B5EC40-6D1B-4C08-9098-DF835E4E2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040" y="6473525"/>
            <a:ext cx="6915409" cy="365030"/>
          </a:xfrm>
        </p:spPr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</p:spTree>
    <p:extLst>
      <p:ext uri="{BB962C8B-B14F-4D97-AF65-F5344CB8AC3E}">
        <p14:creationId xmlns:p14="http://schemas.microsoft.com/office/powerpoint/2010/main" val="2294305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CEE7D-C386-4CCB-9BC6-0F6B55BE8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Guidance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20CF9-CE3D-464E-A374-A3C377AD9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99" dirty="0"/>
              <a:t>National Security Agency | Central Security Service</a:t>
            </a:r>
          </a:p>
          <a:p>
            <a:pPr lvl="1"/>
            <a:r>
              <a:rPr lang="en-US" sz="2399" dirty="0"/>
              <a:t>Cybersecurity (</a:t>
            </a:r>
            <a:r>
              <a:rPr lang="en-US" sz="2399" dirty="0">
                <a:hlinkClick r:id="rId2"/>
              </a:rPr>
              <a:t>https://www.nsa.gov/Cybersecurity/</a:t>
            </a:r>
            <a:r>
              <a:rPr lang="en-US" sz="2399" dirty="0"/>
              <a:t>) </a:t>
            </a:r>
          </a:p>
          <a:p>
            <a:pPr lvl="2"/>
            <a:r>
              <a:rPr lang="en-US" sz="1999" dirty="0"/>
              <a:t>Multiple tools, guidance and advisory documents</a:t>
            </a:r>
          </a:p>
          <a:p>
            <a:r>
              <a:rPr lang="en-US" sz="2799" dirty="0"/>
              <a:t>Guidelines from other countries, trade organizations</a:t>
            </a:r>
          </a:p>
          <a:p>
            <a:r>
              <a:rPr lang="en-US" sz="2799" dirty="0"/>
              <a:t>Joint Security and Privacy Committee (NEMA, COCIR, JIRA)</a:t>
            </a:r>
          </a:p>
          <a:p>
            <a:r>
              <a:rPr lang="en-US" sz="2799" dirty="0"/>
              <a:t>Books</a:t>
            </a:r>
          </a:p>
          <a:p>
            <a:r>
              <a:rPr lang="en-US" sz="2799" dirty="0"/>
              <a:t>Online guides</a:t>
            </a:r>
          </a:p>
          <a:p>
            <a:r>
              <a:rPr lang="en-US" sz="2799" dirty="0"/>
              <a:t>Consultants, 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6DA62-5459-4D12-AC62-FE0D4FFBB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A0929F-AF20-4549-83C5-D0D124A6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392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E57D4-99F2-4EB4-B099-CFAFE6605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Plans Vary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91D30-CDCC-4FCC-A7AA-3B18DCE78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41" y="1041991"/>
            <a:ext cx="10243841" cy="5153245"/>
          </a:xfrm>
        </p:spPr>
        <p:txBody>
          <a:bodyPr>
            <a:normAutofit/>
          </a:bodyPr>
          <a:lstStyle/>
          <a:p>
            <a:r>
              <a:rPr lang="en-US" sz="2799" dirty="0"/>
              <a:t>Different organizations assess and mitigate risks differently</a:t>
            </a:r>
          </a:p>
          <a:p>
            <a:r>
              <a:rPr lang="en-US" sz="2799" dirty="0"/>
              <a:t>Responsibilities vary</a:t>
            </a:r>
          </a:p>
          <a:p>
            <a:r>
              <a:rPr lang="en-US" sz="2799" dirty="0"/>
              <a:t>Staff size varies</a:t>
            </a:r>
          </a:p>
          <a:p>
            <a:r>
              <a:rPr lang="en-US" sz="2799" dirty="0"/>
              <a:t>Typically one person has overall responsibility, for example</a:t>
            </a:r>
          </a:p>
          <a:p>
            <a:pPr lvl="1"/>
            <a:r>
              <a:rPr lang="en-US" sz="2399" dirty="0"/>
              <a:t>Chief Information Officer (CIO)</a:t>
            </a:r>
          </a:p>
          <a:p>
            <a:pPr lvl="1"/>
            <a:r>
              <a:rPr lang="en-US" sz="2399" dirty="0"/>
              <a:t>Chief Information Security Officer (CISO)</a:t>
            </a:r>
          </a:p>
          <a:p>
            <a:r>
              <a:rPr lang="en-US" sz="2799" dirty="0"/>
              <a:t>Security Plans are necessary, but outside the scope of DICOM</a:t>
            </a:r>
          </a:p>
          <a:p>
            <a:r>
              <a:rPr lang="en-US" sz="2799" dirty="0"/>
              <a:t>DICOM has features that can be call upon by security plans, primarily as technological controls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711AA9-54CD-4E7E-B76F-9063CA0B2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74DE22-6DC5-4574-974C-E6666456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697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F9A80-EE17-455B-8F97-E0A845931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DICOM Security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006DB-E248-4426-97F0-7165F556F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99" dirty="0"/>
              <a:t>Protect data at rest</a:t>
            </a:r>
          </a:p>
          <a:p>
            <a:pPr lvl="1"/>
            <a:r>
              <a:rPr lang="en-US" sz="2399" dirty="0"/>
              <a:t>Digital Signatures</a:t>
            </a:r>
          </a:p>
          <a:p>
            <a:pPr lvl="1"/>
            <a:r>
              <a:rPr lang="en-US" sz="2399" dirty="0"/>
              <a:t>Attribute Confidential, including de-identification</a:t>
            </a:r>
          </a:p>
          <a:p>
            <a:pPr lvl="1"/>
            <a:r>
              <a:rPr lang="en-US" sz="2399" dirty="0"/>
              <a:t>Media Storage Security</a:t>
            </a:r>
          </a:p>
          <a:p>
            <a:r>
              <a:rPr lang="en-US" sz="2799" dirty="0"/>
              <a:t>Protect data in transit, including node authentication</a:t>
            </a:r>
          </a:p>
          <a:p>
            <a:r>
              <a:rPr lang="en-US" sz="2799" dirty="0"/>
              <a:t>User credentialing (optional part of Association Negotiation or session establishment)</a:t>
            </a:r>
          </a:p>
          <a:p>
            <a:r>
              <a:rPr lang="en-US" sz="2799" dirty="0"/>
              <a:t>Audit logging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726E45-AE2F-4477-B3D2-0EE153FD4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9C12F2-6696-4619-8E9A-EFEA5121E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622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E8605-B135-44FD-AC9C-7A22F40E2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Protecting Data at 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130EB-86F4-4679-97B5-C8DB4B03D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799" dirty="0"/>
              <a:t>Digital Signatures</a:t>
            </a:r>
          </a:p>
          <a:p>
            <a:pPr lvl="1"/>
            <a:r>
              <a:rPr lang="en-US" sz="2399" dirty="0"/>
              <a:t>Persistent integrity check (tamper detection)</a:t>
            </a:r>
          </a:p>
          <a:p>
            <a:pPr lvl="1"/>
            <a:r>
              <a:rPr lang="en-US" sz="2399" dirty="0"/>
              <a:t>Identifies users or devices that handled the object, with optional secure timestamp</a:t>
            </a:r>
          </a:p>
          <a:p>
            <a:r>
              <a:rPr lang="en-US" sz="2799" dirty="0"/>
              <a:t>Selective Encryption or De-identification</a:t>
            </a:r>
          </a:p>
          <a:p>
            <a:pPr lvl="1"/>
            <a:r>
              <a:rPr lang="en-US" sz="2399" dirty="0"/>
              <a:t>Persistent privacy protection</a:t>
            </a:r>
          </a:p>
          <a:p>
            <a:pPr lvl="1"/>
            <a:r>
              <a:rPr lang="en-US" sz="2399" dirty="0"/>
              <a:t>Hide sensitive Attributes, except from certain users (optional)</a:t>
            </a:r>
          </a:p>
          <a:p>
            <a:r>
              <a:rPr lang="en-US" sz="2799" dirty="0"/>
              <a:t>Whole object encryption</a:t>
            </a:r>
          </a:p>
          <a:p>
            <a:pPr lvl="1"/>
            <a:r>
              <a:rPr lang="en-US" sz="2399" dirty="0"/>
              <a:t>Uses a Cryptographic Message Syntax Envelope</a:t>
            </a:r>
          </a:p>
          <a:p>
            <a:pPr lvl="1"/>
            <a:r>
              <a:rPr lang="en-US" sz="2399" dirty="0" err="1"/>
              <a:t>Retricts</a:t>
            </a:r>
            <a:r>
              <a:rPr lang="en-US" sz="2399" dirty="0"/>
              <a:t> access to specific individuals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16AD3B-52D7-464C-ACCB-C3B76E9FE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DICOM® 2018 - May be used for education and training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F6D3EB-D474-45BD-926A-D825FEBAC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417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B9BCF-751E-46A9-87B7-EF8802DDC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Digital Signatures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981BE-7F53-4A6C-8D58-4B903175D4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041" y="1041992"/>
            <a:ext cx="6655000" cy="4805915"/>
          </a:xfrm>
        </p:spPr>
        <p:txBody>
          <a:bodyPr>
            <a:normAutofit lnSpcReduction="10000"/>
          </a:bodyPr>
          <a:lstStyle/>
          <a:p>
            <a:r>
              <a:rPr lang="en-US" sz="2799" dirty="0"/>
              <a:t>Embedded in SOP Instances</a:t>
            </a:r>
          </a:p>
          <a:p>
            <a:r>
              <a:rPr lang="en-US" sz="2799" dirty="0"/>
              <a:t>Can make secure references to unsigned objects</a:t>
            </a:r>
          </a:p>
          <a:p>
            <a:r>
              <a:rPr lang="en-US" sz="2799" dirty="0"/>
              <a:t>Multiple Signatures</a:t>
            </a:r>
          </a:p>
          <a:p>
            <a:pPr lvl="1"/>
            <a:r>
              <a:rPr lang="en-US" sz="2399" dirty="0"/>
              <a:t>Overlapping subsets</a:t>
            </a:r>
          </a:p>
          <a:p>
            <a:pPr lvl="1"/>
            <a:r>
              <a:rPr lang="en-US" sz="2399" dirty="0"/>
              <a:t>Multiple signers</a:t>
            </a:r>
          </a:p>
          <a:p>
            <a:pPr lvl="1"/>
            <a:r>
              <a:rPr lang="en-US" sz="2399" dirty="0"/>
              <a:t>Sign individual items</a:t>
            </a:r>
          </a:p>
          <a:p>
            <a:r>
              <a:rPr lang="en-US" sz="2799" dirty="0"/>
              <a:t>Signature purposes</a:t>
            </a:r>
          </a:p>
          <a:p>
            <a:r>
              <a:rPr lang="en-US" sz="2799" dirty="0"/>
              <a:t>Defined in profiles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1192" y="6474318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4590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>
                <a:solidFill>
                  <a:srgbClr val="4590B8"/>
                </a:solidFill>
              </a:rPr>
              <a:t> DICOM® 2018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647864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mtClean="0">
                <a:solidFill>
                  <a:srgbClr val="4590B8"/>
                </a:solidFill>
              </a:rPr>
              <a:pPr/>
              <a:t>9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AC7322-9548-4E34-80E3-51F687333836}"/>
              </a:ext>
            </a:extLst>
          </p:cNvPr>
          <p:cNvSpPr/>
          <p:nvPr/>
        </p:nvSpPr>
        <p:spPr>
          <a:xfrm>
            <a:off x="6923541" y="165661"/>
            <a:ext cx="4870434" cy="2428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9"/>
          </a:p>
        </p:txBody>
      </p:sp>
      <p:graphicFrame>
        <p:nvGraphicFramePr>
          <p:cNvPr id="9" name="Object 5">
            <a:extLst>
              <a:ext uri="{FF2B5EF4-FFF2-40B4-BE49-F238E27FC236}">
                <a16:creationId xmlns:a16="http://schemas.microsoft.com/office/drawing/2014/main" id="{63EE7E24-CE24-4726-B1C9-D1AB7B06A0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65345" y="-74359"/>
          <a:ext cx="5930747" cy="7344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4572000" imgH="5669280" progId="Word.Picture.8">
                  <p:embed/>
                </p:oleObj>
              </mc:Choice>
              <mc:Fallback>
                <p:oleObj name="Picture" r:id="rId2" imgW="4572000" imgH="5669280" progId="Word.Picture.8">
                  <p:embed/>
                  <p:pic>
                    <p:nvPicPr>
                      <p:cNvPr id="9" name="Object 5">
                        <a:extLst>
                          <a:ext uri="{FF2B5EF4-FFF2-40B4-BE49-F238E27FC236}">
                            <a16:creationId xmlns:a16="http://schemas.microsoft.com/office/drawing/2014/main" id="{63EE7E24-CE24-4726-B1C9-D1AB7B06A0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5345" y="-74359"/>
                        <a:ext cx="5930747" cy="73442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604087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1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1A3260"/>
      </a:accent1>
      <a:accent2>
        <a:srgbClr val="1371AA"/>
      </a:accent2>
      <a:accent3>
        <a:srgbClr val="60CBE7"/>
      </a:accent3>
      <a:accent4>
        <a:srgbClr val="EEEEEE"/>
      </a:accent4>
      <a:accent5>
        <a:srgbClr val="06847E"/>
      </a:accent5>
      <a:accent6>
        <a:srgbClr val="034E49"/>
      </a:accent6>
      <a:hlink>
        <a:srgbClr val="1371AA"/>
      </a:hlink>
      <a:folHlink>
        <a:srgbClr val="19325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B08A24BF07DA4D84C4DAE7E8DA25C9" ma:contentTypeVersion="17" ma:contentTypeDescription="Create a new document." ma:contentTypeScope="" ma:versionID="24f50b1e4abc046cebc89a1ea544de3e">
  <xsd:schema xmlns:xsd="http://www.w3.org/2001/XMLSchema" xmlns:xs="http://www.w3.org/2001/XMLSchema" xmlns:p="http://schemas.microsoft.com/office/2006/metadata/properties" xmlns:ns2="08e62e2e-62f1-4b88-8cf1-432aab3aa58f" xmlns:ns3="486c1cc4-0cc5-42a3-a01e-b9e025673abc" targetNamespace="http://schemas.microsoft.com/office/2006/metadata/properties" ma:root="true" ma:fieldsID="75d5b9cd3ffb84502ebb6b795fd23e04" ns2:_="" ns3:_="">
    <xsd:import namespace="08e62e2e-62f1-4b88-8cf1-432aab3aa58f"/>
    <xsd:import namespace="486c1cc4-0cc5-42a3-a01e-b9e025673a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e62e2e-62f1-4b88-8cf1-432aab3aa5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926a90d-46de-4e11-973c-5c97377635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6c1cc4-0cc5-42a3-a01e-b9e025673ab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e0a68c6-dd48-49e9-b8d8-4e421edbb73d}" ma:internalName="TaxCatchAll" ma:showField="CatchAllData" ma:web="486c1cc4-0cc5-42a3-a01e-b9e025673a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e62e2e-62f1-4b88-8cf1-432aab3aa58f">
      <Terms xmlns="http://schemas.microsoft.com/office/infopath/2007/PartnerControls"/>
    </lcf76f155ced4ddcb4097134ff3c332f>
    <TaxCatchAll xmlns="486c1cc4-0cc5-42a3-a01e-b9e025673ab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5B81A2-6D0F-4759-912F-FCE725A6EFF2}"/>
</file>

<file path=customXml/itemProps2.xml><?xml version="1.0" encoding="utf-8"?>
<ds:datastoreItem xmlns:ds="http://schemas.openxmlformats.org/officeDocument/2006/customXml" ds:itemID="{60A93A0A-113A-4CDF-9F8C-65C2267DDB85}">
  <ds:schemaRefs>
    <ds:schemaRef ds:uri="http://schemas.microsoft.com/office/2006/metadata/properties"/>
    <ds:schemaRef ds:uri="http://schemas.microsoft.com/office/infopath/2007/PartnerControls"/>
    <ds:schemaRef ds:uri="08e62e2e-62f1-4b88-8cf1-432aab3aa58f"/>
    <ds:schemaRef ds:uri="486c1cc4-0cc5-42a3-a01e-b9e025673abc"/>
  </ds:schemaRefs>
</ds:datastoreItem>
</file>

<file path=customXml/itemProps3.xml><?xml version="1.0" encoding="utf-8"?>
<ds:datastoreItem xmlns:ds="http://schemas.openxmlformats.org/officeDocument/2006/customXml" ds:itemID="{AD1C35B5-C6BC-4DE0-AC0F-77C865045C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1773</TotalTime>
  <Words>2252</Words>
  <Application>Microsoft Office PowerPoint</Application>
  <PresentationFormat>Custom</PresentationFormat>
  <Paragraphs>348</Paragraphs>
  <Slides>31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Calibri</vt:lpstr>
      <vt:lpstr>Gill Sans MT</vt:lpstr>
      <vt:lpstr>Helvetica</vt:lpstr>
      <vt:lpstr>Segoe UI</vt:lpstr>
      <vt:lpstr>Times</vt:lpstr>
      <vt:lpstr>Times New Roman</vt:lpstr>
      <vt:lpstr>Wingdings 2</vt:lpstr>
      <vt:lpstr>Dividend</vt:lpstr>
      <vt:lpstr>Picture</vt:lpstr>
      <vt:lpstr>DICOM Educational Conference Chennai, India</vt:lpstr>
      <vt:lpstr>PowerPoint Presentation</vt:lpstr>
      <vt:lpstr>Step 1 – Security Requires Planning</vt:lpstr>
      <vt:lpstr>Sources of Guidance - NIST</vt:lpstr>
      <vt:lpstr>Sources of Guidance </vt:lpstr>
      <vt:lpstr>Security Plans Vary</vt:lpstr>
      <vt:lpstr>DICOM Security Features</vt:lpstr>
      <vt:lpstr>Protecting Data at Rest</vt:lpstr>
      <vt:lpstr>Digital Signatures</vt:lpstr>
      <vt:lpstr>Attribute Level Encryption</vt:lpstr>
      <vt:lpstr>PowerPoint Presentation</vt:lpstr>
      <vt:lpstr>Keeping the object consistent</vt:lpstr>
      <vt:lpstr>Media Security</vt:lpstr>
      <vt:lpstr>Protecting Data in Transit</vt:lpstr>
      <vt:lpstr>Node Authentication</vt:lpstr>
      <vt:lpstr>Node Authentication</vt:lpstr>
      <vt:lpstr>Advantages to using TLS</vt:lpstr>
      <vt:lpstr>TLS Configuration</vt:lpstr>
      <vt:lpstr>Certificate Management</vt:lpstr>
      <vt:lpstr>User Credentialling</vt:lpstr>
      <vt:lpstr>Extended Negotiation – No Response Expected</vt:lpstr>
      <vt:lpstr>Extended Negotiation – Response Expected</vt:lpstr>
      <vt:lpstr>User Credential Type Profiles</vt:lpstr>
      <vt:lpstr>DICOM User Credentialling Design Goals</vt:lpstr>
      <vt:lpstr>Prepared for the Future</vt:lpstr>
      <vt:lpstr>Example Applications of User Credentials</vt:lpstr>
      <vt:lpstr>Several Options</vt:lpstr>
      <vt:lpstr>Securing Access to Data</vt:lpstr>
      <vt:lpstr>DICOM’s Contribution to Access Control</vt:lpstr>
      <vt:lpstr>Audit Repository</vt:lpstr>
      <vt:lpstr>Presenter’s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DICOM Educational Conference Brisbane, Australia</dc:title>
  <dc:creator>Lynn Lear</dc:creator>
  <cp:lastModifiedBy>Hull, Carolyn</cp:lastModifiedBy>
  <cp:revision>77</cp:revision>
  <cp:lastPrinted>2019-09-16T14:35:36Z</cp:lastPrinted>
  <dcterms:created xsi:type="dcterms:W3CDTF">2018-06-26T03:42:10Z</dcterms:created>
  <dcterms:modified xsi:type="dcterms:W3CDTF">2023-10-27T19:44:52Z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0x0101009CB08A24BF07DA4D84C4DAE7E8DA25C9</vt:lpwstr>
  </property>
</Properties>
</file>