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0" r:id="rId4"/>
  </p:sldMasterIdLst>
  <p:notesMasterIdLst>
    <p:notesMasterId r:id="rId24"/>
  </p:notesMasterIdLst>
  <p:sldIdLst>
    <p:sldId id="371" r:id="rId5"/>
    <p:sldId id="378" r:id="rId6"/>
    <p:sldId id="382" r:id="rId7"/>
    <p:sldId id="381" r:id="rId8"/>
    <p:sldId id="380" r:id="rId9"/>
    <p:sldId id="383" r:id="rId10"/>
    <p:sldId id="384" r:id="rId11"/>
    <p:sldId id="385" r:id="rId12"/>
    <p:sldId id="388" r:id="rId13"/>
    <p:sldId id="387" r:id="rId14"/>
    <p:sldId id="389" r:id="rId15"/>
    <p:sldId id="398" r:id="rId16"/>
    <p:sldId id="390" r:id="rId17"/>
    <p:sldId id="391" r:id="rId18"/>
    <p:sldId id="392" r:id="rId19"/>
    <p:sldId id="393" r:id="rId20"/>
    <p:sldId id="394" r:id="rId21"/>
    <p:sldId id="396" r:id="rId22"/>
    <p:sldId id="376" r:id="rId23"/>
  </p:sldIdLst>
  <p:sldSz cx="12188825" cy="6858000"/>
  <p:notesSz cx="6950075" cy="9236075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pellman, Lisa" initials="SL" lastIdx="1" clrIdx="0">
    <p:extLst>
      <p:ext uri="{19B8F6BF-5375-455C-9EA6-DF929625EA0E}">
        <p15:presenceInfo xmlns:p15="http://schemas.microsoft.com/office/powerpoint/2012/main" userId="S::lspellman@dicomstandard.org::f400bef3-aa38-4a99-be18-8bcddfe4516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12" autoAdjust="0"/>
    <p:restoredTop sz="90068" autoAdjust="0"/>
  </p:normalViewPr>
  <p:slideViewPr>
    <p:cSldViewPr snapToGrid="0">
      <p:cViewPr varScale="1">
        <p:scale>
          <a:sx n="56" d="100"/>
          <a:sy n="56" d="100"/>
        </p:scale>
        <p:origin x="1268" y="5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-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E547E28-C941-4276-9EAF-0853162F5EE1}" type="datetimeFigureOut">
              <a:rPr lang="en-US" smtClean="0"/>
              <a:t>10/27/2023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8FF5BA8-4C89-4EFA-A315-B6DF962156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023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twitter.com/The_DICOM_STD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The_DICOM_STD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The_DICOM_STD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The_DICOM_STD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twitter.com/The_DICOM_STD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2F79A39-556F-1AE4-67F0-54E81162ECE6}"/>
              </a:ext>
            </a:extLst>
          </p:cNvPr>
          <p:cNvSpPr/>
          <p:nvPr userDrawn="1"/>
        </p:nvSpPr>
        <p:spPr>
          <a:xfrm flipV="1">
            <a:off x="194872" y="3252865"/>
            <a:ext cx="11216797" cy="360513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4499" y="845215"/>
            <a:ext cx="10230786" cy="1475013"/>
          </a:xfrm>
          <a:effectLst/>
        </p:spPr>
        <p:txBody>
          <a:bodyPr anchor="b">
            <a:normAutofit/>
          </a:bodyPr>
          <a:lstStyle>
            <a:lvl1pPr>
              <a:defRPr sz="3599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4499" y="2320230"/>
            <a:ext cx="1023078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6E22536-38C1-F1E7-D8B9-58588285D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4499" y="6114074"/>
            <a:ext cx="7016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DICOM® 2023     www.dicomstandard.org     #DICOMConference2023     #DICOM    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BF86B28-D20F-FB37-E2C3-9E74BF923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DB4FC79D-434A-E181-B471-1A824F70DC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155" y="423958"/>
            <a:ext cx="2848130" cy="612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Subtitle 7">
            <a:extLst>
              <a:ext uri="{FF2B5EF4-FFF2-40B4-BE49-F238E27FC236}">
                <a16:creationId xmlns:a16="http://schemas.microsoft.com/office/drawing/2014/main" id="{D84AD15D-D5B9-D2E6-B62F-459522D0FE9A}"/>
              </a:ext>
            </a:extLst>
          </p:cNvPr>
          <p:cNvSpPr txBox="1">
            <a:spLocks/>
          </p:cNvSpPr>
          <p:nvPr userDrawn="1"/>
        </p:nvSpPr>
        <p:spPr>
          <a:xfrm>
            <a:off x="957775" y="3582649"/>
            <a:ext cx="10037509" cy="22003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What’s new in dicom?</a:t>
            </a:r>
            <a:endParaRPr lang="en-US" sz="14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  <a:p>
            <a:pPr algn="r">
              <a:buClr>
                <a:srgbClr val="4590B8"/>
              </a:buClr>
            </a:pPr>
            <a:r>
              <a:rPr lang="en-US" sz="17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Siemens Healthineers</a:t>
            </a:r>
          </a:p>
          <a:p>
            <a:pPr algn="r">
              <a:buClr>
                <a:srgbClr val="4590B8"/>
              </a:buClr>
            </a:pP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Clr>
                <a:srgbClr val="4590B8"/>
              </a:buClr>
            </a:pPr>
            <a:r>
              <a:rPr lang="en-US" sz="1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Björn Nolte  </a:t>
            </a:r>
          </a:p>
          <a:p>
            <a:pPr algn="r">
              <a:buClr>
                <a:srgbClr val="4590B8"/>
              </a:buClr>
            </a:pPr>
            <a:r>
              <a:rPr lang="en-US" sz="1600" b="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Chair, base standard WG-06</a:t>
            </a:r>
          </a:p>
        </p:txBody>
      </p:sp>
    </p:spTree>
    <p:extLst>
      <p:ext uri="{BB962C8B-B14F-4D97-AF65-F5344CB8AC3E}">
        <p14:creationId xmlns:p14="http://schemas.microsoft.com/office/powerpoint/2010/main" val="311624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581041" y="0"/>
            <a:ext cx="10830628" cy="229061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6696" y="702156"/>
            <a:ext cx="9828186" cy="1013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41" y="2596896"/>
            <a:ext cx="10243841" cy="31912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DICOM® 2019     www.dicomstandard.org     #DICOMConference2019     #DICOM    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6B4D481-D65E-BFEC-AFC6-941AC421B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7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41" y="378801"/>
            <a:ext cx="10243841" cy="10138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41" y="1746504"/>
            <a:ext cx="10243841" cy="404164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DICOM® 2019     www.dicomstandard.org     #DICOMConference2019     #DICOM    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6B4D481-D65E-BFEC-AFC6-941AC421B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2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581041" y="0"/>
            <a:ext cx="10830628" cy="16550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832" y="378800"/>
            <a:ext cx="10085832" cy="9287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982" y="2109132"/>
            <a:ext cx="4837173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5" y="2109132"/>
            <a:ext cx="4837175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584DC5-97D9-5763-3FBD-B9F667671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10A9611-878D-B22E-00A5-D81C3314F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2441" y="6114074"/>
            <a:ext cx="7016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Copyright DICOM® 2019     www.dicomstandard.org     #DICOMConference2019     #DICOM    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7D2F68-7570-6436-3BA5-9225229DE942}"/>
              </a:ext>
            </a:extLst>
          </p:cNvPr>
          <p:cNvCxnSpPr/>
          <p:nvPr userDrawn="1"/>
        </p:nvCxnSpPr>
        <p:spPr>
          <a:xfrm>
            <a:off x="5788152" y="2109132"/>
            <a:ext cx="0" cy="363304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21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581041" y="0"/>
            <a:ext cx="10830628" cy="16550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832" y="378800"/>
            <a:ext cx="10085832" cy="9287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982" y="2670048"/>
            <a:ext cx="4837173" cy="307213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5" y="2670048"/>
            <a:ext cx="4837175" cy="307213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8584DC5-97D9-5763-3FBD-B9F6676714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10A9611-878D-B22E-00A5-D81C3314F3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12441" y="6114074"/>
            <a:ext cx="7016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Copyright DICOM® 2019     www.dicomstandard.org     #DICOMConference2019     #DICOM    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D7D2F68-7570-6436-3BA5-9225229DE942}"/>
              </a:ext>
            </a:extLst>
          </p:cNvPr>
          <p:cNvCxnSpPr>
            <a:cxnSpLocks/>
          </p:cNvCxnSpPr>
          <p:nvPr userDrawn="1"/>
        </p:nvCxnSpPr>
        <p:spPr>
          <a:xfrm>
            <a:off x="5788152" y="1935396"/>
            <a:ext cx="0" cy="380678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8DFB30C-AEF3-FEB5-97CF-9A634770336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69565" y="1935396"/>
            <a:ext cx="4837173" cy="536005"/>
          </a:xfrm>
        </p:spPr>
        <p:txBody>
          <a:bodyPr anchor="b">
            <a:noAutofit/>
          </a:bodyPr>
          <a:lstStyle>
            <a:lvl1pPr marL="0" indent="0">
              <a:buNone/>
              <a:defRPr sz="2199" b="0">
                <a:solidFill>
                  <a:schemeClr val="accent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3D1C4E9-BE9B-1294-A2F6-07AB22183D0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174837" y="1935396"/>
            <a:ext cx="4837173" cy="536005"/>
          </a:xfrm>
        </p:spPr>
        <p:txBody>
          <a:bodyPr anchor="b">
            <a:noAutofit/>
          </a:bodyPr>
          <a:lstStyle>
            <a:lvl1pPr marL="0" indent="0">
              <a:buNone/>
              <a:defRPr sz="2199" b="0">
                <a:solidFill>
                  <a:schemeClr val="accent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9674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hyperlink" Target="https://twitter.com/The_DICOM_STD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CC24880E-A51B-E8F6-B075-F4B53B89B9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3987154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8" imgW="592" imgH="591" progId="TCLayout.ActiveDocument.1">
                  <p:embed/>
                </p:oleObj>
              </mc:Choice>
              <mc:Fallback>
                <p:oleObj name="think-cell Slide" r:id="rId8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4499" y="477778"/>
            <a:ext cx="1026076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4499" y="1924192"/>
            <a:ext cx="10260767" cy="3822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2441" y="6114074"/>
            <a:ext cx="7016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Copyright DICOM® 2019     www.dicomstandard.org     #DICOMConference2019     #DICOM     </a:t>
            </a:r>
            <a:r>
              <a:rPr lang="en-US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@The_DICOM_STD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54ACED-7A9E-5D90-847D-B078245D4C50}"/>
              </a:ext>
            </a:extLst>
          </p:cNvPr>
          <p:cNvSpPr/>
          <p:nvPr userDrawn="1"/>
        </p:nvSpPr>
        <p:spPr>
          <a:xfrm>
            <a:off x="11411669" y="0"/>
            <a:ext cx="77715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1669" y="6114073"/>
            <a:ext cx="7771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bg2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749F0B-5DA2-50D8-D316-31C3C9AE800F}"/>
              </a:ext>
            </a:extLst>
          </p:cNvPr>
          <p:cNvSpPr txBox="1"/>
          <p:nvPr userDrawn="1"/>
        </p:nvSpPr>
        <p:spPr>
          <a:xfrm rot="5400000">
            <a:off x="9710112" y="2276347"/>
            <a:ext cx="4164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spc="0" dirty="0">
                <a:solidFill>
                  <a:schemeClr val="bg2"/>
                </a:solidFill>
                <a:latin typeface="+mj-lt"/>
                <a:cs typeface="Segoe UI Semibold" panose="020B0502040204020203" pitchFamily="34" charset="0"/>
              </a:rPr>
              <a:t>DICOM CONFERENCE 2023</a:t>
            </a: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163109A3-D53C-1C99-D00D-75450CE6A3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99" y="6086009"/>
            <a:ext cx="1957557" cy="42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6582CB7-1299-335A-8F9C-C151DD9F1F81}"/>
              </a:ext>
            </a:extLst>
          </p:cNvPr>
          <p:cNvSpPr/>
          <p:nvPr userDrawn="1"/>
        </p:nvSpPr>
        <p:spPr>
          <a:xfrm>
            <a:off x="0" y="0"/>
            <a:ext cx="194638" cy="2286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817728-CB7D-BE9B-D132-C0115A9ABC1B}"/>
              </a:ext>
            </a:extLst>
          </p:cNvPr>
          <p:cNvSpPr/>
          <p:nvPr userDrawn="1"/>
        </p:nvSpPr>
        <p:spPr>
          <a:xfrm>
            <a:off x="0" y="2286000"/>
            <a:ext cx="194638" cy="228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8E8AE8E-B577-37B4-B2A7-77A6BF21899E}"/>
              </a:ext>
            </a:extLst>
          </p:cNvPr>
          <p:cNvSpPr/>
          <p:nvPr userDrawn="1"/>
        </p:nvSpPr>
        <p:spPr>
          <a:xfrm>
            <a:off x="0" y="4572000"/>
            <a:ext cx="194638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54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7" r:id="rId3"/>
    <p:sldLayoutId id="2147483674" r:id="rId4"/>
    <p:sldLayoutId id="2147483676" r:id="rId5"/>
  </p:sldLayoutIdLst>
  <p:hf hdr="0" dt="0"/>
  <p:txStyles>
    <p:titleStyle>
      <a:lvl1pPr algn="l" defTabSz="457063" rtl="0" eaLnBrk="1" latinLnBrk="0" hangingPunct="1">
        <a:spcBef>
          <a:spcPct val="0"/>
        </a:spcBef>
        <a:buNone/>
        <a:defRPr sz="3200" b="0" kern="1200" cap="none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5908" indent="-305908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799" kern="1200">
          <a:solidFill>
            <a:schemeClr val="tx2"/>
          </a:solidFill>
          <a:latin typeface="+mn-lt"/>
          <a:ea typeface="+mn-ea"/>
          <a:cs typeface="+mn-cs"/>
        </a:defRPr>
      </a:lvl1pPr>
      <a:lvl2pPr marL="629811" indent="-305908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9730" indent="-269919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1627" indent="-233930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519" indent="-233930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9943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34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25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16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5" Type="http://schemas.openxmlformats.org/officeDocument/2006/relationships/image" Target="../media/image18.png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5" Type="http://schemas.openxmlformats.org/officeDocument/2006/relationships/image" Target="../media/image19.pn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5" Type="http://schemas.openxmlformats.org/officeDocument/2006/relationships/image" Target="../media/image20.png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oleObject" Target="../embeddings/oleObject14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5" Type="http://schemas.openxmlformats.org/officeDocument/2006/relationships/image" Target="../media/image25.png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oleObject" Target="../embeddings/oleObject16.bin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5" Type="http://schemas.openxmlformats.org/officeDocument/2006/relationships/hyperlink" Target="mailto:dicom@dicomstandard.org" TargetMode="External"/><Relationship Id="rId4" Type="http://schemas.openxmlformats.org/officeDocument/2006/relationships/image" Target="../media/image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Bjoern.nolte@siemens-Healthineers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12.png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image" Target="../media/image13.png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3A248-A6ED-40FF-8B5D-11F02EC42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cs typeface="Arial" panose="020B0604020202020204" pitchFamily="34" charset="0"/>
              </a:rPr>
              <a:t>DICOM Educational Conference</a:t>
            </a:r>
            <a:br>
              <a:rPr lang="en-US" sz="2800" dirty="0">
                <a:cs typeface="Arial" panose="020B0604020202020204" pitchFamily="34" charset="0"/>
              </a:rPr>
            </a:br>
            <a:r>
              <a:rPr lang="en-US" sz="2800" i="1" dirty="0">
                <a:cs typeface="Arial" panose="020B0604020202020204" pitchFamily="34" charset="0"/>
              </a:rPr>
              <a:t>Chennai, India</a:t>
            </a:r>
            <a:endParaRPr lang="en-US" sz="2800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3105D7-0FA0-4E79-9DEA-B986CE0387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400" b="1" dirty="0">
                <a:cs typeface="Arial" panose="020B0604020202020204" pitchFamily="34" charset="0"/>
              </a:rPr>
              <a:t>October 9-11, 2023</a:t>
            </a:r>
            <a:endParaRPr lang="en-US" sz="1400" b="1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F106075-8092-0882-B15E-3E33101B5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4499" y="6114074"/>
            <a:ext cx="7016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Copyright DICOM® 2023     www.dicomstandard.org     #DICOMConference2023     #DICOM</a:t>
            </a:r>
          </a:p>
        </p:txBody>
      </p:sp>
      <p:pic>
        <p:nvPicPr>
          <p:cNvPr id="4" name="Content Placeholder 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6078DBF0-6AD0-89F8-EE33-D7542E66B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99" y="4687941"/>
            <a:ext cx="1778000" cy="118546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4455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8BD25060-AB46-70F7-62B6-26DA9431880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185221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DA557AA-A6C4-91FA-DCDE-B1BEB981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Elastography Structured Report Template </a:t>
            </a:r>
            <a:r>
              <a:rPr lang="en-US" baseline="30000" dirty="0"/>
              <a:t>2022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68DF3-63B9-9D7D-7F49-EB5B595A4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DICOM® 2023     www.dicomstandard.org     #DICOMConference2023     #DICOM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CEF64-4F16-CBD5-6E79-8C30582F2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2" descr="Seismic CPT (SCPTu) | Numac">
            <a:extLst>
              <a:ext uri="{FF2B5EF4-FFF2-40B4-BE49-F238E27FC236}">
                <a16:creationId xmlns:a16="http://schemas.microsoft.com/office/drawing/2014/main" id="{2A35D1FE-565E-E806-5EBA-AA78E727D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77" y="2185608"/>
            <a:ext cx="3705181" cy="306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896C486-7D14-E619-AB7E-DBBF05D24CC2}"/>
              </a:ext>
            </a:extLst>
          </p:cNvPr>
          <p:cNvSpPr txBox="1"/>
          <p:nvPr/>
        </p:nvSpPr>
        <p:spPr>
          <a:xfrm>
            <a:off x="4362118" y="1559835"/>
            <a:ext cx="38212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An </a:t>
            </a:r>
            <a:r>
              <a:rPr lang="en-US" sz="1400" b="1" dirty="0">
                <a:latin typeface="+mj-lt"/>
              </a:rPr>
              <a:t>SR template</a:t>
            </a:r>
            <a:r>
              <a:rPr lang="en-US" sz="1400" dirty="0">
                <a:latin typeface="+mj-lt"/>
              </a:rPr>
              <a:t> for elastography of organs/tissues such as </a:t>
            </a:r>
            <a:r>
              <a:rPr lang="en-US" sz="1400" b="1" dirty="0">
                <a:latin typeface="+mj-lt"/>
              </a:rPr>
              <a:t>liver, breast, prostate</a:t>
            </a:r>
            <a:r>
              <a:rPr lang="en-US" sz="1400" dirty="0">
                <a:latin typeface="+mj-lt"/>
              </a:rPr>
              <a:t>.</a:t>
            </a:r>
          </a:p>
          <a:p>
            <a:endParaRPr lang="en-US" sz="1400" dirty="0">
              <a:latin typeface="+mj-lt"/>
            </a:endParaRPr>
          </a:p>
          <a:p>
            <a:r>
              <a:rPr lang="en-US" sz="1400" dirty="0">
                <a:latin typeface="+mj-lt"/>
              </a:rPr>
              <a:t>Many </a:t>
            </a:r>
            <a:r>
              <a:rPr lang="en-US" sz="1400" b="1" dirty="0">
                <a:latin typeface="+mj-lt"/>
              </a:rPr>
              <a:t>solid</a:t>
            </a:r>
            <a:r>
              <a:rPr lang="en-US" sz="1400" dirty="0">
                <a:latin typeface="+mj-lt"/>
              </a:rPr>
              <a:t> </a:t>
            </a:r>
            <a:r>
              <a:rPr lang="en-US" sz="1400" b="1" dirty="0">
                <a:latin typeface="+mj-lt"/>
              </a:rPr>
              <a:t>tumors</a:t>
            </a:r>
            <a:r>
              <a:rPr lang="en-US" sz="1400" dirty="0">
                <a:latin typeface="+mj-lt"/>
              </a:rPr>
              <a:t> are known to differ mechanically from surrounding healthy tissues. </a:t>
            </a:r>
            <a:r>
              <a:rPr lang="en-US" sz="1400" b="1" dirty="0">
                <a:latin typeface="+mj-lt"/>
              </a:rPr>
              <a:t>Fibrosis</a:t>
            </a:r>
            <a:r>
              <a:rPr lang="en-US" sz="1400" dirty="0">
                <a:latin typeface="+mj-lt"/>
              </a:rPr>
              <a:t> associated with </a:t>
            </a:r>
            <a:r>
              <a:rPr lang="en-US" sz="1400" b="1" dirty="0">
                <a:latin typeface="+mj-lt"/>
              </a:rPr>
              <a:t>chronic liver diseases</a:t>
            </a:r>
            <a:r>
              <a:rPr lang="en-US" sz="1400" dirty="0">
                <a:latin typeface="+mj-lt"/>
              </a:rPr>
              <a:t> causes the liver to become stiffer.</a:t>
            </a:r>
          </a:p>
          <a:p>
            <a:endParaRPr lang="en-US" sz="1400" dirty="0">
              <a:latin typeface="+mj-lt"/>
            </a:endParaRPr>
          </a:p>
          <a:p>
            <a:r>
              <a:rPr lang="en-US" sz="1400" dirty="0">
                <a:latin typeface="+mj-lt"/>
              </a:rPr>
              <a:t>Ultrasound can measure the speed at which an induced </a:t>
            </a:r>
            <a:r>
              <a:rPr lang="en-US" sz="1400" b="1" dirty="0">
                <a:latin typeface="+mj-lt"/>
              </a:rPr>
              <a:t>shear wave propagates</a:t>
            </a:r>
            <a:r>
              <a:rPr lang="en-US" sz="1400" dirty="0">
                <a:latin typeface="+mj-lt"/>
              </a:rPr>
              <a:t> through tissue. </a:t>
            </a:r>
          </a:p>
          <a:p>
            <a:endParaRPr lang="en-US" sz="1400" dirty="0">
              <a:latin typeface="+mj-lt"/>
            </a:endParaRPr>
          </a:p>
          <a:p>
            <a:r>
              <a:rPr lang="en-US" sz="1400" dirty="0">
                <a:latin typeface="+mj-lt"/>
              </a:rPr>
              <a:t>Tissue stiffness can be converted into an estimated Elasticity in kPa. </a:t>
            </a:r>
          </a:p>
          <a:p>
            <a:endParaRPr lang="en-US" sz="1400" dirty="0">
              <a:latin typeface="+mj-lt"/>
            </a:endParaRPr>
          </a:p>
          <a:p>
            <a:r>
              <a:rPr lang="en-US" sz="1400" dirty="0">
                <a:latin typeface="+mj-lt"/>
              </a:rPr>
              <a:t>Elastography involves drawing 3-12 ROIs at differing depths on the acquired images. </a:t>
            </a:r>
          </a:p>
          <a:p>
            <a:endParaRPr lang="en-US" sz="1400" dirty="0">
              <a:latin typeface="+mj-lt"/>
            </a:endParaRPr>
          </a:p>
          <a:p>
            <a:r>
              <a:rPr lang="en-US" sz="1400" dirty="0">
                <a:latin typeface="+mj-lt"/>
              </a:rPr>
              <a:t>Report record: Mean and Standard Deviation for </a:t>
            </a:r>
            <a:r>
              <a:rPr lang="en-US" sz="1400" b="1" dirty="0">
                <a:latin typeface="+mj-lt"/>
              </a:rPr>
              <a:t>wave speed</a:t>
            </a:r>
            <a:r>
              <a:rPr lang="en-US" sz="1400" dirty="0">
                <a:latin typeface="+mj-lt"/>
              </a:rPr>
              <a:t> and </a:t>
            </a:r>
            <a:r>
              <a:rPr lang="en-US" sz="1400" b="1" dirty="0">
                <a:latin typeface="+mj-lt"/>
              </a:rPr>
              <a:t>elasticity </a:t>
            </a:r>
            <a:r>
              <a:rPr lang="en-US" sz="1400" dirty="0">
                <a:latin typeface="+mj-lt"/>
              </a:rPr>
              <a:t>within each ROI, and summary statistics.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E82EDA-F88A-28EE-B540-60460821C7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1188" y="2720986"/>
            <a:ext cx="3160481" cy="207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36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74F1A6F-6258-900E-0106-8A5A0E1F4A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39288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DA557AA-A6C4-91FA-DCDE-B1BEB981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it-IT" dirty="0"/>
              <a:t>Archive Inventory </a:t>
            </a:r>
            <a:r>
              <a:rPr lang="en-US" baseline="30000" dirty="0"/>
              <a:t>2022</a:t>
            </a:r>
            <a:r>
              <a:rPr lang="it-IT" dirty="0"/>
              <a:t>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68DF3-63B9-9D7D-7F49-EB5B595A4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DICOM® 2023     www.dicomstandard.org     #DICOMConference2023     #DICOM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CEF64-4F16-CBD5-6E79-8C30582F2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C1A2FC-98D2-C992-E556-56F71323D858}"/>
              </a:ext>
            </a:extLst>
          </p:cNvPr>
          <p:cNvSpPr txBox="1"/>
          <p:nvPr/>
        </p:nvSpPr>
        <p:spPr>
          <a:xfrm>
            <a:off x="761560" y="1733380"/>
            <a:ext cx="431809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Use Cases:</a:t>
            </a:r>
            <a:br>
              <a:rPr lang="en-US" sz="1400" b="1" dirty="0">
                <a:latin typeface="+mj-lt"/>
              </a:rPr>
            </a:br>
            <a:br>
              <a:rPr lang="en-US" sz="1400" dirty="0">
                <a:latin typeface="+mj-lt"/>
              </a:rPr>
            </a:br>
            <a:r>
              <a:rPr lang="en-US" sz="1400" b="1" dirty="0">
                <a:latin typeface="+mj-lt"/>
              </a:rPr>
              <a:t>Migrating /</a:t>
            </a:r>
            <a:r>
              <a:rPr lang="en-US" sz="1400" dirty="0">
                <a:latin typeface="+mj-lt"/>
              </a:rPr>
              <a:t> </a:t>
            </a:r>
            <a:r>
              <a:rPr lang="en-US" sz="1400" b="1" dirty="0">
                <a:latin typeface="+mj-lt"/>
              </a:rPr>
              <a:t>Porting</a:t>
            </a:r>
            <a:r>
              <a:rPr lang="en-US" sz="1400" dirty="0">
                <a:latin typeface="+mj-lt"/>
              </a:rPr>
              <a:t> DICOM repositories from one image management system (PACS or VNA) to another.</a:t>
            </a:r>
          </a:p>
          <a:p>
            <a:endParaRPr lang="en-US" sz="1400" dirty="0">
              <a:latin typeface="+mj-lt"/>
            </a:endParaRPr>
          </a:p>
          <a:p>
            <a:r>
              <a:rPr lang="en-US" sz="1400" dirty="0">
                <a:latin typeface="+mj-lt"/>
              </a:rPr>
              <a:t>Large scales, and handle both on-premises and remote (e.g., cloud-based) storage.</a:t>
            </a:r>
          </a:p>
          <a:p>
            <a:endParaRPr lang="en-US" sz="1400" dirty="0">
              <a:latin typeface="+mj-lt"/>
            </a:endParaRPr>
          </a:p>
          <a:p>
            <a:r>
              <a:rPr lang="en-US" sz="1400" dirty="0">
                <a:latin typeface="+mj-lt"/>
              </a:rPr>
              <a:t>Migration usually during </a:t>
            </a:r>
            <a:r>
              <a:rPr lang="en-US" sz="1400" b="1" dirty="0">
                <a:latin typeface="+mj-lt"/>
              </a:rPr>
              <a:t>clinical operation.</a:t>
            </a:r>
            <a:endParaRPr lang="en-US" sz="1400" dirty="0">
              <a:latin typeface="+mj-lt"/>
            </a:endParaRPr>
          </a:p>
          <a:p>
            <a:endParaRPr lang="en-US" sz="1400" dirty="0">
              <a:latin typeface="+mj-lt"/>
            </a:endParaRPr>
          </a:p>
          <a:p>
            <a:r>
              <a:rPr lang="en-US" sz="1400" dirty="0">
                <a:latin typeface="+mj-lt"/>
              </a:rPr>
              <a:t>Healthcare institutions </a:t>
            </a:r>
            <a:r>
              <a:rPr lang="en-US" sz="1400" b="1" dirty="0">
                <a:latin typeface="+mj-lt"/>
              </a:rPr>
              <a:t>merge</a:t>
            </a:r>
            <a:r>
              <a:rPr lang="en-US" sz="1400" dirty="0">
                <a:latin typeface="+mj-lt"/>
              </a:rPr>
              <a:t> separate </a:t>
            </a:r>
            <a:r>
              <a:rPr lang="en-US" sz="1400" b="1" dirty="0">
                <a:latin typeface="+mj-lt"/>
              </a:rPr>
              <a:t>repositories</a:t>
            </a:r>
            <a:r>
              <a:rPr lang="en-US" sz="1400" dirty="0">
                <a:latin typeface="+mj-lt"/>
              </a:rPr>
              <a:t> </a:t>
            </a:r>
            <a:br>
              <a:rPr lang="en-US" sz="1400" dirty="0">
                <a:latin typeface="+mj-lt"/>
              </a:rPr>
            </a:br>
            <a:r>
              <a:rPr lang="en-US" sz="1400" dirty="0">
                <a:latin typeface="+mj-lt"/>
              </a:rPr>
              <a:t>into an enterprise repository.</a:t>
            </a:r>
          </a:p>
          <a:p>
            <a:endParaRPr lang="en-US" sz="1400" dirty="0">
              <a:latin typeface="+mj-lt"/>
            </a:endParaRPr>
          </a:p>
          <a:p>
            <a:r>
              <a:rPr lang="en-US" sz="1400" b="1" dirty="0">
                <a:latin typeface="+mj-lt"/>
              </a:rPr>
              <a:t>Bulk access to the archive: </a:t>
            </a:r>
            <a:r>
              <a:rPr lang="en-US" sz="1400" dirty="0">
                <a:latin typeface="+mj-lt"/>
              </a:rPr>
              <a:t>Research use cases, including artificial intelligence and machine learning.</a:t>
            </a:r>
          </a:p>
          <a:p>
            <a:endParaRPr lang="en-US" sz="14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E36E73-26A0-7DC9-959C-738769927CA2}"/>
              </a:ext>
            </a:extLst>
          </p:cNvPr>
          <p:cNvSpPr txBox="1"/>
          <p:nvPr/>
        </p:nvSpPr>
        <p:spPr>
          <a:xfrm>
            <a:off x="7677912" y="2184975"/>
            <a:ext cx="16489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Production model</a:t>
            </a:r>
            <a:br>
              <a:rPr lang="en-US" sz="1400" dirty="0">
                <a:latin typeface="+mj-lt"/>
              </a:rPr>
            </a:br>
            <a:br>
              <a:rPr lang="en-US" sz="1400" dirty="0">
                <a:latin typeface="+mj-lt"/>
              </a:rPr>
            </a:br>
            <a:br>
              <a:rPr lang="en-US" sz="1400" dirty="0">
                <a:latin typeface="+mj-lt"/>
              </a:rPr>
            </a:br>
            <a:r>
              <a:rPr lang="en-US" sz="1400" dirty="0">
                <a:latin typeface="+mj-lt"/>
              </a:rPr>
              <a:t>of an archive inventory object = tree of all information in the archive.</a:t>
            </a:r>
          </a:p>
          <a:p>
            <a:endParaRPr lang="en-US" sz="1400" dirty="0">
              <a:latin typeface="+mj-lt"/>
            </a:endParaRPr>
          </a:p>
          <a:p>
            <a:r>
              <a:rPr lang="en-US" sz="1400" dirty="0">
                <a:latin typeface="+mj-lt"/>
              </a:rPr>
              <a:t>Remote initiation</a:t>
            </a:r>
          </a:p>
          <a:p>
            <a:endParaRPr lang="en-US" sz="1400" dirty="0">
              <a:latin typeface="+mj-lt"/>
            </a:endParaRPr>
          </a:p>
          <a:p>
            <a:r>
              <a:rPr lang="en-US" sz="1400" dirty="0">
                <a:latin typeface="+mj-lt"/>
              </a:rPr>
              <a:t>Asynchronous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5EDD1B-BC6F-3BD5-72E5-34C3BB428535}"/>
              </a:ext>
            </a:extLst>
          </p:cNvPr>
          <p:cNvSpPr txBox="1"/>
          <p:nvPr/>
        </p:nvSpPr>
        <p:spPr>
          <a:xfrm>
            <a:off x="9546937" y="2197893"/>
            <a:ext cx="1648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Query Response model</a:t>
            </a:r>
            <a:br>
              <a:rPr lang="en-US" sz="1400" b="1" dirty="0">
                <a:latin typeface="+mj-lt"/>
              </a:rPr>
            </a:br>
            <a:br>
              <a:rPr lang="en-US" sz="1400" b="1" dirty="0">
                <a:latin typeface="+mj-lt"/>
              </a:rPr>
            </a:br>
            <a:r>
              <a:rPr lang="en-US" sz="1400" dirty="0">
                <a:latin typeface="+mj-lt"/>
              </a:rPr>
              <a:t>A query response returns all matching objects as a tree of a complete archive, or a subset thereof as specified by key attributes.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07EE69-0F8C-677A-DA52-A9119F45811F}"/>
              </a:ext>
            </a:extLst>
          </p:cNvPr>
          <p:cNvSpPr txBox="1"/>
          <p:nvPr/>
        </p:nvSpPr>
        <p:spPr>
          <a:xfrm>
            <a:off x="7677912" y="1733380"/>
            <a:ext cx="38618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Two alternative inventory strategies: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3CD0E369-1E88-E011-1791-16FFD85FF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0359" y="1934561"/>
            <a:ext cx="1868423" cy="1050988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A62EC3A7-00DB-BE31-3D26-D203F1CF7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9489" y="1937894"/>
            <a:ext cx="1868423" cy="1050988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D0FE26C8-D9FD-5B80-CC28-0EF6C45595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966" y="4138519"/>
            <a:ext cx="3085974" cy="1735860"/>
          </a:xfrm>
          <a:prstGeom prst="rect">
            <a:avLst/>
          </a:prstGeom>
        </p:spPr>
      </p:pic>
      <p:sp>
        <p:nvSpPr>
          <p:cNvPr id="15" name="Arrow: Down 14">
            <a:extLst>
              <a:ext uri="{FF2B5EF4-FFF2-40B4-BE49-F238E27FC236}">
                <a16:creationId xmlns:a16="http://schemas.microsoft.com/office/drawing/2014/main" id="{72438A33-CDAA-5B3E-3E48-532C1BE06600}"/>
              </a:ext>
            </a:extLst>
          </p:cNvPr>
          <p:cNvSpPr/>
          <p:nvPr/>
        </p:nvSpPr>
        <p:spPr>
          <a:xfrm>
            <a:off x="5826493" y="3085241"/>
            <a:ext cx="624840" cy="877824"/>
          </a:xfrm>
          <a:prstGeom prst="down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061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74F1A6F-6258-900E-0106-8A5A0E1F4AA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919736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74F1A6F-6258-900E-0106-8A5A0E1F4A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DA557AA-A6C4-91FA-DCDE-B1BEB981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GB" dirty="0"/>
              <a:t>Revision</a:t>
            </a:r>
            <a:r>
              <a:rPr lang="it-IT" dirty="0"/>
              <a:t> of DICOM Conformance Statement </a:t>
            </a:r>
            <a:r>
              <a:rPr lang="en-US" baseline="30000" dirty="0"/>
              <a:t>2022</a:t>
            </a:r>
            <a:r>
              <a:rPr lang="it-IT" dirty="0"/>
              <a:t>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68DF3-63B9-9D7D-7F49-EB5B595A4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DICOM® 2023     www.dicomstandard.org     #DICOMConference2023     #DICOM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CEF64-4F16-CBD5-6E79-8C30582F2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EC1C18B7-E700-EC14-8408-8682AF31E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41" y="1408176"/>
            <a:ext cx="5755104" cy="4041648"/>
          </a:xfrm>
        </p:spPr>
        <p:txBody>
          <a:bodyPr/>
          <a:lstStyle/>
          <a:p>
            <a:r>
              <a:rPr lang="en-US" dirty="0">
                <a:solidFill>
                  <a:srgbClr val="212529"/>
                </a:solidFill>
              </a:rPr>
              <a:t>Update to Part 2 - Conformance</a:t>
            </a:r>
          </a:p>
          <a:p>
            <a:r>
              <a:rPr lang="en-US" b="0" i="0" dirty="0">
                <a:solidFill>
                  <a:srgbClr val="212529"/>
                </a:solidFill>
                <a:effectLst/>
              </a:rPr>
              <a:t>To better meet the needs of all user groups, for example service, R&amp;D, testing, sales, healthcare provider IT personnel. Comparability is better facilitated for different products' DICOM functionality by providing </a:t>
            </a:r>
            <a:r>
              <a:rPr lang="en-US" b="1" i="0" dirty="0">
                <a:solidFill>
                  <a:srgbClr val="212529"/>
                </a:solidFill>
                <a:effectLst/>
              </a:rPr>
              <a:t>essential information in tables</a:t>
            </a:r>
            <a:r>
              <a:rPr lang="en-US" b="0" i="0" dirty="0">
                <a:solidFill>
                  <a:srgbClr val="212529"/>
                </a:solidFill>
                <a:effectLst/>
              </a:rPr>
              <a:t>.</a:t>
            </a:r>
          </a:p>
          <a:p>
            <a:r>
              <a:rPr lang="en-US" b="0" i="0" dirty="0">
                <a:solidFill>
                  <a:srgbClr val="212529"/>
                </a:solidFill>
                <a:effectLst/>
              </a:rPr>
              <a:t>A detailed </a:t>
            </a:r>
            <a:r>
              <a:rPr lang="en-US" b="1" i="0" dirty="0">
                <a:solidFill>
                  <a:srgbClr val="212529"/>
                </a:solidFill>
                <a:effectLst/>
              </a:rPr>
              <a:t>template</a:t>
            </a:r>
            <a:r>
              <a:rPr lang="en-US" b="0" i="0" dirty="0">
                <a:solidFill>
                  <a:srgbClr val="212529"/>
                </a:solidFill>
                <a:effectLst/>
              </a:rPr>
              <a:t> is provided. Vendors are encouraged to populate this template for their products. </a:t>
            </a:r>
            <a:endParaRPr lang="en-US" dirty="0">
              <a:solidFill>
                <a:srgbClr val="212529"/>
              </a:solidFill>
            </a:endParaRPr>
          </a:p>
        </p:txBody>
      </p:sp>
      <p:pic>
        <p:nvPicPr>
          <p:cNvPr id="28" name="Picture 27" descr="A pen on a clipboard&#10;&#10;Description automatically generated">
            <a:extLst>
              <a:ext uri="{FF2B5EF4-FFF2-40B4-BE49-F238E27FC236}">
                <a16:creationId xmlns:a16="http://schemas.microsoft.com/office/drawing/2014/main" id="{FD4A2C91-9CBF-4746-E737-9376804283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0717" y="2361422"/>
            <a:ext cx="4570743" cy="281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59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0B0B552-ABEC-F5C0-99CC-BFAA71C3A7E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1346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DA557AA-A6C4-91FA-DCDE-B1BEB981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XA Protocol – based on the CT Protocol model </a:t>
            </a:r>
            <a:r>
              <a:rPr lang="en-US" baseline="30000" dirty="0"/>
              <a:t>2021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68DF3-63B9-9D7D-7F49-EB5B595A4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DICOM® 2023     www.dicomstandard.org     #DICOMConference2023     #DICOM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CEF64-4F16-CBD5-6E79-8C30582F2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BD529C-E7C4-E2DF-5EAB-BFFE92F119D9}"/>
              </a:ext>
            </a:extLst>
          </p:cNvPr>
          <p:cNvSpPr txBox="1"/>
          <p:nvPr/>
        </p:nvSpPr>
        <p:spPr>
          <a:xfrm>
            <a:off x="628810" y="1552734"/>
            <a:ext cx="519591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Use Cases: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Managing protocols site consistent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Record protocol details for follow up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Vendor trouble shooting image quality issues</a:t>
            </a:r>
            <a:br>
              <a:rPr lang="en-US" sz="1400" b="1" dirty="0">
                <a:latin typeface="+mj-lt"/>
              </a:rPr>
            </a:br>
            <a:r>
              <a:rPr lang="en-US" sz="1400" dirty="0">
                <a:latin typeface="+mj-lt"/>
              </a:rPr>
              <a:t>Best practice sharing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Protocol life cycle management, Quality assurance</a:t>
            </a:r>
          </a:p>
          <a:p>
            <a:endParaRPr lang="en-US" sz="1400" b="1" dirty="0">
              <a:latin typeface="+mj-lt"/>
            </a:endParaRPr>
          </a:p>
          <a:p>
            <a:r>
              <a:rPr lang="en-US" sz="1400" b="1" dirty="0">
                <a:latin typeface="+mj-lt"/>
              </a:rPr>
              <a:t>Protocol: Definition part</a:t>
            </a:r>
            <a:br>
              <a:rPr lang="en-US" sz="1400" b="1" dirty="0">
                <a:latin typeface="+mj-lt"/>
              </a:rPr>
            </a:br>
            <a:r>
              <a:rPr lang="en-US" sz="1400" dirty="0">
                <a:latin typeface="+mj-lt"/>
              </a:rPr>
              <a:t>Prepare (</a:t>
            </a:r>
            <a:r>
              <a:rPr lang="en-US" sz="1400" b="1" dirty="0">
                <a:latin typeface="+mj-lt"/>
              </a:rPr>
              <a:t>define setup</a:t>
            </a:r>
            <a:r>
              <a:rPr lang="en-US" sz="1400" dirty="0">
                <a:latin typeface="+mj-lt"/>
              </a:rPr>
              <a:t>) of equipment for an Xray acquisition including:</a:t>
            </a:r>
          </a:p>
          <a:p>
            <a:endParaRPr lang="en-US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Patient preparation &amp; positioning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Equipment characteristics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Acquisition technique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Reconstruction technique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Preliminary image handling such as filtering, enhancement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Results data storage (auto-sending)</a:t>
            </a:r>
          </a:p>
          <a:p>
            <a:endParaRPr lang="en-US" sz="1400" dirty="0">
              <a:latin typeface="+mj-lt"/>
            </a:endParaRPr>
          </a:p>
          <a:p>
            <a:r>
              <a:rPr lang="en-US" sz="1400" b="1" dirty="0">
                <a:latin typeface="+mj-lt"/>
              </a:rPr>
              <a:t>Protocol: Performed part</a:t>
            </a:r>
          </a:p>
          <a:p>
            <a:r>
              <a:rPr lang="en-US" sz="1400" b="1" dirty="0">
                <a:latin typeface="+mj-lt"/>
              </a:rPr>
              <a:t>Record</a:t>
            </a:r>
            <a:r>
              <a:rPr lang="en-US" sz="1400" dirty="0">
                <a:latin typeface="+mj-lt"/>
              </a:rPr>
              <a:t> parameters used during the acquisition / procedure of the Xray equipment.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6F5511-B7EE-CB79-5238-D48DA0F3BB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3622" y="1761977"/>
            <a:ext cx="5718047" cy="398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94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48335DF0-BA7F-25F4-F5C1-878EBA7A49B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33913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DA557AA-A6C4-91FA-DCDE-B1BEB981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Encapsulated 3D objects – additional models </a:t>
            </a:r>
            <a:r>
              <a:rPr lang="en-US" baseline="30000" dirty="0"/>
              <a:t>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68DF3-63B9-9D7D-7F49-EB5B595A4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DICOM® 2023     www.dicomstandard.org     #DICOMConference2023     #DICOM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CEF64-4F16-CBD5-6E79-8C30582F2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E84A5D-7E3F-6512-2155-0B500ACC704F}"/>
              </a:ext>
            </a:extLst>
          </p:cNvPr>
          <p:cNvSpPr txBox="1"/>
          <p:nvPr/>
        </p:nvSpPr>
        <p:spPr>
          <a:xfrm>
            <a:off x="643812" y="1392601"/>
            <a:ext cx="546719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+mj-lt"/>
              </a:rPr>
              <a:t>Use Cases: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Allow store/query/retrieve 3D models, intended for 3D manufacturing </a:t>
            </a:r>
            <a:br>
              <a:rPr lang="en-US" sz="1400" dirty="0">
                <a:latin typeface="+mj-lt"/>
              </a:rPr>
            </a:br>
            <a:r>
              <a:rPr lang="en-US" sz="1400" dirty="0">
                <a:latin typeface="+mj-lt"/>
              </a:rPr>
              <a:t>(and virtual reality), as DICOM objects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Address medical 3D manufacturing and uses of Virtual Reality, </a:t>
            </a:r>
            <a:br>
              <a:rPr lang="en-US" sz="1400" dirty="0">
                <a:latin typeface="+mj-lt"/>
              </a:rPr>
            </a:br>
            <a:r>
              <a:rPr lang="en-US" sz="1400" dirty="0">
                <a:latin typeface="+mj-lt"/>
              </a:rPr>
              <a:t>Augmented Reality, and Mixed Reality.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j-lt"/>
            </a:endParaRPr>
          </a:p>
          <a:p>
            <a:r>
              <a:rPr lang="en-US" sz="1400" dirty="0">
                <a:latin typeface="+mj-lt"/>
              </a:rPr>
              <a:t>New enriched capabilities beyond STL encapsulation: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Support for a new 3D model type: Object File (OBJ)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Identification of models for assembly into a larger object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+mj-lt"/>
              </a:rPr>
              <a:t>Capturing a preferred color for manufacturing </a:t>
            </a:r>
            <a:br>
              <a:rPr lang="en-US" sz="1400" dirty="0">
                <a:latin typeface="+mj-lt"/>
              </a:rPr>
            </a:br>
            <a:r>
              <a:rPr lang="en-US" sz="1400" dirty="0">
                <a:latin typeface="+mj-lt"/>
              </a:rPr>
              <a:t>or display of a model OBJ Encapsulation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+mj-lt"/>
            </a:endParaRP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29050963-6495-E2D4-C70C-ABAB48206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986" y="1712165"/>
            <a:ext cx="4457114" cy="20411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3BBBD9-3DBE-8B97-5B52-5BF0020F92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76110" y="4051955"/>
            <a:ext cx="2147474" cy="19897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248177-31D5-58F8-8232-9E055E700C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5770" y="4060284"/>
            <a:ext cx="2101283" cy="20054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F2C08C-3072-175A-383F-4CA40788F2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5940" y="4048294"/>
            <a:ext cx="2101283" cy="2007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83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6D04C05-E93C-25EF-C017-677A827A526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144856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DA557AA-A6C4-91FA-DCDE-B1BEB981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Neurophysiology Waveform </a:t>
            </a:r>
            <a:r>
              <a:rPr lang="en-US" baseline="30000" dirty="0"/>
              <a:t>2020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68DF3-63B9-9D7D-7F49-EB5B595A4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DICOM® 2023     www.dicomstandard.org     #DICOMConference2023     #DICOM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CEF64-4F16-CBD5-6E79-8C30582F2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636D08-91A7-A828-BB96-CD7A181455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8147" y="2404050"/>
            <a:ext cx="3469833" cy="28171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C5DB4-8729-F958-A815-322333EBE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40" y="1801091"/>
            <a:ext cx="6257749" cy="3973070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+mj-lt"/>
              </a:rPr>
              <a:t>E</a:t>
            </a:r>
            <a:r>
              <a:rPr lang="en-US" sz="1800" b="1" i="0" u="none" strike="noStrike" baseline="0" dirty="0">
                <a:latin typeface="+mj-lt"/>
              </a:rPr>
              <a:t>lectrical activity of the brain: </a:t>
            </a:r>
            <a:r>
              <a:rPr lang="en-US" sz="1800" b="0" i="0" u="none" strike="noStrike" baseline="0" dirty="0">
                <a:latin typeface="+mj-lt"/>
              </a:rPr>
              <a:t>Routine electroencephalography (EEG) data recording collected on the skull.</a:t>
            </a:r>
            <a:br>
              <a:rPr lang="en-US" sz="1800" b="0" i="0" u="none" strike="noStrike" baseline="0" dirty="0">
                <a:latin typeface="+mj-lt"/>
              </a:rPr>
            </a:br>
            <a:endParaRPr lang="en-US" sz="1800" b="0" i="0" u="none" strike="noStrike" baseline="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+mj-lt"/>
              </a:rPr>
              <a:t>E</a:t>
            </a:r>
            <a:r>
              <a:rPr lang="en-US" sz="1800" b="1" i="0" u="none" strike="noStrike" baseline="0" dirty="0">
                <a:latin typeface="+mj-lt"/>
              </a:rPr>
              <a:t>lectrical activity of skeletal muscles: </a:t>
            </a:r>
            <a:r>
              <a:rPr lang="en-US" sz="1800" dirty="0">
                <a:latin typeface="+mj-lt"/>
              </a:rPr>
              <a:t>E</a:t>
            </a:r>
            <a:r>
              <a:rPr lang="en-US" sz="1800" b="0" i="0" u="none" strike="noStrike" baseline="0" dirty="0">
                <a:latin typeface="+mj-lt"/>
              </a:rPr>
              <a:t>lectromyography (EMG) data recording</a:t>
            </a:r>
            <a:r>
              <a:rPr lang="en-US" sz="1800" b="1" i="0" u="none" strike="noStrike" baseline="0" dirty="0">
                <a:latin typeface="+mj-lt"/>
              </a:rPr>
              <a:t>.</a:t>
            </a:r>
            <a:br>
              <a:rPr lang="en-US" sz="1800" b="0" i="0" u="none" strike="noStrike" baseline="0" dirty="0">
                <a:latin typeface="+mj-lt"/>
              </a:rPr>
            </a:br>
            <a:endParaRPr lang="en-US" sz="1800" b="0" i="0" u="none" strike="noStrike" baseline="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+mj-lt"/>
              </a:rPr>
              <a:t>R</a:t>
            </a:r>
            <a:r>
              <a:rPr lang="en-US" sz="1800" b="1" i="0" u="none" strike="noStrike" baseline="0" dirty="0">
                <a:latin typeface="+mj-lt"/>
              </a:rPr>
              <a:t>ecording eye movement </a:t>
            </a:r>
            <a:r>
              <a:rPr lang="en-US" sz="1800" dirty="0">
                <a:latin typeface="+mj-lt"/>
              </a:rPr>
              <a:t>E</a:t>
            </a:r>
            <a:r>
              <a:rPr lang="en-US" sz="1800" b="0" i="0" u="none" strike="noStrike" baseline="0" dirty="0">
                <a:latin typeface="+mj-lt"/>
              </a:rPr>
              <a:t>lectrooculography (EOG) data collected near the eyes</a:t>
            </a:r>
            <a:r>
              <a:rPr lang="en-US" sz="1800" b="1" i="0" u="none" strike="noStrike" baseline="0" dirty="0">
                <a:latin typeface="+mj-lt"/>
              </a:rPr>
              <a:t>.</a:t>
            </a:r>
            <a:br>
              <a:rPr lang="en-US" sz="1800" b="0" i="0" u="none" strike="noStrike" baseline="0" dirty="0">
                <a:latin typeface="+mj-lt"/>
              </a:rPr>
            </a:br>
            <a:endParaRPr lang="en-US" sz="1800" b="0" i="0" u="none" strike="noStrike" baseline="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+mj-lt"/>
              </a:rPr>
              <a:t>Sleep study: </a:t>
            </a:r>
            <a:r>
              <a:rPr lang="en-US" sz="1800" dirty="0">
                <a:latin typeface="+mj-lt"/>
              </a:rPr>
              <a:t>E</a:t>
            </a:r>
            <a:r>
              <a:rPr lang="en-US" sz="1800" b="0" i="0" u="none" strike="noStrike" baseline="0" dirty="0">
                <a:latin typeface="+mj-lt"/>
              </a:rPr>
              <a:t>lectroencephalography (EEG) for a </a:t>
            </a:r>
            <a:r>
              <a:rPr lang="en-US" sz="1800" b="1" i="0" u="none" strike="noStrike" baseline="0" dirty="0">
                <a:latin typeface="+mj-lt"/>
              </a:rPr>
              <a:t>polysomnography</a:t>
            </a:r>
            <a:r>
              <a:rPr lang="en-US" sz="1800" b="0" i="0" u="none" strike="noStrike" baseline="0" dirty="0">
                <a:latin typeface="+mj-lt"/>
              </a:rPr>
              <a:t> (PSG) study.</a:t>
            </a:r>
            <a:br>
              <a:rPr lang="en-US" sz="1800" b="0" i="0" u="none" strike="noStrike" baseline="0" dirty="0">
                <a:latin typeface="+mj-lt"/>
              </a:rPr>
            </a:br>
            <a:endParaRPr lang="en-US" sz="1800" b="0" i="0" u="none" strike="noStrike" baseline="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latin typeface="+mj-lt"/>
              </a:rPr>
              <a:t>R</a:t>
            </a:r>
            <a:r>
              <a:rPr lang="en-US" sz="1800" b="1" i="0" u="none" strike="noStrike" baseline="0" dirty="0">
                <a:latin typeface="+mj-lt"/>
              </a:rPr>
              <a:t>espiratory</a:t>
            </a:r>
            <a:r>
              <a:rPr lang="en-US" sz="1800" b="0" i="0" u="none" strike="noStrike" baseline="0" dirty="0">
                <a:latin typeface="+mj-lt"/>
              </a:rPr>
              <a:t> data using more than a single channel.</a:t>
            </a:r>
            <a:br>
              <a:rPr lang="en-US" sz="1800" b="0" i="0" u="none" strike="noStrike" baseline="0" dirty="0">
                <a:latin typeface="+mj-lt"/>
              </a:rPr>
            </a:br>
            <a:endParaRPr lang="en-US" sz="1800" b="0" i="0" u="none" strike="noStrike" baseline="0" dirty="0">
              <a:latin typeface="+mj-lt"/>
            </a:endParaRPr>
          </a:p>
          <a:p>
            <a:pPr marL="285750" marR="0" indent="-285750" algn="l">
              <a:buFont typeface="Arial" panose="020B0604020202020204" pitchFamily="34" charset="0"/>
              <a:buChar char="•"/>
            </a:pPr>
            <a:r>
              <a:rPr lang="en-US" sz="1800" b="1" i="0" u="none" strike="noStrike" baseline="0" dirty="0">
                <a:latin typeface="+mj-lt"/>
              </a:rPr>
              <a:t>Patient's position </a:t>
            </a:r>
            <a:r>
              <a:rPr lang="en-US" sz="1800" b="0" i="0" u="none" strike="noStrike" baseline="0" dirty="0">
                <a:latin typeface="+mj-lt"/>
              </a:rPr>
              <a:t>continuously. </a:t>
            </a:r>
          </a:p>
        </p:txBody>
      </p:sp>
    </p:spTree>
    <p:extLst>
      <p:ext uri="{BB962C8B-B14F-4D97-AF65-F5344CB8AC3E}">
        <p14:creationId xmlns:p14="http://schemas.microsoft.com/office/powerpoint/2010/main" val="2669508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B525E4B-780D-12CC-5DC0-C3DE1EE4E5A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794636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DA557AA-A6C4-91FA-DCDE-B1BEB981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Where do you find DICOM News and progress?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68DF3-63B9-9D7D-7F49-EB5B595A4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DICOM® 2023     www.dicomstandard.org     #DICOMConference2023     #DICOM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CEF64-4F16-CBD5-6E79-8C30582F2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05D4C4-2A63-3461-CD23-C483AD861127}"/>
              </a:ext>
            </a:extLst>
          </p:cNvPr>
          <p:cNvSpPr txBox="1"/>
          <p:nvPr/>
        </p:nvSpPr>
        <p:spPr>
          <a:xfrm>
            <a:off x="3963860" y="5420205"/>
            <a:ext cx="4261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DICOM Progress</a:t>
            </a:r>
            <a:br>
              <a:rPr lang="en-US" sz="1400" dirty="0">
                <a:latin typeface="+mj-lt"/>
              </a:rPr>
            </a:br>
            <a:r>
              <a:rPr lang="en-US" sz="1400" b="1" dirty="0">
                <a:latin typeface="+mj-lt"/>
              </a:rPr>
              <a:t>https://www.dicomstandard.org/</a:t>
            </a:r>
            <a:br>
              <a:rPr lang="en-US" sz="1400" b="1" dirty="0">
                <a:latin typeface="+mj-lt"/>
              </a:rPr>
            </a:br>
            <a:r>
              <a:rPr lang="en-US" sz="1400" b="1" dirty="0">
                <a:latin typeface="+mj-lt"/>
              </a:rPr>
              <a:t>approved-supplements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8AAB7C-E06B-6115-1FB8-834A8C1D1F57}"/>
              </a:ext>
            </a:extLst>
          </p:cNvPr>
          <p:cNvSpPr txBox="1"/>
          <p:nvPr/>
        </p:nvSpPr>
        <p:spPr>
          <a:xfrm>
            <a:off x="414628" y="5420205"/>
            <a:ext cx="4261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DICOM News</a:t>
            </a:r>
            <a:br>
              <a:rPr lang="en-US" sz="1400" dirty="0">
                <a:latin typeface="+mj-lt"/>
              </a:rPr>
            </a:br>
            <a:r>
              <a:rPr lang="en-US" sz="1400" b="1" dirty="0">
                <a:latin typeface="+mj-lt"/>
              </a:rPr>
              <a:t>https://www.dicomstandard.org/news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5C11AA-A2A5-A140-FF4C-1BB1B777003E}"/>
              </a:ext>
            </a:extLst>
          </p:cNvPr>
          <p:cNvSpPr txBox="1"/>
          <p:nvPr/>
        </p:nvSpPr>
        <p:spPr>
          <a:xfrm>
            <a:off x="8178503" y="5420205"/>
            <a:ext cx="29674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DICOM by feature and year:</a:t>
            </a:r>
            <a:br>
              <a:rPr lang="en-US" sz="1400" dirty="0">
                <a:latin typeface="+mj-lt"/>
              </a:rPr>
            </a:br>
            <a:r>
              <a:rPr lang="en-US" sz="1400" b="1" dirty="0">
                <a:latin typeface="+mj-lt"/>
              </a:rPr>
              <a:t>https://www.dicomstandard.org/</a:t>
            </a:r>
            <a:br>
              <a:rPr lang="en-US" sz="1400" b="1" dirty="0">
                <a:latin typeface="+mj-lt"/>
              </a:rPr>
            </a:br>
            <a:r>
              <a:rPr lang="en-US" sz="1400" b="1" dirty="0">
                <a:latin typeface="+mj-lt"/>
              </a:rPr>
              <a:t>supplements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8FB548-334B-3357-28BB-95E7EADFD344}"/>
              </a:ext>
            </a:extLst>
          </p:cNvPr>
          <p:cNvSpPr txBox="1"/>
          <p:nvPr/>
        </p:nvSpPr>
        <p:spPr>
          <a:xfrm>
            <a:off x="2292926" y="157075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j-lt"/>
              </a:rPr>
              <a:t>The DICOM standard: </a:t>
            </a:r>
          </a:p>
          <a:p>
            <a:r>
              <a:rPr lang="en-US" sz="1400" b="1" dirty="0">
                <a:latin typeface="+mj-lt"/>
              </a:rPr>
              <a:t>https://www.dicomstandard.org/current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10FB0F-65FA-A9B0-9B69-5FBF694289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330" y="1392601"/>
            <a:ext cx="1579877" cy="87951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77382F1-20F5-A62C-A630-D6331F25F914}"/>
              </a:ext>
            </a:extLst>
          </p:cNvPr>
          <p:cNvSpPr/>
          <p:nvPr/>
        </p:nvSpPr>
        <p:spPr>
          <a:xfrm>
            <a:off x="10128993" y="258618"/>
            <a:ext cx="1785916" cy="69272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055F2A-BF37-B25A-6AD5-F9ECCEADCD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3860" y="2380463"/>
            <a:ext cx="3425231" cy="283777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47CF363-BD9B-5B1D-88C4-73E40F1DC9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6330" y="2380463"/>
            <a:ext cx="3584017" cy="275324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3DF6463-B742-CE17-C71D-92FF6A26D3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2604" y="2380463"/>
            <a:ext cx="3769999" cy="304331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32BD92-1FDE-89FE-2CF0-499878D14DF9}"/>
              </a:ext>
            </a:extLst>
          </p:cNvPr>
          <p:cNvCxnSpPr>
            <a:cxnSpLocks/>
          </p:cNvCxnSpPr>
          <p:nvPr/>
        </p:nvCxnSpPr>
        <p:spPr>
          <a:xfrm>
            <a:off x="3913170" y="2210732"/>
            <a:ext cx="0" cy="390334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4B65CAD-AAA1-7BA1-F690-80122CD1CA47}"/>
              </a:ext>
            </a:extLst>
          </p:cNvPr>
          <p:cNvCxnSpPr>
            <a:cxnSpLocks/>
          </p:cNvCxnSpPr>
          <p:nvPr/>
        </p:nvCxnSpPr>
        <p:spPr>
          <a:xfrm>
            <a:off x="7436843" y="2210732"/>
            <a:ext cx="0" cy="390334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801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4905F79-1052-D7AC-F2E0-5F2AA44BAA1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967058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DA557AA-A6C4-91FA-DCDE-B1BEB981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FHIR-DICOM Interop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68DF3-63B9-9D7D-7F49-EB5B595A4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DICOM® 2023     www.dicomstandard.org     #DICOMConference2023     #DICOM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CEF64-4F16-CBD5-6E79-8C30582F2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558D66-BF26-53E4-8171-1CB97D56BA1F}"/>
              </a:ext>
            </a:extLst>
          </p:cNvPr>
          <p:cNvSpPr txBox="1"/>
          <p:nvPr/>
        </p:nvSpPr>
        <p:spPr>
          <a:xfrm>
            <a:off x="581041" y="1724742"/>
            <a:ext cx="39289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ImageStudy </a:t>
            </a:r>
            <a:r>
              <a:rPr lang="en-US" dirty="0">
                <a:latin typeface="+mj-lt"/>
              </a:rPr>
              <a:t>resource</a:t>
            </a:r>
            <a:r>
              <a:rPr lang="en-US" b="1" dirty="0">
                <a:latin typeface="+mj-lt"/>
              </a:rPr>
              <a:t>:</a:t>
            </a:r>
          </a:p>
          <a:p>
            <a:r>
              <a:rPr lang="en-US" dirty="0">
                <a:latin typeface="+mj-lt"/>
              </a:rPr>
              <a:t>Use case illustrations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  <a:p>
            <a:r>
              <a:rPr lang="en-US" b="1" dirty="0">
                <a:latin typeface="+mj-lt"/>
              </a:rPr>
              <a:t>EHR</a:t>
            </a:r>
            <a:r>
              <a:rPr lang="en-US" dirty="0">
                <a:latin typeface="+mj-lt"/>
              </a:rPr>
              <a:t> App </a:t>
            </a:r>
            <a:r>
              <a:rPr lang="en-US" b="1" dirty="0">
                <a:latin typeface="+mj-lt"/>
              </a:rPr>
              <a:t>FHIR-queries</a:t>
            </a:r>
            <a:r>
              <a:rPr lang="en-US" dirty="0">
                <a:latin typeface="+mj-lt"/>
              </a:rPr>
              <a:t> EHR Backend to retrieve </a:t>
            </a:r>
            <a:r>
              <a:rPr lang="en-US" b="1" dirty="0">
                <a:latin typeface="+mj-lt"/>
              </a:rPr>
              <a:t>DICOM</a:t>
            </a:r>
            <a:r>
              <a:rPr lang="en-US" dirty="0">
                <a:latin typeface="+mj-lt"/>
              </a:rPr>
              <a:t> Studies with images for a specific patient. 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Images are displayed with Image Display App (</a:t>
            </a:r>
            <a:r>
              <a:rPr lang="en-US" b="1" dirty="0">
                <a:latin typeface="+mj-lt"/>
              </a:rPr>
              <a:t>IHE profile) </a:t>
            </a:r>
            <a:r>
              <a:rPr lang="en-US" dirty="0">
                <a:latin typeface="+mj-lt"/>
              </a:rPr>
              <a:t>from DICOM Thumbnails.</a:t>
            </a:r>
          </a:p>
          <a:p>
            <a:endParaRPr lang="en-US" dirty="0">
              <a:latin typeface="+mj-lt"/>
            </a:endParaRPr>
          </a:p>
          <a:p>
            <a:r>
              <a:rPr lang="en-US" b="1" dirty="0">
                <a:latin typeface="+mj-lt"/>
              </a:rPr>
              <a:t>ImageStudy </a:t>
            </a:r>
            <a:r>
              <a:rPr lang="en-US" dirty="0">
                <a:latin typeface="+mj-lt"/>
              </a:rPr>
              <a:t>resource is used between primary care, echo lab, and Cathlab IHE XDS-I </a:t>
            </a:r>
            <a:r>
              <a:rPr lang="en-US" b="1" dirty="0">
                <a:latin typeface="+mj-lt"/>
              </a:rPr>
              <a:t>on demand retrieve</a:t>
            </a:r>
            <a:r>
              <a:rPr lang="en-US" dirty="0">
                <a:latin typeface="+mj-lt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BB5CAC-E7EA-F796-C3E2-F5B97433A6F4}"/>
              </a:ext>
            </a:extLst>
          </p:cNvPr>
          <p:cNvSpPr txBox="1"/>
          <p:nvPr/>
        </p:nvSpPr>
        <p:spPr>
          <a:xfrm>
            <a:off x="7528948" y="1724741"/>
            <a:ext cx="392890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ImageSelection </a:t>
            </a:r>
            <a:r>
              <a:rPr lang="en-US" dirty="0">
                <a:latin typeface="+mj-lt"/>
              </a:rPr>
              <a:t>resource</a:t>
            </a:r>
            <a:r>
              <a:rPr lang="en-US" b="1" dirty="0">
                <a:latin typeface="+mj-lt"/>
              </a:rPr>
              <a:t>:</a:t>
            </a:r>
          </a:p>
          <a:p>
            <a:endParaRPr lang="en-US" b="1" dirty="0">
              <a:latin typeface="+mj-lt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>
                <a:latin typeface="+mj-lt"/>
              </a:rPr>
              <a:t>frames, segments, 2D/3D region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>
                <a:latin typeface="+mj-lt"/>
              </a:rPr>
              <a:t>Observation, measurement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>
                <a:latin typeface="+mj-lt"/>
              </a:rPr>
              <a:t>Context sharing</a:t>
            </a:r>
          </a:p>
          <a:p>
            <a:pPr marL="285750" indent="-285750">
              <a:buFontTx/>
              <a:buChar char="-"/>
            </a:pPr>
            <a:endParaRPr lang="en-US" dirty="0">
              <a:latin typeface="+mj-lt"/>
            </a:endParaRPr>
          </a:p>
          <a:p>
            <a:r>
              <a:rPr lang="en-US" b="1" dirty="0">
                <a:latin typeface="+mj-lt"/>
              </a:rPr>
              <a:t>Radiation Dose Summary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>
                <a:latin typeface="+mj-lt"/>
              </a:rPr>
              <a:t>Summary of DICOM dose radiation</a:t>
            </a:r>
          </a:p>
          <a:p>
            <a:endParaRPr lang="en-US" b="1" dirty="0">
              <a:latin typeface="+mj-lt"/>
            </a:endParaRPr>
          </a:p>
          <a:p>
            <a:r>
              <a:rPr lang="en-US" b="1" dirty="0">
                <a:latin typeface="+mj-lt"/>
              </a:rPr>
              <a:t>FHIR Observation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 dirty="0">
                <a:latin typeface="+mj-lt"/>
              </a:rPr>
              <a:t>mapping from DICOM SR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en-US" dirty="0">
              <a:latin typeface="+mj-lt"/>
            </a:endParaRPr>
          </a:p>
          <a:p>
            <a:r>
              <a:rPr lang="en-US" dirty="0">
                <a:latin typeface="+mj-lt"/>
                <a:ea typeface="Calibri" panose="020F0502020204030204" pitchFamily="34" charset="0"/>
              </a:rPr>
              <a:t>I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maging </a:t>
            </a:r>
            <a:r>
              <a:rPr lang="en-US" sz="1800" b="1" dirty="0">
                <a:effectLst/>
                <a:latin typeface="+mj-lt"/>
                <a:ea typeface="Calibri" panose="020F0502020204030204" pitchFamily="34" charset="0"/>
              </a:rPr>
              <a:t>ordering workflow </a:t>
            </a:r>
            <a:r>
              <a:rPr lang="en-US" sz="1800" dirty="0">
                <a:effectLst/>
                <a:latin typeface="+mj-lt"/>
                <a:ea typeface="Calibri" panose="020F0502020204030204" pitchFamily="34" charset="0"/>
              </a:rPr>
              <a:t>in FHIR </a:t>
            </a:r>
            <a:endParaRPr lang="en-US" dirty="0">
              <a:latin typeface="+mj-lt"/>
            </a:endParaRPr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6C8047F3-E7F6-B805-F447-5813D37364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2785" y="1596081"/>
            <a:ext cx="3228262" cy="1815898"/>
          </a:xfrm>
          <a:prstGeom prst="rect">
            <a:avLst/>
          </a:prstGeom>
        </p:spPr>
      </p:pic>
      <p:pic>
        <p:nvPicPr>
          <p:cNvPr id="11" name="Picture 10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B17F01B9-CB0E-FF3F-2015-FE529F4FE7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6263" y="3904510"/>
            <a:ext cx="3566368" cy="200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78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8F13E908-CB92-C962-3641-84057F04ADB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407836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DA557AA-A6C4-91FA-DCDE-B1BEB981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en-US" dirty="0"/>
              <a:t>Contacts for further information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68DF3-63B9-9D7D-7F49-EB5B595A4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DICOM® 2023     www.dicomstandard.org     #DICOMConference2023     #DICOM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CEF64-4F16-CBD5-6E79-8C30582F2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BEEAF8-0BA0-AAE8-5A5A-E3A6401D6350}"/>
              </a:ext>
            </a:extLst>
          </p:cNvPr>
          <p:cNvSpPr txBox="1"/>
          <p:nvPr/>
        </p:nvSpPr>
        <p:spPr>
          <a:xfrm>
            <a:off x="584298" y="1895955"/>
            <a:ext cx="3630168" cy="4042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b="1" dirty="0"/>
              <a:t>Security, TLS</a:t>
            </a:r>
          </a:p>
          <a:p>
            <a:pPr>
              <a:lnSpc>
                <a:spcPts val="1400"/>
              </a:lnSpc>
            </a:pPr>
            <a:r>
              <a:rPr lang="en-US" sz="1400" dirty="0"/>
              <a:t>Robert Horn</a:t>
            </a:r>
          </a:p>
          <a:p>
            <a:pPr>
              <a:lnSpc>
                <a:spcPts val="1400"/>
              </a:lnSpc>
            </a:pPr>
            <a:endParaRPr lang="en-US" sz="1400" dirty="0"/>
          </a:p>
          <a:p>
            <a:pPr>
              <a:lnSpc>
                <a:spcPts val="1400"/>
              </a:lnSpc>
            </a:pPr>
            <a:r>
              <a:rPr lang="en-US" sz="1400" b="1" dirty="0"/>
              <a:t>Web Services</a:t>
            </a:r>
          </a:p>
          <a:p>
            <a:pPr>
              <a:lnSpc>
                <a:spcPts val="1400"/>
              </a:lnSpc>
            </a:pPr>
            <a:r>
              <a:rPr lang="en-US" sz="1400" dirty="0"/>
              <a:t>Dieter Krotz</a:t>
            </a:r>
          </a:p>
          <a:p>
            <a:pPr>
              <a:lnSpc>
                <a:spcPts val="1400"/>
              </a:lnSpc>
            </a:pPr>
            <a:r>
              <a:rPr lang="en-US" sz="1400" dirty="0"/>
              <a:t>Bill Wallace</a:t>
            </a:r>
          </a:p>
          <a:p>
            <a:pPr>
              <a:lnSpc>
                <a:spcPts val="1400"/>
              </a:lnSpc>
            </a:pPr>
            <a:endParaRPr lang="en-US" sz="1400" dirty="0"/>
          </a:p>
          <a:p>
            <a:pPr>
              <a:lnSpc>
                <a:spcPts val="1400"/>
              </a:lnSpc>
            </a:pPr>
            <a:r>
              <a:rPr lang="en-US" sz="1400" b="1" dirty="0"/>
              <a:t>Photoacoustic Image</a:t>
            </a:r>
          </a:p>
          <a:p>
            <a:pPr>
              <a:lnSpc>
                <a:spcPts val="1400"/>
              </a:lnSpc>
            </a:pPr>
            <a:r>
              <a:rPr lang="en-US" sz="1400" dirty="0"/>
              <a:t>Brian Bialecki</a:t>
            </a:r>
          </a:p>
          <a:p>
            <a:pPr>
              <a:lnSpc>
                <a:spcPts val="1400"/>
              </a:lnSpc>
            </a:pPr>
            <a:endParaRPr lang="en-US" sz="1400" dirty="0"/>
          </a:p>
          <a:p>
            <a:pPr>
              <a:lnSpc>
                <a:spcPts val="1400"/>
              </a:lnSpc>
            </a:pPr>
            <a:r>
              <a:rPr lang="en-US" sz="1400" b="1" dirty="0"/>
              <a:t>Gender Enhancement - Patient Model</a:t>
            </a:r>
          </a:p>
          <a:p>
            <a:pPr>
              <a:lnSpc>
                <a:spcPts val="1400"/>
              </a:lnSpc>
            </a:pPr>
            <a:r>
              <a:rPr lang="en-US" sz="1400" dirty="0"/>
              <a:t>Robert Horn</a:t>
            </a:r>
          </a:p>
          <a:p>
            <a:pPr>
              <a:lnSpc>
                <a:spcPts val="1400"/>
              </a:lnSpc>
            </a:pPr>
            <a:endParaRPr lang="en-US" sz="1400" dirty="0"/>
          </a:p>
          <a:p>
            <a:pPr>
              <a:lnSpc>
                <a:spcPts val="1400"/>
              </a:lnSpc>
            </a:pPr>
            <a:r>
              <a:rPr lang="en-US" sz="1400" b="1" dirty="0"/>
              <a:t>Greyscale Presentation State</a:t>
            </a:r>
          </a:p>
          <a:p>
            <a:pPr>
              <a:lnSpc>
                <a:spcPts val="1400"/>
              </a:lnSpc>
            </a:pPr>
            <a:r>
              <a:rPr lang="en-US" sz="1400" dirty="0"/>
              <a:t>Nicholas Bevins</a:t>
            </a:r>
          </a:p>
          <a:p>
            <a:pPr>
              <a:lnSpc>
                <a:spcPts val="1400"/>
              </a:lnSpc>
            </a:pPr>
            <a:endParaRPr lang="en-US" sz="1400" dirty="0"/>
          </a:p>
          <a:p>
            <a:pPr>
              <a:lnSpc>
                <a:spcPts val="1400"/>
              </a:lnSpc>
            </a:pPr>
            <a:r>
              <a:rPr lang="en-US" sz="1400" b="1" dirty="0"/>
              <a:t>Elastography SR</a:t>
            </a:r>
          </a:p>
          <a:p>
            <a:pPr>
              <a:lnSpc>
                <a:spcPts val="1400"/>
              </a:lnSpc>
            </a:pPr>
            <a:r>
              <a:rPr lang="en-US" sz="1400" dirty="0"/>
              <a:t>Kevin O'Donnell</a:t>
            </a:r>
          </a:p>
          <a:p>
            <a:pPr>
              <a:lnSpc>
                <a:spcPts val="1400"/>
              </a:lnSpc>
            </a:pPr>
            <a:endParaRPr lang="en-US" sz="1400" dirty="0"/>
          </a:p>
          <a:p>
            <a:pPr>
              <a:lnSpc>
                <a:spcPts val="1400"/>
              </a:lnSpc>
            </a:pPr>
            <a:r>
              <a:rPr lang="en-US" sz="1400" b="1" dirty="0"/>
              <a:t>X-ray</a:t>
            </a:r>
          </a:p>
          <a:p>
            <a:pPr>
              <a:lnSpc>
                <a:spcPts val="1400"/>
              </a:lnSpc>
            </a:pPr>
            <a:r>
              <a:rPr lang="en-US" sz="1400" dirty="0"/>
              <a:t>Francisco Sureda</a:t>
            </a:r>
          </a:p>
          <a:p>
            <a:pPr>
              <a:lnSpc>
                <a:spcPts val="1400"/>
              </a:lnSpc>
            </a:pP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069D4C-69EA-1771-C7AF-9C4A44E3C19B}"/>
              </a:ext>
            </a:extLst>
          </p:cNvPr>
          <p:cNvSpPr txBox="1"/>
          <p:nvPr/>
        </p:nvSpPr>
        <p:spPr>
          <a:xfrm>
            <a:off x="4183483" y="1895956"/>
            <a:ext cx="3630168" cy="458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b="1" dirty="0"/>
              <a:t>HL7 DICOM Interop</a:t>
            </a:r>
          </a:p>
          <a:p>
            <a:pPr>
              <a:lnSpc>
                <a:spcPts val="1400"/>
              </a:lnSpc>
            </a:pPr>
            <a:r>
              <a:rPr lang="en-US" sz="1400" dirty="0"/>
              <a:t>Jonathan Whitby</a:t>
            </a:r>
          </a:p>
          <a:p>
            <a:pPr>
              <a:lnSpc>
                <a:spcPts val="1400"/>
              </a:lnSpc>
            </a:pPr>
            <a:r>
              <a:rPr lang="en-US" sz="1400" dirty="0"/>
              <a:t>Chris Lindop</a:t>
            </a:r>
          </a:p>
          <a:p>
            <a:pPr>
              <a:lnSpc>
                <a:spcPts val="1400"/>
              </a:lnSpc>
            </a:pPr>
            <a:endParaRPr lang="en-US" sz="1400" dirty="0"/>
          </a:p>
          <a:p>
            <a:pPr>
              <a:lnSpc>
                <a:spcPts val="1400"/>
              </a:lnSpc>
            </a:pPr>
            <a:r>
              <a:rPr lang="en-US" sz="1400" b="1" dirty="0"/>
              <a:t>Neurophysical Waveform</a:t>
            </a:r>
          </a:p>
          <a:p>
            <a:pPr>
              <a:lnSpc>
                <a:spcPts val="1400"/>
              </a:lnSpc>
            </a:pPr>
            <a:r>
              <a:rPr lang="en-US" sz="1400" dirty="0"/>
              <a:t>Silvia Winkler</a:t>
            </a:r>
          </a:p>
          <a:p>
            <a:pPr>
              <a:lnSpc>
                <a:spcPts val="1400"/>
              </a:lnSpc>
            </a:pPr>
            <a:endParaRPr lang="en-US" sz="1400" dirty="0"/>
          </a:p>
          <a:p>
            <a:pPr>
              <a:lnSpc>
                <a:spcPts val="1400"/>
              </a:lnSpc>
            </a:pPr>
            <a:r>
              <a:rPr lang="en-US" sz="1400" b="1" dirty="0"/>
              <a:t>Cone Beam CT</a:t>
            </a:r>
          </a:p>
          <a:p>
            <a:pPr>
              <a:lnSpc>
                <a:spcPts val="1400"/>
              </a:lnSpc>
            </a:pPr>
            <a:r>
              <a:rPr lang="en-US" sz="1400" dirty="0"/>
              <a:t>Nick Bevins</a:t>
            </a:r>
          </a:p>
          <a:p>
            <a:pPr>
              <a:lnSpc>
                <a:spcPts val="1400"/>
              </a:lnSpc>
            </a:pPr>
            <a:endParaRPr lang="en-US" sz="1400" dirty="0"/>
          </a:p>
          <a:p>
            <a:pPr>
              <a:lnSpc>
                <a:spcPts val="1400"/>
              </a:lnSpc>
            </a:pPr>
            <a:r>
              <a:rPr lang="en-US" sz="1400" b="1" dirty="0"/>
              <a:t>MR Prostate</a:t>
            </a:r>
          </a:p>
          <a:p>
            <a:pPr>
              <a:lnSpc>
                <a:spcPts val="1400"/>
              </a:lnSpc>
            </a:pPr>
            <a:r>
              <a:rPr lang="en-US" sz="1400" dirty="0"/>
              <a:t>Andrey Fedorov</a:t>
            </a:r>
          </a:p>
          <a:p>
            <a:pPr>
              <a:lnSpc>
                <a:spcPts val="1400"/>
              </a:lnSpc>
            </a:pPr>
            <a:endParaRPr lang="en-US" sz="1400" dirty="0"/>
          </a:p>
          <a:p>
            <a:pPr>
              <a:lnSpc>
                <a:spcPts val="1400"/>
              </a:lnSpc>
            </a:pPr>
            <a:r>
              <a:rPr lang="en-US" sz="1400" b="1" dirty="0"/>
              <a:t>Web Services</a:t>
            </a:r>
          </a:p>
          <a:p>
            <a:pPr>
              <a:lnSpc>
                <a:spcPts val="1400"/>
              </a:lnSpc>
            </a:pPr>
            <a:r>
              <a:rPr lang="en-US" sz="1400" dirty="0"/>
              <a:t>Bialecki, Brian</a:t>
            </a:r>
          </a:p>
          <a:p>
            <a:pPr>
              <a:lnSpc>
                <a:spcPts val="1400"/>
              </a:lnSpc>
            </a:pPr>
            <a:endParaRPr lang="en-US" sz="1400" dirty="0"/>
          </a:p>
          <a:p>
            <a:pPr>
              <a:lnSpc>
                <a:spcPts val="1400"/>
              </a:lnSpc>
            </a:pPr>
            <a:r>
              <a:rPr lang="en-US" sz="1400" b="1" dirty="0"/>
              <a:t>Physics</a:t>
            </a:r>
          </a:p>
          <a:p>
            <a:pPr>
              <a:lnSpc>
                <a:spcPts val="1400"/>
              </a:lnSpc>
            </a:pPr>
            <a:r>
              <a:rPr lang="en-US" sz="1400" dirty="0"/>
              <a:t>Nicholas Bevins</a:t>
            </a:r>
          </a:p>
          <a:p>
            <a:pPr>
              <a:lnSpc>
                <a:spcPts val="1400"/>
              </a:lnSpc>
            </a:pPr>
            <a:r>
              <a:rPr lang="en-US" sz="1400" dirty="0"/>
              <a:t>Brian Bialecki</a:t>
            </a:r>
          </a:p>
          <a:p>
            <a:pPr>
              <a:lnSpc>
                <a:spcPts val="1400"/>
              </a:lnSpc>
            </a:pPr>
            <a:endParaRPr lang="en-US" sz="1400" dirty="0"/>
          </a:p>
          <a:p>
            <a:pPr>
              <a:lnSpc>
                <a:spcPts val="1400"/>
              </a:lnSpc>
            </a:pPr>
            <a:r>
              <a:rPr lang="en-US" sz="1400" b="1" dirty="0"/>
              <a:t>Video, Compression</a:t>
            </a:r>
          </a:p>
          <a:p>
            <a:pPr>
              <a:lnSpc>
                <a:spcPts val="1400"/>
              </a:lnSpc>
            </a:pPr>
            <a:r>
              <a:rPr lang="en-US" sz="1400" dirty="0"/>
              <a:t>Bill Wallace</a:t>
            </a:r>
          </a:p>
          <a:p>
            <a:pPr>
              <a:lnSpc>
                <a:spcPts val="1400"/>
              </a:lnSpc>
            </a:pPr>
            <a:endParaRPr lang="en-US" sz="1400" dirty="0"/>
          </a:p>
          <a:p>
            <a:pPr>
              <a:lnSpc>
                <a:spcPts val="1400"/>
              </a:lnSpc>
            </a:pPr>
            <a:endParaRPr lang="en-US" sz="1400" dirty="0"/>
          </a:p>
          <a:p>
            <a:pPr>
              <a:lnSpc>
                <a:spcPts val="1400"/>
              </a:lnSpc>
            </a:pP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CBEF9D-89F7-75AF-B810-36BB1E67CCC7}"/>
              </a:ext>
            </a:extLst>
          </p:cNvPr>
          <p:cNvSpPr txBox="1"/>
          <p:nvPr/>
        </p:nvSpPr>
        <p:spPr>
          <a:xfrm>
            <a:off x="7974359" y="1898320"/>
            <a:ext cx="3630168" cy="4403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b="1" dirty="0"/>
              <a:t>Realtime video</a:t>
            </a:r>
          </a:p>
          <a:p>
            <a:pPr>
              <a:lnSpc>
                <a:spcPts val="1400"/>
              </a:lnSpc>
            </a:pPr>
            <a:r>
              <a:rPr lang="en-US" sz="1400" dirty="0"/>
              <a:t>Emmanuel Cordonnier</a:t>
            </a:r>
          </a:p>
          <a:p>
            <a:pPr>
              <a:lnSpc>
                <a:spcPts val="1400"/>
              </a:lnSpc>
            </a:pPr>
            <a:endParaRPr lang="en-US" sz="1400" dirty="0"/>
          </a:p>
          <a:p>
            <a:pPr>
              <a:lnSpc>
                <a:spcPts val="1400"/>
              </a:lnSpc>
            </a:pPr>
            <a:r>
              <a:rPr lang="en-US" sz="1400" b="1" dirty="0"/>
              <a:t>Archive Inventory</a:t>
            </a:r>
          </a:p>
          <a:p>
            <a:pPr>
              <a:lnSpc>
                <a:spcPts val="1400"/>
              </a:lnSpc>
            </a:pPr>
            <a:r>
              <a:rPr lang="en-US" sz="1400" dirty="0"/>
              <a:t>Harry Solomon</a:t>
            </a:r>
          </a:p>
          <a:p>
            <a:pPr>
              <a:lnSpc>
                <a:spcPts val="1400"/>
              </a:lnSpc>
            </a:pPr>
            <a:endParaRPr lang="en-US" sz="1400" dirty="0"/>
          </a:p>
          <a:p>
            <a:pPr>
              <a:lnSpc>
                <a:spcPts val="1400"/>
              </a:lnSpc>
            </a:pPr>
            <a:r>
              <a:rPr lang="en-US" sz="1400" b="1" dirty="0"/>
              <a:t>DCS template</a:t>
            </a:r>
          </a:p>
          <a:p>
            <a:pPr>
              <a:lnSpc>
                <a:spcPts val="1400"/>
              </a:lnSpc>
            </a:pPr>
            <a:r>
              <a:rPr lang="en-US" sz="1400" dirty="0"/>
              <a:t>Antje Schroeder</a:t>
            </a:r>
          </a:p>
          <a:p>
            <a:pPr>
              <a:lnSpc>
                <a:spcPts val="1400"/>
              </a:lnSpc>
            </a:pPr>
            <a:endParaRPr lang="en-US" sz="1400" dirty="0"/>
          </a:p>
          <a:p>
            <a:pPr>
              <a:lnSpc>
                <a:spcPts val="1400"/>
              </a:lnSpc>
            </a:pPr>
            <a:r>
              <a:rPr lang="en-US" sz="1400" b="1" dirty="0"/>
              <a:t>Radiotherapy</a:t>
            </a:r>
          </a:p>
          <a:p>
            <a:pPr>
              <a:lnSpc>
                <a:spcPts val="1400"/>
              </a:lnSpc>
            </a:pPr>
            <a:r>
              <a:rPr lang="en-US" sz="1400" dirty="0"/>
              <a:t>Christof Schadt</a:t>
            </a:r>
          </a:p>
          <a:p>
            <a:pPr>
              <a:lnSpc>
                <a:spcPts val="1400"/>
              </a:lnSpc>
            </a:pPr>
            <a:r>
              <a:rPr lang="en-US" sz="1400" dirty="0"/>
              <a:t>Ulrich Busch</a:t>
            </a:r>
          </a:p>
          <a:p>
            <a:pPr>
              <a:lnSpc>
                <a:spcPts val="1400"/>
              </a:lnSpc>
            </a:pPr>
            <a:r>
              <a:rPr lang="en-US" sz="1400" dirty="0"/>
              <a:t>Jim Percy</a:t>
            </a:r>
          </a:p>
          <a:p>
            <a:pPr>
              <a:lnSpc>
                <a:spcPts val="1400"/>
              </a:lnSpc>
            </a:pPr>
            <a:endParaRPr lang="en-US" sz="1400" dirty="0"/>
          </a:p>
          <a:p>
            <a:pPr>
              <a:lnSpc>
                <a:spcPts val="1400"/>
              </a:lnSpc>
            </a:pPr>
            <a:r>
              <a:rPr lang="en-US" sz="1400" b="1" dirty="0"/>
              <a:t>Microscopy, Dermoscopy</a:t>
            </a:r>
          </a:p>
          <a:p>
            <a:pPr>
              <a:lnSpc>
                <a:spcPts val="1400"/>
              </a:lnSpc>
            </a:pPr>
            <a:r>
              <a:rPr lang="en-US" sz="1400" dirty="0"/>
              <a:t>Liam Caffery</a:t>
            </a:r>
          </a:p>
          <a:p>
            <a:pPr>
              <a:lnSpc>
                <a:spcPts val="1400"/>
              </a:lnSpc>
            </a:pPr>
            <a:endParaRPr lang="en-US" sz="1400" dirty="0"/>
          </a:p>
          <a:p>
            <a:pPr>
              <a:lnSpc>
                <a:spcPts val="1400"/>
              </a:lnSpc>
            </a:pPr>
            <a:r>
              <a:rPr lang="en-US" sz="1400" b="1" dirty="0"/>
              <a:t>Whole Slide Imaging</a:t>
            </a:r>
          </a:p>
          <a:p>
            <a:pPr>
              <a:lnSpc>
                <a:spcPts val="1400"/>
              </a:lnSpc>
            </a:pPr>
            <a:r>
              <a:rPr lang="en-US" sz="1400" dirty="0"/>
              <a:t>David Clunie</a:t>
            </a:r>
          </a:p>
          <a:p>
            <a:pPr>
              <a:lnSpc>
                <a:spcPts val="1400"/>
              </a:lnSpc>
            </a:pPr>
            <a:endParaRPr lang="en-US" sz="1400" dirty="0"/>
          </a:p>
          <a:p>
            <a:pPr>
              <a:lnSpc>
                <a:spcPts val="1400"/>
              </a:lnSpc>
            </a:pPr>
            <a:r>
              <a:rPr lang="en-US" sz="1400" b="1" dirty="0"/>
              <a:t>3D Manufacturing</a:t>
            </a:r>
          </a:p>
          <a:p>
            <a:pPr>
              <a:lnSpc>
                <a:spcPts val="1400"/>
              </a:lnSpc>
            </a:pPr>
            <a:r>
              <a:rPr lang="en-US" sz="1400" dirty="0"/>
              <a:t>Allan Noordvyk</a:t>
            </a:r>
          </a:p>
          <a:p>
            <a:pPr>
              <a:lnSpc>
                <a:spcPts val="1400"/>
              </a:lnSpc>
            </a:pPr>
            <a:r>
              <a:rPr lang="en-US" sz="1400" dirty="0"/>
              <a:t>Justin Ryan</a:t>
            </a:r>
          </a:p>
          <a:p>
            <a:pPr>
              <a:lnSpc>
                <a:spcPts val="1400"/>
              </a:lnSpc>
            </a:pPr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D7FB4C-628E-5B1F-72B9-761193BDD48F}"/>
              </a:ext>
            </a:extLst>
          </p:cNvPr>
          <p:cNvSpPr txBox="1"/>
          <p:nvPr/>
        </p:nvSpPr>
        <p:spPr>
          <a:xfrm>
            <a:off x="7974359" y="325895"/>
            <a:ext cx="3980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DICOM Secretariat  </a:t>
            </a:r>
            <a:r>
              <a:rPr lang="pt-BR" dirty="0">
                <a:hlinkClick r:id="rId5"/>
              </a:rPr>
              <a:t>dicom@dicomstandard.org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659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AE417-352D-DE70-4B94-4D4299F7C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351D4-6089-C7D6-2ED5-4435CB186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6291" y="2596896"/>
            <a:ext cx="9328591" cy="31912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dirty="0"/>
              <a:t>Björn Nolte</a:t>
            </a:r>
          </a:p>
          <a:p>
            <a:pPr marL="0" indent="0" algn="just">
              <a:buNone/>
            </a:pPr>
            <a:r>
              <a:rPr lang="en-US" sz="3200" dirty="0">
                <a:hlinkClick r:id="rId2"/>
              </a:rPr>
              <a:t>bjoern.nolte@siemens-healthineers.com</a:t>
            </a:r>
            <a:r>
              <a:rPr lang="en-US" sz="3200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AD7306-D6B2-9671-F67A-B74AE89C3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DICOM® 2023     www.dicomstandard.org     #DICOMConference2023     #DICOM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B238A-2553-095E-275A-1ABDD6CB2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444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1A2CA0D2-F82B-36A1-E2D9-F9EDE35329C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56770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DA557AA-A6C4-91FA-DCDE-B1BEB981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What is currently in development?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68DF3-63B9-9D7D-7F49-EB5B595A4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DICOM® 2023     www.dicomstandard.org     #DICOMConference2023     #DICOM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CEF64-4F16-CBD5-6E79-8C30582F2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21AE7-A9FE-816B-930C-0B8094D8C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592" y="1587620"/>
            <a:ext cx="10556817" cy="28365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84C19C-C44F-7A88-3989-AE21FA6A2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591" y="4520617"/>
            <a:ext cx="10749077" cy="136703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344A05F-90F8-73C0-B1DC-FD6DB43AC5D8}"/>
              </a:ext>
            </a:extLst>
          </p:cNvPr>
          <p:cNvSpPr txBox="1">
            <a:spLocks/>
          </p:cNvSpPr>
          <p:nvPr/>
        </p:nvSpPr>
        <p:spPr>
          <a:xfrm rot="5400000">
            <a:off x="-609986" y="3212631"/>
            <a:ext cx="2166777" cy="482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063" rtl="0" eaLnBrk="1" latinLnBrk="0" hangingPunct="1">
              <a:spcBef>
                <a:spcPct val="0"/>
              </a:spcBef>
              <a:buNone/>
              <a:defRPr sz="2800" b="0" kern="1200" cap="none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/>
              <a:t>August 2023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687ACDC-4358-9327-6024-E165B21BC3ED}"/>
              </a:ext>
            </a:extLst>
          </p:cNvPr>
          <p:cNvSpPr txBox="1">
            <a:spLocks/>
          </p:cNvSpPr>
          <p:nvPr/>
        </p:nvSpPr>
        <p:spPr>
          <a:xfrm rot="5400000">
            <a:off x="-322635" y="5334114"/>
            <a:ext cx="1641094" cy="482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063" rtl="0" eaLnBrk="1" latinLnBrk="0" hangingPunct="1">
              <a:spcBef>
                <a:spcPct val="0"/>
              </a:spcBef>
              <a:buNone/>
              <a:defRPr sz="2800" b="0" kern="1200" cap="none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/>
              <a:t>June 2023</a:t>
            </a:r>
          </a:p>
        </p:txBody>
      </p:sp>
    </p:spTree>
    <p:extLst>
      <p:ext uri="{BB962C8B-B14F-4D97-AF65-F5344CB8AC3E}">
        <p14:creationId xmlns:p14="http://schemas.microsoft.com/office/powerpoint/2010/main" val="1630521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A392A808-2BAB-70DE-D949-858D7AD72AE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891045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DA557AA-A6C4-91FA-DCDE-B1BEB981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What is currently in development?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68DF3-63B9-9D7D-7F49-EB5B595A4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DICOM® 2023     www.dicomstandard.org     #DICOMConference2023     #DICOM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CEF64-4F16-CBD5-6E79-8C30582F2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C02E8D3-6511-7646-C7E6-F2F1C75A00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299" y="2103823"/>
            <a:ext cx="11057370" cy="158558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206FAAB-6A63-344A-C76F-6766877C48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300" y="4159216"/>
            <a:ext cx="11057369" cy="148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922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1DC77D8-5906-F2EC-4135-EB746DEC7CC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75226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1DC77D8-5906-F2EC-4135-EB746DEC7C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68DF3-63B9-9D7D-7F49-EB5B595A4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DICOM® 2023     www.dicomstandard.org     #DICOMConference2023     #DICOM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CEF64-4F16-CBD5-6E79-8C30582F2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8202AA-DA7F-DF66-B441-83FA495AB7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020" y="1589274"/>
            <a:ext cx="5772726" cy="20649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201A5C6-F054-68B4-8AF2-F698AF68EA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020" y="3814300"/>
            <a:ext cx="10746650" cy="2020787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22B9F39B-115A-063C-FF25-D861BC4BE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What made it into DICOM in the last years?</a:t>
            </a:r>
          </a:p>
        </p:txBody>
      </p:sp>
    </p:spTree>
    <p:extLst>
      <p:ext uri="{BB962C8B-B14F-4D97-AF65-F5344CB8AC3E}">
        <p14:creationId xmlns:p14="http://schemas.microsoft.com/office/powerpoint/2010/main" val="390406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D1DC77D8-5906-F2EC-4135-EB746DEC7CC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320285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D1DC77D8-5906-F2EC-4135-EB746DEC7C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68DF3-63B9-9D7D-7F49-EB5B595A4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DICOM® 2023     www.dicomstandard.org     #DICOMConference2023     #DICOM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CEF64-4F16-CBD5-6E79-8C30582F2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316F4A7-854B-C0D5-2C89-7923C5029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840" y="1569732"/>
            <a:ext cx="10686829" cy="213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36DA9B-BD5D-BA86-8E39-FC44C362FC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3796" y="3879463"/>
            <a:ext cx="10628916" cy="2176651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FF598C23-5E6A-8A48-2588-71922915B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What made it into DICOM in the last years?</a:t>
            </a:r>
          </a:p>
        </p:txBody>
      </p:sp>
    </p:spTree>
    <p:extLst>
      <p:ext uri="{BB962C8B-B14F-4D97-AF65-F5344CB8AC3E}">
        <p14:creationId xmlns:p14="http://schemas.microsoft.com/office/powerpoint/2010/main" val="2314105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8A95C253-8D5E-ED27-8530-9920C87CC8C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11699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DA557AA-A6C4-91FA-DCDE-B1BEB981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General 32-bit ECG Waveform </a:t>
            </a:r>
            <a:r>
              <a:rPr lang="en-US" baseline="30000" dirty="0"/>
              <a:t>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C6F26-F5F8-6446-E5EA-7CE91D806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41" y="1746504"/>
            <a:ext cx="6013723" cy="4041648"/>
          </a:xfrm>
        </p:spPr>
        <p:txBody>
          <a:bodyPr/>
          <a:lstStyle/>
          <a:p>
            <a:r>
              <a:rPr lang="en-US" b="0" i="0" dirty="0">
                <a:solidFill>
                  <a:srgbClr val="212529"/>
                </a:solidFill>
                <a:effectLst/>
              </a:rPr>
              <a:t>ECG Waveform SOP Class (based on the existing General ECG SOP Class) with fewer constraints.</a:t>
            </a:r>
          </a:p>
          <a:p>
            <a:r>
              <a:rPr lang="en-US" b="0" i="0" dirty="0">
                <a:solidFill>
                  <a:srgbClr val="212529"/>
                </a:solidFill>
                <a:effectLst/>
              </a:rPr>
              <a:t>The High-Resolution SOP class permits </a:t>
            </a:r>
            <a:r>
              <a:rPr lang="en-US" b="1" i="0" dirty="0">
                <a:solidFill>
                  <a:srgbClr val="212529"/>
                </a:solidFill>
                <a:effectLst/>
              </a:rPr>
              <a:t>32 bits per sample</a:t>
            </a:r>
            <a:r>
              <a:rPr lang="en-US" b="0" i="0" dirty="0">
                <a:solidFill>
                  <a:srgbClr val="212529"/>
                </a:solidFill>
                <a:effectLst/>
              </a:rPr>
              <a:t>. The already available General ECG SOP class can store waveform with 16 bits per sample.</a:t>
            </a:r>
          </a:p>
          <a:p>
            <a:r>
              <a:rPr lang="en-US" b="0" i="0" dirty="0">
                <a:solidFill>
                  <a:srgbClr val="212529"/>
                </a:solidFill>
                <a:effectLst/>
              </a:rPr>
              <a:t>In clinical neurophysiology it is common practice to acquire ECG data together with the routine scalp EEG or in case of a sleep study.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68DF3-63B9-9D7D-7F49-EB5B595A4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DICOM® 2023     www.dicomstandard.org     #DICOMConference2023     #DICOM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CEF64-4F16-CBD5-6E79-8C30582F2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6" name="Picture 15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DF6ED1E0-1D21-379F-2F7F-984937269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6040" y="2606379"/>
            <a:ext cx="3938841" cy="242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050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B3E3B7DA-0F6A-5D55-712C-21FD5A9B707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261432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DA557AA-A6C4-91FA-DCDE-B1BEB981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Photoacoustic Image </a:t>
            </a:r>
            <a:r>
              <a:rPr lang="en-US" baseline="30000" dirty="0"/>
              <a:t>2023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C6F26-F5F8-6446-E5EA-7CE91D806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1692448"/>
            <a:ext cx="4905358" cy="4107134"/>
          </a:xfrm>
        </p:spPr>
        <p:txBody>
          <a:bodyPr>
            <a:normAutofit lnSpcReduction="10000"/>
          </a:bodyPr>
          <a:lstStyle/>
          <a:p>
            <a:r>
              <a:rPr lang="en-US" b="0" i="0" dirty="0">
                <a:solidFill>
                  <a:srgbClr val="212529"/>
                </a:solidFill>
                <a:effectLst/>
              </a:rPr>
              <a:t>Photoacoustic (PA) imaging enables optical absorption in biological tissues with acoustic resolution.</a:t>
            </a:r>
          </a:p>
          <a:p>
            <a:r>
              <a:rPr lang="en-US" b="0" i="0" dirty="0">
                <a:solidFill>
                  <a:srgbClr val="212529"/>
                </a:solidFill>
                <a:effectLst/>
              </a:rPr>
              <a:t>Photoacoustic Imaging is in widespread use in </a:t>
            </a:r>
            <a:r>
              <a:rPr lang="en-US" b="1" i="0" dirty="0">
                <a:solidFill>
                  <a:srgbClr val="212529"/>
                </a:solidFill>
                <a:effectLst/>
              </a:rPr>
              <a:t>preclinical research labs </a:t>
            </a:r>
            <a:r>
              <a:rPr lang="en-US" b="0" i="0" dirty="0">
                <a:solidFill>
                  <a:srgbClr val="212529"/>
                </a:solidFill>
                <a:effectLst/>
              </a:rPr>
              <a:t>and is currently being translated to clinical applications.</a:t>
            </a:r>
          </a:p>
          <a:p>
            <a:r>
              <a:rPr lang="en-US" b="0" i="0" dirty="0">
                <a:solidFill>
                  <a:srgbClr val="212529"/>
                </a:solidFill>
                <a:effectLst/>
              </a:rPr>
              <a:t>Frequently used in </a:t>
            </a:r>
            <a:r>
              <a:rPr lang="en-US" b="1" i="0" dirty="0">
                <a:solidFill>
                  <a:srgbClr val="212529"/>
                </a:solidFill>
                <a:effectLst/>
              </a:rPr>
              <a:t>hybrid</a:t>
            </a:r>
            <a:r>
              <a:rPr lang="en-US" b="0" i="0" dirty="0">
                <a:solidFill>
                  <a:srgbClr val="212529"/>
                </a:solidFill>
                <a:effectLst/>
              </a:rPr>
              <a:t> with pulse/echo </a:t>
            </a:r>
            <a:r>
              <a:rPr lang="en-US" b="1" i="0" dirty="0">
                <a:solidFill>
                  <a:srgbClr val="212529"/>
                </a:solidFill>
                <a:effectLst/>
              </a:rPr>
              <a:t>ultrasound</a:t>
            </a:r>
            <a:r>
              <a:rPr lang="en-US" b="0" i="0" dirty="0">
                <a:solidFill>
                  <a:srgbClr val="212529"/>
                </a:solidFill>
                <a:effectLst/>
              </a:rPr>
              <a:t> for anatomical information.</a:t>
            </a:r>
          </a:p>
          <a:p>
            <a:r>
              <a:rPr lang="en-US" b="0" i="0" dirty="0">
                <a:solidFill>
                  <a:srgbClr val="212529"/>
                </a:solidFill>
                <a:effectLst/>
              </a:rPr>
              <a:t>Contrast is generated through absorption by </a:t>
            </a:r>
            <a:r>
              <a:rPr lang="en-US" b="1" i="0" dirty="0">
                <a:solidFill>
                  <a:srgbClr val="212529"/>
                </a:solidFill>
                <a:effectLst/>
              </a:rPr>
              <a:t>chromophores</a:t>
            </a:r>
            <a:r>
              <a:rPr lang="en-US" b="0" i="0" dirty="0">
                <a:solidFill>
                  <a:srgbClr val="212529"/>
                </a:solidFill>
                <a:effectLst/>
              </a:rPr>
              <a:t> </a:t>
            </a:r>
            <a:r>
              <a:rPr lang="en-US" dirty="0">
                <a:solidFill>
                  <a:srgbClr val="212529"/>
                </a:solidFill>
              </a:rPr>
              <a:t>and </a:t>
            </a:r>
            <a:r>
              <a:rPr lang="en-US" b="1" dirty="0">
                <a:solidFill>
                  <a:srgbClr val="212529"/>
                </a:solidFill>
              </a:rPr>
              <a:t>nano-particles</a:t>
            </a:r>
            <a:r>
              <a:rPr lang="en-US" dirty="0">
                <a:solidFill>
                  <a:srgbClr val="212529"/>
                </a:solidFill>
              </a:rPr>
              <a:t>.</a:t>
            </a:r>
          </a:p>
          <a:p>
            <a:r>
              <a:rPr lang="en-US" b="0" i="0" dirty="0">
                <a:solidFill>
                  <a:srgbClr val="212529"/>
                </a:solidFill>
                <a:effectLst/>
              </a:rPr>
              <a:t>In principle, excitation at multiple wavelengths allows the modality to discriminate individual chromophores.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68DF3-63B9-9D7D-7F49-EB5B595A4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DICOM® 2023     www.dicomstandard.org     #DICOMConference2023     #DICOM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CEF64-4F16-CBD5-6E79-8C30582F2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9" descr="A close-up of a medical scan&#10;&#10;Description automatically generated">
            <a:extLst>
              <a:ext uri="{FF2B5EF4-FFF2-40B4-BE49-F238E27FC236}">
                <a16:creationId xmlns:a16="http://schemas.microsoft.com/office/drawing/2014/main" id="{E4B648B7-DEB0-4242-F464-AA0353DA51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801" y="1692448"/>
            <a:ext cx="4830998" cy="297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71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89FFE414-C573-FFD7-B5B9-81E864A1765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457527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DA557AA-A6C4-91FA-DCDE-B1BEB981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TLS Security Update </a:t>
            </a:r>
            <a:r>
              <a:rPr lang="en-US" baseline="30000" dirty="0"/>
              <a:t>2022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C6F26-F5F8-6446-E5EA-7CE91D806D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42" y="1746504"/>
            <a:ext cx="5755104" cy="4041648"/>
          </a:xfrm>
        </p:spPr>
        <p:txBody>
          <a:bodyPr/>
          <a:lstStyle/>
          <a:p>
            <a:r>
              <a:rPr lang="en-US" dirty="0">
                <a:solidFill>
                  <a:srgbClr val="212529"/>
                </a:solidFill>
                <a:latin typeface="-apple-system"/>
              </a:rPr>
              <a:t>Adds </a:t>
            </a:r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new Secure Transport Connection Profiles and retires older less secure ones.</a:t>
            </a:r>
          </a:p>
          <a:p>
            <a:r>
              <a:rPr lang="de-DE" dirty="0"/>
              <a:t>BCP 195 </a:t>
            </a:r>
            <a:r>
              <a:rPr lang="de-DE" b="1" dirty="0"/>
              <a:t>RFC 8996 </a:t>
            </a:r>
            <a:r>
              <a:rPr lang="de-DE" dirty="0"/>
              <a:t>TLS Secure Transport Connection Profile</a:t>
            </a:r>
            <a:endParaRPr lang="en-US" b="0" i="0" dirty="0">
              <a:solidFill>
                <a:srgbClr val="212529"/>
              </a:solidFill>
              <a:effectLst/>
              <a:latin typeface="-apple-system"/>
            </a:endParaRPr>
          </a:p>
          <a:p>
            <a:r>
              <a:rPr lang="en-US" dirty="0"/>
              <a:t>Servers shall support both TLS 1.2 and TLS 1.3. Clients shall support at least one of TLS 1.2 or TLS 1.3.</a:t>
            </a:r>
            <a:endParaRPr lang="en-US" b="0" i="0" dirty="0">
              <a:solidFill>
                <a:srgbClr val="212529"/>
              </a:solidFill>
              <a:effectLst/>
              <a:latin typeface="-apple-system"/>
            </a:endParaRPr>
          </a:p>
          <a:p>
            <a:r>
              <a:rPr lang="en-US" b="0" i="0" dirty="0">
                <a:solidFill>
                  <a:srgbClr val="212529"/>
                </a:solidFill>
                <a:effectLst/>
                <a:latin typeface="-apple-system"/>
              </a:rPr>
              <a:t>The IETF recently updated the Best Current Practice document called BCP-195. The new document no longer allows downgrading to TLS 1.0 or 1.1.</a:t>
            </a:r>
          </a:p>
          <a:p>
            <a:endParaRPr lang="en-US" dirty="0">
              <a:solidFill>
                <a:srgbClr val="212529"/>
              </a:solidFill>
              <a:latin typeface="-apple-system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68DF3-63B9-9D7D-7F49-EB5B595A4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DICOM® 2023     www.dicomstandard.org     #DICOMConference2023     #DICOM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CEF64-4F16-CBD5-6E79-8C30582F2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" name="Picture 9" descr="A green tick and orange lock with a green sign&#10;&#10;Description automatically generated">
            <a:extLst>
              <a:ext uri="{FF2B5EF4-FFF2-40B4-BE49-F238E27FC236}">
                <a16:creationId xmlns:a16="http://schemas.microsoft.com/office/drawing/2014/main" id="{AE5FCF69-4B9A-B098-7D60-3386EB589C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7321" y="2495256"/>
            <a:ext cx="3516146" cy="216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70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6622FCC9-370A-F34F-98DC-C65AEAC8C0D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853818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DA557AA-A6C4-91FA-DCDE-B1BEB981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Multi-fragment Video </a:t>
            </a:r>
            <a:r>
              <a:rPr lang="en-US" baseline="30000" dirty="0"/>
              <a:t>2022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E68DF3-63B9-9D7D-7F49-EB5B595A4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DICOM® 2023     www.dicomstandard.org     #DICOMConference2023     #DICOM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CCEF64-4F16-CBD5-6E79-8C30582F2C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D07B2A-6C3D-ADF0-282B-0809B762EA8A}"/>
              </a:ext>
            </a:extLst>
          </p:cNvPr>
          <p:cNvSpPr txBox="1"/>
          <p:nvPr/>
        </p:nvSpPr>
        <p:spPr>
          <a:xfrm>
            <a:off x="4893333" y="1582935"/>
            <a:ext cx="53522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Problem: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DICOM limits MPEG2 and H.264 Transfer Syntax encoding to 1 fragment</a:t>
            </a:r>
          </a:p>
          <a:p>
            <a:r>
              <a:rPr lang="en-US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dirty="0">
                <a:latin typeface="+mj-lt"/>
              </a:rPr>
              <a:t>Limits total size to 4 GB</a:t>
            </a:r>
          </a:p>
          <a:p>
            <a:r>
              <a:rPr lang="en-US" dirty="0">
                <a:latin typeface="+mj-lt"/>
                <a:sym typeface="Wingdings" panose="05000000000000000000" pitchFamily="2" charset="2"/>
              </a:rPr>
              <a:t> </a:t>
            </a:r>
            <a:r>
              <a:rPr lang="en-US" dirty="0">
                <a:latin typeface="+mj-lt"/>
              </a:rPr>
              <a:t>Vendors report surgical videos of 100 GB</a:t>
            </a:r>
          </a:p>
          <a:p>
            <a:r>
              <a:rPr lang="en-US" dirty="0">
                <a:latin typeface="+mj-lt"/>
              </a:rPr>
              <a:t>Today: Multiple vendors ignore fragment limit</a:t>
            </a:r>
          </a:p>
          <a:p>
            <a:endParaRPr lang="en-US" dirty="0">
              <a:latin typeface="+mj-lt"/>
            </a:endParaRPr>
          </a:p>
          <a:p>
            <a:r>
              <a:rPr lang="en-US" b="1" dirty="0">
                <a:latin typeface="+mj-lt"/>
              </a:rPr>
              <a:t>Solution:</a:t>
            </a:r>
          </a:p>
          <a:p>
            <a:r>
              <a:rPr lang="en-US" dirty="0">
                <a:latin typeface="+mj-lt"/>
              </a:rPr>
              <a:t>Add a multiple fragment capability to video in DICOM. </a:t>
            </a:r>
          </a:p>
          <a:p>
            <a:r>
              <a:rPr lang="en-US" dirty="0">
                <a:latin typeface="+mj-lt"/>
              </a:rPr>
              <a:t>Both sender and receiver need to support this to make it work.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• Add 64-bit combined fragment length field</a:t>
            </a:r>
          </a:p>
          <a:p>
            <a:r>
              <a:rPr lang="en-US" dirty="0">
                <a:latin typeface="+mj-lt"/>
              </a:rPr>
              <a:t>• Supports odd length streams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F93A4997-2F15-071F-8F1A-D785C35EBE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370" y="2414509"/>
            <a:ext cx="3750424" cy="230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1426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1371AA"/>
      </a:accent2>
      <a:accent3>
        <a:srgbClr val="60CBE7"/>
      </a:accent3>
      <a:accent4>
        <a:srgbClr val="EEEEEE"/>
      </a:accent4>
      <a:accent5>
        <a:srgbClr val="06847E"/>
      </a:accent5>
      <a:accent6>
        <a:srgbClr val="034E49"/>
      </a:accent6>
      <a:hlink>
        <a:srgbClr val="1371AA"/>
      </a:hlink>
      <a:folHlink>
        <a:srgbClr val="19325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B08A24BF07DA4D84C4DAE7E8DA25C9" ma:contentTypeVersion="17" ma:contentTypeDescription="Create a new document." ma:contentTypeScope="" ma:versionID="24f50b1e4abc046cebc89a1ea544de3e">
  <xsd:schema xmlns:xsd="http://www.w3.org/2001/XMLSchema" xmlns:xs="http://www.w3.org/2001/XMLSchema" xmlns:p="http://schemas.microsoft.com/office/2006/metadata/properties" xmlns:ns2="08e62e2e-62f1-4b88-8cf1-432aab3aa58f" xmlns:ns3="486c1cc4-0cc5-42a3-a01e-b9e025673abc" targetNamespace="http://schemas.microsoft.com/office/2006/metadata/properties" ma:root="true" ma:fieldsID="75d5b9cd3ffb84502ebb6b795fd23e04" ns2:_="" ns3:_="">
    <xsd:import namespace="08e62e2e-62f1-4b88-8cf1-432aab3aa58f"/>
    <xsd:import namespace="486c1cc4-0cc5-42a3-a01e-b9e025673a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e62e2e-62f1-4b88-8cf1-432aab3aa5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926a90d-46de-4e11-973c-5c973776351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6c1cc4-0cc5-42a3-a01e-b9e025673ab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e0a68c6-dd48-49e9-b8d8-4e421edbb73d}" ma:internalName="TaxCatchAll" ma:showField="CatchAllData" ma:web="486c1cc4-0cc5-42a3-a01e-b9e025673a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8e62e2e-62f1-4b88-8cf1-432aab3aa58f">
      <Terms xmlns="http://schemas.microsoft.com/office/infopath/2007/PartnerControls"/>
    </lcf76f155ced4ddcb4097134ff3c332f>
    <TaxCatchAll xmlns="486c1cc4-0cc5-42a3-a01e-b9e025673abc" xsi:nil="true"/>
  </documentManagement>
</p:properties>
</file>

<file path=customXml/itemProps1.xml><?xml version="1.0" encoding="utf-8"?>
<ds:datastoreItem xmlns:ds="http://schemas.openxmlformats.org/officeDocument/2006/customXml" ds:itemID="{AD1C35B5-C6BC-4DE0-AC0F-77C865045CE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23AFFB-39B2-4B86-B95C-F2216AA86C64}"/>
</file>

<file path=customXml/itemProps3.xml><?xml version="1.0" encoding="utf-8"?>
<ds:datastoreItem xmlns:ds="http://schemas.openxmlformats.org/officeDocument/2006/customXml" ds:itemID="{60A93A0A-113A-4CDF-9F8C-65C2267DDB85}">
  <ds:schemaRefs>
    <ds:schemaRef ds:uri="http://schemas.microsoft.com/office/2006/metadata/properties"/>
    <ds:schemaRef ds:uri="http://schemas.microsoft.com/office/infopath/2007/PartnerControls"/>
    <ds:schemaRef ds:uri="08e62e2e-62f1-4b88-8cf1-432aab3aa58f"/>
    <ds:schemaRef ds:uri="486c1cc4-0cc5-42a3-a01e-b9e025673ab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0</TotalTime>
  <Words>1485</Words>
  <Application>Microsoft Office PowerPoint</Application>
  <PresentationFormat>Custom</PresentationFormat>
  <Paragraphs>238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-apple-system</vt:lpstr>
      <vt:lpstr>Arial</vt:lpstr>
      <vt:lpstr>Calibri</vt:lpstr>
      <vt:lpstr>Gill Sans MT</vt:lpstr>
      <vt:lpstr>Segoe UI</vt:lpstr>
      <vt:lpstr>Symbol</vt:lpstr>
      <vt:lpstr>Wingdings 2</vt:lpstr>
      <vt:lpstr>Dividend</vt:lpstr>
      <vt:lpstr>think-cell Slide</vt:lpstr>
      <vt:lpstr>DICOM Educational Conference Chennai, India</vt:lpstr>
      <vt:lpstr>What is currently in development?</vt:lpstr>
      <vt:lpstr>What is currently in development?</vt:lpstr>
      <vt:lpstr>What made it into DICOM in the last years?</vt:lpstr>
      <vt:lpstr>What made it into DICOM in the last years?</vt:lpstr>
      <vt:lpstr>General 32-bit ECG Waveform 2023</vt:lpstr>
      <vt:lpstr>Photoacoustic Image 2023 </vt:lpstr>
      <vt:lpstr>TLS Security Update 2022</vt:lpstr>
      <vt:lpstr>Multi-fragment Video 2022</vt:lpstr>
      <vt:lpstr>Elastography Structured Report Template 2022 </vt:lpstr>
      <vt:lpstr>Archive Inventory 2022 </vt:lpstr>
      <vt:lpstr>Revision of DICOM Conformance Statement 2022 </vt:lpstr>
      <vt:lpstr>XA Protocol – based on the CT Protocol model 2021</vt:lpstr>
      <vt:lpstr>Encapsulated 3D objects – additional models 2020</vt:lpstr>
      <vt:lpstr>Neurophysiology Waveform 2020</vt:lpstr>
      <vt:lpstr>Where do you find DICOM News and progress?</vt:lpstr>
      <vt:lpstr>FHIR-DICOM Interop</vt:lpstr>
      <vt:lpstr>Contacts for further information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DICOM Educational Conference Brisbane, Australia</dc:title>
  <dc:creator>Lynn Lear</dc:creator>
  <cp:lastModifiedBy>Hull, Carolyn</cp:lastModifiedBy>
  <cp:revision>81</cp:revision>
  <cp:lastPrinted>2019-09-16T14:35:36Z</cp:lastPrinted>
  <dcterms:created xsi:type="dcterms:W3CDTF">2018-06-26T03:42:10Z</dcterms:created>
  <dcterms:modified xsi:type="dcterms:W3CDTF">2023-10-27T19:42:39Z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0x0101009CB08A24BF07DA4D84C4DAE7E8DA25C9</vt:lpwstr>
  </property>
  <property fmtid="{D5CDD505-2E9C-101B-9397-08002B2CF9AE}" pid="3" name="MSIP_Label_ff6dbec8-95a8-4638-9f5f-bd076536645c_Enabled">
    <vt:lpwstr>true</vt:lpwstr>
  </property>
  <property fmtid="{D5CDD505-2E9C-101B-9397-08002B2CF9AE}" pid="4" name="MSIP_Label_ff6dbec8-95a8-4638-9f5f-bd076536645c_SetDate">
    <vt:lpwstr>2023-09-26T14:55:39Z</vt:lpwstr>
  </property>
  <property fmtid="{D5CDD505-2E9C-101B-9397-08002B2CF9AE}" pid="5" name="MSIP_Label_ff6dbec8-95a8-4638-9f5f-bd076536645c_Method">
    <vt:lpwstr>Standard</vt:lpwstr>
  </property>
  <property fmtid="{D5CDD505-2E9C-101B-9397-08002B2CF9AE}" pid="6" name="MSIP_Label_ff6dbec8-95a8-4638-9f5f-bd076536645c_Name">
    <vt:lpwstr>Restricted - Default</vt:lpwstr>
  </property>
  <property fmtid="{D5CDD505-2E9C-101B-9397-08002B2CF9AE}" pid="7" name="MSIP_Label_ff6dbec8-95a8-4638-9f5f-bd076536645c_SiteId">
    <vt:lpwstr>5dbf1add-202a-4b8d-815b-bf0fb024e033</vt:lpwstr>
  </property>
  <property fmtid="{D5CDD505-2E9C-101B-9397-08002B2CF9AE}" pid="8" name="MSIP_Label_ff6dbec8-95a8-4638-9f5f-bd076536645c_ActionId">
    <vt:lpwstr>93ea1911-6f9c-4dd2-8164-41eb8e14e1a4</vt:lpwstr>
  </property>
  <property fmtid="{D5CDD505-2E9C-101B-9397-08002B2CF9AE}" pid="9" name="MSIP_Label_ff6dbec8-95a8-4638-9f5f-bd076536645c_ContentBits">
    <vt:lpwstr>0</vt:lpwstr>
  </property>
  <property fmtid="{D5CDD505-2E9C-101B-9397-08002B2CF9AE}" pid="10" name="MediaServiceImageTags">
    <vt:lpwstr/>
  </property>
</Properties>
</file>