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0" r:id="rId4"/>
    <p:sldMasterId id="2147483690" r:id="rId5"/>
  </p:sldMasterIdLst>
  <p:notesMasterIdLst>
    <p:notesMasterId r:id="rId45"/>
  </p:notesMasterIdLst>
  <p:sldIdLst>
    <p:sldId id="371" r:id="rId6"/>
    <p:sldId id="372" r:id="rId7"/>
    <p:sldId id="370" r:id="rId8"/>
    <p:sldId id="297" r:id="rId9"/>
    <p:sldId id="298" r:id="rId10"/>
    <p:sldId id="299" r:id="rId11"/>
    <p:sldId id="300" r:id="rId12"/>
    <p:sldId id="301" r:id="rId13"/>
    <p:sldId id="302" r:id="rId14"/>
    <p:sldId id="352" r:id="rId15"/>
    <p:sldId id="341" r:id="rId16"/>
    <p:sldId id="334" r:id="rId17"/>
    <p:sldId id="306" r:id="rId18"/>
    <p:sldId id="337" r:id="rId19"/>
    <p:sldId id="338" r:id="rId20"/>
    <p:sldId id="309" r:id="rId21"/>
    <p:sldId id="310" r:id="rId22"/>
    <p:sldId id="6034" r:id="rId23"/>
    <p:sldId id="6043" r:id="rId24"/>
    <p:sldId id="6037" r:id="rId25"/>
    <p:sldId id="1575" r:id="rId26"/>
    <p:sldId id="6033" r:id="rId27"/>
    <p:sldId id="499" r:id="rId28"/>
    <p:sldId id="500" r:id="rId29"/>
    <p:sldId id="6038" r:id="rId30"/>
    <p:sldId id="421" r:id="rId31"/>
    <p:sldId id="6040" r:id="rId32"/>
    <p:sldId id="313" r:id="rId33"/>
    <p:sldId id="314" r:id="rId34"/>
    <p:sldId id="315" r:id="rId35"/>
    <p:sldId id="316" r:id="rId36"/>
    <p:sldId id="317" r:id="rId37"/>
    <p:sldId id="6035" r:id="rId38"/>
    <p:sldId id="319" r:id="rId39"/>
    <p:sldId id="345" r:id="rId40"/>
    <p:sldId id="6039" r:id="rId41"/>
    <p:sldId id="6042" r:id="rId42"/>
    <p:sldId id="343" r:id="rId43"/>
    <p:sldId id="344" r:id="rId44"/>
  </p:sldIdLst>
  <p:sldSz cx="12188825"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ellman, Lisa" initials="SL" lastIdx="1" clrIdx="0">
    <p:extLst>
      <p:ext uri="{19B8F6BF-5375-455C-9EA6-DF929625EA0E}">
        <p15:presenceInfo xmlns:p15="http://schemas.microsoft.com/office/powerpoint/2012/main" userId="S::lspellman@dicomstandard.org::f400bef3-aa38-4a99-be18-8bcddfe451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8" autoAdjust="0"/>
    <p:restoredTop sz="90068" autoAdjust="0"/>
  </p:normalViewPr>
  <p:slideViewPr>
    <p:cSldViewPr snapToGrid="0">
      <p:cViewPr varScale="1">
        <p:scale>
          <a:sx n="56" d="100"/>
          <a:sy n="56" d="100"/>
        </p:scale>
        <p:origin x="1000" y="56"/>
      </p:cViewPr>
      <p:guideLst>
        <p:guide orient="horz" pos="2160"/>
        <p:guide pos="3839"/>
      </p:guideLst>
    </p:cSldViewPr>
  </p:slideViewPr>
  <p:notesTextViewPr>
    <p:cViewPr>
      <p:scale>
        <a:sx n="1" d="1"/>
        <a:sy n="1" d="1"/>
      </p:scale>
      <p:origin x="0" y="0"/>
    </p:cViewPr>
  </p:notesTextViewPr>
  <p:sorterViewPr>
    <p:cViewPr>
      <p:scale>
        <a:sx n="80" d="100"/>
        <a:sy n="80" d="100"/>
      </p:scale>
      <p:origin x="0" y="-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E547E28-C941-4276-9EAF-0853162F5EE1}" type="datetimeFigureOut">
              <a:rPr lang="en-US" smtClean="0"/>
              <a:t>10/27/2023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285702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cdc?utm_source=medium&amp;utm_medium=referra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unsplash.com/?utm_source=medium&amp;utm_medium=referra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thing to understand: DICOM is how Systems talk to each other about imaging</a:t>
            </a:r>
          </a:p>
          <a:p>
            <a:r>
              <a:rPr lang="en-US" dirty="0"/>
              <a:t>Might think of DICOM as a file format, more accurate to say…</a:t>
            </a:r>
          </a:p>
          <a:p>
            <a:r>
              <a:rPr lang="en-US" dirty="0"/>
              <a:t>Many protocols in the family – related but independent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F5BA8-4C89-4EFA-A315-B6DF962156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774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392E15-689A-43AC-A84B-B48274CF4BA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SOP Class-based Compliance Model- how DICOM has expanded its capabilities over 20 years while maintaining backward compatibility"</a:t>
            </a:r>
          </a:p>
        </p:txBody>
      </p:sp>
    </p:spTree>
    <p:extLst>
      <p:ext uri="{BB962C8B-B14F-4D97-AF65-F5344CB8AC3E}">
        <p14:creationId xmlns:p14="http://schemas.microsoft.com/office/powerpoint/2010/main" val="418505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 bit of jargon</a:t>
            </a:r>
            <a:r>
              <a:rPr lang="en-US" baseline="0" dirty="0"/>
              <a:t> terms that might come up in subsequent presentations or encounters with DICOM – you’re now a DICOM geek.</a:t>
            </a:r>
          </a:p>
          <a:p>
            <a:pPr eaLnBrk="1" hangingPunct="1"/>
            <a:r>
              <a:rPr lang="en-US" dirty="0"/>
              <a:t>SOP Classes are key to DICOM. They form the context for any given communication so both sides know the rules.</a:t>
            </a:r>
          </a:p>
          <a:p>
            <a:pPr eaLnBrk="1" hangingPunct="1"/>
            <a:r>
              <a:rPr lang="en-US" dirty="0"/>
              <a:t>Compliance is by SOP Class.  If we need new rules, it’s easy to do inside a new SOP Class.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3E480DB-8DAD-4B9A-B76B-37BD5167FC9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12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4392E15-689A-43AC-A84B-B48274CF4BA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Unlike other standards, such as HL7, DICOM evolves by adding extensions, not by creating a new version of an existing capability.  Those capabilities – to which an implementation claims conformance – are “SOP Classes”.  Once a SOP Class is defined, any changes to it are minor, and are fully forward- and backward-compatible.</a:t>
            </a:r>
          </a:p>
          <a:p>
            <a:r>
              <a:rPr lang="en-US" dirty="0"/>
              <a:t>With the Supplement process new features can be added to DICOM, but these are typically new SOP Classes, and they do not replace existing capabilities, they add new capabilities to which a product can claim conformance.</a:t>
            </a:r>
          </a:p>
          <a:p>
            <a:r>
              <a:rPr lang="en-US" dirty="0"/>
              <a:t>So a product can support multiple capabilities at the same time.  And DICOM products determine exactly how they can interoperate every time the establish a connection, by negotiating the SOP Classes that they support.</a:t>
            </a:r>
          </a:p>
          <a:p>
            <a:r>
              <a:rPr lang="en-US" dirty="0"/>
              <a:t>And every DICOM conformant product comes with a Conformance Statement, so that humans can also see whether two systems will interoperate – which capabilities (that is, SOP Classes) it supports, and how the system uses those capabilities.  </a:t>
            </a:r>
          </a:p>
        </p:txBody>
      </p:sp>
    </p:spTree>
    <p:extLst>
      <p:ext uri="{BB962C8B-B14F-4D97-AF65-F5344CB8AC3E}">
        <p14:creationId xmlns:p14="http://schemas.microsoft.com/office/powerpoint/2010/main" val="271186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SOP Class-based Compliance Model- how DICOM has expanded its capabilities over 20 years while maintaining backward compatibility"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CB658-C90E-4D1D-A441-1C8EAD6131B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4254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product supports this list of SOP Classes; here are some details about how the SOP Classes have been implemented and how the system behaves when it uses them”</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A49DE82-9AAD-4D4E-AE35-2AD7CB940AE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070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Association Negotiation</a:t>
            </a:r>
          </a:p>
          <a:p>
            <a:pPr eaLnBrk="1" hangingPunct="1"/>
            <a:r>
              <a:rPr lang="en-US" dirty="0"/>
              <a:t>Software can determine if two systems are compatible</a:t>
            </a:r>
          </a:p>
          <a:p>
            <a:pPr eaLnBrk="1" hangingPunct="1"/>
            <a:r>
              <a:rPr lang="en-US" dirty="0"/>
              <a:t>Happens each time two DICOM systems open an association (connection)</a:t>
            </a:r>
          </a:p>
          <a:p>
            <a:pPr eaLnBrk="1" hangingPunct="1"/>
            <a:r>
              <a:rPr lang="en-US" dirty="0"/>
              <a:t>They negotiate which SOP Classes will be used, and how (e.g. Transfer Syntax)</a:t>
            </a:r>
          </a:p>
          <a:p>
            <a:pPr eaLnBrk="1" hangingPunct="1"/>
            <a:r>
              <a:rPr lang="en-US" dirty="0"/>
              <a:t>Based on what each system supports and/or prefers</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D88012-DAA4-4331-BA1F-F8116BBC2CF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87957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81000" y="685800"/>
            <a:ext cx="6096000" cy="3429000"/>
          </a:xfrm>
          <a:ln/>
        </p:spPr>
      </p:sp>
      <p:sp>
        <p:nvSpPr>
          <p:cNvPr id="36867" name="Notes Placeholder 2"/>
          <p:cNvSpPr>
            <a:spLocks noGrp="1"/>
          </p:cNvSpPr>
          <p:nvPr>
            <p:ph type="body" idx="1"/>
          </p:nvPr>
        </p:nvSpPr>
        <p:spPr>
          <a:noFill/>
          <a:ln/>
        </p:spPr>
        <p:txBody>
          <a:bodyPr/>
          <a:lstStyle/>
          <a:p>
            <a:pPr eaLnBrk="1" hangingPunct="1"/>
            <a:r>
              <a:rPr lang="en-US" dirty="0"/>
              <a:t>Connectathon:</a:t>
            </a:r>
            <a:r>
              <a:rPr lang="en-US" baseline="0" dirty="0"/>
              <a:t> one week, 100+ vendors, 550+ engineers, thousands of tests.  Non-trivial engineering event.</a:t>
            </a:r>
            <a:endParaRPr lang="en-US" dirty="0"/>
          </a:p>
        </p:txBody>
      </p:sp>
      <p:sp>
        <p:nvSpPr>
          <p:cNvPr id="36868"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F0042-80B8-4448-B074-05E1E78608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1942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81000" y="685800"/>
            <a:ext cx="6096000" cy="3429000"/>
          </a:xfrm>
          <a:ln/>
        </p:spPr>
      </p:sp>
      <p:sp>
        <p:nvSpPr>
          <p:cNvPr id="36867" name="Notes Placeholder 2"/>
          <p:cNvSpPr>
            <a:spLocks noGrp="1"/>
          </p:cNvSpPr>
          <p:nvPr>
            <p:ph type="body" idx="1"/>
          </p:nvPr>
        </p:nvSpPr>
        <p:spPr>
          <a:noFill/>
          <a:ln/>
        </p:spPr>
        <p:txBody>
          <a:bodyPr/>
          <a:lstStyle/>
          <a:p>
            <a:pPr eaLnBrk="1" hangingPunct="1"/>
            <a:r>
              <a:rPr lang="en-US" dirty="0"/>
              <a:t>Connectathon:</a:t>
            </a:r>
            <a:r>
              <a:rPr lang="en-US" baseline="0" dirty="0"/>
              <a:t> one week, 100+ vendors, 550+ engineers, thousands of tests.  Non-trivial engineering event.</a:t>
            </a:r>
            <a:endParaRPr lang="en-US" dirty="0"/>
          </a:p>
        </p:txBody>
      </p:sp>
      <p:sp>
        <p:nvSpPr>
          <p:cNvPr id="36868"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9F0042-80B8-4448-B074-05E1E78608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205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F5BA8-4C89-4EFA-A315-B6DF962156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122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3817" rtl="0" eaLnBrk="1" fontAlgn="auto" latinLnBrk="0" hangingPunct="1">
              <a:lnSpc>
                <a:spcPct val="100000"/>
              </a:lnSpc>
              <a:spcBef>
                <a:spcPts val="0"/>
              </a:spcBef>
              <a:spcAft>
                <a:spcPts val="0"/>
              </a:spcAft>
              <a:buClrTx/>
              <a:buSzTx/>
              <a:buFontTx/>
              <a:buNone/>
              <a:tabLst/>
              <a:defRPr/>
            </a:pPr>
            <a:fld id="{9022FC2C-9047-4768-B395-2532CE5050E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381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29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The bulk of the things we’ll look at are attempts to address P</a:t>
            </a:r>
            <a:r>
              <a:rPr lang="en-US" dirty="0"/>
              <a:t>RAGMATIC needs of routine radiology/cardiology practice; rather than, research, etc.  Usable for other purposes but DESIGNED for clinical practice.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CB658-C90E-4D1D-A441-1C8EAD6131B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57174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u="none" strike="noStrike" kern="1200" dirty="0">
                <a:solidFill>
                  <a:schemeClr val="tx1"/>
                </a:solidFill>
                <a:effectLst/>
                <a:latin typeface="+mn-lt"/>
                <a:ea typeface="+mn-ea"/>
                <a:cs typeface="+mn-cs"/>
                <a:hlinkClick r:id="rId3"/>
              </a:rPr>
              <a:t>CDC</a:t>
            </a:r>
            <a:r>
              <a:rPr lang="en-US" sz="1200" b="0" i="0" kern="1200" dirty="0">
                <a:solidFill>
                  <a:schemeClr val="tx1"/>
                </a:solidFill>
                <a:effectLst/>
                <a:latin typeface="+mn-lt"/>
                <a:ea typeface="+mn-ea"/>
                <a:cs typeface="+mn-cs"/>
              </a:rPr>
              <a:t> on </a:t>
            </a:r>
            <a:r>
              <a:rPr lang="en-US" sz="1200" b="0" i="0" u="none" strike="noStrike"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5"/>
          </p:nvPr>
        </p:nvSpPr>
        <p:spPr/>
        <p:txBody>
          <a:bodyPr/>
          <a:lstStyle/>
          <a:p>
            <a:pPr marL="0" marR="0" lvl="0" indent="0" algn="r" defTabSz="608013" rtl="0" eaLnBrk="1" fontAlgn="base" latinLnBrk="0" hangingPunct="1">
              <a:lnSpc>
                <a:spcPct val="100000"/>
              </a:lnSpc>
              <a:spcBef>
                <a:spcPct val="0"/>
              </a:spcBef>
              <a:spcAft>
                <a:spcPct val="0"/>
              </a:spcAft>
              <a:buClrTx/>
              <a:buSzTx/>
              <a:buFontTx/>
              <a:buNone/>
              <a:tabLst/>
              <a:defRPr/>
            </a:pPr>
            <a:fld id="{666F2F87-E470-4FD8-B236-A5B98FA4058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608013"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96197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film is gone and IT doesn’t like you putting grease pencil marks or post-it notes on the monitors,…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F5BA8-4C89-4EFA-A315-B6DF962156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1601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3307667-2790-417C-9B20-E1F899AD029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information model represents</a:t>
            </a:r>
            <a:r>
              <a:rPr lang="en-US" baseline="0" dirty="0"/>
              <a:t> the </a:t>
            </a:r>
            <a:r>
              <a:rPr lang="en-US" dirty="0"/>
              <a:t>data created and managed in DICOM.</a:t>
            </a:r>
          </a:p>
          <a:p>
            <a:pPr eaLnBrk="1" hangingPunct="1"/>
            <a:r>
              <a:rPr lang="en-US" dirty="0"/>
              <a:t>Note multiple series may be created for a single PPS, protocol, equipment</a:t>
            </a:r>
          </a:p>
          <a:p>
            <a:pPr eaLnBrk="1" hangingPunct="1"/>
            <a:r>
              <a:rPr lang="en-US" dirty="0"/>
              <a:t>Note UIDs are intended for machines to read, not humans (UIDs long strings of numbers that are inconvenient for humans)</a:t>
            </a:r>
          </a:p>
        </p:txBody>
      </p:sp>
    </p:spTree>
    <p:extLst>
      <p:ext uri="{BB962C8B-B14F-4D97-AF65-F5344CB8AC3E}">
        <p14:creationId xmlns:p14="http://schemas.microsoft.com/office/powerpoint/2010/main" val="198062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1000" y="685800"/>
            <a:ext cx="6096000" cy="34290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When you read you begin with A-B-C</a:t>
            </a:r>
          </a:p>
          <a:p>
            <a:pPr eaLnBrk="1" hangingPunct="1"/>
            <a:r>
              <a:rPr lang="en-US" dirty="0"/>
              <a:t>With DICOM you begin with two AE’s </a:t>
            </a:r>
          </a:p>
          <a:p>
            <a:pPr eaLnBrk="1" hangingPunct="1"/>
            <a:r>
              <a:rPr lang="en-US" dirty="0"/>
              <a:t>… </a:t>
            </a:r>
            <a:r>
              <a:rPr lang="en-US" dirty="0" err="1"/>
              <a:t>Hmmmm</a:t>
            </a:r>
            <a:endParaRPr lang="en-US" dirty="0"/>
          </a:p>
          <a:p>
            <a:pPr eaLnBrk="1" hangingPunct="1"/>
            <a:r>
              <a:rPr lang="en-US" dirty="0"/>
              <a:t>Let’s see if we can make it a bit easier:</a:t>
            </a:r>
          </a:p>
          <a:p>
            <a:pPr eaLnBrk="1" hangingPunct="1"/>
            <a:endParaRPr lang="en-US" dirty="0"/>
          </a:p>
          <a:p>
            <a:pPr eaLnBrk="1" hangingPunct="1"/>
            <a:r>
              <a:rPr lang="en-US" dirty="0" err="1"/>
              <a:t>Att-ribute</a:t>
            </a:r>
            <a:r>
              <a:rPr lang="en-US" dirty="0"/>
              <a:t> to hold the stuff</a:t>
            </a:r>
          </a:p>
          <a:p>
            <a:pPr eaLnBrk="1" hangingPunct="1"/>
            <a:r>
              <a:rPr lang="en-US" dirty="0"/>
              <a:t>Tag – to flag it with a code</a:t>
            </a:r>
          </a:p>
          <a:p>
            <a:pPr eaLnBrk="1" hangingPunct="1"/>
            <a:r>
              <a:rPr lang="en-US" dirty="0"/>
              <a:t>VR – the kind of stuff it is</a:t>
            </a:r>
          </a:p>
          <a:p>
            <a:pPr eaLnBrk="1" hangingPunct="1"/>
            <a:r>
              <a:rPr lang="en-US" dirty="0"/>
              <a:t>VM – how many things it holds</a:t>
            </a:r>
          </a:p>
          <a:p>
            <a:pPr eaLnBrk="1" hangingPunct="1"/>
            <a:r>
              <a:rPr lang="en-US" dirty="0"/>
              <a:t>Macro – a way to copy tags</a:t>
            </a:r>
          </a:p>
          <a:p>
            <a:pPr eaLnBrk="1" hangingPunct="1"/>
            <a:r>
              <a:rPr lang="en-US" dirty="0"/>
              <a:t>Module – looks just like a macro</a:t>
            </a:r>
          </a:p>
          <a:p>
            <a:pPr eaLnBrk="1" hangingPunct="1"/>
            <a:r>
              <a:rPr lang="en-US" dirty="0"/>
              <a:t>IOD – the object that it makes</a:t>
            </a:r>
          </a:p>
          <a:p>
            <a:pPr eaLnBrk="1" hangingPunct="1"/>
            <a:r>
              <a:rPr lang="en-US" dirty="0"/>
              <a:t>And a Service makes it go (go, go, go)</a:t>
            </a:r>
          </a:p>
          <a:p>
            <a:pPr eaLnBrk="1" hangingPunct="1"/>
            <a:r>
              <a:rPr lang="en-US" dirty="0"/>
              <a:t>…</a:t>
            </a:r>
          </a:p>
          <a:p>
            <a:pPr eaLnBrk="1" hangingPunct="1"/>
            <a:endParaRPr lang="en-US" dirty="0"/>
          </a:p>
          <a:p>
            <a:pPr eaLnBrk="1" hangingPunct="1"/>
            <a:r>
              <a:rPr lang="en-US" dirty="0"/>
              <a:t>Tag, SOP, SOP, UCUM Code, Service Class, parent node…</a:t>
            </a:r>
          </a:p>
          <a:p>
            <a:pPr eaLnBrk="1" hangingPunct="1"/>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19F492-E42C-4B44-A363-C6383618243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982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18FA6F4-8386-413F-87D6-EDE8E65B222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0010,0020 Patient ID</a:t>
            </a:r>
          </a:p>
          <a:p>
            <a:pPr eaLnBrk="1" hangingPunct="1"/>
            <a:r>
              <a:rPr lang="en-US"/>
              <a:t>CS, FL, DT</a:t>
            </a:r>
          </a:p>
          <a:p>
            <a:pPr eaLnBrk="1" hangingPunct="1"/>
            <a:r>
              <a:rPr lang="en-US"/>
              <a:t>Parts 5, 7, &amp; 8 get into the byte details of how exactly the datastream is encoded. Mostly handled by toolkits/libraries.</a:t>
            </a:r>
          </a:p>
        </p:txBody>
      </p:sp>
    </p:spTree>
    <p:extLst>
      <p:ext uri="{BB962C8B-B14F-4D97-AF65-F5344CB8AC3E}">
        <p14:creationId xmlns:p14="http://schemas.microsoft.com/office/powerpoint/2010/main" val="4168546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69F0820-411B-45FE-AF09-D47225A7F8B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85584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94ACFE9-7F34-44CD-BA8F-0F43366B4DE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38682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74B2D37-37A2-4C02-97FE-7E1297586DA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86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381000" y="685800"/>
            <a:ext cx="6096000" cy="34290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4B47A9F-B29B-410F-A90B-2A4C1D682EC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59722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F5BA8-4C89-4EFA-A315-B6DF962156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99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What do the pixels mean? Real-world size, patient positioning, imaging technique, staining,  …</a:t>
            </a:r>
          </a:p>
          <a:p>
            <a:r>
              <a:rPr lang="en-US" dirty="0"/>
              <a:t>Management is not easy.  Consider how many images there are…</a:t>
            </a:r>
          </a:p>
          <a:p>
            <a:r>
              <a:rPr lang="en-US" dirty="0"/>
              <a:t>Places like the Mayo Clinic and Cleveland Clinic have 6+ billion DICOM images.  Any large hospital is likely creating millions per year.</a:t>
            </a:r>
          </a:p>
          <a:p>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74B2D37-37A2-4C02-97FE-7E1297586DA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6351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F5BA8-4C89-4EFA-A315-B6DF962156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5637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 145 Whole Slide Imaging in Pathology 2010.08</a:t>
            </a:r>
          </a:p>
          <a:p>
            <a:r>
              <a:rPr lang="en-US" dirty="0"/>
              <a:t>Moves toward Enterprise Imaging, particularly in large hospitals, has been looking to harness economies of scale and </a:t>
            </a:r>
            <a:r>
              <a:rPr lang="en-US" dirty="0" err="1"/>
              <a:t>robustnss</a:t>
            </a:r>
            <a:r>
              <a:rPr lang="en-US" dirty="0"/>
              <a:t>.</a:t>
            </a:r>
          </a:p>
          <a:p>
            <a:r>
              <a:rPr lang="en-US" dirty="0"/>
              <a:t>Vendors have been starting to implement DICOM, </a:t>
            </a:r>
            <a:r>
              <a:rPr lang="en-US" dirty="0" err="1"/>
              <a:t>Connectathons</a:t>
            </a:r>
            <a:r>
              <a:rPr lang="en-US" dirty="0"/>
              <a:t> have been held with scanners, archives and viewers. </a:t>
            </a:r>
          </a:p>
          <a:p>
            <a:r>
              <a:rPr lang="en-US" dirty="0"/>
              <a:t>Due to the fresh territory, lots of adoption of </a:t>
            </a:r>
            <a:r>
              <a:rPr lang="en-US" dirty="0" err="1"/>
              <a:t>DICOMweb</a:t>
            </a:r>
            <a:r>
              <a:rPr lang="en-US" dirty="0"/>
              <a:t> which is a more natural fit for cloud-based solution architectures.</a:t>
            </a:r>
          </a:p>
          <a:p>
            <a:r>
              <a:rPr lang="en-US" dirty="0"/>
              <a:t>This also makes it fortuitously ripe for AI tools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FF5BA8-4C89-4EFA-A315-B6DF962156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001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686AC-014E-4B71-A083-2923183C4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396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686AC-014E-4B71-A083-2923183C4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39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TODO – update middle thumbnail for worklist</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F51723-B568-4B17-A3B6-8D04E1EC7C6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2305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F51723-B568-4B17-A3B6-8D04E1EC7C6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9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DICOM has been evolving for almost 30 years because medical imaging has been evolving; new modalities continue to emerge.</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9635FB-C2A8-4683-9B61-C24F840E86C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8070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two major mechanisms for updating DICOM - Supplements and Change Proposals. Supplements are used for major increments of functionality within the Standard, such as new types of image objects, new services, or new compression schemes. Change Proposals are used for clarification of the text of the Standard, or minor additions to existing functionality, such as new optional data elements within an image object definition.</a:t>
            </a:r>
          </a:p>
          <a:p>
            <a:r>
              <a:rPr lang="en-US" dirty="0"/>
              <a:t>A Supplement requires a formal Work Item approved by the DICOM Standards Committee.  The Work Item assures that the scope of the proposed change is consistent with the strategic direction of DICOM, and the task is assigned to one of the DICOM Working Groups</a:t>
            </a:r>
          </a:p>
          <a:p>
            <a:r>
              <a:rPr lang="en-US" dirty="0"/>
              <a:t>A Change Proposal may be submitted by any user of the DICOM Standard at any time. All CPs are carefully reviewed to assure backward compatibility. </a:t>
            </a:r>
          </a:p>
          <a:p>
            <a:r>
              <a:rPr lang="en-US" dirty="0"/>
              <a:t>Changes are officially valid as soon as the final text of the supplement or CP is approved.  A revised edition of the Standard with all the changes is published free on the DICOM web site.  However, it is the responsibility of equipment vendors to keep up with the standard.</a:t>
            </a:r>
          </a:p>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FE9FD59-3E1D-471F-B975-E4AD60BB945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4153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222: Microscopy Bulk Simple Annotations Storage (2021)</a:t>
            </a:r>
          </a:p>
          <a:p>
            <a:r>
              <a:rPr lang="en-US" dirty="0"/>
              <a:t>217 Neurophysiology Waveforms, 212 XA Protocol Storage, </a:t>
            </a:r>
          </a:p>
          <a:p>
            <a:r>
              <a:rPr lang="en-US" dirty="0"/>
              <a:t>Note WIP on Confocal Microscopy both in vivo and in vitro for dermatology applications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FCB658-C90E-4D1D-A441-1C8EAD6131B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255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Working Groups can be established to develop the standard for a particular modality, for a particular clinical domain, or for a particular functional capability.</a:t>
            </a:r>
          </a:p>
          <a:p>
            <a:endParaRPr lang="en-US" dirty="0"/>
          </a:p>
          <a:p>
            <a:r>
              <a:rPr lang="en-US" dirty="0"/>
              <a:t>Working Group 6, the </a:t>
            </a:r>
            <a:r>
              <a:rPr lang="en-US" dirty="0">
                <a:solidFill>
                  <a:srgbClr val="2D32FF"/>
                </a:solidFill>
                <a:ea typeface="Calibri" pitchFamily="34" charset="0"/>
                <a:cs typeface="Times New Roman" pitchFamily="18" charset="0"/>
              </a:rPr>
              <a:t>Base Standard working group, </a:t>
            </a:r>
            <a:r>
              <a:rPr lang="en-US" dirty="0"/>
              <a:t>is the architecture review board – it is responsible for ensuring the coherence, clarity, and quality of the DICOM Standard.  All changes are reviewed several times by Working Group 6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B5A15E5-894F-41C8-B96B-AE21DD89D4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19040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twitter.com/The_DICOM_STD"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F79A39-556F-1AE4-67F0-54E81162ECE6}"/>
              </a:ext>
            </a:extLst>
          </p:cNvPr>
          <p:cNvSpPr/>
          <p:nvPr userDrawn="1"/>
        </p:nvSpPr>
        <p:spPr>
          <a:xfrm flipV="1">
            <a:off x="194872" y="3252865"/>
            <a:ext cx="11216797" cy="36051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64499" y="845215"/>
            <a:ext cx="10230786" cy="1475013"/>
          </a:xfrm>
          <a:effectLst/>
        </p:spPr>
        <p:txBody>
          <a:bodyPr anchor="b">
            <a:normAutofit/>
          </a:bodyPr>
          <a:lstStyle>
            <a:lvl1pPr>
              <a:defRPr sz="3599">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764499" y="2320230"/>
            <a:ext cx="10230786"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sp>
        <p:nvSpPr>
          <p:cNvPr id="17" name="Footer Placeholder 4">
            <a:extLst>
              <a:ext uri="{FF2B5EF4-FFF2-40B4-BE49-F238E27FC236}">
                <a16:creationId xmlns:a16="http://schemas.microsoft.com/office/drawing/2014/main" id="{26E22536-38C1-F1E7-D8B9-58588285DF39}"/>
              </a:ext>
            </a:extLst>
          </p:cNvPr>
          <p:cNvSpPr>
            <a:spLocks noGrp="1"/>
          </p:cNvSpPr>
          <p:nvPr>
            <p:ph type="ftr" sz="quarter" idx="3"/>
          </p:nvPr>
        </p:nvSpPr>
        <p:spPr>
          <a:xfrm>
            <a:off x="764499" y="6114074"/>
            <a:ext cx="7016552" cy="365125"/>
          </a:xfrm>
          <a:prstGeom prst="rect">
            <a:avLst/>
          </a:prstGeom>
        </p:spPr>
        <p:txBody>
          <a:bodyPr vert="horz" lIns="91440" tIns="45720" rIns="91440" bIns="45720" rtlCol="0" anchor="ctr"/>
          <a:lstStyle>
            <a:lvl1pPr algn="l">
              <a:defRPr sz="900" cap="all">
                <a:solidFill>
                  <a:schemeClr val="bg1"/>
                </a:solidFill>
              </a:defRPr>
            </a:lvl1pPr>
          </a:lstStyle>
          <a:p>
            <a:r>
              <a:rPr lang="en-US" dirty="0"/>
              <a:t>Copyright DICOM® 2019     </a:t>
            </a:r>
            <a:r>
              <a:rPr lang="en-US" dirty="0" err="1"/>
              <a:t>www.dicomstandard.org</a:t>
            </a:r>
            <a:r>
              <a:rPr lang="en-US" dirty="0"/>
              <a:t>     #DICOMConference2019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18" name="Slide Number Placeholder 5">
            <a:extLst>
              <a:ext uri="{FF2B5EF4-FFF2-40B4-BE49-F238E27FC236}">
                <a16:creationId xmlns:a16="http://schemas.microsoft.com/office/drawing/2014/main" id="{1BF86B28-D20F-FB37-E2C3-9E74BF923976}"/>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pic>
        <p:nvPicPr>
          <p:cNvPr id="21" name="Picture 4">
            <a:extLst>
              <a:ext uri="{FF2B5EF4-FFF2-40B4-BE49-F238E27FC236}">
                <a16:creationId xmlns:a16="http://schemas.microsoft.com/office/drawing/2014/main" id="{DB4FC79D-434A-E181-B471-1A824F70DC5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7155" y="423958"/>
            <a:ext cx="2848130" cy="61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Subtitle 7">
            <a:extLst>
              <a:ext uri="{FF2B5EF4-FFF2-40B4-BE49-F238E27FC236}">
                <a16:creationId xmlns:a16="http://schemas.microsoft.com/office/drawing/2014/main" id="{D84AD15D-D5B9-D2E6-B62F-459522D0FE9A}"/>
              </a:ext>
            </a:extLst>
          </p:cNvPr>
          <p:cNvSpPr txBox="1">
            <a:spLocks/>
          </p:cNvSpPr>
          <p:nvPr userDrawn="1"/>
        </p:nvSpPr>
        <p:spPr>
          <a:xfrm>
            <a:off x="957775" y="3582649"/>
            <a:ext cx="10037509" cy="220035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sz="2400" b="1" dirty="0">
                <a:solidFill>
                  <a:schemeClr val="bg1"/>
                </a:solidFill>
                <a:latin typeface="+mj-lt"/>
                <a:cs typeface="Arial" panose="020B0604020202020204" pitchFamily="34" charset="0"/>
              </a:rPr>
              <a:t>Introduction to DICOM Concepts</a:t>
            </a:r>
            <a:endParaRPr lang="en-US" sz="1400" dirty="0">
              <a:solidFill>
                <a:schemeClr val="bg1"/>
              </a:solidFill>
              <a:latin typeface="+mj-lt"/>
              <a:cs typeface="Arial" panose="020B0604020202020204" pitchFamily="34" charset="0"/>
            </a:endParaRPr>
          </a:p>
          <a:p>
            <a:pPr algn="r">
              <a:buClr>
                <a:srgbClr val="4590B8"/>
              </a:buClr>
            </a:pPr>
            <a:r>
              <a:rPr lang="en-US" sz="1700" dirty="0">
                <a:solidFill>
                  <a:schemeClr val="bg1"/>
                </a:solidFill>
                <a:latin typeface="+mn-lt"/>
                <a:cs typeface="Arial" panose="020B0604020202020204" pitchFamily="34" charset="0"/>
              </a:rPr>
              <a:t>Canon medical research USA</a:t>
            </a:r>
          </a:p>
          <a:p>
            <a:pPr algn="r">
              <a:buClr>
                <a:srgbClr val="4590B8"/>
              </a:buClr>
            </a:pPr>
            <a:endParaRPr lang="en-US" sz="1700" dirty="0">
              <a:solidFill>
                <a:schemeClr val="bg1"/>
              </a:solidFill>
              <a:latin typeface="Arial" panose="020B0604020202020204" pitchFamily="34" charset="0"/>
              <a:cs typeface="Arial" panose="020B0604020202020204" pitchFamily="34" charset="0"/>
            </a:endParaRPr>
          </a:p>
          <a:p>
            <a:pPr algn="r">
              <a:buClr>
                <a:srgbClr val="4590B8"/>
              </a:buClr>
            </a:pPr>
            <a:r>
              <a:rPr lang="en-US" sz="1600" dirty="0">
                <a:solidFill>
                  <a:schemeClr val="bg1"/>
                </a:solidFill>
                <a:latin typeface="Segoe UI" panose="020B0502040204020203" pitchFamily="34" charset="0"/>
                <a:cs typeface="Segoe UI" panose="020B0502040204020203" pitchFamily="34" charset="0"/>
              </a:rPr>
              <a:t>Kevin O’Donnell, </a:t>
            </a:r>
            <a:r>
              <a:rPr lang="en-US" sz="1600" dirty="0" err="1">
                <a:solidFill>
                  <a:schemeClr val="bg1"/>
                </a:solidFill>
                <a:latin typeface="Segoe UI" panose="020B0502040204020203" pitchFamily="34" charset="0"/>
                <a:cs typeface="Segoe UI" panose="020B0502040204020203" pitchFamily="34" charset="0"/>
              </a:rPr>
              <a:t>MASc</a:t>
            </a:r>
            <a:r>
              <a:rPr lang="en-US" sz="1600" dirty="0">
                <a:solidFill>
                  <a:schemeClr val="bg1"/>
                </a:solidFill>
                <a:latin typeface="Segoe UI" panose="020B0502040204020203" pitchFamily="34" charset="0"/>
                <a:cs typeface="Segoe UI" panose="020B0502040204020203" pitchFamily="34" charset="0"/>
              </a:rPr>
              <a:t>, FSIIM  </a:t>
            </a:r>
          </a:p>
          <a:p>
            <a:pPr algn="r">
              <a:buClr>
                <a:srgbClr val="4590B8"/>
              </a:buClr>
            </a:pPr>
            <a:r>
              <a:rPr lang="en-US" sz="1600" b="0" i="1" dirty="0">
                <a:solidFill>
                  <a:schemeClr val="bg1"/>
                </a:solidFill>
                <a:latin typeface="Segoe UI" panose="020B0502040204020203" pitchFamily="34" charset="0"/>
                <a:cs typeface="Segoe UI" panose="020B0502040204020203" pitchFamily="34" charset="0"/>
              </a:rPr>
              <a:t>Sr R&amp;D Mgr.</a:t>
            </a:r>
          </a:p>
        </p:txBody>
      </p:sp>
    </p:spTree>
    <p:extLst>
      <p:ext uri="{BB962C8B-B14F-4D97-AF65-F5344CB8AC3E}">
        <p14:creationId xmlns:p14="http://schemas.microsoft.com/office/powerpoint/2010/main" val="311624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090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4" name="Rectangle 3"/>
          <p:cNvSpPr>
            <a:spLocks noGrp="1" noChangeArrowheads="1"/>
          </p:cNvSpPr>
          <p:nvPr>
            <p:ph idx="1"/>
          </p:nvPr>
        </p:nvSpPr>
        <p:spPr bwMode="auto">
          <a:xfrm>
            <a:off x="674943" y="1634321"/>
            <a:ext cx="10670762" cy="4334217"/>
          </a:xfrm>
          <a:prstGeom prst="rect">
            <a:avLst/>
          </a:prstGeom>
          <a:noFill/>
          <a:ln w="9525">
            <a:noFill/>
            <a:miter lim="800000"/>
            <a:headEnd/>
            <a:tailEnd/>
          </a:ln>
          <a:effectLst/>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1">
            <a:extLst>
              <a:ext uri="{FF2B5EF4-FFF2-40B4-BE49-F238E27FC236}">
                <a16:creationId xmlns:a16="http://schemas.microsoft.com/office/drawing/2014/main" id="{42E72A77-6941-435E-8A91-50C968954C1F}"/>
              </a:ext>
            </a:extLst>
          </p:cNvPr>
          <p:cNvSpPr>
            <a:spLocks noGrp="1"/>
          </p:cNvSpPr>
          <p:nvPr>
            <p:ph type="title"/>
          </p:nvPr>
        </p:nvSpPr>
        <p:spPr>
          <a:xfrm>
            <a:off x="674944" y="179331"/>
            <a:ext cx="6809225" cy="1143000"/>
          </a:xfrm>
          <a:prstGeom prst="rect">
            <a:avLst/>
          </a:prstGeom>
        </p:spPr>
        <p:txBody>
          <a:bodyPr/>
          <a:lstStyle>
            <a:lvl1pPr>
              <a:defRPr>
                <a:solidFill>
                  <a:schemeClr val="tx1">
                    <a:lumMod val="95000"/>
                    <a:lumOff val="5000"/>
                  </a:schemeClr>
                </a:solidFill>
              </a:defRPr>
            </a:lvl1pPr>
          </a:lstStyle>
          <a:p>
            <a:r>
              <a:rPr lang="en-US" dirty="0"/>
              <a:t>Click to edit Master title style</a:t>
            </a:r>
          </a:p>
        </p:txBody>
      </p:sp>
    </p:spTree>
    <p:extLst>
      <p:ext uri="{BB962C8B-B14F-4D97-AF65-F5344CB8AC3E}">
        <p14:creationId xmlns:p14="http://schemas.microsoft.com/office/powerpoint/2010/main" val="205014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N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00C11C-FF01-4236-87BB-45342B58F6BD}"/>
              </a:ext>
            </a:extLst>
          </p:cNvPr>
          <p:cNvSpPr/>
          <p:nvPr userDrawn="1"/>
        </p:nvSpPr>
        <p:spPr>
          <a:xfrm>
            <a:off x="2" y="-1"/>
            <a:ext cx="11159246" cy="1500555"/>
          </a:xfrm>
          <a:prstGeom prst="rect">
            <a:avLst/>
          </a:prstGeom>
          <a:solidFill>
            <a:srgbClr val="0CB4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solidFill>
                <a:schemeClr val="bg1"/>
              </a:solidFill>
            </a:endParaRPr>
          </a:p>
        </p:txBody>
      </p:sp>
      <p:sp>
        <p:nvSpPr>
          <p:cNvPr id="18" name="Oval 17">
            <a:extLst>
              <a:ext uri="{FF2B5EF4-FFF2-40B4-BE49-F238E27FC236}">
                <a16:creationId xmlns:a16="http://schemas.microsoft.com/office/drawing/2014/main" id="{B7864829-7593-4A12-A98A-63583E17EB7F}"/>
              </a:ext>
            </a:extLst>
          </p:cNvPr>
          <p:cNvSpPr/>
          <p:nvPr userDrawn="1"/>
        </p:nvSpPr>
        <p:spPr>
          <a:xfrm>
            <a:off x="10347916" y="-3"/>
            <a:ext cx="1719276" cy="1522591"/>
          </a:xfrm>
          <a:prstGeom prst="ellipse">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799"/>
          </a:p>
        </p:txBody>
      </p:sp>
      <p:sp>
        <p:nvSpPr>
          <p:cNvPr id="16" name="Title 1">
            <a:extLst>
              <a:ext uri="{FF2B5EF4-FFF2-40B4-BE49-F238E27FC236}">
                <a16:creationId xmlns:a16="http://schemas.microsoft.com/office/drawing/2014/main" id="{6760CCF5-DFF3-49C5-8CAB-8177E0D91B1C}"/>
              </a:ext>
            </a:extLst>
          </p:cNvPr>
          <p:cNvSpPr>
            <a:spLocks noGrp="1"/>
          </p:cNvSpPr>
          <p:nvPr>
            <p:ph type="title" hasCustomPrompt="1"/>
          </p:nvPr>
        </p:nvSpPr>
        <p:spPr>
          <a:xfrm>
            <a:off x="609602" y="227013"/>
            <a:ext cx="9461540" cy="1143000"/>
          </a:xfrm>
        </p:spPr>
        <p:txBody>
          <a:bodyPr/>
          <a:lstStyle>
            <a:lvl1pPr>
              <a:defRPr sz="4399" b="1">
                <a:solidFill>
                  <a:schemeClr val="bg1"/>
                </a:solidFill>
              </a:defRPr>
            </a:lvl1pPr>
          </a:lstStyle>
          <a:p>
            <a:r>
              <a:rPr lang="en-US" dirty="0"/>
              <a:t>CLICK TO EDIT MASTER TITLE STYLE</a:t>
            </a:r>
          </a:p>
        </p:txBody>
      </p:sp>
      <p:sp>
        <p:nvSpPr>
          <p:cNvPr id="13" name="Slide Number Placeholder 5">
            <a:extLst>
              <a:ext uri="{FF2B5EF4-FFF2-40B4-BE49-F238E27FC236}">
                <a16:creationId xmlns:a16="http://schemas.microsoft.com/office/drawing/2014/main" id="{97E4AC61-3B0C-417E-AED9-FFB72C48D172}"/>
              </a:ext>
            </a:extLst>
          </p:cNvPr>
          <p:cNvSpPr>
            <a:spLocks noGrp="1"/>
          </p:cNvSpPr>
          <p:nvPr>
            <p:ph type="sldNum" sz="quarter" idx="12"/>
          </p:nvPr>
        </p:nvSpPr>
        <p:spPr>
          <a:xfrm>
            <a:off x="11159247" y="6444521"/>
            <a:ext cx="622056" cy="268655"/>
          </a:xfrm>
          <a:prstGeom prst="rect">
            <a:avLst/>
          </a:prstGeom>
        </p:spPr>
        <p:txBody>
          <a:bodyPr/>
          <a:lstStyle>
            <a:lvl1pPr algn="r">
              <a:defRPr sz="1200">
                <a:solidFill>
                  <a:srgbClr val="0C122E"/>
                </a:solidFill>
              </a:defRPr>
            </a:lvl1pPr>
          </a:lstStyle>
          <a:p>
            <a:fld id="{77409F3C-FB62-4944-AE46-9C87B3C2C796}" type="slidenum">
              <a:rPr lang="en-US" altLang="en-US" smtClean="0"/>
              <a:pPr/>
              <a:t>‹#›</a:t>
            </a:fld>
            <a:endParaRPr lang="en-US" altLang="en-US" dirty="0"/>
          </a:p>
        </p:txBody>
      </p:sp>
      <p:pic>
        <p:nvPicPr>
          <p:cNvPr id="9" name="Picture 8" descr="A close up of a sign&#10;&#10;Description automatically generated">
            <a:extLst>
              <a:ext uri="{FF2B5EF4-FFF2-40B4-BE49-F238E27FC236}">
                <a16:creationId xmlns:a16="http://schemas.microsoft.com/office/drawing/2014/main" id="{58804CAA-BEA3-4827-9C42-1C26A60D9773}"/>
              </a:ext>
            </a:extLst>
          </p:cNvPr>
          <p:cNvPicPr>
            <a:picLocks noChangeAspect="1"/>
          </p:cNvPicPr>
          <p:nvPr userDrawn="1"/>
        </p:nvPicPr>
        <p:blipFill>
          <a:blip r:embed="rId2"/>
          <a:stretch>
            <a:fillRect/>
          </a:stretch>
        </p:blipFill>
        <p:spPr>
          <a:xfrm>
            <a:off x="10568433" y="392937"/>
            <a:ext cx="1461005" cy="753157"/>
          </a:xfrm>
          <a:prstGeom prst="rect">
            <a:avLst/>
          </a:prstGeom>
        </p:spPr>
      </p:pic>
      <p:sp>
        <p:nvSpPr>
          <p:cNvPr id="11" name="Footer Placeholder 3">
            <a:extLst>
              <a:ext uri="{FF2B5EF4-FFF2-40B4-BE49-F238E27FC236}">
                <a16:creationId xmlns:a16="http://schemas.microsoft.com/office/drawing/2014/main" id="{5DDBDBB0-F39B-4475-859F-9F20AD02A08F}"/>
              </a:ext>
            </a:extLst>
          </p:cNvPr>
          <p:cNvSpPr>
            <a:spLocks noGrp="1"/>
          </p:cNvSpPr>
          <p:nvPr>
            <p:ph type="ftr" sz="quarter" idx="3"/>
          </p:nvPr>
        </p:nvSpPr>
        <p:spPr>
          <a:xfrm>
            <a:off x="382956" y="6449892"/>
            <a:ext cx="2524368" cy="268654"/>
          </a:xfrm>
          <a:prstGeom prst="rect">
            <a:avLst/>
          </a:prstGeom>
        </p:spPr>
        <p:txBody>
          <a:bodyPr/>
          <a:lstStyle>
            <a:lvl1pPr>
              <a:defRPr sz="1200" b="1"/>
            </a:lvl1pPr>
          </a:lstStyle>
          <a:p>
            <a:pPr>
              <a:defRPr/>
            </a:pPr>
            <a:r>
              <a:rPr lang="en-US" dirty="0"/>
              <a:t>siim.org | #SIIM20 | @</a:t>
            </a:r>
            <a:r>
              <a:rPr lang="en-US" dirty="0" err="1"/>
              <a:t>SIIM_Tweets</a:t>
            </a:r>
            <a:endParaRPr lang="en-US" dirty="0"/>
          </a:p>
        </p:txBody>
      </p:sp>
    </p:spTree>
    <p:extLst>
      <p:ext uri="{BB962C8B-B14F-4D97-AF65-F5344CB8AC3E}">
        <p14:creationId xmlns:p14="http://schemas.microsoft.com/office/powerpoint/2010/main" val="3637663704"/>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81041" y="0"/>
            <a:ext cx="10830628" cy="22906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996696" y="702156"/>
            <a:ext cx="9828186" cy="10138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81041" y="2596896"/>
            <a:ext cx="10243841" cy="3191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Copyright DICOM® 2019     </a:t>
            </a:r>
            <a:r>
              <a:rPr lang="en-US" dirty="0" err="1"/>
              <a:t>www.dicomstandard.org</a:t>
            </a:r>
            <a:r>
              <a:rPr lang="en-US" dirty="0"/>
              <a:t>     #DICOMConference2019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10" name="Slide Number Placeholder 5">
            <a:extLst>
              <a:ext uri="{FF2B5EF4-FFF2-40B4-BE49-F238E27FC236}">
                <a16:creationId xmlns:a16="http://schemas.microsoft.com/office/drawing/2014/main" id="{16B4D481-D65E-BFEC-AFC6-941AC421B34F}"/>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7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41" y="378801"/>
            <a:ext cx="10243841" cy="1013800"/>
          </a:xfrm>
        </p:spPr>
        <p:txBody>
          <a:bodyPr>
            <a:normAutofit/>
          </a:bodyPr>
          <a:lstStyle>
            <a:lvl1pPr>
              <a:defRPr sz="2800">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581041" y="1746504"/>
            <a:ext cx="10243841"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Copyright DICOM® 2019     </a:t>
            </a:r>
            <a:r>
              <a:rPr lang="en-US" dirty="0" err="1"/>
              <a:t>www.dicomstandard.org</a:t>
            </a:r>
            <a:r>
              <a:rPr lang="en-US" dirty="0"/>
              <a:t>     #DICOMConference2019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sp>
        <p:nvSpPr>
          <p:cNvPr id="10" name="Slide Number Placeholder 5">
            <a:extLst>
              <a:ext uri="{FF2B5EF4-FFF2-40B4-BE49-F238E27FC236}">
                <a16:creationId xmlns:a16="http://schemas.microsoft.com/office/drawing/2014/main" id="{16B4D481-D65E-BFEC-AFC6-941AC421B34F}"/>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592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81041" y="0"/>
            <a:ext cx="10830628" cy="1655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1832" y="378800"/>
            <a:ext cx="10085832" cy="92879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74982" y="2109132"/>
            <a:ext cx="483717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5" y="2109132"/>
            <a:ext cx="48371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8584DC5-97D9-5763-3FBD-B9F6676714AB}"/>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
        <p:nvSpPr>
          <p:cNvPr id="10" name="Footer Placeholder 4">
            <a:extLst>
              <a:ext uri="{FF2B5EF4-FFF2-40B4-BE49-F238E27FC236}">
                <a16:creationId xmlns:a16="http://schemas.microsoft.com/office/drawing/2014/main" id="{810A9611-878D-B22E-00A5-D81C3314F3FA}"/>
              </a:ext>
            </a:extLst>
          </p:cNvPr>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dirty="0"/>
              <a:t>Copyright DICOM® 2019     </a:t>
            </a:r>
            <a:r>
              <a:rPr lang="en-US" dirty="0" err="1"/>
              <a:t>www.dicomstandard.org</a:t>
            </a:r>
            <a:r>
              <a:rPr lang="en-US" dirty="0"/>
              <a:t>     #DICOMConference2019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cxnSp>
        <p:nvCxnSpPr>
          <p:cNvPr id="12" name="Straight Connector 11">
            <a:extLst>
              <a:ext uri="{FF2B5EF4-FFF2-40B4-BE49-F238E27FC236}">
                <a16:creationId xmlns:a16="http://schemas.microsoft.com/office/drawing/2014/main" id="{1D7D2F68-7570-6436-3BA5-9225229DE942}"/>
              </a:ext>
            </a:extLst>
          </p:cNvPr>
          <p:cNvCxnSpPr/>
          <p:nvPr userDrawn="1"/>
        </p:nvCxnSpPr>
        <p:spPr>
          <a:xfrm>
            <a:off x="5788152" y="2109132"/>
            <a:ext cx="0" cy="363304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21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581041" y="0"/>
            <a:ext cx="10830628" cy="16550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1832" y="378800"/>
            <a:ext cx="10085832" cy="928791"/>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74982" y="2670048"/>
            <a:ext cx="4837173" cy="30721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5" y="2670048"/>
            <a:ext cx="4837175" cy="30721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8584DC5-97D9-5763-3FBD-B9F6676714AB}"/>
              </a:ext>
            </a:extLst>
          </p:cNvPr>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
        <p:nvSpPr>
          <p:cNvPr id="10" name="Footer Placeholder 4">
            <a:extLst>
              <a:ext uri="{FF2B5EF4-FFF2-40B4-BE49-F238E27FC236}">
                <a16:creationId xmlns:a16="http://schemas.microsoft.com/office/drawing/2014/main" id="{810A9611-878D-B22E-00A5-D81C3314F3FA}"/>
              </a:ext>
            </a:extLst>
          </p:cNvPr>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dirty="0"/>
              <a:t>Copyright DICOM® 2019     </a:t>
            </a:r>
            <a:r>
              <a:rPr lang="en-US" dirty="0" err="1"/>
              <a:t>www.dicomstandard.org</a:t>
            </a:r>
            <a:r>
              <a:rPr lang="en-US" dirty="0"/>
              <a:t>     #DICOMConference2019     #DICOM     </a:t>
            </a:r>
            <a:r>
              <a:rPr lang="en-US" dirty="0">
                <a:hlinkClick r:id="rId2">
                  <a:extLst>
                    <a:ext uri="{A12FA001-AC4F-418D-AE19-62706E023703}">
                      <ahyp:hlinkClr xmlns:ahyp="http://schemas.microsoft.com/office/drawing/2018/hyperlinkcolor" val="tx"/>
                    </a:ext>
                  </a:extLst>
                </a:hlinkClick>
              </a:rPr>
              <a:t>@The_DICOM_STD</a:t>
            </a:r>
            <a:endParaRPr lang="en-US" dirty="0"/>
          </a:p>
        </p:txBody>
      </p:sp>
      <p:cxnSp>
        <p:nvCxnSpPr>
          <p:cNvPr id="12" name="Straight Connector 11">
            <a:extLst>
              <a:ext uri="{FF2B5EF4-FFF2-40B4-BE49-F238E27FC236}">
                <a16:creationId xmlns:a16="http://schemas.microsoft.com/office/drawing/2014/main" id="{1D7D2F68-7570-6436-3BA5-9225229DE942}"/>
              </a:ext>
            </a:extLst>
          </p:cNvPr>
          <p:cNvCxnSpPr>
            <a:cxnSpLocks/>
          </p:cNvCxnSpPr>
          <p:nvPr userDrawn="1"/>
        </p:nvCxnSpPr>
        <p:spPr>
          <a:xfrm>
            <a:off x="5788152" y="1935396"/>
            <a:ext cx="0" cy="380678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A8DFB30C-AEF3-FEB5-97CF-9A6347703363}"/>
              </a:ext>
            </a:extLst>
          </p:cNvPr>
          <p:cNvSpPr>
            <a:spLocks noGrp="1"/>
          </p:cNvSpPr>
          <p:nvPr>
            <p:ph type="body" idx="10"/>
          </p:nvPr>
        </p:nvSpPr>
        <p:spPr>
          <a:xfrm>
            <a:off x="569565" y="1935396"/>
            <a:ext cx="4837173"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Text Placeholder 2">
            <a:extLst>
              <a:ext uri="{FF2B5EF4-FFF2-40B4-BE49-F238E27FC236}">
                <a16:creationId xmlns:a16="http://schemas.microsoft.com/office/drawing/2014/main" id="{E3D1C4E9-BE9B-1294-A2F6-07AB22183D09}"/>
              </a:ext>
            </a:extLst>
          </p:cNvPr>
          <p:cNvSpPr>
            <a:spLocks noGrp="1"/>
          </p:cNvSpPr>
          <p:nvPr>
            <p:ph type="body" idx="11"/>
          </p:nvPr>
        </p:nvSpPr>
        <p:spPr>
          <a:xfrm>
            <a:off x="6174837" y="1935396"/>
            <a:ext cx="4837173" cy="536005"/>
          </a:xfrm>
        </p:spPr>
        <p:txBody>
          <a:bodyPr anchor="b">
            <a:noAutofit/>
          </a:bodyPr>
          <a:lstStyle>
            <a:lvl1pPr marL="0" indent="0">
              <a:buNone/>
              <a:defRPr sz="2199" b="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Tree>
    <p:extLst>
      <p:ext uri="{BB962C8B-B14F-4D97-AF65-F5344CB8AC3E}">
        <p14:creationId xmlns:p14="http://schemas.microsoft.com/office/powerpoint/2010/main" val="345967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418" y="3085765"/>
            <a:ext cx="11259933"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040" y="1020431"/>
            <a:ext cx="10990686" cy="1475013"/>
          </a:xfrm>
          <a:effectLst/>
        </p:spPr>
        <p:txBody>
          <a:bodyPr anchor="b">
            <a:normAutofit/>
          </a:bodyPr>
          <a:lstStyle>
            <a:lvl1pPr>
              <a:defRPr sz="359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043" y="2495446"/>
            <a:ext cx="10990683" cy="590321"/>
          </a:xfrm>
        </p:spPr>
        <p:txBody>
          <a:bodyPr anchor="t">
            <a:normAutofit/>
          </a:bodyPr>
          <a:lstStyle>
            <a:lvl1pPr marL="0" indent="0" algn="l">
              <a:buNone/>
              <a:defRPr sz="1600" cap="all">
                <a:solidFill>
                  <a:schemeClr val="accent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581040" y="5951812"/>
            <a:ext cx="6915409" cy="365125"/>
          </a:xfrm>
        </p:spPr>
        <p:txBody>
          <a:bodyPr/>
          <a:lstStyle>
            <a:lvl1pPr>
              <a:defRPr>
                <a:solidFill>
                  <a:schemeClr val="accent1">
                    <a:lumMod val="75000"/>
                    <a:lumOff val="25000"/>
                  </a:schemeClr>
                </a:solidFill>
              </a:defRPr>
            </a:lvl1pPr>
          </a:lstStyle>
          <a:p>
            <a:r>
              <a:rPr lang="en-US" dirty="0"/>
              <a:t>Copyright DICOM® 2020       www.dicomstandard.org </a:t>
            </a:r>
          </a:p>
        </p:txBody>
      </p:sp>
    </p:spTree>
    <p:extLst>
      <p:ext uri="{BB962C8B-B14F-4D97-AF65-F5344CB8AC3E}">
        <p14:creationId xmlns:p14="http://schemas.microsoft.com/office/powerpoint/2010/main" val="381765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171" y="536739"/>
            <a:ext cx="8945224" cy="6563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536740"/>
            <a:ext cx="8725998" cy="577959"/>
          </a:xfrm>
        </p:spPr>
        <p:txBody>
          <a:bodyPr>
            <a:noAutofit/>
          </a:bodyPr>
          <a:lstStyle>
            <a:lvl1pPr>
              <a:defRPr sz="2999" cap="none" baseline="0"/>
            </a:lvl1pPr>
          </a:lstStyle>
          <a:p>
            <a:r>
              <a:rPr lang="en-US" dirty="0"/>
              <a:t>Click to edit Master title style</a:t>
            </a:r>
          </a:p>
        </p:txBody>
      </p:sp>
      <p:sp>
        <p:nvSpPr>
          <p:cNvPr id="3" name="Content Placeholder 2"/>
          <p:cNvSpPr>
            <a:spLocks noGrp="1"/>
          </p:cNvSpPr>
          <p:nvPr>
            <p:ph idx="1"/>
          </p:nvPr>
        </p:nvSpPr>
        <p:spPr>
          <a:xfrm>
            <a:off x="581041" y="1371600"/>
            <a:ext cx="11026743" cy="47314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33536" y="6301192"/>
            <a:ext cx="2844058" cy="365125"/>
          </a:xfrm>
        </p:spPr>
        <p:txBody>
          <a:bodyPr/>
          <a:lstStyle/>
          <a:p>
            <a:fld id="{B61BEF0D-F0BB-DE4B-95CE-6DB70DBA9567}" type="datetimeFigureOut">
              <a:rPr lang="en-US" dirty="0"/>
              <a:pPr/>
              <a:t>10/27/2023</a:t>
            </a:fld>
            <a:endParaRPr lang="en-US" dirty="0"/>
          </a:p>
        </p:txBody>
      </p:sp>
      <p:sp>
        <p:nvSpPr>
          <p:cNvPr id="5" name="Footer Placeholder 4"/>
          <p:cNvSpPr>
            <a:spLocks noGrp="1"/>
          </p:cNvSpPr>
          <p:nvPr>
            <p:ph type="ftr" sz="quarter" idx="11"/>
          </p:nvPr>
        </p:nvSpPr>
        <p:spPr>
          <a:xfrm>
            <a:off x="440171" y="6301193"/>
            <a:ext cx="6915409" cy="365125"/>
          </a:xfrm>
        </p:spPr>
        <p:txBody>
          <a:bodyPr/>
          <a:lstStyle/>
          <a:p>
            <a:endParaRPr lang="en-US" dirty="0"/>
          </a:p>
        </p:txBody>
      </p:sp>
      <p:sp>
        <p:nvSpPr>
          <p:cNvPr id="6" name="Slide Number Placeholder 5"/>
          <p:cNvSpPr>
            <a:spLocks noGrp="1"/>
          </p:cNvSpPr>
          <p:nvPr>
            <p:ph type="sldNum" sz="quarter" idx="12"/>
          </p:nvPr>
        </p:nvSpPr>
        <p:spPr>
          <a:xfrm>
            <a:off x="10555549" y="6285448"/>
            <a:ext cx="1052234"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952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171" y="536739"/>
            <a:ext cx="8945224" cy="6563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1" y="536740"/>
            <a:ext cx="8725998" cy="577959"/>
          </a:xfrm>
        </p:spPr>
        <p:txBody>
          <a:bodyPr>
            <a:noAutofit/>
          </a:bodyPr>
          <a:lstStyle>
            <a:lvl1pPr>
              <a:defRPr sz="2999" cap="none" baseline="0"/>
            </a:lvl1pPr>
          </a:lstStyle>
          <a:p>
            <a:r>
              <a:rPr lang="en-US" dirty="0"/>
              <a:t>Click to edit Master title style</a:t>
            </a:r>
          </a:p>
        </p:txBody>
      </p:sp>
    </p:spTree>
    <p:extLst>
      <p:ext uri="{BB962C8B-B14F-4D97-AF65-F5344CB8AC3E}">
        <p14:creationId xmlns:p14="http://schemas.microsoft.com/office/powerpoint/2010/main" val="313014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700" y="5141975"/>
            <a:ext cx="1128792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042" y="3043911"/>
            <a:ext cx="11026743" cy="1497507"/>
          </a:xfrm>
        </p:spPr>
        <p:txBody>
          <a:bodyPr anchor="b">
            <a:normAutofit/>
          </a:bodyPr>
          <a:lstStyle>
            <a:lvl1pPr algn="l">
              <a:defRPr sz="3599"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041" y="4541417"/>
            <a:ext cx="11026743" cy="600556"/>
          </a:xfrm>
        </p:spPr>
        <p:txBody>
          <a:bodyPr anchor="t">
            <a:normAutofit/>
          </a:bodyPr>
          <a:lstStyle>
            <a:lvl1pPr marL="0" indent="0" algn="l">
              <a:buNone/>
              <a:defRPr sz="1799" cap="all">
                <a:solidFill>
                  <a:schemeClr val="accent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10/27/2023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408601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twitter.com/The_DICOM_STD"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4499" y="477778"/>
            <a:ext cx="1026076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64499" y="1924192"/>
            <a:ext cx="10260767" cy="382217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12441" y="6114074"/>
            <a:ext cx="7016552" cy="365125"/>
          </a:xfrm>
          <a:prstGeom prst="rect">
            <a:avLst/>
          </a:prstGeom>
        </p:spPr>
        <p:txBody>
          <a:bodyPr vert="horz" lIns="91440" tIns="45720" rIns="91440" bIns="45720" rtlCol="0" anchor="ctr"/>
          <a:lstStyle>
            <a:lvl1pPr algn="l">
              <a:defRPr sz="900" cap="all">
                <a:solidFill>
                  <a:schemeClr val="tx2"/>
                </a:solidFill>
              </a:defRPr>
            </a:lvl1pPr>
          </a:lstStyle>
          <a:p>
            <a:r>
              <a:rPr lang="en-US" dirty="0"/>
              <a:t>Copyright DICOM® 2019     </a:t>
            </a:r>
            <a:r>
              <a:rPr lang="en-US" dirty="0" err="1"/>
              <a:t>www.dicomstandard.org</a:t>
            </a:r>
            <a:r>
              <a:rPr lang="en-US" dirty="0"/>
              <a:t>     #DICOMConference2019     #DICOM     </a:t>
            </a:r>
            <a:r>
              <a:rPr lang="en-US" dirty="0">
                <a:hlinkClick r:id="rId7">
                  <a:extLst>
                    <a:ext uri="{A12FA001-AC4F-418D-AE19-62706E023703}">
                      <ahyp:hlinkClr xmlns:ahyp="http://schemas.microsoft.com/office/drawing/2018/hyperlinkcolor" val="tx"/>
                    </a:ext>
                  </a:extLst>
                </a:hlinkClick>
              </a:rPr>
              <a:t>@The_DICOM_STD</a:t>
            </a:r>
            <a:endParaRPr lang="en-US" dirty="0"/>
          </a:p>
        </p:txBody>
      </p:sp>
      <p:sp>
        <p:nvSpPr>
          <p:cNvPr id="20" name="Rectangle 19">
            <a:extLst>
              <a:ext uri="{FF2B5EF4-FFF2-40B4-BE49-F238E27FC236}">
                <a16:creationId xmlns:a16="http://schemas.microsoft.com/office/drawing/2014/main" id="{2454ACED-7A9E-5D90-847D-B078245D4C50}"/>
              </a:ext>
            </a:extLst>
          </p:cNvPr>
          <p:cNvSpPr/>
          <p:nvPr userDrawn="1"/>
        </p:nvSpPr>
        <p:spPr>
          <a:xfrm>
            <a:off x="11411669" y="0"/>
            <a:ext cx="777155"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411669" y="6114073"/>
            <a:ext cx="777155" cy="365125"/>
          </a:xfrm>
          <a:prstGeom prst="rect">
            <a:avLst/>
          </a:prstGeom>
        </p:spPr>
        <p:txBody>
          <a:bodyPr vert="horz" lIns="91440" tIns="45720" rIns="91440" bIns="45720" rtlCol="0" anchor="ctr"/>
          <a:lstStyle>
            <a:lvl1pPr algn="ctr">
              <a:defRPr sz="900" b="0" i="0">
                <a:solidFill>
                  <a:schemeClr val="bg2"/>
                </a:solidFill>
                <a:latin typeface="+mn-lt"/>
                <a:cs typeface="Segoe UI" panose="020B0502040204020203" pitchFamily="34" charset="0"/>
              </a:defRPr>
            </a:lvl1pPr>
          </a:lstStyle>
          <a:p>
            <a:fld id="{D57F1E4F-1CFF-5643-939E-217C01CDF565}" type="slidenum">
              <a:rPr lang="en-US" smtClean="0"/>
              <a:pPr/>
              <a:t>‹#›</a:t>
            </a:fld>
            <a:endParaRPr lang="en-US" dirty="0"/>
          </a:p>
        </p:txBody>
      </p:sp>
      <p:sp>
        <p:nvSpPr>
          <p:cNvPr id="17" name="TextBox 16">
            <a:extLst>
              <a:ext uri="{FF2B5EF4-FFF2-40B4-BE49-F238E27FC236}">
                <a16:creationId xmlns:a16="http://schemas.microsoft.com/office/drawing/2014/main" id="{C5749F0B-5DA2-50D8-D316-31C3C9AE800F}"/>
              </a:ext>
            </a:extLst>
          </p:cNvPr>
          <p:cNvSpPr txBox="1"/>
          <p:nvPr userDrawn="1"/>
        </p:nvSpPr>
        <p:spPr>
          <a:xfrm rot="5400000">
            <a:off x="9710112" y="2276347"/>
            <a:ext cx="4164676" cy="276999"/>
          </a:xfrm>
          <a:prstGeom prst="rect">
            <a:avLst/>
          </a:prstGeom>
          <a:noFill/>
        </p:spPr>
        <p:txBody>
          <a:bodyPr wrap="square" rtlCol="0">
            <a:spAutoFit/>
          </a:bodyPr>
          <a:lstStyle/>
          <a:p>
            <a:r>
              <a:rPr lang="en-US" sz="1200" b="1" i="0" spc="0" dirty="0">
                <a:solidFill>
                  <a:schemeClr val="bg2"/>
                </a:solidFill>
                <a:latin typeface="+mj-lt"/>
                <a:cs typeface="Segoe UI Semibold" panose="020B0502040204020203" pitchFamily="34" charset="0"/>
              </a:rPr>
              <a:t>DICOM CONFERENCE 2023</a:t>
            </a:r>
          </a:p>
        </p:txBody>
      </p:sp>
      <p:pic>
        <p:nvPicPr>
          <p:cNvPr id="21" name="Picture 4">
            <a:extLst>
              <a:ext uri="{FF2B5EF4-FFF2-40B4-BE49-F238E27FC236}">
                <a16:creationId xmlns:a16="http://schemas.microsoft.com/office/drawing/2014/main" id="{163109A3-D53C-1C99-D00D-75450CE6A30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4499" y="6086009"/>
            <a:ext cx="1957557" cy="42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a:extLst>
              <a:ext uri="{FF2B5EF4-FFF2-40B4-BE49-F238E27FC236}">
                <a16:creationId xmlns:a16="http://schemas.microsoft.com/office/drawing/2014/main" id="{B6582CB7-1299-335A-8F9C-C151DD9F1F81}"/>
              </a:ext>
            </a:extLst>
          </p:cNvPr>
          <p:cNvSpPr/>
          <p:nvPr userDrawn="1"/>
        </p:nvSpPr>
        <p:spPr>
          <a:xfrm>
            <a:off x="0" y="0"/>
            <a:ext cx="194638" cy="2286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817728-CB7D-BE9B-D132-C0115A9ABC1B}"/>
              </a:ext>
            </a:extLst>
          </p:cNvPr>
          <p:cNvSpPr/>
          <p:nvPr userDrawn="1"/>
        </p:nvSpPr>
        <p:spPr>
          <a:xfrm>
            <a:off x="0" y="2286000"/>
            <a:ext cx="194638" cy="228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E8AE8E-B577-37B4-B2A7-77A6BF21899E}"/>
              </a:ext>
            </a:extLst>
          </p:cNvPr>
          <p:cNvSpPr/>
          <p:nvPr userDrawn="1"/>
        </p:nvSpPr>
        <p:spPr>
          <a:xfrm>
            <a:off x="0" y="4572000"/>
            <a:ext cx="194638" cy="228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5404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7" r:id="rId3"/>
    <p:sldLayoutId id="2147483674" r:id="rId4"/>
    <p:sldLayoutId id="2147483676" r:id="rId5"/>
  </p:sldLayoutIdLst>
  <p:hf hdr="0" dt="0"/>
  <p:txStyles>
    <p:titleStyle>
      <a:lvl1pPr algn="l" defTabSz="457063" rtl="0" eaLnBrk="1" latinLnBrk="0" hangingPunct="1">
        <a:spcBef>
          <a:spcPct val="0"/>
        </a:spcBef>
        <a:buNone/>
        <a:defRPr sz="32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417" y="515925"/>
            <a:ext cx="8904154" cy="67554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041" y="1456661"/>
            <a:ext cx="11026744" cy="440213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3971" y="5956138"/>
            <a:ext cx="2844058"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10/27/2023</a:t>
            </a:fld>
            <a:endParaRPr lang="en-US" dirty="0"/>
          </a:p>
        </p:txBody>
      </p:sp>
      <p:sp>
        <p:nvSpPr>
          <p:cNvPr id="5" name="Footer Placeholder 4"/>
          <p:cNvSpPr>
            <a:spLocks noGrp="1"/>
          </p:cNvSpPr>
          <p:nvPr>
            <p:ph type="ftr" sz="quarter" idx="3"/>
          </p:nvPr>
        </p:nvSpPr>
        <p:spPr>
          <a:xfrm>
            <a:off x="581040" y="5951812"/>
            <a:ext cx="6915409"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5550" y="5956138"/>
            <a:ext cx="1052236"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418" y="331471"/>
            <a:ext cx="370235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0052" y="327913"/>
            <a:ext cx="3702356"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0725" y="331470"/>
            <a:ext cx="3702356"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4">
            <a:extLst>
              <a:ext uri="{FF2B5EF4-FFF2-40B4-BE49-F238E27FC236}">
                <a16:creationId xmlns:a16="http://schemas.microsoft.com/office/drawing/2014/main" id="{5AD5DA2B-2C67-4447-B0F1-AF321281125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455046" y="611233"/>
            <a:ext cx="2287362" cy="49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0305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dt="0"/>
  <p:txStyles>
    <p:titleStyle>
      <a:lvl1pPr algn="l" defTabSz="457063" rtl="0" eaLnBrk="1" latinLnBrk="0" hangingPunct="1">
        <a:spcBef>
          <a:spcPct val="0"/>
        </a:spcBef>
        <a:buNone/>
        <a:defRPr sz="2799"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08"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799" kern="1200">
          <a:solidFill>
            <a:schemeClr val="tx2"/>
          </a:solidFill>
          <a:latin typeface="+mn-lt"/>
          <a:ea typeface="+mn-ea"/>
          <a:cs typeface="+mn-cs"/>
        </a:defRPr>
      </a:lvl1pPr>
      <a:lvl2pPr marL="629811" indent="-305908"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9730" indent="-269919"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627"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519" indent="-233930"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89943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34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25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160" indent="-228531" algn="l" defTabSz="457063"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9.jpeg"/><Relationship Id="rId7"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4.png"/><Relationship Id="rId5" Type="http://schemas.openxmlformats.org/officeDocument/2006/relationships/image" Target="../media/image60.emf"/><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3.png"/><Relationship Id="rId12" Type="http://schemas.microsoft.com/office/2007/relationships/hdphoto" Target="../media/hdphoto3.wdp"/><Relationship Id="rId17" Type="http://schemas.openxmlformats.org/officeDocument/2006/relationships/image" Target="../media/image18.jpeg"/><Relationship Id="rId2" Type="http://schemas.openxmlformats.org/officeDocument/2006/relationships/notesSlide" Target="../notesSlides/notesSlide27.xml"/><Relationship Id="rId16"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5.png"/><Relationship Id="rId5" Type="http://schemas.openxmlformats.org/officeDocument/2006/relationships/image" Target="../media/image75.jpeg"/><Relationship Id="rId15" Type="http://schemas.openxmlformats.org/officeDocument/2006/relationships/image" Target="../media/image17.png"/><Relationship Id="rId10" Type="http://schemas.microsoft.com/office/2007/relationships/hdphoto" Target="../media/hdphoto2.wdp"/><Relationship Id="rId19" Type="http://schemas.microsoft.com/office/2007/relationships/hdphoto" Target="../media/hdphoto6.wdp"/><Relationship Id="rId4" Type="http://schemas.openxmlformats.org/officeDocument/2006/relationships/image" Target="../media/image11.jpeg"/><Relationship Id="rId9" Type="http://schemas.openxmlformats.org/officeDocument/2006/relationships/image" Target="../media/image14.png"/><Relationship Id="rId1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hyperlink" Target="http://dicomstandard.org/current"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4.wdp"/><Relationship Id="rId18" Type="http://schemas.microsoft.com/office/2007/relationships/hdphoto" Target="../media/hdphoto6.wdp"/><Relationship Id="rId3" Type="http://schemas.openxmlformats.org/officeDocument/2006/relationships/image" Target="../media/image10.jpeg"/><Relationship Id="rId7" Type="http://schemas.microsoft.com/office/2007/relationships/hdphoto" Target="../media/hdphoto1.wdp"/><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3.png"/><Relationship Id="rId11" Type="http://schemas.microsoft.com/office/2007/relationships/hdphoto" Target="../media/hdphoto3.wdp"/><Relationship Id="rId5" Type="http://schemas.openxmlformats.org/officeDocument/2006/relationships/image" Target="../media/image12.jpeg"/><Relationship Id="rId15" Type="http://schemas.microsoft.com/office/2007/relationships/hdphoto" Target="../media/hdphoto5.wdp"/><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image" Target="../media/image11.jpeg"/><Relationship Id="rId9" Type="http://schemas.microsoft.com/office/2007/relationships/hdphoto" Target="../media/hdphoto2.wdp"/><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hyperlink" Target="http://images.google.com/imgres?imgurl=http://www.hermesmedical.com/showimage.lasso?image_no=99.jpg,575&amp;imgrefurl=http://www.hermesmedical.com/index.lasso?id=76&amp;h=446&amp;w=575&amp;sz=221&amp;hl=en&amp;start=11&amp;sig2=jiHHx99Hv6JkA6Oee4cVYg&amp;um=1&amp;tbnid=2tZZzVwA7AMyGM:&amp;tbnh=104&amp;tbnw=134&amp;ei=E2quR7OuHpbwgwPcoLijAg&amp;prev=/images?q=ejection+fraction&amp;gbv=2&amp;um=1&amp;hl=en&amp;rls=GGLD,GGLD:2005-11,GGLD:e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248-A6ED-40FF-8B5D-11F02EC424CB}"/>
              </a:ext>
            </a:extLst>
          </p:cNvPr>
          <p:cNvSpPr>
            <a:spLocks noGrp="1"/>
          </p:cNvSpPr>
          <p:nvPr>
            <p:ph type="ctrTitle"/>
          </p:nvPr>
        </p:nvSpPr>
        <p:spPr/>
        <p:txBody>
          <a:bodyPr>
            <a:normAutofit/>
          </a:bodyPr>
          <a:lstStyle/>
          <a:p>
            <a:r>
              <a:rPr lang="en-US" sz="2800" dirty="0">
                <a:cs typeface="Arial" panose="020B0604020202020204" pitchFamily="34" charset="0"/>
              </a:rPr>
              <a:t>DICOM Educational Conference</a:t>
            </a:r>
            <a:br>
              <a:rPr lang="en-US" sz="2800" dirty="0">
                <a:cs typeface="Arial" panose="020B0604020202020204" pitchFamily="34" charset="0"/>
              </a:rPr>
            </a:br>
            <a:r>
              <a:rPr lang="en-US" sz="2800" i="1" dirty="0">
                <a:cs typeface="Arial" panose="020B0604020202020204" pitchFamily="34" charset="0"/>
              </a:rPr>
              <a:t>Chennai, India</a:t>
            </a:r>
            <a:endParaRPr lang="en-US" sz="2800" i="1" dirty="0"/>
          </a:p>
        </p:txBody>
      </p:sp>
      <p:sp>
        <p:nvSpPr>
          <p:cNvPr id="3" name="Subtitle 2">
            <a:extLst>
              <a:ext uri="{FF2B5EF4-FFF2-40B4-BE49-F238E27FC236}">
                <a16:creationId xmlns:a16="http://schemas.microsoft.com/office/drawing/2014/main" id="{F03105D7-0FA0-4E79-9DEA-B986CE03872B}"/>
              </a:ext>
            </a:extLst>
          </p:cNvPr>
          <p:cNvSpPr>
            <a:spLocks noGrp="1"/>
          </p:cNvSpPr>
          <p:nvPr>
            <p:ph type="subTitle" idx="1"/>
          </p:nvPr>
        </p:nvSpPr>
        <p:spPr/>
        <p:txBody>
          <a:bodyPr>
            <a:normAutofit/>
          </a:bodyPr>
          <a:lstStyle/>
          <a:p>
            <a:r>
              <a:rPr lang="en-US" sz="1400" b="1" dirty="0">
                <a:cs typeface="Arial" panose="020B0604020202020204" pitchFamily="34" charset="0"/>
              </a:rPr>
              <a:t>October 9-11, 2023</a:t>
            </a:r>
            <a:endParaRPr lang="en-US" sz="1400" b="1" dirty="0"/>
          </a:p>
        </p:txBody>
      </p:sp>
      <p:sp>
        <p:nvSpPr>
          <p:cNvPr id="7" name="Footer Placeholder 4">
            <a:extLst>
              <a:ext uri="{FF2B5EF4-FFF2-40B4-BE49-F238E27FC236}">
                <a16:creationId xmlns:a16="http://schemas.microsoft.com/office/drawing/2014/main" id="{6F106075-8092-0882-B15E-3E33101B58DC}"/>
              </a:ext>
            </a:extLst>
          </p:cNvPr>
          <p:cNvSpPr>
            <a:spLocks noGrp="1"/>
          </p:cNvSpPr>
          <p:nvPr>
            <p:ph type="ftr" sz="quarter" idx="3"/>
          </p:nvPr>
        </p:nvSpPr>
        <p:spPr>
          <a:xfrm>
            <a:off x="764499" y="6114074"/>
            <a:ext cx="7016552" cy="365125"/>
          </a:xfrm>
          <a:prstGeom prst="rect">
            <a:avLst/>
          </a:prstGeom>
        </p:spPr>
        <p:txBody>
          <a:bodyPr vert="horz" lIns="91440" tIns="45720" rIns="91440" bIns="45720" rtlCol="0" anchor="ctr"/>
          <a:lstStyle>
            <a:lvl1pPr algn="l">
              <a:defRPr sz="900" cap="all">
                <a:solidFill>
                  <a:schemeClr val="bg1"/>
                </a:solidFill>
              </a:defRPr>
            </a:lvl1pPr>
          </a:lstStyle>
          <a:p>
            <a:r>
              <a:rPr lang="en-US" dirty="0"/>
              <a:t>Copyright DICOM® 2023     </a:t>
            </a:r>
            <a:r>
              <a:rPr lang="en-US" dirty="0" err="1"/>
              <a:t>www.dicomstandard.org</a:t>
            </a:r>
            <a:r>
              <a:rPr lang="en-US" dirty="0"/>
              <a:t>     #DICOMConference2023     #DICOM</a:t>
            </a:r>
          </a:p>
        </p:txBody>
      </p:sp>
    </p:spTree>
    <p:extLst>
      <p:ext uri="{BB962C8B-B14F-4D97-AF65-F5344CB8AC3E}">
        <p14:creationId xmlns:p14="http://schemas.microsoft.com/office/powerpoint/2010/main" val="214455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Recent Supplements</a:t>
            </a:r>
          </a:p>
        </p:txBody>
      </p:sp>
      <p:sp>
        <p:nvSpPr>
          <p:cNvPr id="7" name="Content Placeholder 6"/>
          <p:cNvSpPr>
            <a:spLocks noGrp="1"/>
          </p:cNvSpPr>
          <p:nvPr>
            <p:ph idx="1"/>
          </p:nvPr>
        </p:nvSpPr>
        <p:spPr>
          <a:xfrm>
            <a:off x="914162" y="1346459"/>
            <a:ext cx="8605000" cy="4974049"/>
          </a:xfrm>
        </p:spPr>
        <p:txBody>
          <a:bodyPr>
            <a:normAutofit/>
          </a:bodyPr>
          <a:lstStyle/>
          <a:p>
            <a:pPr marL="457063" indent="-457063">
              <a:spcBef>
                <a:spcPts val="4199"/>
              </a:spcBef>
            </a:pPr>
            <a:r>
              <a:rPr lang="en-US" sz="2399" dirty="0"/>
              <a:t>Sup 202  Real Time Video </a:t>
            </a:r>
          </a:p>
          <a:p>
            <a:pPr marL="457063" indent="-457063">
              <a:spcBef>
                <a:spcPts val="4199"/>
              </a:spcBef>
            </a:pPr>
            <a:r>
              <a:rPr lang="en-US" sz="2399" dirty="0"/>
              <a:t>Sup 203  DICOMweb: Thumbnail Service</a:t>
            </a:r>
          </a:p>
          <a:p>
            <a:pPr marL="457063" indent="-457063">
              <a:spcBef>
                <a:spcPts val="4199"/>
              </a:spcBef>
            </a:pPr>
            <a:r>
              <a:rPr lang="en-US" sz="2399" dirty="0"/>
              <a:t>Sup 221  </a:t>
            </a:r>
            <a:r>
              <a:rPr lang="en-US" sz="2399" dirty="0" err="1"/>
              <a:t>Dermoscopy</a:t>
            </a:r>
            <a:endParaRPr lang="en-US" sz="2399" dirty="0"/>
          </a:p>
          <a:p>
            <a:pPr marL="457063" indent="-457063">
              <a:spcBef>
                <a:spcPts val="4199"/>
              </a:spcBef>
            </a:pPr>
            <a:r>
              <a:rPr lang="en-US" sz="2399" dirty="0"/>
              <a:t>Sup 208  OBJ Encapsulation for 3D Manufacturing &amp;  VR</a:t>
            </a:r>
          </a:p>
          <a:p>
            <a:pPr marL="457063" indent="-457063">
              <a:spcBef>
                <a:spcPts val="4199"/>
              </a:spcBef>
            </a:pPr>
            <a:r>
              <a:rPr lang="en-US" sz="2399" dirty="0"/>
              <a:t>Sup 220 MR Prostate Imaging SR </a:t>
            </a:r>
          </a:p>
        </p:txBody>
      </p:sp>
      <p:grpSp>
        <p:nvGrpSpPr>
          <p:cNvPr id="21" name="Group 20">
            <a:extLst>
              <a:ext uri="{FF2B5EF4-FFF2-40B4-BE49-F238E27FC236}">
                <a16:creationId xmlns:a16="http://schemas.microsoft.com/office/drawing/2014/main" id="{CE7C8081-7756-4210-8876-97F04FD6B4B5}"/>
              </a:ext>
            </a:extLst>
          </p:cNvPr>
          <p:cNvGrpSpPr/>
          <p:nvPr/>
        </p:nvGrpSpPr>
        <p:grpSpPr>
          <a:xfrm>
            <a:off x="6898597" y="1218771"/>
            <a:ext cx="1519962" cy="1335248"/>
            <a:chOff x="7384799" y="4724062"/>
            <a:chExt cx="1226859" cy="1104040"/>
          </a:xfrm>
        </p:grpSpPr>
        <p:pic>
          <p:nvPicPr>
            <p:cNvPr id="22" name="Picture 21">
              <a:extLst>
                <a:ext uri="{FF2B5EF4-FFF2-40B4-BE49-F238E27FC236}">
                  <a16:creationId xmlns:a16="http://schemas.microsoft.com/office/drawing/2014/main" id="{CE7D8A24-4A0B-47A4-81C2-303EDFEF2B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967439" y="4724062"/>
              <a:ext cx="443502" cy="233534"/>
            </a:xfrm>
            <a:prstGeom prst="rect">
              <a:avLst/>
            </a:prstGeom>
          </p:spPr>
        </p:pic>
        <p:grpSp>
          <p:nvGrpSpPr>
            <p:cNvPr id="23" name="Group 22">
              <a:extLst>
                <a:ext uri="{FF2B5EF4-FFF2-40B4-BE49-F238E27FC236}">
                  <a16:creationId xmlns:a16="http://schemas.microsoft.com/office/drawing/2014/main" id="{9D6B5704-D72A-41C4-BEBD-4C4D8974784A}"/>
                </a:ext>
              </a:extLst>
            </p:cNvPr>
            <p:cNvGrpSpPr/>
            <p:nvPr/>
          </p:nvGrpSpPr>
          <p:grpSpPr>
            <a:xfrm>
              <a:off x="7384799" y="4953343"/>
              <a:ext cx="1226859" cy="874759"/>
              <a:chOff x="5263290" y="3306794"/>
              <a:chExt cx="2880360" cy="2267925"/>
            </a:xfrm>
          </p:grpSpPr>
          <p:pic>
            <p:nvPicPr>
              <p:cNvPr id="24" name="Picture 23">
                <a:extLst>
                  <a:ext uri="{FF2B5EF4-FFF2-40B4-BE49-F238E27FC236}">
                    <a16:creationId xmlns:a16="http://schemas.microsoft.com/office/drawing/2014/main" id="{32A797E2-C009-4419-9CB6-DC01C690E374}"/>
                  </a:ext>
                </a:extLst>
              </p:cNvPr>
              <p:cNvPicPr>
                <a:picLocks noChangeAspect="1"/>
              </p:cNvPicPr>
              <p:nvPr/>
            </p:nvPicPr>
            <p:blipFill>
              <a:blip r:embed="rId4"/>
              <a:stretch>
                <a:fillRect/>
              </a:stretch>
            </p:blipFill>
            <p:spPr>
              <a:xfrm>
                <a:off x="5263290" y="3306794"/>
                <a:ext cx="2880360" cy="2267925"/>
              </a:xfrm>
              <a:prstGeom prst="rect">
                <a:avLst/>
              </a:prstGeom>
            </p:spPr>
          </p:pic>
          <p:grpSp>
            <p:nvGrpSpPr>
              <p:cNvPr id="25" name="Group 24">
                <a:extLst>
                  <a:ext uri="{FF2B5EF4-FFF2-40B4-BE49-F238E27FC236}">
                    <a16:creationId xmlns:a16="http://schemas.microsoft.com/office/drawing/2014/main" id="{BC682CC6-B51D-43BE-A481-74976E641419}"/>
                  </a:ext>
                </a:extLst>
              </p:cNvPr>
              <p:cNvGrpSpPr/>
              <p:nvPr/>
            </p:nvGrpSpPr>
            <p:grpSpPr>
              <a:xfrm>
                <a:off x="5378505" y="3401201"/>
                <a:ext cx="2615184" cy="2063264"/>
                <a:chOff x="2229295" y="3044950"/>
                <a:chExt cx="2611540" cy="2063264"/>
              </a:xfrm>
            </p:grpSpPr>
            <p:sp>
              <p:nvSpPr>
                <p:cNvPr id="26" name="Rectangle 25">
                  <a:extLst>
                    <a:ext uri="{FF2B5EF4-FFF2-40B4-BE49-F238E27FC236}">
                      <a16:creationId xmlns:a16="http://schemas.microsoft.com/office/drawing/2014/main" id="{EEE510F3-4D41-4410-8AAB-6850B804E846}"/>
                    </a:ext>
                  </a:extLst>
                </p:cNvPr>
                <p:cNvSpPr/>
                <p:nvPr/>
              </p:nvSpPr>
              <p:spPr>
                <a:xfrm>
                  <a:off x="2229295" y="3044950"/>
                  <a:ext cx="2611540" cy="2060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350">
                    <a:solidFill>
                      <a:prstClr val="white"/>
                    </a:solidFill>
                    <a:latin typeface="Gill Sans MT" panose="020B0502020104020203"/>
                  </a:endParaRPr>
                </a:p>
              </p:txBody>
            </p:sp>
            <p:pic>
              <p:nvPicPr>
                <p:cNvPr id="27" name="Picture 2" descr="Image result for angio suite">
                  <a:extLst>
                    <a:ext uri="{FF2B5EF4-FFF2-40B4-BE49-F238E27FC236}">
                      <a16:creationId xmlns:a16="http://schemas.microsoft.com/office/drawing/2014/main" id="{9A300FBF-032B-4A1B-9F87-2BE1C5B2853B}"/>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9295" y="3044950"/>
                  <a:ext cx="128016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angiography image">
                  <a:extLst>
                    <a:ext uri="{FF2B5EF4-FFF2-40B4-BE49-F238E27FC236}">
                      <a16:creationId xmlns:a16="http://schemas.microsoft.com/office/drawing/2014/main" id="{CB7E826A-07AD-42A6-A93A-A31DB8DFAED7}"/>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0675" y="4099699"/>
                  <a:ext cx="128016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75E8534-75F5-440A-BCB7-EB37B5A6006A}"/>
                    </a:ext>
                  </a:extLst>
                </p:cNvPr>
                <p:cNvPicPr>
                  <a:picLocks/>
                </p:cNvPicPr>
                <p:nvPr/>
              </p:nvPicPr>
              <p:blipFill>
                <a:blip r:embed="rId7"/>
                <a:stretch>
                  <a:fillRect/>
                </a:stretch>
              </p:blipFill>
              <p:spPr>
                <a:xfrm>
                  <a:off x="3560675" y="3044950"/>
                  <a:ext cx="1280160" cy="1005840"/>
                </a:xfrm>
                <a:prstGeom prst="rect">
                  <a:avLst/>
                </a:prstGeom>
              </p:spPr>
            </p:pic>
            <p:pic>
              <p:nvPicPr>
                <p:cNvPr id="30" name="Picture 29">
                  <a:extLst>
                    <a:ext uri="{FF2B5EF4-FFF2-40B4-BE49-F238E27FC236}">
                      <a16:creationId xmlns:a16="http://schemas.microsoft.com/office/drawing/2014/main" id="{033523FC-7D49-44E5-9741-82B757075402}"/>
                    </a:ext>
                  </a:extLst>
                </p:cNvPr>
                <p:cNvPicPr>
                  <a:picLocks/>
                </p:cNvPicPr>
                <p:nvPr/>
              </p:nvPicPr>
              <p:blipFill>
                <a:blip r:embed="rId8"/>
                <a:stretch>
                  <a:fillRect/>
                </a:stretch>
              </p:blipFill>
              <p:spPr>
                <a:xfrm>
                  <a:off x="2229788" y="4102374"/>
                  <a:ext cx="1280160" cy="1005840"/>
                </a:xfrm>
                <a:prstGeom prst="rect">
                  <a:avLst/>
                </a:prstGeom>
              </p:spPr>
            </p:pic>
          </p:grpSp>
        </p:grpSp>
      </p:grpSp>
      <p:pic>
        <p:nvPicPr>
          <p:cNvPr id="32" name="Picture 31">
            <a:extLst>
              <a:ext uri="{FF2B5EF4-FFF2-40B4-BE49-F238E27FC236}">
                <a16:creationId xmlns:a16="http://schemas.microsoft.com/office/drawing/2014/main" id="{958AA1F5-7015-4B0B-A9D9-CFE879AB868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44276" y="2357115"/>
            <a:ext cx="1629266" cy="1149139"/>
          </a:xfrm>
          <a:prstGeom prst="rect">
            <a:avLst/>
          </a:prstGeom>
          <a:ln>
            <a:solidFill>
              <a:schemeClr val="accent1"/>
            </a:solidFill>
          </a:ln>
        </p:spPr>
      </p:pic>
      <p:pic>
        <p:nvPicPr>
          <p:cNvPr id="18" name="Picture 3">
            <a:extLst>
              <a:ext uri="{FF2B5EF4-FFF2-40B4-BE49-F238E27FC236}">
                <a16:creationId xmlns:a16="http://schemas.microsoft.com/office/drawing/2014/main" id="{B1D7DC94-72FD-4E80-AE26-F594A734D1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21223" y="4308573"/>
            <a:ext cx="1256309" cy="1312257"/>
          </a:xfrm>
          <a:prstGeom prst="rect">
            <a:avLst/>
          </a:prstGeom>
          <a:noFill/>
          <a:ln w="15875">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18">
            <a:extLst>
              <a:ext uri="{FF2B5EF4-FFF2-40B4-BE49-F238E27FC236}">
                <a16:creationId xmlns:a16="http://schemas.microsoft.com/office/drawing/2014/main" id="{0333E029-7C14-475C-B280-269C5BF0731B}"/>
              </a:ext>
            </a:extLst>
          </p:cNvPr>
          <p:cNvPicPr>
            <a:picLocks noChangeAspect="1"/>
          </p:cNvPicPr>
          <p:nvPr/>
        </p:nvPicPr>
        <p:blipFill rotWithShape="1">
          <a:blip r:embed="rId11"/>
          <a:srcRect t="21668"/>
          <a:stretch/>
        </p:blipFill>
        <p:spPr>
          <a:xfrm>
            <a:off x="6807331" y="3353133"/>
            <a:ext cx="1715893" cy="1057950"/>
          </a:xfrm>
          <a:prstGeom prst="rect">
            <a:avLst/>
          </a:prstGeom>
          <a:ln w="12700">
            <a:solidFill>
              <a:schemeClr val="tx1">
                <a:lumMod val="75000"/>
                <a:lumOff val="25000"/>
              </a:schemeClr>
            </a:solidFill>
          </a:ln>
        </p:spPr>
      </p:pic>
      <p:pic>
        <p:nvPicPr>
          <p:cNvPr id="3" name="Picture 2">
            <a:extLst>
              <a:ext uri="{FF2B5EF4-FFF2-40B4-BE49-F238E27FC236}">
                <a16:creationId xmlns:a16="http://schemas.microsoft.com/office/drawing/2014/main" id="{05B02E48-3A17-4BC3-B6BF-4B69780C3D5C}"/>
              </a:ext>
            </a:extLst>
          </p:cNvPr>
          <p:cNvPicPr>
            <a:picLocks noChangeAspect="1"/>
          </p:cNvPicPr>
          <p:nvPr/>
        </p:nvPicPr>
        <p:blipFill>
          <a:blip r:embed="rId12"/>
          <a:stretch>
            <a:fillRect/>
          </a:stretch>
        </p:blipFill>
        <p:spPr>
          <a:xfrm>
            <a:off x="6807331" y="5339871"/>
            <a:ext cx="1715893" cy="1211795"/>
          </a:xfrm>
          <a:prstGeom prst="rect">
            <a:avLst/>
          </a:prstGeom>
        </p:spPr>
      </p:pic>
    </p:spTree>
    <p:extLst>
      <p:ext uri="{BB962C8B-B14F-4D97-AF65-F5344CB8AC3E}">
        <p14:creationId xmlns:p14="http://schemas.microsoft.com/office/powerpoint/2010/main" val="256104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46451" y="532382"/>
            <a:ext cx="8809267" cy="637787"/>
          </a:xfrm>
        </p:spPr>
        <p:txBody>
          <a:bodyPr/>
          <a:lstStyle/>
          <a:p>
            <a:r>
              <a:rPr lang="en-US" dirty="0"/>
              <a:t>DICOM  Working Groups</a:t>
            </a:r>
          </a:p>
        </p:txBody>
      </p:sp>
      <p:sp>
        <p:nvSpPr>
          <p:cNvPr id="8195" name="Content Placeholder 2"/>
          <p:cNvSpPr>
            <a:spLocks noGrp="1"/>
          </p:cNvSpPr>
          <p:nvPr>
            <p:ph idx="1"/>
          </p:nvPr>
        </p:nvSpPr>
        <p:spPr>
          <a:xfrm>
            <a:off x="754715" y="1287869"/>
            <a:ext cx="9278552" cy="881501"/>
          </a:xfrm>
        </p:spPr>
        <p:txBody>
          <a:bodyPr>
            <a:normAutofit fontScale="92500" lnSpcReduction="10000"/>
          </a:bodyPr>
          <a:lstStyle/>
          <a:p>
            <a:pPr marL="0" indent="0">
              <a:buNone/>
            </a:pPr>
            <a:r>
              <a:rPr lang="en-US" sz="2599" dirty="0">
                <a:solidFill>
                  <a:srgbClr val="FF0000"/>
                </a:solidFill>
              </a:rPr>
              <a:t>Modality</a:t>
            </a:r>
            <a:r>
              <a:rPr lang="en-US" sz="2599" dirty="0"/>
              <a:t>, </a:t>
            </a:r>
            <a:r>
              <a:rPr lang="en-US" sz="2599" dirty="0">
                <a:solidFill>
                  <a:srgbClr val="00B050"/>
                </a:solidFill>
              </a:rPr>
              <a:t>clinical domain</a:t>
            </a:r>
            <a:r>
              <a:rPr lang="en-US" sz="2599" dirty="0"/>
              <a:t>, or </a:t>
            </a:r>
            <a:r>
              <a:rPr lang="en-US" sz="2599" dirty="0">
                <a:solidFill>
                  <a:srgbClr val="2D32FF"/>
                </a:solidFill>
              </a:rPr>
              <a:t>technology</a:t>
            </a:r>
            <a:r>
              <a:rPr lang="en-US" sz="2599" dirty="0"/>
              <a:t> expertise:</a:t>
            </a:r>
          </a:p>
          <a:p>
            <a:r>
              <a:rPr lang="en-US" sz="2399" dirty="0"/>
              <a:t>Assigned to develop Supplements or Change Proposals</a:t>
            </a:r>
          </a:p>
        </p:txBody>
      </p:sp>
      <p:graphicFrame>
        <p:nvGraphicFramePr>
          <p:cNvPr id="4" name="Table 3"/>
          <p:cNvGraphicFramePr>
            <a:graphicFrameLocks noGrp="1"/>
          </p:cNvGraphicFramePr>
          <p:nvPr/>
        </p:nvGraphicFramePr>
        <p:xfrm>
          <a:off x="1138998" y="2201261"/>
          <a:ext cx="9910830" cy="4507601"/>
        </p:xfrm>
        <a:graphic>
          <a:graphicData uri="http://schemas.openxmlformats.org/drawingml/2006/table">
            <a:tbl>
              <a:tblPr>
                <a:tableStyleId>{F5AB1C69-6EDB-4FF4-983F-18BD219EF322}</a:tableStyleId>
              </a:tblPr>
              <a:tblGrid>
                <a:gridCol w="4760961">
                  <a:extLst>
                    <a:ext uri="{9D8B030D-6E8A-4147-A177-3AD203B41FA5}">
                      <a16:colId xmlns:a16="http://schemas.microsoft.com/office/drawing/2014/main" val="20000"/>
                    </a:ext>
                  </a:extLst>
                </a:gridCol>
                <a:gridCol w="5149869">
                  <a:extLst>
                    <a:ext uri="{9D8B030D-6E8A-4147-A177-3AD203B41FA5}">
                      <a16:colId xmlns:a16="http://schemas.microsoft.com/office/drawing/2014/main" val="20001"/>
                    </a:ext>
                  </a:extLst>
                </a:gridCol>
              </a:tblGrid>
              <a:tr h="265153">
                <a:tc>
                  <a:txBody>
                    <a:bodyPr/>
                    <a:lstStyle/>
                    <a:p>
                      <a:pPr marL="0" marR="0" algn="l">
                        <a:lnSpc>
                          <a:spcPct val="115000"/>
                        </a:lnSpc>
                        <a:spcBef>
                          <a:spcPts val="0"/>
                        </a:spcBef>
                        <a:spcAft>
                          <a:spcPts val="0"/>
                        </a:spcAft>
                      </a:pPr>
                      <a:r>
                        <a:rPr lang="en-US" sz="1300" b="1" dirty="0">
                          <a:solidFill>
                            <a:srgbClr val="00B050"/>
                          </a:solidFill>
                          <a:latin typeface="Verdana" panose="020B0604030504040204" pitchFamily="34" charset="0"/>
                          <a:ea typeface="Verdana" panose="020B0604030504040204" pitchFamily="34" charset="0"/>
                          <a:cs typeface="Times New Roman"/>
                        </a:rPr>
                        <a:t>WG-01: Cardiac and Vascular Information</a:t>
                      </a:r>
                    </a:p>
                  </a:txBody>
                  <a:tcPr marL="68559" marR="68559" marT="0" marB="0"/>
                </a:tc>
                <a:tc>
                  <a:txBody>
                    <a:bodyPr/>
                    <a:lstStyle/>
                    <a:p>
                      <a:pPr marL="0" marR="0" algn="l">
                        <a:lnSpc>
                          <a:spcPct val="115000"/>
                        </a:lnSpc>
                        <a:spcBef>
                          <a:spcPts val="600"/>
                        </a:spcBef>
                        <a:spcAft>
                          <a:spcPts val="0"/>
                        </a:spcAft>
                      </a:pPr>
                      <a:r>
                        <a:rPr lang="en-US" sz="1300" b="1" baseline="0" dirty="0">
                          <a:solidFill>
                            <a:srgbClr val="2D32FF"/>
                          </a:solidFill>
                          <a:latin typeface="Verdana" panose="020B0604030504040204" pitchFamily="34" charset="0"/>
                          <a:ea typeface="Verdana" panose="020B0604030504040204" pitchFamily="34" charset="0"/>
                          <a:cs typeface="Times New Roman"/>
                        </a:rPr>
                        <a:t>WG-18: Clinical Trials and Education</a:t>
                      </a:r>
                    </a:p>
                  </a:txBody>
                  <a:tcPr marL="68559" marR="68559" marT="0" marB="0"/>
                </a:tc>
                <a:extLst>
                  <a:ext uri="{0D108BD9-81ED-4DB2-BD59-A6C34878D82A}">
                    <a16:rowId xmlns:a16="http://schemas.microsoft.com/office/drawing/2014/main" val="10000"/>
                  </a:ext>
                </a:extLst>
              </a:tr>
              <a:tr h="265153">
                <a:tc>
                  <a:txBody>
                    <a:bodyPr/>
                    <a:lstStyle/>
                    <a:p>
                      <a:pPr marL="0" marR="0" algn="l">
                        <a:lnSpc>
                          <a:spcPct val="115000"/>
                        </a:lnSpc>
                        <a:spcBef>
                          <a:spcPts val="0"/>
                        </a:spcBef>
                        <a:spcAft>
                          <a:spcPts val="0"/>
                        </a:spcAft>
                      </a:pPr>
                      <a:r>
                        <a:rPr lang="en-US" sz="1300" b="1" dirty="0">
                          <a:solidFill>
                            <a:srgbClr val="FF0000"/>
                          </a:solidFill>
                          <a:latin typeface="Verdana" panose="020B0604030504040204" pitchFamily="34" charset="0"/>
                          <a:ea typeface="Verdana" panose="020B0604030504040204" pitchFamily="34" charset="0"/>
                          <a:cs typeface="Times New Roman"/>
                        </a:rPr>
                        <a:t>WG-02: Projection Radiography/Angiography</a:t>
                      </a:r>
                    </a:p>
                  </a:txBody>
                  <a:tcPr marL="68559" marR="68559" marT="0" marB="0"/>
                </a:tc>
                <a:tc>
                  <a:txBody>
                    <a:bodyPr/>
                    <a:lstStyle/>
                    <a:p>
                      <a:pPr marL="0" marR="0" algn="l" defTabSz="914400" rtl="0" eaLnBrk="1" latinLnBrk="0" hangingPunct="1">
                        <a:lnSpc>
                          <a:spcPct val="115000"/>
                        </a:lnSpc>
                        <a:spcBef>
                          <a:spcPts val="600"/>
                        </a:spcBef>
                        <a:spcAft>
                          <a:spcPts val="0"/>
                        </a:spcAft>
                      </a:pPr>
                      <a:r>
                        <a:rPr lang="en-US" sz="1300" b="1" kern="1200" baseline="0" dirty="0">
                          <a:solidFill>
                            <a:srgbClr val="00B050"/>
                          </a:solidFill>
                          <a:latin typeface="Verdana" panose="020B0604030504040204" pitchFamily="34" charset="0"/>
                          <a:ea typeface="Verdana" panose="020B0604030504040204" pitchFamily="34" charset="0"/>
                          <a:cs typeface="Times New Roman"/>
                        </a:rPr>
                        <a:t>WG-19: Dermatology</a:t>
                      </a:r>
                    </a:p>
                  </a:txBody>
                  <a:tcPr marL="68559" marR="68559" marT="0" marB="0"/>
                </a:tc>
                <a:extLst>
                  <a:ext uri="{0D108BD9-81ED-4DB2-BD59-A6C34878D82A}">
                    <a16:rowId xmlns:a16="http://schemas.microsoft.com/office/drawing/2014/main" val="10001"/>
                  </a:ext>
                </a:extLst>
              </a:tr>
              <a:tr h="265153">
                <a:tc>
                  <a:txBody>
                    <a:bodyPr/>
                    <a:lstStyle/>
                    <a:p>
                      <a:pPr marL="0" marR="0" algn="l">
                        <a:lnSpc>
                          <a:spcPct val="115000"/>
                        </a:lnSpc>
                        <a:spcBef>
                          <a:spcPts val="0"/>
                        </a:spcBef>
                        <a:spcAft>
                          <a:spcPts val="0"/>
                        </a:spcAft>
                      </a:pPr>
                      <a:r>
                        <a:rPr lang="en-US" sz="1300" b="1" dirty="0">
                          <a:solidFill>
                            <a:srgbClr val="FF0000"/>
                          </a:solidFill>
                          <a:latin typeface="Verdana" panose="020B0604030504040204" pitchFamily="34" charset="0"/>
                          <a:ea typeface="Verdana" panose="020B0604030504040204" pitchFamily="34" charset="0"/>
                          <a:cs typeface="Times New Roman"/>
                        </a:rPr>
                        <a:t>WG-03: Nuclear Medicine</a:t>
                      </a:r>
                    </a:p>
                  </a:txBody>
                  <a:tcPr marL="68559" marR="68559" marT="0" marB="0"/>
                </a:tc>
                <a:tc>
                  <a:txBody>
                    <a:bodyPr/>
                    <a:lstStyle/>
                    <a:p>
                      <a:pPr marL="0" marR="0" algn="l">
                        <a:lnSpc>
                          <a:spcPct val="115000"/>
                        </a:lnSpc>
                        <a:spcBef>
                          <a:spcPts val="600"/>
                        </a:spcBef>
                        <a:spcAft>
                          <a:spcPts val="0"/>
                        </a:spcAft>
                      </a:pPr>
                      <a:r>
                        <a:rPr lang="en-US" sz="1300" b="1" baseline="0" dirty="0">
                          <a:solidFill>
                            <a:srgbClr val="2D32FF"/>
                          </a:solidFill>
                          <a:latin typeface="Verdana" panose="020B0604030504040204" pitchFamily="34" charset="0"/>
                          <a:ea typeface="Verdana" panose="020B0604030504040204" pitchFamily="34" charset="0"/>
                          <a:cs typeface="Times New Roman"/>
                        </a:rPr>
                        <a:t>WG-20: Integration of Imaging and Info Systems</a:t>
                      </a:r>
                    </a:p>
                  </a:txBody>
                  <a:tcPr marL="68559" marR="68559" marT="0" marB="0"/>
                </a:tc>
                <a:extLst>
                  <a:ext uri="{0D108BD9-81ED-4DB2-BD59-A6C34878D82A}">
                    <a16:rowId xmlns:a16="http://schemas.microsoft.com/office/drawing/2014/main" val="10002"/>
                  </a:ext>
                </a:extLst>
              </a:tr>
              <a:tr h="265153">
                <a:tc>
                  <a:txBody>
                    <a:bodyPr/>
                    <a:lstStyle/>
                    <a:p>
                      <a:pPr marL="0" marR="0" algn="l">
                        <a:lnSpc>
                          <a:spcPct val="115000"/>
                        </a:lnSpc>
                        <a:spcBef>
                          <a:spcPts val="0"/>
                        </a:spcBef>
                        <a:spcAft>
                          <a:spcPts val="0"/>
                        </a:spcAft>
                      </a:pPr>
                      <a:r>
                        <a:rPr lang="en-US" sz="1300" b="1" dirty="0">
                          <a:solidFill>
                            <a:srgbClr val="2D32FF"/>
                          </a:solidFill>
                          <a:latin typeface="Verdana" panose="020B0604030504040204" pitchFamily="34" charset="0"/>
                          <a:ea typeface="Verdana" panose="020B0604030504040204" pitchFamily="34" charset="0"/>
                          <a:cs typeface="Times New Roman"/>
                        </a:rPr>
                        <a:t>WG-04: Compression</a:t>
                      </a:r>
                    </a:p>
                  </a:txBody>
                  <a:tcPr marL="68559" marR="68559" marT="0" marB="0"/>
                </a:tc>
                <a:tc>
                  <a:txBody>
                    <a:bodyPr/>
                    <a:lstStyle/>
                    <a:p>
                      <a:pPr marL="0" marR="0" algn="l" defTabSz="914400" rtl="0" eaLnBrk="1" latinLnBrk="0" hangingPunct="1">
                        <a:lnSpc>
                          <a:spcPct val="115000"/>
                        </a:lnSpc>
                        <a:spcBef>
                          <a:spcPts val="600"/>
                        </a:spcBef>
                        <a:spcAft>
                          <a:spcPts val="0"/>
                        </a:spcAft>
                      </a:pPr>
                      <a:r>
                        <a:rPr lang="en-US" sz="1300" b="1" kern="1200" baseline="0" dirty="0">
                          <a:solidFill>
                            <a:srgbClr val="FF0000"/>
                          </a:solidFill>
                          <a:latin typeface="Verdana" panose="020B0604030504040204" pitchFamily="34" charset="0"/>
                          <a:ea typeface="Verdana" panose="020B0604030504040204" pitchFamily="34" charset="0"/>
                          <a:cs typeface="Times New Roman"/>
                        </a:rPr>
                        <a:t>WG-21: Computed Tomography</a:t>
                      </a:r>
                    </a:p>
                  </a:txBody>
                  <a:tcPr marL="68559" marR="68559" marT="0" marB="0"/>
                </a:tc>
                <a:extLst>
                  <a:ext uri="{0D108BD9-81ED-4DB2-BD59-A6C34878D82A}">
                    <a16:rowId xmlns:a16="http://schemas.microsoft.com/office/drawing/2014/main" val="10003"/>
                  </a:ext>
                </a:extLst>
              </a:tr>
              <a:tr h="265153">
                <a:tc>
                  <a:txBody>
                    <a:bodyPr/>
                    <a:lstStyle/>
                    <a:p>
                      <a:pPr marL="0" marR="0" algn="l">
                        <a:lnSpc>
                          <a:spcPct val="115000"/>
                        </a:lnSpc>
                        <a:spcBef>
                          <a:spcPts val="0"/>
                        </a:spcBef>
                        <a:spcAft>
                          <a:spcPts val="0"/>
                        </a:spcAft>
                      </a:pPr>
                      <a:r>
                        <a:rPr lang="en-US" sz="1300" b="1" dirty="0">
                          <a:solidFill>
                            <a:srgbClr val="2D32FF"/>
                          </a:solidFill>
                          <a:latin typeface="Verdana" panose="020B0604030504040204" pitchFamily="34" charset="0"/>
                          <a:ea typeface="Verdana" panose="020B0604030504040204" pitchFamily="34" charset="0"/>
                          <a:cs typeface="Times New Roman"/>
                        </a:rPr>
                        <a:t>WG-05: Exchange Media</a:t>
                      </a:r>
                    </a:p>
                  </a:txBody>
                  <a:tcPr marL="68559" marR="68559" marT="0" marB="0"/>
                </a:tc>
                <a:tc>
                  <a:txBody>
                    <a:bodyPr/>
                    <a:lstStyle/>
                    <a:p>
                      <a:pPr marL="0" marR="0" algn="l" defTabSz="914400" rtl="0" eaLnBrk="1" latinLnBrk="0" hangingPunct="1">
                        <a:lnSpc>
                          <a:spcPct val="115000"/>
                        </a:lnSpc>
                        <a:spcBef>
                          <a:spcPts val="600"/>
                        </a:spcBef>
                        <a:spcAft>
                          <a:spcPts val="0"/>
                        </a:spcAft>
                      </a:pPr>
                      <a:r>
                        <a:rPr lang="en-US" sz="1300" b="1" kern="1200" baseline="0" dirty="0">
                          <a:solidFill>
                            <a:srgbClr val="00B050"/>
                          </a:solidFill>
                          <a:latin typeface="Verdana" panose="020B0604030504040204" pitchFamily="34" charset="0"/>
                          <a:ea typeface="Verdana" panose="020B0604030504040204" pitchFamily="34" charset="0"/>
                          <a:cs typeface="Times New Roman"/>
                        </a:rPr>
                        <a:t>WG-22: Dentistry</a:t>
                      </a:r>
                    </a:p>
                  </a:txBody>
                  <a:tcPr marL="68559" marR="68559" marT="0" marB="0"/>
                </a:tc>
                <a:extLst>
                  <a:ext uri="{0D108BD9-81ED-4DB2-BD59-A6C34878D82A}">
                    <a16:rowId xmlns:a16="http://schemas.microsoft.com/office/drawing/2014/main" val="10004"/>
                  </a:ext>
                </a:extLst>
              </a:tr>
              <a:tr h="265153">
                <a:tc>
                  <a:txBody>
                    <a:bodyPr/>
                    <a:lstStyle/>
                    <a:p>
                      <a:pPr marL="0" marR="0" algn="l">
                        <a:lnSpc>
                          <a:spcPct val="115000"/>
                        </a:lnSpc>
                        <a:spcBef>
                          <a:spcPts val="0"/>
                        </a:spcBef>
                        <a:spcAft>
                          <a:spcPts val="0"/>
                        </a:spcAft>
                      </a:pPr>
                      <a:r>
                        <a:rPr lang="en-US" sz="1300" b="1" dirty="0">
                          <a:solidFill>
                            <a:schemeClr val="tx1"/>
                          </a:solidFill>
                          <a:latin typeface="Verdana" panose="020B0604030504040204" pitchFamily="34" charset="0"/>
                          <a:ea typeface="Verdana" panose="020B0604030504040204" pitchFamily="34" charset="0"/>
                          <a:cs typeface="Times New Roman"/>
                        </a:rPr>
                        <a:t>WG-06: Base Standard</a:t>
                      </a:r>
                    </a:p>
                  </a:txBody>
                  <a:tcPr marL="68559" marR="68559" marT="0" marB="0"/>
                </a:tc>
                <a:tc>
                  <a:txBody>
                    <a:bodyPr/>
                    <a:lstStyle/>
                    <a:p>
                      <a:pPr marL="0" marR="0" algn="l">
                        <a:lnSpc>
                          <a:spcPct val="115000"/>
                        </a:lnSpc>
                        <a:spcBef>
                          <a:spcPts val="600"/>
                        </a:spcBef>
                        <a:spcAft>
                          <a:spcPts val="0"/>
                        </a:spcAft>
                      </a:pPr>
                      <a:r>
                        <a:rPr lang="en-US" sz="1300" b="1" baseline="0" dirty="0">
                          <a:solidFill>
                            <a:srgbClr val="2D32FF"/>
                          </a:solidFill>
                          <a:latin typeface="Verdana" panose="020B0604030504040204" pitchFamily="34" charset="0"/>
                          <a:ea typeface="Verdana" panose="020B0604030504040204" pitchFamily="34" charset="0"/>
                          <a:cs typeface="Times New Roman"/>
                        </a:rPr>
                        <a:t>WG-23: AI &amp; Application Hosting</a:t>
                      </a:r>
                    </a:p>
                  </a:txBody>
                  <a:tcPr marL="68559" marR="68559" marT="0" marB="0"/>
                </a:tc>
                <a:extLst>
                  <a:ext uri="{0D108BD9-81ED-4DB2-BD59-A6C34878D82A}">
                    <a16:rowId xmlns:a16="http://schemas.microsoft.com/office/drawing/2014/main" val="10005"/>
                  </a:ext>
                </a:extLst>
              </a:tr>
              <a:tr h="265153">
                <a:tc>
                  <a:txBody>
                    <a:bodyPr/>
                    <a:lstStyle/>
                    <a:p>
                      <a:pPr marL="0" marR="0" algn="l" defTabSz="914400" rtl="0" eaLnBrk="1" latinLnBrk="0" hangingPunct="1">
                        <a:lnSpc>
                          <a:spcPct val="115000"/>
                        </a:lnSpc>
                        <a:spcBef>
                          <a:spcPts val="0"/>
                        </a:spcBef>
                        <a:spcAft>
                          <a:spcPts val="0"/>
                        </a:spcAft>
                      </a:pPr>
                      <a:r>
                        <a:rPr lang="en-US" sz="1300" b="1" kern="1200" dirty="0">
                          <a:solidFill>
                            <a:srgbClr val="00B050"/>
                          </a:solidFill>
                          <a:latin typeface="Verdana" panose="020B0604030504040204" pitchFamily="34" charset="0"/>
                          <a:ea typeface="Verdana" panose="020B0604030504040204" pitchFamily="34" charset="0"/>
                          <a:cs typeface="Times New Roman"/>
                        </a:rPr>
                        <a:t>WG-07: Radiotherapy</a:t>
                      </a:r>
                    </a:p>
                  </a:txBody>
                  <a:tcPr marL="68559" marR="68559" marT="0" marB="0"/>
                </a:tc>
                <a:tc>
                  <a:txBody>
                    <a:bodyPr/>
                    <a:lstStyle/>
                    <a:p>
                      <a:pPr marL="0" marR="0" algn="l" defTabSz="914400" rtl="0" eaLnBrk="1" latinLnBrk="0" hangingPunct="1">
                        <a:lnSpc>
                          <a:spcPct val="115000"/>
                        </a:lnSpc>
                        <a:spcBef>
                          <a:spcPts val="600"/>
                        </a:spcBef>
                        <a:spcAft>
                          <a:spcPts val="0"/>
                        </a:spcAft>
                      </a:pPr>
                      <a:r>
                        <a:rPr lang="en-US" sz="1300" b="1" kern="1200" baseline="0" dirty="0">
                          <a:solidFill>
                            <a:srgbClr val="00B050"/>
                          </a:solidFill>
                          <a:latin typeface="Verdana" panose="020B0604030504040204" pitchFamily="34" charset="0"/>
                          <a:ea typeface="Verdana" panose="020B0604030504040204" pitchFamily="34" charset="0"/>
                          <a:cs typeface="Times New Roman"/>
                        </a:rPr>
                        <a:t>WG-24: Surgery</a:t>
                      </a:r>
                    </a:p>
                  </a:txBody>
                  <a:tcPr marL="68559" marR="68559" marT="0" marB="0"/>
                </a:tc>
                <a:extLst>
                  <a:ext uri="{0D108BD9-81ED-4DB2-BD59-A6C34878D82A}">
                    <a16:rowId xmlns:a16="http://schemas.microsoft.com/office/drawing/2014/main" val="10006"/>
                  </a:ext>
                </a:extLst>
              </a:tr>
              <a:tr h="265153">
                <a:tc>
                  <a:txBody>
                    <a:bodyPr/>
                    <a:lstStyle/>
                    <a:p>
                      <a:pPr marL="0" marR="0" algn="l">
                        <a:lnSpc>
                          <a:spcPct val="115000"/>
                        </a:lnSpc>
                        <a:spcBef>
                          <a:spcPts val="0"/>
                        </a:spcBef>
                        <a:spcAft>
                          <a:spcPts val="0"/>
                        </a:spcAft>
                      </a:pPr>
                      <a:r>
                        <a:rPr lang="en-US" sz="1300" b="1" dirty="0">
                          <a:solidFill>
                            <a:srgbClr val="2D32FF"/>
                          </a:solidFill>
                          <a:latin typeface="Verdana" panose="020B0604030504040204" pitchFamily="34" charset="0"/>
                          <a:ea typeface="Verdana" panose="020B0604030504040204" pitchFamily="34" charset="0"/>
                          <a:cs typeface="Times New Roman"/>
                        </a:rPr>
                        <a:t>WG-08: Structured Reporting</a:t>
                      </a:r>
                    </a:p>
                  </a:txBody>
                  <a:tcPr marL="68559" marR="68559" marT="0" marB="0"/>
                </a:tc>
                <a:tc>
                  <a:txBody>
                    <a:bodyPr/>
                    <a:lstStyle/>
                    <a:p>
                      <a:pPr marL="0" marR="0" algn="l" defTabSz="914400" rtl="0" eaLnBrk="1" latinLnBrk="0" hangingPunct="1">
                        <a:lnSpc>
                          <a:spcPct val="115000"/>
                        </a:lnSpc>
                        <a:spcBef>
                          <a:spcPts val="600"/>
                        </a:spcBef>
                        <a:spcAft>
                          <a:spcPts val="0"/>
                        </a:spcAft>
                      </a:pPr>
                      <a:r>
                        <a:rPr lang="en-US" sz="1300" b="1" kern="1200" baseline="0" dirty="0">
                          <a:solidFill>
                            <a:srgbClr val="00B050"/>
                          </a:solidFill>
                          <a:latin typeface="Verdana" panose="020B0604030504040204" pitchFamily="34" charset="0"/>
                          <a:ea typeface="Verdana" panose="020B0604030504040204" pitchFamily="34" charset="0"/>
                          <a:cs typeface="Times New Roman"/>
                        </a:rPr>
                        <a:t>WG-25: Veterinary Medicine</a:t>
                      </a:r>
                    </a:p>
                  </a:txBody>
                  <a:tcPr marL="68559" marR="68559" marT="0" marB="0"/>
                </a:tc>
                <a:extLst>
                  <a:ext uri="{0D108BD9-81ED-4DB2-BD59-A6C34878D82A}">
                    <a16:rowId xmlns:a16="http://schemas.microsoft.com/office/drawing/2014/main" val="10007"/>
                  </a:ext>
                </a:extLst>
              </a:tr>
              <a:tr h="265153">
                <a:tc>
                  <a:txBody>
                    <a:bodyPr/>
                    <a:lstStyle/>
                    <a:p>
                      <a:pPr marL="0" marR="0" algn="l" defTabSz="914400" rtl="0" eaLnBrk="1" latinLnBrk="0" hangingPunct="1">
                        <a:lnSpc>
                          <a:spcPct val="115000"/>
                        </a:lnSpc>
                        <a:spcBef>
                          <a:spcPts val="0"/>
                        </a:spcBef>
                        <a:spcAft>
                          <a:spcPts val="0"/>
                        </a:spcAft>
                      </a:pPr>
                      <a:r>
                        <a:rPr lang="en-US" sz="1300" b="1" kern="1200" dirty="0">
                          <a:solidFill>
                            <a:srgbClr val="00B050"/>
                          </a:solidFill>
                          <a:latin typeface="Verdana" panose="020B0604030504040204" pitchFamily="34" charset="0"/>
                          <a:ea typeface="Verdana" panose="020B0604030504040204" pitchFamily="34" charset="0"/>
                          <a:cs typeface="Times New Roman"/>
                        </a:rPr>
                        <a:t>WG-09: Ophthalmology</a:t>
                      </a:r>
                    </a:p>
                  </a:txBody>
                  <a:tcPr marL="68559" marR="68559" marT="0" marB="0"/>
                </a:tc>
                <a:tc>
                  <a:txBody>
                    <a:bodyPr/>
                    <a:lstStyle/>
                    <a:p>
                      <a:pPr marL="0" marR="0" algn="l" defTabSz="914400" rtl="0" eaLnBrk="1" latinLnBrk="0" hangingPunct="1">
                        <a:lnSpc>
                          <a:spcPct val="115000"/>
                        </a:lnSpc>
                        <a:spcBef>
                          <a:spcPts val="600"/>
                        </a:spcBef>
                        <a:spcAft>
                          <a:spcPts val="0"/>
                        </a:spcAft>
                      </a:pPr>
                      <a:r>
                        <a:rPr lang="en-US" sz="1300" b="1" kern="1200" baseline="0" dirty="0">
                          <a:solidFill>
                            <a:srgbClr val="00B050"/>
                          </a:solidFill>
                          <a:latin typeface="Verdana" panose="020B0604030504040204" pitchFamily="34" charset="0"/>
                          <a:ea typeface="Verdana" panose="020B0604030504040204" pitchFamily="34" charset="0"/>
                          <a:cs typeface="Times New Roman"/>
                        </a:rPr>
                        <a:t>WG-26: Pathology</a:t>
                      </a:r>
                    </a:p>
                  </a:txBody>
                  <a:tcPr marL="68559" marR="68559" marT="0" marB="0"/>
                </a:tc>
                <a:extLst>
                  <a:ext uri="{0D108BD9-81ED-4DB2-BD59-A6C34878D82A}">
                    <a16:rowId xmlns:a16="http://schemas.microsoft.com/office/drawing/2014/main" val="10008"/>
                  </a:ext>
                </a:extLst>
              </a:tr>
              <a:tr h="265153">
                <a:tc>
                  <a:txBody>
                    <a:bodyPr/>
                    <a:lstStyle/>
                    <a:p>
                      <a:pPr marL="0" marR="0" algn="l">
                        <a:lnSpc>
                          <a:spcPct val="115000"/>
                        </a:lnSpc>
                        <a:spcBef>
                          <a:spcPts val="0"/>
                        </a:spcBef>
                        <a:spcAft>
                          <a:spcPts val="0"/>
                        </a:spcAft>
                      </a:pPr>
                      <a:r>
                        <a:rPr lang="en-US" sz="1300" b="1" dirty="0">
                          <a:solidFill>
                            <a:srgbClr val="2D32FF"/>
                          </a:solidFill>
                          <a:latin typeface="Verdana" panose="020B0604030504040204" pitchFamily="34" charset="0"/>
                          <a:ea typeface="Verdana" panose="020B0604030504040204" pitchFamily="34" charset="0"/>
                          <a:cs typeface="Times New Roman"/>
                        </a:rPr>
                        <a:t>WG-10: Strategic Advisory</a:t>
                      </a:r>
                    </a:p>
                  </a:txBody>
                  <a:tcPr marL="68559" marR="68559" marT="0" marB="0"/>
                </a:tc>
                <a:tc>
                  <a:txBody>
                    <a:bodyPr/>
                    <a:lstStyle/>
                    <a:p>
                      <a:pPr marL="0" marR="0" algn="l">
                        <a:lnSpc>
                          <a:spcPct val="115000"/>
                        </a:lnSpc>
                        <a:spcBef>
                          <a:spcPts val="600"/>
                        </a:spcBef>
                        <a:spcAft>
                          <a:spcPts val="0"/>
                        </a:spcAft>
                      </a:pPr>
                      <a:r>
                        <a:rPr lang="en-US" sz="1300" b="1" baseline="0" dirty="0">
                          <a:solidFill>
                            <a:srgbClr val="2D32FF"/>
                          </a:solidFill>
                          <a:latin typeface="Verdana" panose="020B0604030504040204" pitchFamily="34" charset="0"/>
                          <a:ea typeface="Verdana" panose="020B0604030504040204" pitchFamily="34" charset="0"/>
                          <a:cs typeface="Times New Roman"/>
                        </a:rPr>
                        <a:t>WG-27: Web Technology for DICOM</a:t>
                      </a:r>
                    </a:p>
                  </a:txBody>
                  <a:tcPr marL="68559" marR="68559" marT="0" marB="0"/>
                </a:tc>
                <a:extLst>
                  <a:ext uri="{0D108BD9-81ED-4DB2-BD59-A6C34878D82A}">
                    <a16:rowId xmlns:a16="http://schemas.microsoft.com/office/drawing/2014/main" val="10009"/>
                  </a:ext>
                </a:extLst>
              </a:tr>
              <a:tr h="265153">
                <a:tc>
                  <a:txBody>
                    <a:bodyPr/>
                    <a:lstStyle/>
                    <a:p>
                      <a:pPr marL="0" marR="0" algn="l">
                        <a:lnSpc>
                          <a:spcPct val="115000"/>
                        </a:lnSpc>
                        <a:spcBef>
                          <a:spcPts val="0"/>
                        </a:spcBef>
                        <a:spcAft>
                          <a:spcPts val="0"/>
                        </a:spcAft>
                      </a:pPr>
                      <a:r>
                        <a:rPr lang="en-US" sz="1300" b="1" dirty="0">
                          <a:solidFill>
                            <a:srgbClr val="2D32FF"/>
                          </a:solidFill>
                          <a:latin typeface="Verdana" panose="020B0604030504040204" pitchFamily="34" charset="0"/>
                          <a:ea typeface="Verdana" panose="020B0604030504040204" pitchFamily="34" charset="0"/>
                          <a:cs typeface="Times New Roman"/>
                        </a:rPr>
                        <a:t>WG-11: Display Function Standard</a:t>
                      </a:r>
                    </a:p>
                  </a:txBody>
                  <a:tcPr marL="68559" marR="68559" marT="0" marB="0"/>
                </a:tc>
                <a:tc>
                  <a:txBody>
                    <a:bodyPr/>
                    <a:lstStyle/>
                    <a:p>
                      <a:pPr algn="l">
                        <a:spcBef>
                          <a:spcPts val="600"/>
                        </a:spcBef>
                      </a:pPr>
                      <a:r>
                        <a:rPr kumimoji="0" lang="en-US" sz="1300" b="1" i="0" u="none" strike="noStrike" kern="1200" cap="none" spc="0" normalizeH="0" baseline="0" noProof="0" dirty="0">
                          <a:ln>
                            <a:noFill/>
                          </a:ln>
                          <a:solidFill>
                            <a:srgbClr val="2D32FF"/>
                          </a:solidFill>
                          <a:effectLst/>
                          <a:uLnTx/>
                          <a:uFillTx/>
                          <a:latin typeface="Verdana" panose="020B0604030504040204" pitchFamily="34" charset="0"/>
                          <a:ea typeface="Verdana" panose="020B0604030504040204" pitchFamily="34" charset="0"/>
                          <a:cs typeface="Times New Roman"/>
                        </a:rPr>
                        <a:t>WG-28: Physics</a:t>
                      </a:r>
                      <a:endParaRPr lang="en-US" sz="1300" b="1" baseline="0" dirty="0">
                        <a:latin typeface="Verdana" panose="020B0604030504040204" pitchFamily="34" charset="0"/>
                        <a:ea typeface="Verdana" panose="020B0604030504040204" pitchFamily="34" charset="0"/>
                      </a:endParaRPr>
                    </a:p>
                  </a:txBody>
                  <a:tcPr marL="68559" marR="68559" marT="0" marB="0"/>
                </a:tc>
                <a:extLst>
                  <a:ext uri="{0D108BD9-81ED-4DB2-BD59-A6C34878D82A}">
                    <a16:rowId xmlns:a16="http://schemas.microsoft.com/office/drawing/2014/main" val="10010"/>
                  </a:ext>
                </a:extLst>
              </a:tr>
              <a:tr h="265153">
                <a:tc>
                  <a:txBody>
                    <a:bodyPr/>
                    <a:lstStyle/>
                    <a:p>
                      <a:pPr marL="0" marR="0" algn="l" defTabSz="914400" rtl="0" eaLnBrk="1" latinLnBrk="0" hangingPunct="1">
                        <a:lnSpc>
                          <a:spcPct val="115000"/>
                        </a:lnSpc>
                        <a:spcBef>
                          <a:spcPts val="0"/>
                        </a:spcBef>
                        <a:spcAft>
                          <a:spcPts val="0"/>
                        </a:spcAft>
                      </a:pPr>
                      <a:r>
                        <a:rPr lang="en-US" sz="1300" b="1" kern="1200" dirty="0">
                          <a:solidFill>
                            <a:srgbClr val="FF0000"/>
                          </a:solidFill>
                          <a:latin typeface="Verdana" panose="020B0604030504040204" pitchFamily="34" charset="0"/>
                          <a:ea typeface="Verdana" panose="020B0604030504040204" pitchFamily="34" charset="0"/>
                          <a:cs typeface="Times New Roman"/>
                        </a:rPr>
                        <a:t>WG-12: Ultrasound</a:t>
                      </a:r>
                    </a:p>
                  </a:txBody>
                  <a:tcPr marL="68559" marR="68559" marT="0" marB="0"/>
                </a:tc>
                <a:tc>
                  <a:txBody>
                    <a:bodyPr/>
                    <a:lstStyle/>
                    <a:p>
                      <a:pPr marL="0" marR="0" algn="l">
                        <a:lnSpc>
                          <a:spcPct val="115000"/>
                        </a:lnSpc>
                        <a:spcBef>
                          <a:spcPts val="600"/>
                        </a:spcBef>
                        <a:spcAft>
                          <a:spcPts val="0"/>
                        </a:spcAft>
                      </a:pPr>
                      <a:r>
                        <a:rPr lang="en-US" sz="1300" b="1" baseline="0" dirty="0">
                          <a:solidFill>
                            <a:srgbClr val="2D32FF"/>
                          </a:solidFill>
                          <a:latin typeface="Verdana" panose="020B0604030504040204" pitchFamily="34" charset="0"/>
                          <a:ea typeface="Verdana" panose="020B0604030504040204" pitchFamily="34" charset="0"/>
                          <a:cs typeface="Times New Roman"/>
                        </a:rPr>
                        <a:t>WG-29: Education, Communication &amp; Outreach</a:t>
                      </a:r>
                    </a:p>
                  </a:txBody>
                  <a:tcPr marL="68559" marR="68559" marT="0" marB="0"/>
                </a:tc>
                <a:extLst>
                  <a:ext uri="{0D108BD9-81ED-4DB2-BD59-A6C34878D82A}">
                    <a16:rowId xmlns:a16="http://schemas.microsoft.com/office/drawing/2014/main" val="10011"/>
                  </a:ext>
                </a:extLst>
              </a:tr>
              <a:tr h="265153">
                <a:tc>
                  <a:txBody>
                    <a:bodyPr/>
                    <a:lstStyle/>
                    <a:p>
                      <a:pPr marL="0" marR="0" algn="l" defTabSz="914400" rtl="0" eaLnBrk="1" latinLnBrk="0" hangingPunct="1">
                        <a:lnSpc>
                          <a:spcPct val="115000"/>
                        </a:lnSpc>
                        <a:spcBef>
                          <a:spcPts val="0"/>
                        </a:spcBef>
                        <a:spcAft>
                          <a:spcPts val="0"/>
                        </a:spcAft>
                      </a:pPr>
                      <a:r>
                        <a:rPr lang="en-US" sz="1300" b="1" kern="1200" dirty="0">
                          <a:solidFill>
                            <a:srgbClr val="FF0000"/>
                          </a:solidFill>
                          <a:latin typeface="Verdana" panose="020B0604030504040204" pitchFamily="34" charset="0"/>
                          <a:ea typeface="Verdana" panose="020B0604030504040204" pitchFamily="34" charset="0"/>
                          <a:cs typeface="Times New Roman"/>
                        </a:rPr>
                        <a:t>WG-13: Visible Light</a:t>
                      </a:r>
                    </a:p>
                  </a:txBody>
                  <a:tcPr marL="68559" marR="68559"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300" b="1" kern="1200" baseline="0" dirty="0">
                          <a:solidFill>
                            <a:srgbClr val="00B050"/>
                          </a:solidFill>
                          <a:latin typeface="Verdana" panose="020B0604030504040204" pitchFamily="34" charset="0"/>
                          <a:ea typeface="Verdana" panose="020B0604030504040204" pitchFamily="34" charset="0"/>
                          <a:cs typeface="Times New Roman"/>
                        </a:rPr>
                        <a:t>WG-30: Small Animal Imaging</a:t>
                      </a:r>
                    </a:p>
                  </a:txBody>
                  <a:tcPr marL="68559" marR="68559" marT="0" marB="0"/>
                </a:tc>
                <a:extLst>
                  <a:ext uri="{0D108BD9-81ED-4DB2-BD59-A6C34878D82A}">
                    <a16:rowId xmlns:a16="http://schemas.microsoft.com/office/drawing/2014/main" val="10012"/>
                  </a:ext>
                </a:extLst>
              </a:tr>
              <a:tr h="26515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b="1" dirty="0">
                          <a:solidFill>
                            <a:srgbClr val="2D32FF"/>
                          </a:solidFill>
                          <a:latin typeface="Verdana" panose="020B0604030504040204" pitchFamily="34" charset="0"/>
                          <a:ea typeface="Verdana" panose="020B0604030504040204" pitchFamily="34" charset="0"/>
                          <a:cs typeface="Times New Roman"/>
                        </a:rPr>
                        <a:t>WG-14: Security</a:t>
                      </a:r>
                      <a:endParaRPr kumimoji="0" lang="en-US" sz="1300" b="1"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Times New Roman"/>
                      </a:endParaRPr>
                    </a:p>
                  </a:txBody>
                  <a:tcPr marL="68559" marR="68559"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300" b="1" kern="1200" baseline="0" dirty="0">
                          <a:solidFill>
                            <a:srgbClr val="2D32FF"/>
                          </a:solidFill>
                          <a:latin typeface="Verdana" panose="020B0604030504040204" pitchFamily="34" charset="0"/>
                          <a:ea typeface="Verdana" panose="020B0604030504040204" pitchFamily="34" charset="0"/>
                          <a:cs typeface="Times New Roman"/>
                        </a:rPr>
                        <a:t>WG-31: Conformance</a:t>
                      </a:r>
                    </a:p>
                  </a:txBody>
                  <a:tcPr marL="68559" marR="68559" marT="0" marB="0"/>
                </a:tc>
                <a:extLst>
                  <a:ext uri="{0D108BD9-81ED-4DB2-BD59-A6C34878D82A}">
                    <a16:rowId xmlns:a16="http://schemas.microsoft.com/office/drawing/2014/main" val="10013"/>
                  </a:ext>
                </a:extLst>
              </a:tr>
              <a:tr h="26515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a:rPr>
                        <a:t>WG-15: Digital Mammography and CAD</a:t>
                      </a:r>
                    </a:p>
                  </a:txBody>
                  <a:tcPr marL="68559" marR="68559" marT="0" marB="0"/>
                </a:tc>
                <a:tc>
                  <a:txBody>
                    <a:bodyPr/>
                    <a:lstStyle/>
                    <a:p>
                      <a:r>
                        <a:rPr lang="en-US" sz="1300" b="1" dirty="0">
                          <a:solidFill>
                            <a:srgbClr val="00B050"/>
                          </a:solidFill>
                          <a:latin typeface="Verdana" panose="020B0604030504040204" pitchFamily="34" charset="0"/>
                          <a:ea typeface="Verdana" panose="020B0604030504040204" pitchFamily="34" charset="0"/>
                        </a:rPr>
                        <a:t>WG-32: Neurophysiology</a:t>
                      </a:r>
                    </a:p>
                  </a:txBody>
                  <a:tcPr marL="68559" marR="68559" marT="0" marB="0"/>
                </a:tc>
                <a:extLst>
                  <a:ext uri="{0D108BD9-81ED-4DB2-BD59-A6C34878D82A}">
                    <a16:rowId xmlns:a16="http://schemas.microsoft.com/office/drawing/2014/main" val="10014"/>
                  </a:ext>
                </a:extLst>
              </a:tr>
              <a:tr h="26515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b="1" kern="1200" dirty="0">
                          <a:solidFill>
                            <a:srgbClr val="FF0000"/>
                          </a:solidFill>
                          <a:latin typeface="Verdana" panose="020B0604030504040204" pitchFamily="34" charset="0"/>
                          <a:ea typeface="Verdana" panose="020B0604030504040204" pitchFamily="34" charset="0"/>
                          <a:cs typeface="Times New Roman"/>
                        </a:rPr>
                        <a:t>WG-16: Magnetic Resonance</a:t>
                      </a:r>
                    </a:p>
                  </a:txBody>
                  <a:tcPr marL="68559" marR="68559" marT="0" marB="0"/>
                </a:tc>
                <a:tc>
                  <a:txBody>
                    <a:bodyPr/>
                    <a:lstStyle/>
                    <a:p>
                      <a:pPr marL="0" marR="0" algn="l">
                        <a:lnSpc>
                          <a:spcPct val="115000"/>
                        </a:lnSpc>
                        <a:spcBef>
                          <a:spcPts val="0"/>
                        </a:spcBef>
                        <a:spcAft>
                          <a:spcPts val="0"/>
                        </a:spcAft>
                      </a:pPr>
                      <a:r>
                        <a:rPr lang="en-US" sz="1300" b="1" dirty="0">
                          <a:solidFill>
                            <a:srgbClr val="2D32FF"/>
                          </a:solidFill>
                          <a:latin typeface="Verdana" panose="020B0604030504040204" pitchFamily="34" charset="0"/>
                          <a:ea typeface="Verdana" panose="020B0604030504040204" pitchFamily="34" charset="0"/>
                          <a:cs typeface="Times New Roman"/>
                        </a:rPr>
                        <a:t>WG-33: Data Archiving &amp; Management</a:t>
                      </a:r>
                    </a:p>
                  </a:txBody>
                  <a:tcPr marL="68559" marR="68559" marT="0" marB="0"/>
                </a:tc>
                <a:extLst>
                  <a:ext uri="{0D108BD9-81ED-4DB2-BD59-A6C34878D82A}">
                    <a16:rowId xmlns:a16="http://schemas.microsoft.com/office/drawing/2014/main" val="10015"/>
                  </a:ext>
                </a:extLst>
              </a:tr>
              <a:tr h="26515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b="1" baseline="0" dirty="0">
                          <a:solidFill>
                            <a:srgbClr val="2D32FF"/>
                          </a:solidFill>
                          <a:latin typeface="Verdana" panose="020B0604030504040204" pitchFamily="34" charset="0"/>
                          <a:ea typeface="Verdana" panose="020B0604030504040204" pitchFamily="34" charset="0"/>
                          <a:cs typeface="Times New Roman"/>
                        </a:rPr>
                        <a:t>WG-17: 3D Printing</a:t>
                      </a:r>
                    </a:p>
                  </a:txBody>
                  <a:tcPr marL="68559" marR="68559" marT="0" marB="0"/>
                </a:tc>
                <a:tc>
                  <a:txBody>
                    <a:bodyPr/>
                    <a:lstStyle/>
                    <a:p>
                      <a:pPr marL="0" marR="0" algn="l">
                        <a:lnSpc>
                          <a:spcPct val="115000"/>
                        </a:lnSpc>
                        <a:spcBef>
                          <a:spcPts val="0"/>
                        </a:spcBef>
                        <a:spcAft>
                          <a:spcPts val="0"/>
                        </a:spcAft>
                      </a:pPr>
                      <a:r>
                        <a:rPr lang="en-US" sz="1300" b="1" dirty="0">
                          <a:solidFill>
                            <a:srgbClr val="FF0000"/>
                          </a:solidFill>
                          <a:latin typeface="Verdana" panose="020B0604030504040204" pitchFamily="34" charset="0"/>
                          <a:ea typeface="Verdana" panose="020B0604030504040204" pitchFamily="34" charset="0"/>
                          <a:cs typeface="Times New Roman"/>
                        </a:rPr>
                        <a:t>WG-34: Photoacoustic Imaging</a:t>
                      </a:r>
                    </a:p>
                  </a:txBody>
                  <a:tcPr marL="68559" marR="68559" marT="0" marB="0"/>
                </a:tc>
                <a:extLst>
                  <a:ext uri="{0D108BD9-81ED-4DB2-BD59-A6C34878D82A}">
                    <a16:rowId xmlns:a16="http://schemas.microsoft.com/office/drawing/2014/main" val="4269598961"/>
                  </a:ext>
                </a:extLst>
              </a:tr>
            </a:tbl>
          </a:graphicData>
        </a:graphic>
      </p:graphicFrame>
      <p:sp>
        <p:nvSpPr>
          <p:cNvPr id="5" name="Rectangle 4">
            <a:extLst>
              <a:ext uri="{FF2B5EF4-FFF2-40B4-BE49-F238E27FC236}">
                <a16:creationId xmlns:a16="http://schemas.microsoft.com/office/drawing/2014/main" id="{C307D7B4-C888-4339-95FD-72BE8B716D0F}"/>
              </a:ext>
            </a:extLst>
          </p:cNvPr>
          <p:cNvSpPr/>
          <p:nvPr/>
        </p:nvSpPr>
        <p:spPr>
          <a:xfrm>
            <a:off x="1085846" y="3510534"/>
            <a:ext cx="2666305" cy="266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fontAlgn="base">
              <a:spcBef>
                <a:spcPct val="0"/>
              </a:spcBef>
              <a:spcAft>
                <a:spcPct val="0"/>
              </a:spcAft>
              <a:defRPr/>
            </a:pPr>
            <a:endParaRPr lang="en-US" sz="1799">
              <a:solidFill>
                <a:srgbClr val="FFFFFF"/>
              </a:solidFill>
              <a:latin typeface="Gill Sans MT" panose="020B0502020104020203"/>
            </a:endParaRPr>
          </a:p>
        </p:txBody>
      </p:sp>
    </p:spTree>
    <p:extLst>
      <p:ext uri="{BB962C8B-B14F-4D97-AF65-F5344CB8AC3E}">
        <p14:creationId xmlns:p14="http://schemas.microsoft.com/office/powerpoint/2010/main" val="278395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dirty="0"/>
              <a:t>Maintaining </a:t>
            </a:r>
            <a:r>
              <a:rPr lang="en-US" u="sng" dirty="0"/>
              <a:t>Stability</a:t>
            </a:r>
          </a:p>
        </p:txBody>
      </p:sp>
      <p:sp>
        <p:nvSpPr>
          <p:cNvPr id="10243" name="Rectangle 3"/>
          <p:cNvSpPr>
            <a:spLocks noGrp="1" noChangeArrowheads="1"/>
          </p:cNvSpPr>
          <p:nvPr>
            <p:ph idx="1"/>
          </p:nvPr>
        </p:nvSpPr>
        <p:spPr>
          <a:xfrm>
            <a:off x="581041" y="1372136"/>
            <a:ext cx="11026743" cy="2774375"/>
          </a:xfrm>
        </p:spPr>
        <p:txBody>
          <a:bodyPr/>
          <a:lstStyle/>
          <a:p>
            <a:pPr marL="0" indent="0">
              <a:lnSpc>
                <a:spcPct val="80000"/>
              </a:lnSpc>
              <a:buNone/>
            </a:pPr>
            <a:r>
              <a:rPr lang="en-US" sz="2599" dirty="0"/>
              <a:t>No “Versioning”</a:t>
            </a:r>
          </a:p>
          <a:p>
            <a:pPr lvl="1">
              <a:lnSpc>
                <a:spcPct val="130000"/>
              </a:lnSpc>
              <a:spcBef>
                <a:spcPts val="1200"/>
              </a:spcBef>
            </a:pPr>
            <a:r>
              <a:rPr lang="en-US" sz="2399" dirty="0"/>
              <a:t>It’s just “DICOM” </a:t>
            </a:r>
            <a:br>
              <a:rPr lang="en-US" sz="2399" dirty="0"/>
            </a:br>
            <a:r>
              <a:rPr lang="en-US" sz="2399" dirty="0"/>
              <a:t>Not “DICOM 3.1”, “3.2”, “2021b”, etc.</a:t>
            </a:r>
          </a:p>
          <a:p>
            <a:pPr marL="0" indent="0">
              <a:lnSpc>
                <a:spcPct val="80000"/>
              </a:lnSpc>
              <a:buNone/>
            </a:pPr>
            <a:endParaRPr lang="en-US" sz="2399" dirty="0"/>
          </a:p>
        </p:txBody>
      </p:sp>
    </p:spTree>
    <p:extLst>
      <p:ext uri="{BB962C8B-B14F-4D97-AF65-F5344CB8AC3E}">
        <p14:creationId xmlns:p14="http://schemas.microsoft.com/office/powerpoint/2010/main" val="28014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a:bodyPr>
          <a:lstStyle/>
          <a:p>
            <a:pPr eaLnBrk="1" hangingPunct="1"/>
            <a:r>
              <a:rPr lang="en-US"/>
              <a:t>DICOM SOP Class</a:t>
            </a:r>
          </a:p>
        </p:txBody>
      </p:sp>
      <p:sp>
        <p:nvSpPr>
          <p:cNvPr id="2053" name="Rectangle 3"/>
          <p:cNvSpPr>
            <a:spLocks noGrp="1" noChangeArrowheads="1"/>
          </p:cNvSpPr>
          <p:nvPr>
            <p:ph idx="1"/>
          </p:nvPr>
        </p:nvSpPr>
        <p:spPr>
          <a:xfrm>
            <a:off x="1971577" y="1667895"/>
            <a:ext cx="7690901" cy="1445761"/>
          </a:xfrm>
        </p:spPr>
        <p:txBody>
          <a:bodyPr>
            <a:normAutofit/>
          </a:bodyPr>
          <a:lstStyle/>
          <a:p>
            <a:pPr marL="0" indent="0" algn="ctr">
              <a:lnSpc>
                <a:spcPct val="140000"/>
              </a:lnSpc>
              <a:spcBef>
                <a:spcPts val="0"/>
              </a:spcBef>
              <a:buNone/>
            </a:pPr>
            <a:r>
              <a:rPr lang="en-US" sz="2799" b="1" dirty="0"/>
              <a:t>Service </a:t>
            </a:r>
            <a:r>
              <a:rPr lang="en-US" sz="2799" b="1" i="1" dirty="0"/>
              <a:t>+</a:t>
            </a:r>
            <a:r>
              <a:rPr lang="en-US" sz="2799" b="1" dirty="0"/>
              <a:t> Object   </a:t>
            </a:r>
            <a:r>
              <a:rPr lang="en-US" sz="2799" b="1" i="1" dirty="0"/>
              <a:t>=</a:t>
            </a:r>
            <a:r>
              <a:rPr lang="en-US" sz="2799" b="1" dirty="0"/>
              <a:t>  </a:t>
            </a:r>
            <a:r>
              <a:rPr lang="en-US" sz="2799" b="1" u="sng" dirty="0"/>
              <a:t>S</a:t>
            </a:r>
            <a:r>
              <a:rPr lang="en-US" sz="2799" b="1" dirty="0"/>
              <a:t>ervice </a:t>
            </a:r>
            <a:r>
              <a:rPr lang="en-US" sz="2799" b="1" u="sng" dirty="0"/>
              <a:t>O</a:t>
            </a:r>
            <a:r>
              <a:rPr lang="en-US" sz="2799" b="1" dirty="0"/>
              <a:t>bject </a:t>
            </a:r>
            <a:r>
              <a:rPr lang="en-US" sz="2799" b="1" u="sng" dirty="0"/>
              <a:t>P</a:t>
            </a:r>
            <a:r>
              <a:rPr lang="en-US" sz="2799" b="1" dirty="0"/>
              <a:t>air</a:t>
            </a:r>
            <a:br>
              <a:rPr lang="en-US" sz="2799" b="1" dirty="0"/>
            </a:br>
            <a:r>
              <a:rPr lang="en-US" sz="2799" b="1" dirty="0"/>
              <a:t>(</a:t>
            </a:r>
            <a:r>
              <a:rPr lang="en-US" sz="2799" b="1" i="1" dirty="0"/>
              <a:t>Storage + MR Image =  MR Image Storage)</a:t>
            </a:r>
          </a:p>
          <a:p>
            <a:pPr marL="0" indent="0">
              <a:buNone/>
            </a:pPr>
            <a:endParaRPr lang="en-US" sz="1999" i="1" dirty="0"/>
          </a:p>
        </p:txBody>
      </p:sp>
      <p:sp>
        <p:nvSpPr>
          <p:cNvPr id="2054" name="Line 4"/>
          <p:cNvSpPr>
            <a:spLocks noChangeShapeType="1"/>
          </p:cNvSpPr>
          <p:nvPr/>
        </p:nvSpPr>
        <p:spPr bwMode="auto">
          <a:xfrm>
            <a:off x="3114528" y="4015095"/>
            <a:ext cx="4889702" cy="1"/>
          </a:xfrm>
          <a:prstGeom prst="line">
            <a:avLst/>
          </a:prstGeom>
          <a:noFill/>
          <a:ln w="38100">
            <a:solidFill>
              <a:schemeClr val="tx1"/>
            </a:solidFill>
            <a:round/>
            <a:headEnd type="oval"/>
            <a:tailEnd type="stealth" w="lg" len="lg"/>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pPr>
            <a:endParaRPr lang="en-US" sz="1799">
              <a:solidFill>
                <a:srgbClr val="000000"/>
              </a:solidFill>
              <a:latin typeface="Gill Sans MT" panose="020B0502020104020203"/>
            </a:endParaRPr>
          </a:p>
        </p:txBody>
      </p:sp>
      <p:graphicFrame>
        <p:nvGraphicFramePr>
          <p:cNvPr id="2051" name="Object 7"/>
          <p:cNvGraphicFramePr>
            <a:graphicFrameLocks noChangeAspect="1"/>
          </p:cNvGraphicFramePr>
          <p:nvPr/>
        </p:nvGraphicFramePr>
        <p:xfrm>
          <a:off x="8292863" y="3440139"/>
          <a:ext cx="915414" cy="995415"/>
        </p:xfrm>
        <a:graphic>
          <a:graphicData uri="http://schemas.openxmlformats.org/presentationml/2006/ole">
            <mc:AlternateContent xmlns:mc="http://schemas.openxmlformats.org/markup-compatibility/2006">
              <mc:Choice xmlns:v="urn:schemas-microsoft-com:vml" Requires="v">
                <p:oleObj name="Image" r:id="rId3" imgW="1461348" imgH="1588422" progId="Photoshop.Image.5">
                  <p:embed/>
                </p:oleObj>
              </mc:Choice>
              <mc:Fallback>
                <p:oleObj name="Image" r:id="rId3" imgW="1461348" imgH="1588422" progId="Photoshop.Image.5">
                  <p:embed/>
                  <p:pic>
                    <p:nvPicPr>
                      <p:cNvPr id="205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2863" y="3440139"/>
                        <a:ext cx="915414" cy="995415"/>
                      </a:xfrm>
                      <a:prstGeom prst="rect">
                        <a:avLst/>
                      </a:prstGeom>
                      <a:noFill/>
                      <a:ln>
                        <a:noFill/>
                      </a:ln>
                      <a:effectLst/>
                    </p:spPr>
                  </p:pic>
                </p:oleObj>
              </mc:Fallback>
            </mc:AlternateContent>
          </a:graphicData>
        </a:graphic>
      </p:graphicFrame>
      <p:sp>
        <p:nvSpPr>
          <p:cNvPr id="2056" name="Text Box 9"/>
          <p:cNvSpPr txBox="1">
            <a:spLocks noChangeArrowheads="1"/>
          </p:cNvSpPr>
          <p:nvPr/>
        </p:nvSpPr>
        <p:spPr bwMode="auto">
          <a:xfrm>
            <a:off x="1824206" y="4393958"/>
            <a:ext cx="666576" cy="36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126" eaLnBrk="1" fontAlgn="base" hangingPunct="1">
              <a:spcBef>
                <a:spcPct val="0"/>
              </a:spcBef>
              <a:spcAft>
                <a:spcPct val="0"/>
              </a:spcAft>
            </a:pPr>
            <a:r>
              <a:rPr lang="en-US" sz="1799" dirty="0">
                <a:solidFill>
                  <a:srgbClr val="000000"/>
                </a:solidFill>
              </a:rPr>
              <a:t>SCU</a:t>
            </a:r>
          </a:p>
        </p:txBody>
      </p:sp>
      <p:sp>
        <p:nvSpPr>
          <p:cNvPr id="2057" name="Text Box 10"/>
          <p:cNvSpPr txBox="1">
            <a:spLocks noChangeArrowheads="1"/>
          </p:cNvSpPr>
          <p:nvPr/>
        </p:nvSpPr>
        <p:spPr bwMode="auto">
          <a:xfrm>
            <a:off x="8873400" y="4405399"/>
            <a:ext cx="653880" cy="36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126" eaLnBrk="1" fontAlgn="base" hangingPunct="1">
              <a:spcBef>
                <a:spcPct val="0"/>
              </a:spcBef>
              <a:spcAft>
                <a:spcPct val="0"/>
              </a:spcAft>
            </a:pPr>
            <a:r>
              <a:rPr lang="en-US" sz="1799">
                <a:solidFill>
                  <a:srgbClr val="000000"/>
                </a:solidFill>
              </a:rPr>
              <a:t>SCP</a:t>
            </a:r>
          </a:p>
        </p:txBody>
      </p:sp>
      <p:sp>
        <p:nvSpPr>
          <p:cNvPr id="2058" name="Text Box 11"/>
          <p:cNvSpPr txBox="1">
            <a:spLocks noChangeArrowheads="1"/>
          </p:cNvSpPr>
          <p:nvPr/>
        </p:nvSpPr>
        <p:spPr bwMode="auto">
          <a:xfrm>
            <a:off x="3710483" y="3467864"/>
            <a:ext cx="3624906" cy="39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1999" dirty="0">
                <a:solidFill>
                  <a:srgbClr val="000000"/>
                </a:solidFill>
              </a:rPr>
              <a:t>MR Image Storage SOP Class</a:t>
            </a:r>
          </a:p>
        </p:txBody>
      </p:sp>
      <p:sp>
        <p:nvSpPr>
          <p:cNvPr id="11" name="Rectangle 3">
            <a:extLst>
              <a:ext uri="{FF2B5EF4-FFF2-40B4-BE49-F238E27FC236}">
                <a16:creationId xmlns:a16="http://schemas.microsoft.com/office/drawing/2014/main" id="{E3947DBF-5A82-4309-A3FB-B352A07A1F8B}"/>
              </a:ext>
            </a:extLst>
          </p:cNvPr>
          <p:cNvSpPr txBox="1">
            <a:spLocks noChangeArrowheads="1"/>
          </p:cNvSpPr>
          <p:nvPr/>
        </p:nvSpPr>
        <p:spPr>
          <a:xfrm>
            <a:off x="2663190" y="4766076"/>
            <a:ext cx="7348822" cy="1738346"/>
          </a:xfrm>
          <a:prstGeom prst="rect">
            <a:avLst/>
          </a:prstGeom>
        </p:spPr>
        <p:txBody>
          <a:bodyPr vert="horz" lIns="91416" tIns="45708" rIns="91416" bIns="45708"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ts val="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063" indent="0" defTabSz="457063">
              <a:spcBef>
                <a:spcPts val="1200"/>
              </a:spcBef>
              <a:buClr>
                <a:srgbClr val="4590B8"/>
              </a:buClr>
              <a:buNone/>
            </a:pPr>
            <a:r>
              <a:rPr lang="en-US" sz="2199" dirty="0">
                <a:solidFill>
                  <a:srgbClr val="3D3D3D"/>
                </a:solidFill>
                <a:latin typeface="Gill Sans MT" panose="020B0502020104020203"/>
              </a:rPr>
              <a:t>SCU – Service Class User</a:t>
            </a:r>
          </a:p>
          <a:p>
            <a:pPr marL="822713" indent="-305908" defTabSz="457063">
              <a:spcBef>
                <a:spcPts val="0"/>
              </a:spcBef>
              <a:buClr>
                <a:srgbClr val="4590B8"/>
              </a:buClr>
            </a:pPr>
            <a:r>
              <a:rPr lang="en-US" sz="1999" dirty="0">
                <a:solidFill>
                  <a:srgbClr val="3D3D3D"/>
                </a:solidFill>
                <a:latin typeface="Gill Sans MT" panose="020B0502020104020203"/>
              </a:rPr>
              <a:t>the system that uses the service (client)</a:t>
            </a:r>
          </a:p>
          <a:p>
            <a:pPr marL="457063" indent="0" defTabSz="457063">
              <a:spcBef>
                <a:spcPts val="1200"/>
              </a:spcBef>
              <a:buClr>
                <a:srgbClr val="4590B8"/>
              </a:buClr>
              <a:buNone/>
            </a:pPr>
            <a:r>
              <a:rPr lang="en-US" sz="2199" dirty="0">
                <a:solidFill>
                  <a:srgbClr val="3D3D3D"/>
                </a:solidFill>
                <a:latin typeface="Gill Sans MT" panose="020B0502020104020203"/>
              </a:rPr>
              <a:t>SCP – Service Class Provider</a:t>
            </a:r>
          </a:p>
          <a:p>
            <a:pPr marL="822713" indent="-305908" defTabSz="457063">
              <a:spcBef>
                <a:spcPts val="0"/>
              </a:spcBef>
              <a:buClr>
                <a:srgbClr val="4590B8"/>
              </a:buClr>
            </a:pPr>
            <a:r>
              <a:rPr lang="en-US" sz="1999" dirty="0">
                <a:solidFill>
                  <a:srgbClr val="3D3D3D"/>
                </a:solidFill>
                <a:latin typeface="Gill Sans MT" panose="020B0502020104020203"/>
              </a:rPr>
              <a:t>the system that provides the service (server)</a:t>
            </a:r>
          </a:p>
        </p:txBody>
      </p:sp>
      <p:pic>
        <p:nvPicPr>
          <p:cNvPr id="4" name="Picture 3">
            <a:extLst>
              <a:ext uri="{FF2B5EF4-FFF2-40B4-BE49-F238E27FC236}">
                <a16:creationId xmlns:a16="http://schemas.microsoft.com/office/drawing/2014/main" id="{D573FBFD-81D5-417D-A434-9036F880D5C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108492" y="3527667"/>
            <a:ext cx="1277625" cy="958368"/>
          </a:xfrm>
          <a:prstGeom prst="rect">
            <a:avLst/>
          </a:prstGeom>
        </p:spPr>
      </p:pic>
      <p:pic>
        <p:nvPicPr>
          <p:cNvPr id="5" name="Picture 4">
            <a:extLst>
              <a:ext uri="{FF2B5EF4-FFF2-40B4-BE49-F238E27FC236}">
                <a16:creationId xmlns:a16="http://schemas.microsoft.com/office/drawing/2014/main" id="{68803CE1-9DC9-413B-B8DB-C2DAB0634C47}"/>
              </a:ext>
            </a:extLst>
          </p:cNvPr>
          <p:cNvPicPr>
            <a:picLocks noChangeAspect="1"/>
          </p:cNvPicPr>
          <p:nvPr/>
        </p:nvPicPr>
        <p:blipFill>
          <a:blip r:embed="rId6"/>
          <a:stretch>
            <a:fillRect/>
          </a:stretch>
        </p:blipFill>
        <p:spPr>
          <a:xfrm>
            <a:off x="1304049" y="3319249"/>
            <a:ext cx="1458065" cy="1094745"/>
          </a:xfrm>
          <a:prstGeom prst="rect">
            <a:avLst/>
          </a:prstGeom>
        </p:spPr>
      </p:pic>
    </p:spTree>
    <p:extLst>
      <p:ext uri="{BB962C8B-B14F-4D97-AF65-F5344CB8AC3E}">
        <p14:creationId xmlns:p14="http://schemas.microsoft.com/office/powerpoint/2010/main" val="2035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fade">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500"/>
                                        <p:tgtEl>
                                          <p:spTgt spid="20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wipe(left)">
                                      <p:cBhvr>
                                        <p:cTn id="21" dur="500"/>
                                        <p:tgtEl>
                                          <p:spTgt spid="2054"/>
                                        </p:tgtEl>
                                      </p:cBhvr>
                                    </p:animEffect>
                                  </p:childTnLst>
                                </p:cTn>
                              </p:par>
                              <p:par>
                                <p:cTn id="22" presetID="10" presetClass="entr" presetSubtype="0"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750"/>
                                        <p:tgtEl>
                                          <p:spTgt spid="2051"/>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fade">
                                      <p:cBhvr>
                                        <p:cTn id="32" dur="500"/>
                                        <p:tgtEl>
                                          <p:spTgt spid="205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057"/>
                                        </p:tgtEl>
                                        <p:attrNameLst>
                                          <p:attrName>style.visibility</p:attrName>
                                        </p:attrNameLst>
                                      </p:cBhvr>
                                      <p:to>
                                        <p:strVal val="visible"/>
                                      </p:to>
                                    </p:set>
                                    <p:animEffect transition="in" filter="fade">
                                      <p:cBhvr>
                                        <p:cTn id="36" dur="500"/>
                                        <p:tgtEl>
                                          <p:spTgt spid="205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P spid="2054" grpId="0" animBg="1"/>
      <p:bldP spid="2056" grpId="0"/>
      <p:bldP spid="2057" grpId="0"/>
      <p:bldP spid="205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dirty="0"/>
              <a:t>Maintaining </a:t>
            </a:r>
            <a:r>
              <a:rPr lang="en-US" u="sng" dirty="0"/>
              <a:t>Stability</a:t>
            </a:r>
          </a:p>
        </p:txBody>
      </p:sp>
      <p:sp>
        <p:nvSpPr>
          <p:cNvPr id="10243" name="Rectangle 3"/>
          <p:cNvSpPr>
            <a:spLocks noGrp="1" noChangeArrowheads="1"/>
          </p:cNvSpPr>
          <p:nvPr>
            <p:ph idx="1"/>
          </p:nvPr>
        </p:nvSpPr>
        <p:spPr>
          <a:xfrm>
            <a:off x="685475" y="1463306"/>
            <a:ext cx="8517128" cy="4491700"/>
          </a:xfrm>
        </p:spPr>
        <p:txBody>
          <a:bodyPr/>
          <a:lstStyle/>
          <a:p>
            <a:pPr marL="0" indent="0">
              <a:lnSpc>
                <a:spcPct val="80000"/>
              </a:lnSpc>
              <a:buNone/>
            </a:pPr>
            <a:r>
              <a:rPr lang="en-US" sz="2599" dirty="0"/>
              <a:t>No “Versioning”</a:t>
            </a:r>
          </a:p>
          <a:p>
            <a:pPr lvl="1">
              <a:lnSpc>
                <a:spcPct val="120000"/>
              </a:lnSpc>
            </a:pPr>
            <a:r>
              <a:rPr lang="en-US" sz="2399" dirty="0"/>
              <a:t>It’s just “DICOM” </a:t>
            </a:r>
            <a:br>
              <a:rPr lang="en-US" sz="2399" dirty="0"/>
            </a:br>
            <a:r>
              <a:rPr lang="en-US" sz="2399" dirty="0"/>
              <a:t>Not “DICOM 3.1”, “3.2”, “2015b”, etc.</a:t>
            </a:r>
          </a:p>
          <a:p>
            <a:pPr marL="0" indent="0">
              <a:lnSpc>
                <a:spcPct val="80000"/>
              </a:lnSpc>
              <a:buNone/>
            </a:pPr>
            <a:endParaRPr lang="en-US" sz="2399" dirty="0"/>
          </a:p>
          <a:p>
            <a:pPr marL="0" indent="0">
              <a:lnSpc>
                <a:spcPct val="80000"/>
              </a:lnSpc>
              <a:buNone/>
            </a:pPr>
            <a:r>
              <a:rPr lang="en-US" sz="2599" dirty="0"/>
              <a:t>DICOM evolves by adding new “SOP Classes”</a:t>
            </a:r>
          </a:p>
          <a:p>
            <a:pPr lvl="1">
              <a:spcBef>
                <a:spcPts val="600"/>
              </a:spcBef>
            </a:pPr>
            <a:r>
              <a:rPr lang="en-US" sz="2399" u="sng" dirty="0"/>
              <a:t>New SOP Classes are added</a:t>
            </a:r>
          </a:p>
          <a:p>
            <a:pPr lvl="1">
              <a:spcBef>
                <a:spcPts val="600"/>
              </a:spcBef>
            </a:pPr>
            <a:r>
              <a:rPr lang="en-US" sz="2399" u="sng" dirty="0"/>
              <a:t>Old SOP Classes don’t “break”</a:t>
            </a:r>
          </a:p>
          <a:p>
            <a:pPr lvl="1">
              <a:spcBef>
                <a:spcPts val="600"/>
              </a:spcBef>
            </a:pPr>
            <a:r>
              <a:rPr lang="en-US" sz="2399" dirty="0"/>
              <a:t>Most applications continue to support older SOP Classes </a:t>
            </a:r>
            <a:br>
              <a:rPr lang="en-US" sz="2399" dirty="0"/>
            </a:br>
            <a:r>
              <a:rPr lang="en-US" sz="2399" dirty="0"/>
              <a:t>when supporting new ones</a:t>
            </a:r>
          </a:p>
        </p:txBody>
      </p:sp>
    </p:spTree>
    <p:extLst>
      <p:ext uri="{BB962C8B-B14F-4D97-AF65-F5344CB8AC3E}">
        <p14:creationId xmlns:p14="http://schemas.microsoft.com/office/powerpoint/2010/main" val="265816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DICOM Conformance</a:t>
            </a:r>
          </a:p>
        </p:txBody>
      </p:sp>
      <p:sp>
        <p:nvSpPr>
          <p:cNvPr id="3" name="Content Placeholder 2"/>
          <p:cNvSpPr>
            <a:spLocks noGrp="1"/>
          </p:cNvSpPr>
          <p:nvPr>
            <p:ph idx="1"/>
          </p:nvPr>
        </p:nvSpPr>
        <p:spPr>
          <a:xfrm>
            <a:off x="669676" y="1357659"/>
            <a:ext cx="9715627" cy="5314692"/>
          </a:xfrm>
        </p:spPr>
        <p:txBody>
          <a:bodyPr>
            <a:normAutofit lnSpcReduction="10000"/>
          </a:bodyPr>
          <a:lstStyle/>
          <a:p>
            <a:pPr marL="0" indent="0">
              <a:spcBef>
                <a:spcPts val="1200"/>
              </a:spcBef>
              <a:buNone/>
            </a:pPr>
            <a:r>
              <a:rPr lang="en-US" sz="2399" dirty="0"/>
              <a:t>AKA “Getting the DICOM stuff you need, and hooking it up so it works”</a:t>
            </a:r>
          </a:p>
          <a:p>
            <a:pPr>
              <a:spcBef>
                <a:spcPts val="1200"/>
              </a:spcBef>
            </a:pPr>
            <a:r>
              <a:rPr lang="en-US" sz="2199" dirty="0"/>
              <a:t>SOP Classes are the basis of conformance and compatibility</a:t>
            </a:r>
          </a:p>
          <a:p>
            <a:pPr>
              <a:spcBef>
                <a:spcPts val="1200"/>
              </a:spcBef>
            </a:pPr>
            <a:r>
              <a:rPr lang="en-US" sz="2199" dirty="0"/>
              <a:t>Products conform to SOP Classes</a:t>
            </a:r>
            <a:br>
              <a:rPr lang="en-US" sz="2199" dirty="0"/>
            </a:br>
            <a:r>
              <a:rPr lang="en-US" sz="2199" dirty="0"/>
              <a:t> – </a:t>
            </a:r>
            <a:r>
              <a:rPr lang="en-US" sz="2199" i="1" dirty="0"/>
              <a:t>not to a version of the Standard</a:t>
            </a:r>
          </a:p>
          <a:p>
            <a:pPr>
              <a:spcBef>
                <a:spcPts val="1799"/>
              </a:spcBef>
            </a:pPr>
            <a:r>
              <a:rPr lang="en-US" sz="2199" dirty="0"/>
              <a:t>DICOM publishes new editions regularly (e.g. 2023d)</a:t>
            </a:r>
          </a:p>
          <a:p>
            <a:pPr lvl="1">
              <a:spcBef>
                <a:spcPts val="400"/>
              </a:spcBef>
              <a:spcAft>
                <a:spcPts val="0"/>
              </a:spcAft>
            </a:pPr>
            <a:r>
              <a:rPr lang="en-US" sz="1799" dirty="0"/>
              <a:t>SOP Classes are </a:t>
            </a:r>
            <a:r>
              <a:rPr lang="en-US" sz="1799" u="sng" dirty="0"/>
              <a:t>added, but not changed</a:t>
            </a:r>
            <a:r>
              <a:rPr lang="en-US" sz="1799" dirty="0"/>
              <a:t> incompatibly</a:t>
            </a:r>
          </a:p>
          <a:p>
            <a:pPr>
              <a:spcBef>
                <a:spcPts val="1799"/>
              </a:spcBef>
            </a:pPr>
            <a:r>
              <a:rPr lang="en-US" sz="2199" dirty="0"/>
              <a:t>Each SOP Class is stable</a:t>
            </a:r>
          </a:p>
          <a:p>
            <a:pPr lvl="1">
              <a:spcBef>
                <a:spcPts val="400"/>
              </a:spcBef>
              <a:spcAft>
                <a:spcPts val="0"/>
              </a:spcAft>
            </a:pPr>
            <a:r>
              <a:rPr lang="en-US" sz="1799" dirty="0"/>
              <a:t>forward and backward compatible across editions</a:t>
            </a:r>
          </a:p>
          <a:p>
            <a:pPr lvl="1">
              <a:spcBef>
                <a:spcPts val="400"/>
              </a:spcBef>
              <a:spcAft>
                <a:spcPts val="0"/>
              </a:spcAft>
            </a:pPr>
            <a:r>
              <a:rPr lang="en-US" sz="1799" dirty="0"/>
              <a:t>any </a:t>
            </a:r>
            <a:r>
              <a:rPr lang="en-US" sz="1799" u="sng" dirty="0"/>
              <a:t>new</a:t>
            </a:r>
            <a:r>
              <a:rPr lang="en-US" sz="1799" dirty="0"/>
              <a:t> data elements are </a:t>
            </a:r>
            <a:r>
              <a:rPr lang="en-US" sz="1799" u="sng" dirty="0"/>
              <a:t>optional</a:t>
            </a:r>
            <a:endParaRPr lang="en-US" sz="1400" u="sng" dirty="0"/>
          </a:p>
          <a:p>
            <a:pPr>
              <a:spcBef>
                <a:spcPts val="1799"/>
              </a:spcBef>
            </a:pPr>
            <a:r>
              <a:rPr lang="en-US" sz="2199" dirty="0"/>
              <a:t>Products conforming to the same SOP Class interoperate</a:t>
            </a:r>
          </a:p>
          <a:p>
            <a:pPr lvl="1">
              <a:spcBef>
                <a:spcPts val="400"/>
              </a:spcBef>
              <a:spcAft>
                <a:spcPts val="0"/>
              </a:spcAft>
            </a:pPr>
            <a:r>
              <a:rPr lang="en-US" sz="1799" dirty="0"/>
              <a:t>Humans compare DICOM Conformance Statements (DCS)</a:t>
            </a:r>
          </a:p>
          <a:p>
            <a:pPr lvl="1">
              <a:spcBef>
                <a:spcPts val="400"/>
              </a:spcBef>
              <a:spcAft>
                <a:spcPts val="0"/>
              </a:spcAft>
            </a:pPr>
            <a:r>
              <a:rPr lang="en-US" sz="1799" dirty="0"/>
              <a:t>Machines do Association Negotiation</a:t>
            </a:r>
          </a:p>
        </p:txBody>
      </p:sp>
      <p:pic>
        <p:nvPicPr>
          <p:cNvPr id="6146" name="Picture 2" descr="https://upload.wikimedia.org/wikipedia/commons/thumb/8/8e/ToastedWhiteBread.jpg/1024px-ToastedWhiteBread.jpg">
            <a:extLst>
              <a:ext uri="{FF2B5EF4-FFF2-40B4-BE49-F238E27FC236}">
                <a16:creationId xmlns:a16="http://schemas.microsoft.com/office/drawing/2014/main" id="{2277195A-9C0D-403D-81D9-6375735C1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191" y="2374173"/>
            <a:ext cx="3343957" cy="328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5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3199" u="sng" dirty="0"/>
              <a:t>Documented Assertion</a:t>
            </a:r>
            <a:r>
              <a:rPr lang="en-US" sz="3199" dirty="0"/>
              <a:t> of Conformance</a:t>
            </a:r>
          </a:p>
        </p:txBody>
      </p:sp>
      <p:sp>
        <p:nvSpPr>
          <p:cNvPr id="14339" name="Rectangle 3"/>
          <p:cNvSpPr>
            <a:spLocks noGrp="1" noChangeArrowheads="1"/>
          </p:cNvSpPr>
          <p:nvPr>
            <p:ph idx="1"/>
          </p:nvPr>
        </p:nvSpPr>
        <p:spPr>
          <a:xfrm>
            <a:off x="722826" y="1297728"/>
            <a:ext cx="9415312" cy="3276731"/>
          </a:xfrm>
        </p:spPr>
        <p:txBody>
          <a:bodyPr>
            <a:normAutofit/>
          </a:bodyPr>
          <a:lstStyle/>
          <a:p>
            <a:pPr marL="0" indent="0">
              <a:buNone/>
            </a:pPr>
            <a:r>
              <a:rPr lang="en-US" sz="2399" dirty="0"/>
              <a:t>DICOM Conformance Statement</a:t>
            </a:r>
          </a:p>
          <a:p>
            <a:pPr lvl="1">
              <a:spcAft>
                <a:spcPts val="400"/>
              </a:spcAft>
            </a:pPr>
            <a:r>
              <a:rPr lang="en-US" sz="1999" dirty="0"/>
              <a:t>Required for every compliant product – (see DICOM Part 2)</a:t>
            </a:r>
          </a:p>
          <a:p>
            <a:pPr lvl="1">
              <a:spcAft>
                <a:spcPts val="400"/>
              </a:spcAft>
            </a:pPr>
            <a:r>
              <a:rPr lang="en-US" sz="1999" dirty="0"/>
              <a:t>Published on vendor websites</a:t>
            </a:r>
          </a:p>
          <a:p>
            <a:pPr lvl="1">
              <a:spcAft>
                <a:spcPts val="400"/>
              </a:spcAft>
            </a:pPr>
            <a:r>
              <a:rPr lang="en-US" sz="1999" dirty="0"/>
              <a:t>Lists the </a:t>
            </a:r>
            <a:r>
              <a:rPr lang="en-US" sz="1999" u="sng" dirty="0">
                <a:cs typeface="Arial" panose="020B0604020202020204" pitchFamily="34" charset="0"/>
              </a:rPr>
              <a:t>SOP Classes</a:t>
            </a:r>
            <a:r>
              <a:rPr lang="en-US" sz="1999" dirty="0">
                <a:cs typeface="Arial" panose="020B0604020202020204" pitchFamily="34" charset="0"/>
              </a:rPr>
              <a:t> </a:t>
            </a:r>
            <a:r>
              <a:rPr lang="en-US" sz="1999" dirty="0"/>
              <a:t>&amp; roles supported by a product</a:t>
            </a:r>
          </a:p>
          <a:p>
            <a:pPr lvl="1">
              <a:spcAft>
                <a:spcPts val="400"/>
              </a:spcAft>
            </a:pPr>
            <a:r>
              <a:rPr lang="en-US" sz="1999" dirty="0"/>
              <a:t>Allows user organizations (or system integrators) to check compatibility</a:t>
            </a:r>
          </a:p>
          <a:p>
            <a:pPr lvl="1">
              <a:spcAft>
                <a:spcPts val="400"/>
              </a:spcAft>
            </a:pPr>
            <a:r>
              <a:rPr lang="en-US" sz="1999" dirty="0"/>
              <a:t>Also describes product implementation details and behaviors</a:t>
            </a:r>
            <a:br>
              <a:rPr lang="en-US" sz="1999" dirty="0"/>
            </a:br>
            <a:r>
              <a:rPr lang="en-US" sz="1999" dirty="0"/>
              <a:t>(handy information for configuration and troubleshooting)</a:t>
            </a:r>
          </a:p>
          <a:p>
            <a:pPr lvl="1" eaLnBrk="1" hangingPunct="1"/>
            <a:endParaRPr lang="en-US" dirty="0"/>
          </a:p>
        </p:txBody>
      </p:sp>
      <p:pic>
        <p:nvPicPr>
          <p:cNvPr id="14341" name="Picture 5" descr="TosD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2812" y="4574461"/>
            <a:ext cx="1612590" cy="19630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6" descr="McKD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3519" y="4574459"/>
            <a:ext cx="1590152" cy="19788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3" name="AutoShape 8"/>
          <p:cNvSpPr>
            <a:spLocks noChangeArrowheads="1"/>
          </p:cNvSpPr>
          <p:nvPr/>
        </p:nvSpPr>
        <p:spPr bwMode="auto">
          <a:xfrm>
            <a:off x="5211327" y="5266693"/>
            <a:ext cx="981470" cy="539460"/>
          </a:xfrm>
          <a:prstGeom prst="leftRightArrow">
            <a:avLst>
              <a:gd name="adj1" fmla="val 50000"/>
              <a:gd name="adj2" fmla="val 37519"/>
            </a:avLst>
          </a:prstGeom>
          <a:solidFill>
            <a:schemeClr val="accent1"/>
          </a:solidFill>
          <a:ln w="9525">
            <a:solidFill>
              <a:schemeClr val="tx1"/>
            </a:solidFill>
            <a:miter lim="800000"/>
            <a:headEnd/>
            <a:tailEnd/>
          </a:ln>
        </p:spPr>
        <p:txBody>
          <a:bodyPr wrap="none" anchor="ctr"/>
          <a:lstStyle/>
          <a:p>
            <a:pPr defTabSz="914126" fontAlgn="base">
              <a:spcBef>
                <a:spcPct val="0"/>
              </a:spcBef>
              <a:spcAft>
                <a:spcPct val="0"/>
              </a:spcAft>
            </a:pPr>
            <a:endParaRPr lang="en-US" sz="1799">
              <a:solidFill>
                <a:srgbClr val="000000"/>
              </a:solidFill>
              <a:latin typeface="Gill Sans MT" panose="020B0502020104020203"/>
            </a:endParaRPr>
          </a:p>
        </p:txBody>
      </p:sp>
    </p:spTree>
    <p:extLst>
      <p:ext uri="{BB962C8B-B14F-4D97-AF65-F5344CB8AC3E}">
        <p14:creationId xmlns:p14="http://schemas.microsoft.com/office/powerpoint/2010/main" val="338299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normAutofit fontScale="90000"/>
          </a:bodyPr>
          <a:lstStyle/>
          <a:p>
            <a:pPr eaLnBrk="1" hangingPunct="1"/>
            <a:r>
              <a:rPr lang="en-US" sz="3199" u="sng" dirty="0"/>
              <a:t>Machine Negotiation</a:t>
            </a:r>
            <a:r>
              <a:rPr lang="en-US" sz="3199" dirty="0"/>
              <a:t> of Capabilities</a:t>
            </a:r>
          </a:p>
        </p:txBody>
      </p:sp>
      <p:sp>
        <p:nvSpPr>
          <p:cNvPr id="3077" name="Rectangle 3"/>
          <p:cNvSpPr>
            <a:spLocks noGrp="1" noChangeArrowheads="1"/>
          </p:cNvSpPr>
          <p:nvPr>
            <p:ph idx="1"/>
          </p:nvPr>
        </p:nvSpPr>
        <p:spPr>
          <a:xfrm>
            <a:off x="741006" y="1188509"/>
            <a:ext cx="9713402" cy="3430070"/>
          </a:xfrm>
        </p:spPr>
        <p:txBody>
          <a:bodyPr>
            <a:normAutofit/>
          </a:bodyPr>
          <a:lstStyle/>
          <a:p>
            <a:pPr marL="0" indent="0">
              <a:spcBef>
                <a:spcPts val="600"/>
              </a:spcBef>
              <a:buNone/>
            </a:pPr>
            <a:r>
              <a:rPr lang="en-US" sz="2499" dirty="0"/>
              <a:t>Before two systems perform a DICOM transaction they first agree:</a:t>
            </a:r>
          </a:p>
          <a:p>
            <a:pPr lvl="1">
              <a:lnSpc>
                <a:spcPct val="80000"/>
              </a:lnSpc>
              <a:spcBef>
                <a:spcPts val="800"/>
              </a:spcBef>
            </a:pPr>
            <a:r>
              <a:rPr lang="en-US" sz="1999" dirty="0"/>
              <a:t>what </a:t>
            </a:r>
            <a:r>
              <a:rPr lang="en-US" sz="1999" u="sng" dirty="0">
                <a:solidFill>
                  <a:schemeClr val="tx1"/>
                </a:solidFill>
                <a:latin typeface="Arial" panose="020B0604020202020204" pitchFamily="34" charset="0"/>
                <a:cs typeface="Arial" panose="020B0604020202020204" pitchFamily="34" charset="0"/>
              </a:rPr>
              <a:t>SOP Class</a:t>
            </a:r>
            <a:r>
              <a:rPr lang="en-US" sz="1999" dirty="0">
                <a:solidFill>
                  <a:schemeClr val="tx1"/>
                </a:solidFill>
              </a:rPr>
              <a:t> </a:t>
            </a:r>
            <a:r>
              <a:rPr lang="en-US" sz="1999" dirty="0"/>
              <a:t>they will use (e.g. MR Image Storage)</a:t>
            </a:r>
          </a:p>
          <a:p>
            <a:pPr lvl="1">
              <a:lnSpc>
                <a:spcPct val="80000"/>
              </a:lnSpc>
              <a:spcBef>
                <a:spcPts val="800"/>
              </a:spcBef>
            </a:pPr>
            <a:r>
              <a:rPr lang="en-US" sz="1999" dirty="0"/>
              <a:t>who will be the SCU (client role), who will be the SCP (server role)</a:t>
            </a:r>
          </a:p>
          <a:p>
            <a:pPr lvl="1">
              <a:lnSpc>
                <a:spcPct val="80000"/>
              </a:lnSpc>
              <a:spcBef>
                <a:spcPts val="800"/>
              </a:spcBef>
            </a:pPr>
            <a:r>
              <a:rPr lang="en-US" sz="1999" dirty="0"/>
              <a:t>what compression will be used (e.g. JPEG Lossless)</a:t>
            </a:r>
          </a:p>
          <a:p>
            <a:pPr marL="0" indent="0">
              <a:lnSpc>
                <a:spcPct val="80000"/>
              </a:lnSpc>
              <a:spcBef>
                <a:spcPts val="4799"/>
              </a:spcBef>
              <a:buNone/>
            </a:pPr>
            <a:r>
              <a:rPr lang="en-US" sz="2399" dirty="0"/>
              <a:t>This process is called Association Negotiation (“Handshake”)</a:t>
            </a:r>
          </a:p>
        </p:txBody>
      </p:sp>
      <p:sp>
        <p:nvSpPr>
          <p:cNvPr id="3078" name="Line 4"/>
          <p:cNvSpPr>
            <a:spLocks noChangeShapeType="1"/>
          </p:cNvSpPr>
          <p:nvPr/>
        </p:nvSpPr>
        <p:spPr bwMode="auto">
          <a:xfrm flipV="1">
            <a:off x="4408773" y="5087511"/>
            <a:ext cx="3043568" cy="89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pPr>
            <a:endParaRPr lang="en-US" sz="1799">
              <a:solidFill>
                <a:srgbClr val="000000"/>
              </a:solidFill>
              <a:latin typeface="Gill Sans MT" panose="020B0502020104020203"/>
            </a:endParaRPr>
          </a:p>
        </p:txBody>
      </p:sp>
      <p:graphicFrame>
        <p:nvGraphicFramePr>
          <p:cNvPr id="3075" name="Object 7"/>
          <p:cNvGraphicFramePr>
            <a:graphicFrameLocks noChangeAspect="1"/>
          </p:cNvGraphicFramePr>
          <p:nvPr/>
        </p:nvGraphicFramePr>
        <p:xfrm>
          <a:off x="7844582" y="4982367"/>
          <a:ext cx="1091413" cy="1186794"/>
        </p:xfrm>
        <a:graphic>
          <a:graphicData uri="http://schemas.openxmlformats.org/presentationml/2006/ole">
            <mc:AlternateContent xmlns:mc="http://schemas.openxmlformats.org/markup-compatibility/2006">
              <mc:Choice xmlns:v="urn:schemas-microsoft-com:vml" Requires="v">
                <p:oleObj name="Image" r:id="rId3" imgW="1461348" imgH="1588422" progId="Photoshop.Image.5">
                  <p:embed/>
                </p:oleObj>
              </mc:Choice>
              <mc:Fallback>
                <p:oleObj name="Image" r:id="rId3" imgW="1461348" imgH="1588422" progId="Photoshop.Image.5">
                  <p:embed/>
                  <p:pic>
                    <p:nvPicPr>
                      <p:cNvPr id="307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4582" y="4982367"/>
                        <a:ext cx="1091413" cy="1186794"/>
                      </a:xfrm>
                      <a:prstGeom prst="rect">
                        <a:avLst/>
                      </a:prstGeom>
                      <a:noFill/>
                      <a:ln>
                        <a:noFill/>
                      </a:ln>
                      <a:effectLst/>
                    </p:spPr>
                  </p:pic>
                </p:oleObj>
              </mc:Fallback>
            </mc:AlternateContent>
          </a:graphicData>
        </a:graphic>
      </p:graphicFrame>
      <p:sp>
        <p:nvSpPr>
          <p:cNvPr id="3080" name="Text Box 8"/>
          <p:cNvSpPr txBox="1">
            <a:spLocks noChangeArrowheads="1"/>
          </p:cNvSpPr>
          <p:nvPr/>
        </p:nvSpPr>
        <p:spPr bwMode="auto">
          <a:xfrm>
            <a:off x="1734416" y="4578619"/>
            <a:ext cx="1110913" cy="3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126" eaLnBrk="1" fontAlgn="base" hangingPunct="1">
              <a:spcBef>
                <a:spcPct val="0"/>
              </a:spcBef>
              <a:spcAft>
                <a:spcPct val="0"/>
              </a:spcAft>
            </a:pPr>
            <a:r>
              <a:rPr lang="en-US" sz="1400" dirty="0">
                <a:solidFill>
                  <a:srgbClr val="000000"/>
                </a:solidFill>
              </a:rPr>
              <a:t>AE_TITLE1</a:t>
            </a:r>
          </a:p>
        </p:txBody>
      </p:sp>
      <p:sp>
        <p:nvSpPr>
          <p:cNvPr id="3081" name="Text Box 10"/>
          <p:cNvSpPr txBox="1">
            <a:spLocks noChangeArrowheads="1"/>
          </p:cNvSpPr>
          <p:nvPr/>
        </p:nvSpPr>
        <p:spPr bwMode="auto">
          <a:xfrm>
            <a:off x="4288944" y="5669490"/>
            <a:ext cx="2120541" cy="3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1799" dirty="0">
                <a:solidFill>
                  <a:srgbClr val="000000"/>
                </a:solidFill>
              </a:rPr>
              <a:t>MR Image Storage</a:t>
            </a:r>
          </a:p>
        </p:txBody>
      </p:sp>
      <p:sp>
        <p:nvSpPr>
          <p:cNvPr id="3082" name="Text Box 11"/>
          <p:cNvSpPr txBox="1">
            <a:spLocks noChangeArrowheads="1"/>
          </p:cNvSpPr>
          <p:nvPr/>
        </p:nvSpPr>
        <p:spPr bwMode="auto">
          <a:xfrm>
            <a:off x="8237948" y="4556233"/>
            <a:ext cx="1110913" cy="3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126" eaLnBrk="1" fontAlgn="base" hangingPunct="1">
              <a:spcBef>
                <a:spcPct val="0"/>
              </a:spcBef>
              <a:spcAft>
                <a:spcPct val="0"/>
              </a:spcAft>
            </a:pPr>
            <a:r>
              <a:rPr lang="en-US" sz="1400" dirty="0">
                <a:solidFill>
                  <a:srgbClr val="000000"/>
                </a:solidFill>
              </a:rPr>
              <a:t>AE_TITLE2</a:t>
            </a:r>
          </a:p>
        </p:txBody>
      </p:sp>
      <p:sp>
        <p:nvSpPr>
          <p:cNvPr id="3083" name="Line 12"/>
          <p:cNvSpPr>
            <a:spLocks noChangeShapeType="1"/>
          </p:cNvSpPr>
          <p:nvPr/>
        </p:nvSpPr>
        <p:spPr bwMode="auto">
          <a:xfrm flipH="1">
            <a:off x="3497321" y="5324831"/>
            <a:ext cx="2780141"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3085" name="Line 14"/>
          <p:cNvSpPr>
            <a:spLocks noChangeShapeType="1"/>
          </p:cNvSpPr>
          <p:nvPr/>
        </p:nvSpPr>
        <p:spPr bwMode="auto">
          <a:xfrm>
            <a:off x="3459230" y="6053304"/>
            <a:ext cx="399311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3086" name="Text Box 15"/>
          <p:cNvSpPr txBox="1">
            <a:spLocks noChangeArrowheads="1"/>
          </p:cNvSpPr>
          <p:nvPr/>
        </p:nvSpPr>
        <p:spPr bwMode="auto">
          <a:xfrm>
            <a:off x="3220935" y="4904435"/>
            <a:ext cx="1251940" cy="3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1699" i="1" dirty="0">
                <a:solidFill>
                  <a:srgbClr val="000000"/>
                </a:solidFill>
              </a:rPr>
              <a:t>&lt;Request&gt;</a:t>
            </a:r>
          </a:p>
        </p:txBody>
      </p:sp>
      <p:sp>
        <p:nvSpPr>
          <p:cNvPr id="3087" name="Text Box 16"/>
          <p:cNvSpPr txBox="1">
            <a:spLocks noChangeArrowheads="1"/>
          </p:cNvSpPr>
          <p:nvPr/>
        </p:nvSpPr>
        <p:spPr bwMode="auto">
          <a:xfrm>
            <a:off x="6277462" y="5154055"/>
            <a:ext cx="1421814" cy="35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1699" i="1" dirty="0">
                <a:solidFill>
                  <a:srgbClr val="000000"/>
                </a:solidFill>
              </a:rPr>
              <a:t>&lt;Response&gt;</a:t>
            </a:r>
          </a:p>
        </p:txBody>
      </p:sp>
      <p:pic>
        <p:nvPicPr>
          <p:cNvPr id="2" name="Picture 1">
            <a:extLst>
              <a:ext uri="{FF2B5EF4-FFF2-40B4-BE49-F238E27FC236}">
                <a16:creationId xmlns:a16="http://schemas.microsoft.com/office/drawing/2014/main" id="{300F5CD0-03C2-489F-BC9F-F93AB9ACC3E8}"/>
              </a:ext>
            </a:extLst>
          </p:cNvPr>
          <p:cNvPicPr>
            <a:picLocks noChangeAspect="1"/>
          </p:cNvPicPr>
          <p:nvPr/>
        </p:nvPicPr>
        <p:blipFill>
          <a:blip r:embed="rId5"/>
          <a:stretch>
            <a:fillRect/>
          </a:stretch>
        </p:blipFill>
        <p:spPr>
          <a:xfrm>
            <a:off x="8858934" y="5144845"/>
            <a:ext cx="1279938" cy="963000"/>
          </a:xfrm>
          <a:prstGeom prst="rect">
            <a:avLst/>
          </a:prstGeom>
        </p:spPr>
      </p:pic>
      <p:pic>
        <p:nvPicPr>
          <p:cNvPr id="3" name="Picture 2">
            <a:extLst>
              <a:ext uri="{FF2B5EF4-FFF2-40B4-BE49-F238E27FC236}">
                <a16:creationId xmlns:a16="http://schemas.microsoft.com/office/drawing/2014/main" id="{7AC65EC1-7AB7-4A99-BEB0-653DB019ED98}"/>
              </a:ext>
            </a:extLst>
          </p:cNvPr>
          <p:cNvPicPr>
            <a:picLocks noChangeAspect="1"/>
          </p:cNvPicPr>
          <p:nvPr/>
        </p:nvPicPr>
        <p:blipFill>
          <a:blip r:embed="rId6"/>
          <a:stretch>
            <a:fillRect/>
          </a:stretch>
        </p:blipFill>
        <p:spPr>
          <a:xfrm>
            <a:off x="1358335" y="4904435"/>
            <a:ext cx="1746743" cy="1310057"/>
          </a:xfrm>
          <a:prstGeom prst="rect">
            <a:avLst/>
          </a:prstGeom>
        </p:spPr>
      </p:pic>
    </p:spTree>
    <p:extLst>
      <p:ext uri="{BB962C8B-B14F-4D97-AF65-F5344CB8AC3E}">
        <p14:creationId xmlns:p14="http://schemas.microsoft.com/office/powerpoint/2010/main" val="230425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left)">
                                      <p:cBhvr>
                                        <p:cTn id="7" dur="500"/>
                                        <p:tgtEl>
                                          <p:spTgt spid="308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wipe(left)">
                                      <p:cBhvr>
                                        <p:cTn id="11" dur="500"/>
                                        <p:tgtEl>
                                          <p:spTgt spid="30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087"/>
                                        </p:tgtEl>
                                        <p:attrNameLst>
                                          <p:attrName>style.visibility</p:attrName>
                                        </p:attrNameLst>
                                      </p:cBhvr>
                                      <p:to>
                                        <p:strVal val="visible"/>
                                      </p:to>
                                    </p:set>
                                    <p:animEffect transition="in" filter="wipe(right)">
                                      <p:cBhvr>
                                        <p:cTn id="16" dur="500"/>
                                        <p:tgtEl>
                                          <p:spTgt spid="3087"/>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083"/>
                                        </p:tgtEl>
                                        <p:attrNameLst>
                                          <p:attrName>style.visibility</p:attrName>
                                        </p:attrNameLst>
                                      </p:cBhvr>
                                      <p:to>
                                        <p:strVal val="visible"/>
                                      </p:to>
                                    </p:set>
                                    <p:animEffect transition="in" filter="wipe(right)">
                                      <p:cBhvr>
                                        <p:cTn id="20" dur="500"/>
                                        <p:tgtEl>
                                          <p:spTgt spid="30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085"/>
                                        </p:tgtEl>
                                        <p:attrNameLst>
                                          <p:attrName>style.visibility</p:attrName>
                                        </p:attrNameLst>
                                      </p:cBhvr>
                                      <p:to>
                                        <p:strVal val="visible"/>
                                      </p:to>
                                    </p:set>
                                    <p:animEffect transition="in" filter="wipe(left)">
                                      <p:cBhvr>
                                        <p:cTn id="29"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81" grpId="0"/>
      <p:bldP spid="3083" grpId="0" animBg="1"/>
      <p:bldP spid="3085" grpId="0" animBg="1"/>
      <p:bldP spid="3086" grpId="0"/>
      <p:bldP spid="30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pPr eaLnBrk="1" hangingPunct="1">
              <a:defRPr/>
            </a:pPr>
            <a:r>
              <a:rPr lang="en-US" sz="3199" dirty="0"/>
              <a:t>IHE in One Slide</a:t>
            </a:r>
          </a:p>
        </p:txBody>
      </p:sp>
      <p:sp>
        <p:nvSpPr>
          <p:cNvPr id="9220" name="Rectangle 3"/>
          <p:cNvSpPr>
            <a:spLocks noGrp="1" noChangeArrowheads="1"/>
          </p:cNvSpPr>
          <p:nvPr>
            <p:ph idx="1"/>
          </p:nvPr>
        </p:nvSpPr>
        <p:spPr>
          <a:xfrm>
            <a:off x="701565" y="1287095"/>
            <a:ext cx="7047550" cy="5442454"/>
          </a:xfrm>
        </p:spPr>
        <p:txBody>
          <a:bodyPr>
            <a:normAutofit/>
          </a:bodyPr>
          <a:lstStyle/>
          <a:p>
            <a:pPr marL="0" indent="0">
              <a:buNone/>
            </a:pPr>
            <a:r>
              <a:rPr lang="en-US" sz="2499" dirty="0"/>
              <a:t>IHE helps vendors implement &amp; test </a:t>
            </a:r>
            <a:br>
              <a:rPr lang="en-US" sz="2499" dirty="0"/>
            </a:br>
            <a:r>
              <a:rPr lang="en-US" sz="2499" dirty="0"/>
              <a:t>functions that span multiple systems</a:t>
            </a:r>
          </a:p>
          <a:p>
            <a:pPr marL="0" indent="0">
              <a:spcBef>
                <a:spcPts val="2399"/>
              </a:spcBef>
              <a:spcAft>
                <a:spcPts val="0"/>
              </a:spcAft>
              <a:buNone/>
            </a:pPr>
            <a:r>
              <a:rPr lang="en-US" sz="2499" dirty="0"/>
              <a:t>Profiles are implementation guides</a:t>
            </a:r>
          </a:p>
          <a:p>
            <a:pPr lvl="1">
              <a:spcBef>
                <a:spcPts val="600"/>
              </a:spcBef>
              <a:spcAft>
                <a:spcPts val="0"/>
              </a:spcAft>
            </a:pPr>
            <a:r>
              <a:rPr lang="en-US" sz="2199" dirty="0"/>
              <a:t>how to use </a:t>
            </a:r>
            <a:r>
              <a:rPr lang="en-US" sz="2199" u="sng" dirty="0"/>
              <a:t>existing standards</a:t>
            </a:r>
          </a:p>
          <a:p>
            <a:pPr lvl="1">
              <a:spcBef>
                <a:spcPts val="600"/>
              </a:spcBef>
              <a:spcAft>
                <a:spcPts val="0"/>
              </a:spcAft>
            </a:pPr>
            <a:r>
              <a:rPr lang="en-US" sz="2199" dirty="0"/>
              <a:t>to address a specific problem scenario</a:t>
            </a:r>
          </a:p>
          <a:p>
            <a:pPr marL="0" indent="0">
              <a:spcBef>
                <a:spcPts val="1799"/>
              </a:spcBef>
              <a:spcAft>
                <a:spcPts val="0"/>
              </a:spcAft>
              <a:buNone/>
            </a:pPr>
            <a:r>
              <a:rPr lang="en-US" sz="2499" dirty="0"/>
              <a:t>Connectathons are test events</a:t>
            </a:r>
          </a:p>
          <a:p>
            <a:pPr lvl="1">
              <a:spcBef>
                <a:spcPts val="600"/>
              </a:spcBef>
              <a:spcAft>
                <a:spcPts val="0"/>
              </a:spcAft>
            </a:pPr>
            <a:r>
              <a:rPr lang="en-US" sz="2199" dirty="0"/>
              <a:t>managed testing of Profile implementations</a:t>
            </a:r>
          </a:p>
          <a:p>
            <a:pPr marL="0" indent="0">
              <a:spcBef>
                <a:spcPts val="3599"/>
              </a:spcBef>
              <a:spcAft>
                <a:spcPts val="0"/>
              </a:spcAft>
              <a:buNone/>
            </a:pPr>
            <a:r>
              <a:rPr lang="en-US" sz="2499" dirty="0"/>
              <a:t>IHE helps users purchase &amp; integrate </a:t>
            </a:r>
            <a:br>
              <a:rPr lang="en-US" sz="2499" dirty="0"/>
            </a:br>
            <a:r>
              <a:rPr lang="en-US" sz="2499" dirty="0"/>
              <a:t>multi-system solutions</a:t>
            </a:r>
          </a:p>
          <a:p>
            <a:pPr lvl="1">
              <a:spcBef>
                <a:spcPts val="600"/>
              </a:spcBef>
              <a:spcAft>
                <a:spcPts val="0"/>
              </a:spcAft>
            </a:pPr>
            <a:r>
              <a:rPr lang="en-US" sz="2199" dirty="0"/>
              <a:t>list required IHE Profile support in RFPs</a:t>
            </a:r>
          </a:p>
        </p:txBody>
      </p:sp>
      <p:pic>
        <p:nvPicPr>
          <p:cNvPr id="108546" name="Picture 2" descr="ihe_na_connectathon08"/>
          <p:cNvPicPr>
            <a:picLocks noChangeAspect="1" noChangeArrowheads="1"/>
          </p:cNvPicPr>
          <p:nvPr/>
        </p:nvPicPr>
        <p:blipFill>
          <a:blip r:embed="rId3" cstate="print"/>
          <a:srcRect/>
          <a:stretch>
            <a:fillRect/>
          </a:stretch>
        </p:blipFill>
        <p:spPr bwMode="auto">
          <a:xfrm>
            <a:off x="7250764" y="3429000"/>
            <a:ext cx="4112549" cy="2742486"/>
          </a:xfrm>
          <a:prstGeom prst="rect">
            <a:avLst/>
          </a:prstGeom>
          <a:noFill/>
        </p:spPr>
      </p:pic>
      <p:pic>
        <p:nvPicPr>
          <p:cNvPr id="7" name="Picture 4" descr="ihe-logo.png"/>
          <p:cNvPicPr>
            <a:picLocks noChangeAspect="1"/>
          </p:cNvPicPr>
          <p:nvPr/>
        </p:nvPicPr>
        <p:blipFill>
          <a:blip r:embed="rId4"/>
          <a:srcRect/>
          <a:stretch>
            <a:fillRect/>
          </a:stretch>
        </p:blipFill>
        <p:spPr bwMode="auto">
          <a:xfrm>
            <a:off x="7238895" y="1891854"/>
            <a:ext cx="4124418" cy="1124976"/>
          </a:xfrm>
          <a:prstGeom prst="rect">
            <a:avLst/>
          </a:prstGeom>
          <a:noFill/>
          <a:ln w="9525">
            <a:noFill/>
            <a:miter lim="800000"/>
            <a:headEnd/>
            <a:tailEnd/>
          </a:ln>
        </p:spPr>
      </p:pic>
    </p:spTree>
    <p:extLst>
      <p:ext uri="{BB962C8B-B14F-4D97-AF65-F5344CB8AC3E}">
        <p14:creationId xmlns:p14="http://schemas.microsoft.com/office/powerpoint/2010/main" val="155399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pPr eaLnBrk="1" hangingPunct="1">
              <a:defRPr/>
            </a:pPr>
            <a:r>
              <a:rPr lang="en-US" sz="3199" dirty="0"/>
              <a:t>IHE in One Slide</a:t>
            </a:r>
          </a:p>
        </p:txBody>
      </p:sp>
      <p:sp>
        <p:nvSpPr>
          <p:cNvPr id="9220" name="Rectangle 3"/>
          <p:cNvSpPr>
            <a:spLocks noGrp="1" noChangeArrowheads="1"/>
          </p:cNvSpPr>
          <p:nvPr>
            <p:ph idx="1"/>
          </p:nvPr>
        </p:nvSpPr>
        <p:spPr>
          <a:xfrm>
            <a:off x="701565" y="1287095"/>
            <a:ext cx="7047550" cy="5442454"/>
          </a:xfrm>
        </p:spPr>
        <p:txBody>
          <a:bodyPr>
            <a:normAutofit/>
          </a:bodyPr>
          <a:lstStyle/>
          <a:p>
            <a:pPr marL="0" indent="0">
              <a:buNone/>
            </a:pPr>
            <a:r>
              <a:rPr lang="en-US" sz="2499" dirty="0"/>
              <a:t>IHE helps vendors implement &amp; test </a:t>
            </a:r>
            <a:br>
              <a:rPr lang="en-US" sz="2499" dirty="0"/>
            </a:br>
            <a:r>
              <a:rPr lang="en-US" sz="2499" dirty="0"/>
              <a:t>functions that span multiple systems</a:t>
            </a:r>
          </a:p>
          <a:p>
            <a:pPr marL="0" indent="0">
              <a:spcBef>
                <a:spcPts val="2399"/>
              </a:spcBef>
              <a:spcAft>
                <a:spcPts val="0"/>
              </a:spcAft>
              <a:buNone/>
            </a:pPr>
            <a:r>
              <a:rPr lang="en-US" sz="2499" dirty="0"/>
              <a:t>Profiles are implementation guides</a:t>
            </a:r>
          </a:p>
          <a:p>
            <a:pPr lvl="1">
              <a:spcBef>
                <a:spcPts val="600"/>
              </a:spcBef>
              <a:spcAft>
                <a:spcPts val="0"/>
              </a:spcAft>
            </a:pPr>
            <a:r>
              <a:rPr lang="en-US" sz="2199" dirty="0"/>
              <a:t>how to use </a:t>
            </a:r>
            <a:r>
              <a:rPr lang="en-US" sz="2199" u="sng" dirty="0"/>
              <a:t>existing standards</a:t>
            </a:r>
          </a:p>
          <a:p>
            <a:pPr lvl="1">
              <a:spcBef>
                <a:spcPts val="600"/>
              </a:spcBef>
              <a:spcAft>
                <a:spcPts val="0"/>
              </a:spcAft>
            </a:pPr>
            <a:r>
              <a:rPr lang="en-US" sz="2199" dirty="0"/>
              <a:t>to address a specific problem scenario</a:t>
            </a:r>
          </a:p>
          <a:p>
            <a:pPr marL="0" indent="0">
              <a:spcBef>
                <a:spcPts val="1799"/>
              </a:spcBef>
              <a:spcAft>
                <a:spcPts val="0"/>
              </a:spcAft>
              <a:buNone/>
            </a:pPr>
            <a:r>
              <a:rPr lang="en-US" sz="2499" dirty="0"/>
              <a:t>Connectathons are test events</a:t>
            </a:r>
          </a:p>
          <a:p>
            <a:pPr lvl="1">
              <a:spcBef>
                <a:spcPts val="600"/>
              </a:spcBef>
              <a:spcAft>
                <a:spcPts val="0"/>
              </a:spcAft>
            </a:pPr>
            <a:r>
              <a:rPr lang="en-US" sz="2199" dirty="0"/>
              <a:t>managed testing of Profile implementations</a:t>
            </a:r>
          </a:p>
          <a:p>
            <a:pPr marL="0" indent="0">
              <a:spcBef>
                <a:spcPts val="3599"/>
              </a:spcBef>
              <a:spcAft>
                <a:spcPts val="0"/>
              </a:spcAft>
              <a:buNone/>
            </a:pPr>
            <a:r>
              <a:rPr lang="en-US" sz="2499" dirty="0"/>
              <a:t>IHE helps users purchase &amp; integrate </a:t>
            </a:r>
            <a:br>
              <a:rPr lang="en-US" sz="2499" dirty="0"/>
            </a:br>
            <a:r>
              <a:rPr lang="en-US" sz="2499" dirty="0"/>
              <a:t>multi-system solutions</a:t>
            </a:r>
          </a:p>
          <a:p>
            <a:pPr lvl="1">
              <a:spcBef>
                <a:spcPts val="600"/>
              </a:spcBef>
              <a:spcAft>
                <a:spcPts val="0"/>
              </a:spcAft>
            </a:pPr>
            <a:r>
              <a:rPr lang="en-US" sz="2199" dirty="0"/>
              <a:t>list required IHE Profile support in RFPs</a:t>
            </a:r>
          </a:p>
        </p:txBody>
      </p:sp>
      <p:pic>
        <p:nvPicPr>
          <p:cNvPr id="108546" name="Picture 2" descr="ihe_na_connectathon08"/>
          <p:cNvPicPr>
            <a:picLocks noChangeAspect="1" noChangeArrowheads="1"/>
          </p:cNvPicPr>
          <p:nvPr/>
        </p:nvPicPr>
        <p:blipFill>
          <a:blip r:embed="rId3" cstate="print"/>
          <a:srcRect/>
          <a:stretch>
            <a:fillRect/>
          </a:stretch>
        </p:blipFill>
        <p:spPr bwMode="auto">
          <a:xfrm>
            <a:off x="7250764" y="3429000"/>
            <a:ext cx="4112549" cy="2742486"/>
          </a:xfrm>
          <a:prstGeom prst="rect">
            <a:avLst/>
          </a:prstGeom>
          <a:noFill/>
        </p:spPr>
      </p:pic>
      <p:pic>
        <p:nvPicPr>
          <p:cNvPr id="7" name="Picture 4" descr="ihe-logo.png"/>
          <p:cNvPicPr>
            <a:picLocks noChangeAspect="1"/>
          </p:cNvPicPr>
          <p:nvPr/>
        </p:nvPicPr>
        <p:blipFill>
          <a:blip r:embed="rId4"/>
          <a:srcRect/>
          <a:stretch>
            <a:fillRect/>
          </a:stretch>
        </p:blipFill>
        <p:spPr bwMode="auto">
          <a:xfrm>
            <a:off x="7238895" y="1891854"/>
            <a:ext cx="4124418" cy="1124976"/>
          </a:xfrm>
          <a:prstGeom prst="rect">
            <a:avLst/>
          </a:prstGeom>
          <a:noFill/>
          <a:ln w="9525">
            <a:noFill/>
            <a:miter lim="800000"/>
            <a:headEnd/>
            <a:tailEnd/>
          </a:ln>
        </p:spPr>
      </p:pic>
    </p:spTree>
    <p:extLst>
      <p:ext uri="{BB962C8B-B14F-4D97-AF65-F5344CB8AC3E}">
        <p14:creationId xmlns:p14="http://schemas.microsoft.com/office/powerpoint/2010/main" val="44430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CCA69F-0352-4E92-900D-786EB5060F42}"/>
              </a:ext>
            </a:extLst>
          </p:cNvPr>
          <p:cNvPicPr>
            <a:picLocks noChangeAspect="1"/>
          </p:cNvPicPr>
          <p:nvPr/>
        </p:nvPicPr>
        <p:blipFill>
          <a:blip r:embed="rId2"/>
          <a:stretch>
            <a:fillRect/>
          </a:stretch>
        </p:blipFill>
        <p:spPr>
          <a:xfrm>
            <a:off x="2373986" y="2942225"/>
            <a:ext cx="6994401" cy="1738895"/>
          </a:xfrm>
          <a:prstGeom prst="rect">
            <a:avLst/>
          </a:prstGeom>
        </p:spPr>
      </p:pic>
    </p:spTree>
    <p:extLst>
      <p:ext uri="{BB962C8B-B14F-4D97-AF65-F5344CB8AC3E}">
        <p14:creationId xmlns:p14="http://schemas.microsoft.com/office/powerpoint/2010/main" val="2169278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BFA2-CF9A-4031-91BD-F9BC6A1E807C}"/>
              </a:ext>
            </a:extLst>
          </p:cNvPr>
          <p:cNvSpPr>
            <a:spLocks noGrp="1"/>
          </p:cNvSpPr>
          <p:nvPr>
            <p:ph type="title"/>
          </p:nvPr>
        </p:nvSpPr>
        <p:spPr/>
        <p:txBody>
          <a:bodyPr/>
          <a:lstStyle/>
          <a:p>
            <a:r>
              <a:rPr lang="en-US" dirty="0"/>
              <a:t>IHE Radiology Profiles</a:t>
            </a:r>
          </a:p>
        </p:txBody>
      </p:sp>
      <p:sp>
        <p:nvSpPr>
          <p:cNvPr id="3" name="Content Placeholder 2">
            <a:extLst>
              <a:ext uri="{FF2B5EF4-FFF2-40B4-BE49-F238E27FC236}">
                <a16:creationId xmlns:a16="http://schemas.microsoft.com/office/drawing/2014/main" id="{A6AC8DF6-9717-41B2-AA4A-D69AB0AAD376}"/>
              </a:ext>
            </a:extLst>
          </p:cNvPr>
          <p:cNvSpPr>
            <a:spLocks noGrp="1"/>
          </p:cNvSpPr>
          <p:nvPr>
            <p:ph idx="1"/>
          </p:nvPr>
        </p:nvSpPr>
        <p:spPr>
          <a:xfrm>
            <a:off x="581041" y="1372136"/>
            <a:ext cx="11026743" cy="5196289"/>
          </a:xfrm>
        </p:spPr>
        <p:txBody>
          <a:bodyPr>
            <a:normAutofit/>
          </a:bodyPr>
          <a:lstStyle/>
          <a:p>
            <a:pPr marL="0" indent="0">
              <a:buNone/>
            </a:pPr>
            <a:r>
              <a:rPr lang="en-US" sz="2399" dirty="0"/>
              <a:t>Examples to consider (all make use of DICOM):   </a:t>
            </a:r>
            <a:r>
              <a:rPr lang="en-US" sz="2399" u="sng" dirty="0">
                <a:solidFill>
                  <a:srgbClr val="0070C0"/>
                </a:solidFill>
              </a:rPr>
              <a:t>profiles.ihe.net</a:t>
            </a:r>
          </a:p>
          <a:p>
            <a:r>
              <a:rPr lang="en-US" sz="2399" dirty="0"/>
              <a:t>IHE </a:t>
            </a:r>
            <a:r>
              <a:rPr lang="en-US" sz="2399" dirty="0" err="1"/>
              <a:t>SWF.b</a:t>
            </a:r>
            <a:r>
              <a:rPr lang="en-US" sz="2399" dirty="0"/>
              <a:t>	– Scheduled Workflow</a:t>
            </a:r>
          </a:p>
          <a:p>
            <a:r>
              <a:rPr lang="en-US" sz="2399" dirty="0"/>
              <a:t>IHE REM 	– Radiation Exposure Monitoring</a:t>
            </a:r>
          </a:p>
          <a:p>
            <a:r>
              <a:rPr lang="en-US" sz="2399" dirty="0"/>
              <a:t>IHE XDS-I 	– Cross-Enterprise Document Sharing for Imaging</a:t>
            </a:r>
          </a:p>
          <a:p>
            <a:pPr>
              <a:spcBef>
                <a:spcPts val="1799"/>
              </a:spcBef>
            </a:pPr>
            <a:r>
              <a:rPr lang="en-US" sz="2399" dirty="0"/>
              <a:t>IHE IDEP 	– Import and Display of External Priors</a:t>
            </a:r>
          </a:p>
          <a:p>
            <a:r>
              <a:rPr lang="en-US" sz="2399" dirty="0"/>
              <a:t>IHE EBIW 	– Encounter-Based Imaging Workflow</a:t>
            </a:r>
          </a:p>
          <a:p>
            <a:r>
              <a:rPr lang="en-US" sz="2399" dirty="0"/>
              <a:t>IHE AIR 		– AI Results</a:t>
            </a:r>
          </a:p>
          <a:p>
            <a:r>
              <a:rPr lang="en-US" sz="2399" dirty="0"/>
              <a:t>IHE AIW-I 	– AI Workflow for Imaging</a:t>
            </a:r>
          </a:p>
          <a:p>
            <a:pPr>
              <a:spcBef>
                <a:spcPts val="1200"/>
              </a:spcBef>
            </a:pPr>
            <a:r>
              <a:rPr lang="en-US" sz="2399" dirty="0"/>
              <a:t>IHE AI in Imaging Whitepaper</a:t>
            </a:r>
          </a:p>
        </p:txBody>
      </p:sp>
    </p:spTree>
    <p:extLst>
      <p:ext uri="{BB962C8B-B14F-4D97-AF65-F5344CB8AC3E}">
        <p14:creationId xmlns:p14="http://schemas.microsoft.com/office/powerpoint/2010/main" val="100359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99" dirty="0">
                <a:latin typeface="Calibri" panose="020F0502020204030204" pitchFamily="34" charset="0"/>
                <a:cs typeface="Calibri" panose="020F0502020204030204" pitchFamily="34" charset="0"/>
              </a:rPr>
              <a:t>Encounter-based imaging with DICOMweb</a:t>
            </a:r>
          </a:p>
        </p:txBody>
      </p:sp>
      <p:grpSp>
        <p:nvGrpSpPr>
          <p:cNvPr id="9" name="Group 8"/>
          <p:cNvGrpSpPr/>
          <p:nvPr/>
        </p:nvGrpSpPr>
        <p:grpSpPr>
          <a:xfrm>
            <a:off x="4291289" y="4629440"/>
            <a:ext cx="1518404" cy="1329497"/>
            <a:chOff x="7682805" y="1941118"/>
            <a:chExt cx="1258433" cy="997567"/>
          </a:xfrm>
        </p:grpSpPr>
        <p:pic>
          <p:nvPicPr>
            <p:cNvPr id="13" name="Picture 2" descr="C:\Documents and Settings\kevino\Local Settings\Temporary Internet Files\Content.IE5\1PPNVFJ9\MC900434845[1].png"/>
            <p:cNvPicPr>
              <a:picLocks noChangeAspect="1" noChangeArrowheads="1"/>
            </p:cNvPicPr>
            <p:nvPr/>
          </p:nvPicPr>
          <p:blipFill>
            <a:blip r:embed="rId3" cstate="print">
              <a:lum bright="-35000"/>
            </a:blip>
            <a:srcRect/>
            <a:stretch>
              <a:fillRect/>
            </a:stretch>
          </p:blipFill>
          <p:spPr bwMode="auto">
            <a:xfrm>
              <a:off x="8034427" y="1941118"/>
              <a:ext cx="657917" cy="681522"/>
            </a:xfrm>
            <a:prstGeom prst="rect">
              <a:avLst/>
            </a:prstGeom>
            <a:noFill/>
          </p:spPr>
        </p:pic>
        <p:sp>
          <p:nvSpPr>
            <p:cNvPr id="11" name="Rectangle 10"/>
            <p:cNvSpPr/>
            <p:nvPr/>
          </p:nvSpPr>
          <p:spPr>
            <a:xfrm>
              <a:off x="7682805" y="2549823"/>
              <a:ext cx="1258433" cy="388862"/>
            </a:xfrm>
            <a:prstGeom prst="rect">
              <a:avLst/>
            </a:prstGeom>
          </p:spPr>
          <p:txBody>
            <a:bodyPr wrap="square">
              <a:spAutoFit/>
            </a:bodyPr>
            <a:lstStyle/>
            <a:p>
              <a:pPr algn="ctr" defTabSz="457063" eaLnBrk="0" hangingPunct="0">
                <a:defRPr/>
              </a:pPr>
              <a:r>
                <a:rPr lang="en-US" sz="1400" b="1" dirty="0">
                  <a:solidFill>
                    <a:prstClr val="black"/>
                  </a:solidFill>
                  <a:latin typeface="Calibri"/>
                </a:rPr>
                <a:t>Image Manager/ Archive</a:t>
              </a:r>
              <a:endParaRPr lang="en-US" sz="1400" dirty="0">
                <a:solidFill>
                  <a:prstClr val="black"/>
                </a:solidFill>
                <a:effectLst>
                  <a:outerShdw blurRad="38100" dist="38100" dir="2700000" algn="tl">
                    <a:srgbClr val="000000"/>
                  </a:outerShdw>
                </a:effectLst>
                <a:latin typeface="Calibri"/>
              </a:endParaRPr>
            </a:p>
          </p:txBody>
        </p:sp>
      </p:grpSp>
      <p:cxnSp>
        <p:nvCxnSpPr>
          <p:cNvPr id="19" name="Straight Arrow Connector 18"/>
          <p:cNvCxnSpPr/>
          <p:nvPr/>
        </p:nvCxnSpPr>
        <p:spPr>
          <a:xfrm flipV="1">
            <a:off x="1822288" y="3083159"/>
            <a:ext cx="0" cy="838498"/>
          </a:xfrm>
          <a:prstGeom prst="straightConnector1">
            <a:avLst/>
          </a:prstGeom>
          <a:ln w="28575">
            <a:solidFill>
              <a:schemeClr val="tx1"/>
            </a:solidFill>
            <a:prstDash val="dash"/>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68" y="3270653"/>
            <a:ext cx="1158405" cy="868804"/>
          </a:xfrm>
          <a:prstGeom prst="rect">
            <a:avLst/>
          </a:prstGeom>
        </p:spPr>
      </p:pic>
      <p:grpSp>
        <p:nvGrpSpPr>
          <p:cNvPr id="26" name="Group 25"/>
          <p:cNvGrpSpPr/>
          <p:nvPr/>
        </p:nvGrpSpPr>
        <p:grpSpPr>
          <a:xfrm>
            <a:off x="966845" y="1527835"/>
            <a:ext cx="1436203" cy="1550579"/>
            <a:chOff x="7997468" y="2361874"/>
            <a:chExt cx="1140148" cy="1207852"/>
          </a:xfrm>
        </p:grpSpPr>
        <p:pic>
          <p:nvPicPr>
            <p:cNvPr id="1038" name="Picture 14" descr="Image result for computer serv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1312" y="2361874"/>
              <a:ext cx="922506" cy="922506"/>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7997468" y="3162260"/>
              <a:ext cx="1140148" cy="407466"/>
            </a:xfrm>
            <a:prstGeom prst="rect">
              <a:avLst/>
            </a:prstGeom>
          </p:spPr>
          <p:txBody>
            <a:bodyPr wrap="square">
              <a:spAutoFit/>
            </a:bodyPr>
            <a:lstStyle/>
            <a:p>
              <a:pPr algn="ctr" defTabSz="457063" eaLnBrk="0" hangingPunct="0">
                <a:defRPr/>
              </a:pPr>
              <a:r>
                <a:rPr lang="en-US" sz="1400" b="1" dirty="0">
                  <a:solidFill>
                    <a:prstClr val="black"/>
                  </a:solidFill>
                  <a:latin typeface="Calibri"/>
                </a:rPr>
                <a:t>Encounter Manager</a:t>
              </a:r>
              <a:endParaRPr lang="en-US" sz="1400" dirty="0">
                <a:solidFill>
                  <a:prstClr val="black"/>
                </a:solidFill>
                <a:effectLst>
                  <a:outerShdw blurRad="38100" dist="38100" dir="2700000" algn="tl">
                    <a:srgbClr val="000000"/>
                  </a:outerShdw>
                </a:effectLst>
                <a:latin typeface="Calibri"/>
              </a:endParaRPr>
            </a:p>
          </p:txBody>
        </p:sp>
      </p:grpSp>
      <p:cxnSp>
        <p:nvCxnSpPr>
          <p:cNvPr id="46" name="Straight Arrow Connector 45"/>
          <p:cNvCxnSpPr/>
          <p:nvPr/>
        </p:nvCxnSpPr>
        <p:spPr>
          <a:xfrm flipV="1">
            <a:off x="1617020" y="3121685"/>
            <a:ext cx="0" cy="799973"/>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812385" y="3363692"/>
            <a:ext cx="1587994" cy="523084"/>
          </a:xfrm>
          <a:prstGeom prst="rect">
            <a:avLst/>
          </a:prstGeom>
        </p:spPr>
        <p:txBody>
          <a:bodyPr wrap="square">
            <a:spAutoFit/>
          </a:bodyPr>
          <a:lstStyle/>
          <a:p>
            <a:pPr defTabSz="457063" eaLnBrk="0" hangingPunct="0">
              <a:defRPr/>
            </a:pPr>
            <a:r>
              <a:rPr lang="en-US" sz="1400" b="1" i="1" dirty="0">
                <a:solidFill>
                  <a:prstClr val="black"/>
                </a:solidFill>
                <a:latin typeface="Calibri"/>
              </a:rPr>
              <a:t>Get </a:t>
            </a:r>
            <a:br>
              <a:rPr lang="en-US" sz="1400" b="1" i="1" dirty="0">
                <a:solidFill>
                  <a:prstClr val="black"/>
                </a:solidFill>
                <a:latin typeface="Calibri"/>
              </a:rPr>
            </a:br>
            <a:r>
              <a:rPr lang="en-US" sz="1400" b="1" i="1" dirty="0">
                <a:solidFill>
                  <a:prstClr val="black"/>
                </a:solidFill>
                <a:latin typeface="Calibri"/>
              </a:rPr>
              <a:t>Imaging Context</a:t>
            </a:r>
            <a:endParaRPr lang="en-US" sz="1400" i="1" dirty="0">
              <a:solidFill>
                <a:prstClr val="black"/>
              </a:solidFill>
              <a:effectLst>
                <a:outerShdw blurRad="38100" dist="38100" dir="2700000" algn="tl">
                  <a:srgbClr val="000000"/>
                </a:outerShdw>
              </a:effectLst>
              <a:latin typeface="Calibri"/>
            </a:endParaRPr>
          </a:p>
        </p:txBody>
      </p:sp>
      <p:sp>
        <p:nvSpPr>
          <p:cNvPr id="59" name="Rectangle 58"/>
          <p:cNvSpPr/>
          <p:nvPr/>
        </p:nvSpPr>
        <p:spPr>
          <a:xfrm rot="164593">
            <a:off x="2569274" y="4672699"/>
            <a:ext cx="1587994" cy="307697"/>
          </a:xfrm>
          <a:prstGeom prst="rect">
            <a:avLst/>
          </a:prstGeom>
        </p:spPr>
        <p:txBody>
          <a:bodyPr wrap="square">
            <a:spAutoFit/>
          </a:bodyPr>
          <a:lstStyle/>
          <a:p>
            <a:pPr algn="ctr" defTabSz="457063" eaLnBrk="0" hangingPunct="0">
              <a:defRPr/>
            </a:pPr>
            <a:r>
              <a:rPr lang="en-US" sz="1400" b="1" i="1" dirty="0">
                <a:solidFill>
                  <a:prstClr val="black"/>
                </a:solidFill>
                <a:latin typeface="Calibri"/>
              </a:rPr>
              <a:t>Store Images</a:t>
            </a:r>
            <a:endParaRPr lang="en-US" sz="1400" i="1" dirty="0">
              <a:solidFill>
                <a:prstClr val="black"/>
              </a:solidFill>
              <a:effectLst>
                <a:outerShdw blurRad="38100" dist="38100" dir="2700000" algn="tl">
                  <a:srgbClr val="000000"/>
                </a:outerShdw>
              </a:effectLst>
              <a:latin typeface="Calibri"/>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657" y="3844090"/>
            <a:ext cx="590735" cy="590735"/>
          </a:xfrm>
          <a:prstGeom prst="rect">
            <a:avLst/>
          </a:prstGeom>
        </p:spPr>
      </p:pic>
      <p:pic>
        <p:nvPicPr>
          <p:cNvPr id="30" name="Picture 6" descr="Image result for wound cut heal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0718" y="5205190"/>
            <a:ext cx="923117" cy="68310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632879" y="4079478"/>
            <a:ext cx="1792238" cy="1267983"/>
            <a:chOff x="4973052" y="1703781"/>
            <a:chExt cx="4570918" cy="3017520"/>
          </a:xfrm>
        </p:grpSpPr>
        <p:pic>
          <p:nvPicPr>
            <p:cNvPr id="34" name="Picture 4" descr="Image result for wound cut heal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80000">
              <a:off x="5859964" y="2069928"/>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tablet h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3052" y="1703781"/>
              <a:ext cx="4570918" cy="301752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3363271" y="1303904"/>
            <a:ext cx="7225814" cy="646163"/>
          </a:xfrm>
          <a:prstGeom prst="rect">
            <a:avLst/>
          </a:prstGeom>
          <a:noFill/>
        </p:spPr>
        <p:txBody>
          <a:bodyPr wrap="square" rtlCol="0">
            <a:spAutoFit/>
          </a:bodyPr>
          <a:lstStyle/>
          <a:p>
            <a:pPr defTabSz="457063">
              <a:defRPr/>
            </a:pPr>
            <a:r>
              <a:rPr lang="en-US" sz="1799" dirty="0">
                <a:solidFill>
                  <a:prstClr val="black"/>
                </a:solidFill>
                <a:latin typeface="Calibri"/>
              </a:rPr>
              <a:t>https://encountermanager.here.org/workitems?AdmissionID=987654</a:t>
            </a:r>
          </a:p>
          <a:p>
            <a:pPr defTabSz="457063">
              <a:defRPr/>
            </a:pPr>
            <a:r>
              <a:rPr lang="en-US" sz="1799" dirty="0">
                <a:solidFill>
                  <a:prstClr val="black"/>
                </a:solidFill>
                <a:latin typeface="Calibri"/>
              </a:rPr>
              <a:t>&amp;</a:t>
            </a:r>
            <a:r>
              <a:rPr lang="en-US" sz="1799" dirty="0" err="1">
                <a:solidFill>
                  <a:prstClr val="black"/>
                </a:solidFill>
                <a:latin typeface="Calibri"/>
              </a:rPr>
              <a:t>ScheduledProcedureStepSequence.ScheduledStationAETitle</a:t>
            </a:r>
            <a:r>
              <a:rPr lang="en-US" sz="1799" dirty="0">
                <a:solidFill>
                  <a:prstClr val="black"/>
                </a:solidFill>
                <a:latin typeface="Calibri"/>
              </a:rPr>
              <a:t>=DermTab1</a:t>
            </a:r>
          </a:p>
        </p:txBody>
      </p:sp>
      <p:sp>
        <p:nvSpPr>
          <p:cNvPr id="35" name="TextBox 34"/>
          <p:cNvSpPr txBox="1"/>
          <p:nvPr/>
        </p:nvSpPr>
        <p:spPr>
          <a:xfrm>
            <a:off x="3792275" y="1890861"/>
            <a:ext cx="7862589" cy="2030796"/>
          </a:xfrm>
          <a:prstGeom prst="rect">
            <a:avLst/>
          </a:prstGeom>
          <a:noFill/>
        </p:spPr>
        <p:txBody>
          <a:bodyPr wrap="square" rtlCol="0">
            <a:spAutoFit/>
          </a:bodyPr>
          <a:lstStyle/>
          <a:p>
            <a:pPr defTabSz="457063">
              <a:defRPr/>
            </a:pPr>
            <a:r>
              <a:rPr lang="en-US" sz="1400" dirty="0">
                <a:solidFill>
                  <a:prstClr val="black">
                    <a:lumMod val="50000"/>
                    <a:lumOff val="50000"/>
                  </a:prstClr>
                </a:solidFill>
                <a:latin typeface="Calibri"/>
              </a:rPr>
              <a:t>[  {</a:t>
            </a:r>
          </a:p>
          <a:p>
            <a:pPr defTabSz="457063">
              <a:defRPr/>
            </a:pPr>
            <a:r>
              <a:rPr lang="en-US" sz="1400" dirty="0">
                <a:solidFill>
                  <a:prstClr val="black">
                    <a:lumMod val="50000"/>
                    <a:lumOff val="50000"/>
                  </a:prstClr>
                </a:solidFill>
                <a:latin typeface="Calibri"/>
              </a:rPr>
              <a:t>“</a:t>
            </a:r>
            <a:r>
              <a:rPr lang="en-US" sz="1400" dirty="0" err="1">
                <a:solidFill>
                  <a:prstClr val="black">
                    <a:lumMod val="50000"/>
                    <a:lumOff val="50000"/>
                  </a:prstClr>
                </a:solidFill>
                <a:latin typeface="Calibri"/>
              </a:rPr>
              <a:t>PatientName</a:t>
            </a:r>
            <a:r>
              <a:rPr lang="en-US" sz="1400" dirty="0">
                <a:solidFill>
                  <a:prstClr val="black">
                    <a:lumMod val="50000"/>
                    <a:lumOff val="50000"/>
                  </a:prstClr>
                </a:solidFill>
                <a:latin typeface="Calibri"/>
              </a:rPr>
              <a:t>”:			{"</a:t>
            </a:r>
            <a:r>
              <a:rPr lang="en-US" sz="1400" dirty="0" err="1">
                <a:solidFill>
                  <a:prstClr val="black">
                    <a:lumMod val="50000"/>
                    <a:lumOff val="50000"/>
                  </a:prstClr>
                </a:solidFill>
                <a:latin typeface="Calibri"/>
              </a:rPr>
              <a:t>vr</a:t>
            </a:r>
            <a:r>
              <a:rPr lang="en-US" sz="1400" dirty="0">
                <a:solidFill>
                  <a:prstClr val="black">
                    <a:lumMod val="50000"/>
                    <a:lumOff val="50000"/>
                  </a:prstClr>
                </a:solidFill>
                <a:latin typeface="Calibri"/>
              </a:rPr>
              <a:t>": "PN", "Value": [{"Alphabetic": "SMITH^JOHN"}]},</a:t>
            </a:r>
          </a:p>
          <a:p>
            <a:pPr defTabSz="457063">
              <a:defRPr/>
            </a:pPr>
            <a:r>
              <a:rPr lang="en-US" sz="1400" dirty="0">
                <a:solidFill>
                  <a:prstClr val="black">
                    <a:lumMod val="50000"/>
                    <a:lumOff val="50000"/>
                  </a:prstClr>
                </a:solidFill>
                <a:latin typeface="Calibri"/>
              </a:rPr>
              <a:t>“</a:t>
            </a:r>
            <a:r>
              <a:rPr lang="en-US" sz="1400" dirty="0" err="1">
                <a:solidFill>
                  <a:prstClr val="black">
                    <a:lumMod val="50000"/>
                    <a:lumOff val="50000"/>
                  </a:prstClr>
                </a:solidFill>
                <a:latin typeface="Calibri"/>
              </a:rPr>
              <a:t>PatientID</a:t>
            </a:r>
            <a:r>
              <a:rPr lang="en-US" sz="1400" dirty="0">
                <a:solidFill>
                  <a:prstClr val="black">
                    <a:lumMod val="50000"/>
                    <a:lumOff val="50000"/>
                  </a:prstClr>
                </a:solidFill>
                <a:latin typeface="Calibri"/>
              </a:rPr>
              <a:t>”:				{"</a:t>
            </a:r>
            <a:r>
              <a:rPr lang="en-US" sz="1400" dirty="0" err="1">
                <a:solidFill>
                  <a:prstClr val="black">
                    <a:lumMod val="50000"/>
                    <a:lumOff val="50000"/>
                  </a:prstClr>
                </a:solidFill>
                <a:latin typeface="Calibri"/>
              </a:rPr>
              <a:t>vr</a:t>
            </a:r>
            <a:r>
              <a:rPr lang="en-US" sz="1400" dirty="0">
                <a:solidFill>
                  <a:prstClr val="black">
                    <a:lumMod val="50000"/>
                    <a:lumOff val="50000"/>
                  </a:prstClr>
                </a:solidFill>
                <a:latin typeface="Calibri"/>
              </a:rPr>
              <a:t>": "LO", "Value": ["66437748"]},</a:t>
            </a:r>
          </a:p>
          <a:p>
            <a:pPr defTabSz="457063">
              <a:defRPr/>
            </a:pPr>
            <a:r>
              <a:rPr lang="en-US" sz="1400" dirty="0">
                <a:solidFill>
                  <a:prstClr val="black">
                    <a:lumMod val="50000"/>
                    <a:lumOff val="50000"/>
                  </a:prstClr>
                </a:solidFill>
                <a:latin typeface="Calibri"/>
              </a:rPr>
              <a:t>“</a:t>
            </a:r>
            <a:r>
              <a:rPr lang="en-US" sz="1400" dirty="0" err="1">
                <a:solidFill>
                  <a:prstClr val="black">
                    <a:lumMod val="50000"/>
                    <a:lumOff val="50000"/>
                  </a:prstClr>
                </a:solidFill>
                <a:latin typeface="Calibri"/>
              </a:rPr>
              <a:t>IssuerOfPatientID</a:t>
            </a:r>
            <a:r>
              <a:rPr lang="en-US" sz="1400" dirty="0">
                <a:solidFill>
                  <a:prstClr val="black">
                    <a:lumMod val="50000"/>
                    <a:lumOff val="50000"/>
                  </a:prstClr>
                </a:solidFill>
                <a:latin typeface="Calibri"/>
              </a:rPr>
              <a:t>”:		{"</a:t>
            </a:r>
            <a:r>
              <a:rPr lang="en-US" sz="1400" dirty="0" err="1">
                <a:solidFill>
                  <a:prstClr val="black">
                    <a:lumMod val="50000"/>
                    <a:lumOff val="50000"/>
                  </a:prstClr>
                </a:solidFill>
                <a:latin typeface="Calibri"/>
              </a:rPr>
              <a:t>vr</a:t>
            </a:r>
            <a:r>
              <a:rPr lang="en-US" sz="1400" dirty="0">
                <a:solidFill>
                  <a:prstClr val="black">
                    <a:lumMod val="50000"/>
                    <a:lumOff val="50000"/>
                  </a:prstClr>
                </a:solidFill>
                <a:latin typeface="Calibri"/>
              </a:rPr>
              <a:t>": "LO", "Value": [“</a:t>
            </a:r>
            <a:r>
              <a:rPr lang="en-US" sz="1400" dirty="0" err="1">
                <a:solidFill>
                  <a:prstClr val="black">
                    <a:lumMod val="50000"/>
                    <a:lumOff val="50000"/>
                  </a:prstClr>
                </a:solidFill>
                <a:latin typeface="Calibri"/>
              </a:rPr>
              <a:t>Metrocity</a:t>
            </a:r>
            <a:r>
              <a:rPr lang="en-US" sz="1400" dirty="0">
                <a:solidFill>
                  <a:prstClr val="black">
                    <a:lumMod val="50000"/>
                    <a:lumOff val="50000"/>
                  </a:prstClr>
                </a:solidFill>
                <a:latin typeface="Calibri"/>
              </a:rPr>
              <a:t> General Hospital"]},</a:t>
            </a:r>
          </a:p>
          <a:p>
            <a:pPr defTabSz="457063">
              <a:defRPr/>
            </a:pPr>
            <a:r>
              <a:rPr lang="en-US" sz="1400" dirty="0">
                <a:solidFill>
                  <a:prstClr val="black">
                    <a:lumMod val="50000"/>
                    <a:lumOff val="50000"/>
                  </a:prstClr>
                </a:solidFill>
                <a:latin typeface="Calibri"/>
              </a:rPr>
              <a:t>“</a:t>
            </a:r>
            <a:r>
              <a:rPr lang="en-US" sz="1400" dirty="0" err="1">
                <a:solidFill>
                  <a:prstClr val="black">
                    <a:lumMod val="50000"/>
                    <a:lumOff val="50000"/>
                  </a:prstClr>
                </a:solidFill>
                <a:latin typeface="Calibri"/>
              </a:rPr>
              <a:t>PatientBirthDate</a:t>
            </a:r>
            <a:r>
              <a:rPr lang="en-US" sz="1400" dirty="0">
                <a:solidFill>
                  <a:prstClr val="black">
                    <a:lumMod val="50000"/>
                    <a:lumOff val="50000"/>
                  </a:prstClr>
                </a:solidFill>
                <a:latin typeface="Calibri"/>
              </a:rPr>
              <a:t>”: 		{"</a:t>
            </a:r>
            <a:r>
              <a:rPr lang="en-US" sz="1400" dirty="0" err="1">
                <a:solidFill>
                  <a:prstClr val="black">
                    <a:lumMod val="50000"/>
                    <a:lumOff val="50000"/>
                  </a:prstClr>
                </a:solidFill>
                <a:latin typeface="Calibri"/>
              </a:rPr>
              <a:t>vr</a:t>
            </a:r>
            <a:r>
              <a:rPr lang="en-US" sz="1400" dirty="0">
                <a:solidFill>
                  <a:prstClr val="black">
                    <a:lumMod val="50000"/>
                    <a:lumOff val="50000"/>
                  </a:prstClr>
                </a:solidFill>
                <a:latin typeface="Calibri"/>
              </a:rPr>
              <a:t>": "DT", "Value": ["19670701"]},</a:t>
            </a:r>
          </a:p>
          <a:p>
            <a:pPr defTabSz="457063">
              <a:defRPr/>
            </a:pPr>
            <a:r>
              <a:rPr lang="en-US" sz="1400" dirty="0">
                <a:solidFill>
                  <a:prstClr val="black">
                    <a:lumMod val="50000"/>
                    <a:lumOff val="50000"/>
                  </a:prstClr>
                </a:solidFill>
                <a:latin typeface="Calibri"/>
              </a:rPr>
              <a:t>“PatientSex”:			{"</a:t>
            </a:r>
            <a:r>
              <a:rPr lang="en-US" sz="1400" dirty="0" err="1">
                <a:solidFill>
                  <a:prstClr val="black">
                    <a:lumMod val="50000"/>
                    <a:lumOff val="50000"/>
                  </a:prstClr>
                </a:solidFill>
                <a:latin typeface="Calibri"/>
              </a:rPr>
              <a:t>vr</a:t>
            </a:r>
            <a:r>
              <a:rPr lang="en-US" sz="1400" dirty="0">
                <a:solidFill>
                  <a:prstClr val="black">
                    <a:lumMod val="50000"/>
                    <a:lumOff val="50000"/>
                  </a:prstClr>
                </a:solidFill>
                <a:latin typeface="Calibri"/>
              </a:rPr>
              <a:t>": "CS", "Value": ["M"]}, </a:t>
            </a:r>
          </a:p>
          <a:p>
            <a:pPr defTabSz="457063">
              <a:defRPr/>
            </a:pPr>
            <a:r>
              <a:rPr lang="en-US" sz="1400" dirty="0">
                <a:solidFill>
                  <a:prstClr val="black">
                    <a:lumMod val="50000"/>
                    <a:lumOff val="50000"/>
                  </a:prstClr>
                </a:solidFill>
                <a:latin typeface="Calibri"/>
              </a:rPr>
              <a:t>“</a:t>
            </a:r>
            <a:r>
              <a:rPr lang="en-US" sz="1400" dirty="0" err="1">
                <a:solidFill>
                  <a:prstClr val="black">
                    <a:lumMod val="50000"/>
                    <a:lumOff val="50000"/>
                  </a:prstClr>
                </a:solidFill>
                <a:latin typeface="Calibri"/>
              </a:rPr>
              <a:t>InstitutionName</a:t>
            </a:r>
            <a:r>
              <a:rPr lang="en-US" sz="1400" dirty="0">
                <a:solidFill>
                  <a:prstClr val="black">
                    <a:lumMod val="50000"/>
                    <a:lumOff val="50000"/>
                  </a:prstClr>
                </a:solidFill>
                <a:latin typeface="Calibri"/>
              </a:rPr>
              <a:t>”:		{"</a:t>
            </a:r>
            <a:r>
              <a:rPr lang="en-US" sz="1400" dirty="0" err="1">
                <a:solidFill>
                  <a:prstClr val="black">
                    <a:lumMod val="50000"/>
                    <a:lumOff val="50000"/>
                  </a:prstClr>
                </a:solidFill>
                <a:latin typeface="Calibri"/>
              </a:rPr>
              <a:t>vr</a:t>
            </a:r>
            <a:r>
              <a:rPr lang="en-US" sz="1400" dirty="0">
                <a:solidFill>
                  <a:prstClr val="black">
                    <a:lumMod val="50000"/>
                    <a:lumOff val="50000"/>
                  </a:prstClr>
                </a:solidFill>
                <a:latin typeface="Calibri"/>
              </a:rPr>
              <a:t>": "LO", "Value": ["</a:t>
            </a:r>
            <a:r>
              <a:rPr lang="en-US" sz="1400" dirty="0" err="1">
                <a:solidFill>
                  <a:prstClr val="black">
                    <a:lumMod val="50000"/>
                    <a:lumOff val="50000"/>
                  </a:prstClr>
                </a:solidFill>
                <a:latin typeface="Calibri"/>
              </a:rPr>
              <a:t>Metrocity</a:t>
            </a:r>
            <a:r>
              <a:rPr lang="en-US" sz="1400" dirty="0">
                <a:solidFill>
                  <a:prstClr val="black">
                    <a:lumMod val="50000"/>
                    <a:lumOff val="50000"/>
                  </a:prstClr>
                </a:solidFill>
                <a:latin typeface="Calibri"/>
              </a:rPr>
              <a:t> General Hospital"]},</a:t>
            </a:r>
          </a:p>
          <a:p>
            <a:pPr defTabSz="457063">
              <a:defRPr/>
            </a:pPr>
            <a:r>
              <a:rPr lang="en-US" sz="1400" dirty="0">
                <a:solidFill>
                  <a:prstClr val="black">
                    <a:lumMod val="50000"/>
                    <a:lumOff val="50000"/>
                  </a:prstClr>
                </a:solidFill>
                <a:latin typeface="Calibri"/>
              </a:rPr>
              <a:t>“</a:t>
            </a:r>
            <a:r>
              <a:rPr lang="en-US" sz="1400" dirty="0" err="1">
                <a:solidFill>
                  <a:prstClr val="black">
                    <a:lumMod val="50000"/>
                    <a:lumOff val="50000"/>
                  </a:prstClr>
                </a:solidFill>
                <a:latin typeface="Calibri"/>
              </a:rPr>
              <a:t>InstitutionalDepartmentName</a:t>
            </a:r>
            <a:r>
              <a:rPr lang="en-US" sz="1400" dirty="0">
                <a:solidFill>
                  <a:prstClr val="black">
                    <a:lumMod val="50000"/>
                    <a:lumOff val="50000"/>
                  </a:prstClr>
                </a:solidFill>
                <a:latin typeface="Calibri"/>
              </a:rPr>
              <a:t>”: {"</a:t>
            </a:r>
            <a:r>
              <a:rPr lang="en-US" sz="1400" dirty="0" err="1">
                <a:solidFill>
                  <a:prstClr val="black">
                    <a:lumMod val="50000"/>
                    <a:lumOff val="50000"/>
                  </a:prstClr>
                </a:solidFill>
                <a:latin typeface="Calibri"/>
              </a:rPr>
              <a:t>vr</a:t>
            </a:r>
            <a:r>
              <a:rPr lang="en-US" sz="1400" dirty="0">
                <a:solidFill>
                  <a:prstClr val="black">
                    <a:lumMod val="50000"/>
                    <a:lumOff val="50000"/>
                  </a:prstClr>
                </a:solidFill>
                <a:latin typeface="Calibri"/>
              </a:rPr>
              <a:t>": “LO", "Value": [“Dermatology"]}, </a:t>
            </a:r>
          </a:p>
          <a:p>
            <a:pPr defTabSz="457063">
              <a:defRPr/>
            </a:pPr>
            <a:r>
              <a:rPr lang="en-US" sz="1400" dirty="0">
                <a:solidFill>
                  <a:prstClr val="black">
                    <a:lumMod val="50000"/>
                    <a:lumOff val="50000"/>
                  </a:prstClr>
                </a:solidFill>
                <a:latin typeface="Calibri"/>
              </a:rPr>
              <a:t>   …</a:t>
            </a:r>
          </a:p>
        </p:txBody>
      </p:sp>
      <p:sp>
        <p:nvSpPr>
          <p:cNvPr id="23" name="TextBox 22"/>
          <p:cNvSpPr txBox="1"/>
          <p:nvPr/>
        </p:nvSpPr>
        <p:spPr>
          <a:xfrm>
            <a:off x="5944748" y="3780782"/>
            <a:ext cx="6043890" cy="3076964"/>
          </a:xfrm>
          <a:prstGeom prst="rect">
            <a:avLst/>
          </a:prstGeom>
          <a:noFill/>
        </p:spPr>
        <p:txBody>
          <a:bodyPr wrap="square" rtlCol="0">
            <a:spAutoFit/>
          </a:bodyPr>
          <a:lstStyle/>
          <a:p>
            <a:pPr defTabSz="457063">
              <a:defRPr/>
            </a:pPr>
            <a:r>
              <a:rPr lang="en-US" sz="1799" dirty="0">
                <a:solidFill>
                  <a:prstClr val="black"/>
                </a:solidFill>
                <a:latin typeface="Calibri"/>
              </a:rPr>
              <a:t>https://mypacs.here.org/studies</a:t>
            </a:r>
          </a:p>
          <a:p>
            <a:pPr defTabSz="457063">
              <a:defRPr/>
            </a:pPr>
            <a:r>
              <a:rPr lang="en-US" sz="1600" dirty="0">
                <a:solidFill>
                  <a:prstClr val="black"/>
                </a:solidFill>
                <a:latin typeface="Calibri"/>
              </a:rPr>
              <a:t>Content-Type: application/</a:t>
            </a:r>
            <a:r>
              <a:rPr lang="en-US" sz="1600" dirty="0" err="1">
                <a:solidFill>
                  <a:prstClr val="black"/>
                </a:solidFill>
                <a:latin typeface="Calibri"/>
              </a:rPr>
              <a:t>dicom+json</a:t>
            </a:r>
            <a:endParaRPr lang="en-US" sz="1600" dirty="0">
              <a:solidFill>
                <a:prstClr val="black"/>
              </a:solidFill>
              <a:latin typeface="Calibri"/>
            </a:endParaRPr>
          </a:p>
          <a:p>
            <a:pPr defTabSz="457063">
              <a:defRPr/>
            </a:pPr>
            <a:r>
              <a:rPr lang="en-US" sz="1400" dirty="0">
                <a:solidFill>
                  <a:prstClr val="black"/>
                </a:solidFill>
                <a:latin typeface="Calibri"/>
              </a:rPr>
              <a:t>[  {</a:t>
            </a:r>
          </a:p>
          <a:p>
            <a:pPr defTabSz="457063">
              <a:defRPr/>
            </a:pPr>
            <a:r>
              <a:rPr lang="en-US" sz="1400" dirty="0">
                <a:solidFill>
                  <a:prstClr val="black"/>
                </a:solidFill>
                <a:latin typeface="Calibri"/>
              </a:rPr>
              <a:t>“</a:t>
            </a:r>
            <a:r>
              <a:rPr lang="en-US" sz="1400" dirty="0" err="1">
                <a:solidFill>
                  <a:prstClr val="black"/>
                </a:solidFill>
                <a:latin typeface="Calibri"/>
              </a:rPr>
              <a:t>PatientName</a:t>
            </a:r>
            <a:r>
              <a:rPr lang="en-US" sz="1400" dirty="0">
                <a:solidFill>
                  <a:prstClr val="black"/>
                </a:solidFill>
                <a:latin typeface="Calibri"/>
              </a:rPr>
              <a:t>”:		{"</a:t>
            </a:r>
            <a:r>
              <a:rPr lang="en-US" sz="1400" dirty="0" err="1">
                <a:solidFill>
                  <a:prstClr val="black"/>
                </a:solidFill>
                <a:latin typeface="Calibri"/>
              </a:rPr>
              <a:t>vr</a:t>
            </a:r>
            <a:r>
              <a:rPr lang="en-US" sz="1400" dirty="0">
                <a:solidFill>
                  <a:prstClr val="black"/>
                </a:solidFill>
                <a:latin typeface="Calibri"/>
              </a:rPr>
              <a:t>": "PN", "Value": [{"Alphabetic": "SMITH^JOHN"}]},</a:t>
            </a:r>
          </a:p>
          <a:p>
            <a:pPr defTabSz="457063">
              <a:defRPr/>
            </a:pPr>
            <a:r>
              <a:rPr lang="en-US" sz="1400" dirty="0">
                <a:solidFill>
                  <a:prstClr val="black"/>
                </a:solidFill>
                <a:latin typeface="Calibri"/>
              </a:rPr>
              <a:t>“</a:t>
            </a:r>
            <a:r>
              <a:rPr lang="en-US" sz="1400" dirty="0" err="1">
                <a:solidFill>
                  <a:prstClr val="black"/>
                </a:solidFill>
                <a:latin typeface="Calibri"/>
              </a:rPr>
              <a:t>PatientID</a:t>
            </a:r>
            <a:r>
              <a:rPr lang="en-US" sz="1400" dirty="0">
                <a:solidFill>
                  <a:prstClr val="black"/>
                </a:solidFill>
                <a:latin typeface="Calibri"/>
              </a:rPr>
              <a:t>”:			{"</a:t>
            </a:r>
            <a:r>
              <a:rPr lang="en-US" sz="1400" dirty="0" err="1">
                <a:solidFill>
                  <a:prstClr val="black"/>
                </a:solidFill>
                <a:latin typeface="Calibri"/>
              </a:rPr>
              <a:t>vr</a:t>
            </a:r>
            <a:r>
              <a:rPr lang="en-US" sz="1400" dirty="0">
                <a:solidFill>
                  <a:prstClr val="black"/>
                </a:solidFill>
                <a:latin typeface="Calibri"/>
              </a:rPr>
              <a:t>": "LO", "Value": ["66437748"]},</a:t>
            </a:r>
          </a:p>
          <a:p>
            <a:pPr defTabSz="457063">
              <a:defRPr/>
            </a:pPr>
            <a:r>
              <a:rPr lang="en-US" sz="1400" dirty="0">
                <a:solidFill>
                  <a:prstClr val="black"/>
                </a:solidFill>
                <a:latin typeface="Calibri"/>
              </a:rPr>
              <a:t>“</a:t>
            </a:r>
            <a:r>
              <a:rPr lang="en-US" sz="1400" dirty="0" err="1">
                <a:solidFill>
                  <a:prstClr val="black"/>
                </a:solidFill>
                <a:latin typeface="Calibri"/>
              </a:rPr>
              <a:t>IssuerOfPatientID</a:t>
            </a:r>
            <a:r>
              <a:rPr lang="en-US" sz="1400" dirty="0">
                <a:solidFill>
                  <a:prstClr val="black"/>
                </a:solidFill>
                <a:latin typeface="Calibri"/>
              </a:rPr>
              <a:t>”:	{"</a:t>
            </a:r>
            <a:r>
              <a:rPr lang="en-US" sz="1400" dirty="0" err="1">
                <a:solidFill>
                  <a:prstClr val="black"/>
                </a:solidFill>
                <a:latin typeface="Calibri"/>
              </a:rPr>
              <a:t>vr</a:t>
            </a:r>
            <a:r>
              <a:rPr lang="en-US" sz="1400" dirty="0">
                <a:solidFill>
                  <a:prstClr val="black"/>
                </a:solidFill>
                <a:latin typeface="Calibri"/>
              </a:rPr>
              <a:t>": "LO", "Value": ["</a:t>
            </a:r>
            <a:r>
              <a:rPr lang="en-US" sz="1400" dirty="0" err="1">
                <a:solidFill>
                  <a:prstClr val="black"/>
                </a:solidFill>
                <a:latin typeface="Calibri"/>
              </a:rPr>
              <a:t>Metrocity</a:t>
            </a:r>
            <a:r>
              <a:rPr lang="en-US" sz="1400" dirty="0">
                <a:solidFill>
                  <a:prstClr val="black"/>
                </a:solidFill>
                <a:latin typeface="Calibri"/>
              </a:rPr>
              <a:t> General Hospital"]},</a:t>
            </a:r>
          </a:p>
          <a:p>
            <a:pPr defTabSz="457063">
              <a:defRPr/>
            </a:pPr>
            <a:r>
              <a:rPr lang="en-US" sz="1400" dirty="0">
                <a:solidFill>
                  <a:prstClr val="black"/>
                </a:solidFill>
                <a:latin typeface="Calibri"/>
              </a:rPr>
              <a:t>“</a:t>
            </a:r>
            <a:r>
              <a:rPr lang="en-US" sz="1400" dirty="0" err="1">
                <a:solidFill>
                  <a:prstClr val="black"/>
                </a:solidFill>
                <a:latin typeface="Calibri"/>
              </a:rPr>
              <a:t>PatientBirthDate</a:t>
            </a:r>
            <a:r>
              <a:rPr lang="en-US" sz="1400" dirty="0">
                <a:solidFill>
                  <a:prstClr val="black"/>
                </a:solidFill>
                <a:latin typeface="Calibri"/>
              </a:rPr>
              <a:t>”: 	{"</a:t>
            </a:r>
            <a:r>
              <a:rPr lang="en-US" sz="1400" dirty="0" err="1">
                <a:solidFill>
                  <a:prstClr val="black"/>
                </a:solidFill>
                <a:latin typeface="Calibri"/>
              </a:rPr>
              <a:t>vr</a:t>
            </a:r>
            <a:r>
              <a:rPr lang="en-US" sz="1400" dirty="0">
                <a:solidFill>
                  <a:prstClr val="black"/>
                </a:solidFill>
                <a:latin typeface="Calibri"/>
              </a:rPr>
              <a:t>": "DT", "Value": ["19670701"]},</a:t>
            </a:r>
          </a:p>
          <a:p>
            <a:pPr defTabSz="457063">
              <a:defRPr/>
            </a:pPr>
            <a:r>
              <a:rPr lang="en-US" sz="1400" dirty="0">
                <a:solidFill>
                  <a:prstClr val="black"/>
                </a:solidFill>
                <a:latin typeface="Calibri"/>
              </a:rPr>
              <a:t>   …</a:t>
            </a:r>
          </a:p>
          <a:p>
            <a:pPr defTabSz="457063">
              <a:defRPr/>
            </a:pPr>
            <a:r>
              <a:rPr lang="en-US" sz="1400" dirty="0">
                <a:solidFill>
                  <a:prstClr val="black"/>
                </a:solidFill>
                <a:latin typeface="Calibri"/>
              </a:rPr>
              <a:t>“</a:t>
            </a:r>
            <a:r>
              <a:rPr lang="en-US" sz="1400" dirty="0" err="1">
                <a:solidFill>
                  <a:prstClr val="black"/>
                </a:solidFill>
                <a:latin typeface="Calibri"/>
              </a:rPr>
              <a:t>BodyPartExamined</a:t>
            </a:r>
            <a:r>
              <a:rPr lang="en-US" sz="1400" dirty="0">
                <a:solidFill>
                  <a:prstClr val="black"/>
                </a:solidFill>
                <a:latin typeface="Calibri"/>
              </a:rPr>
              <a:t>”:	{"</a:t>
            </a:r>
            <a:r>
              <a:rPr lang="en-US" sz="1400" dirty="0" err="1">
                <a:solidFill>
                  <a:prstClr val="black"/>
                </a:solidFill>
                <a:latin typeface="Calibri"/>
              </a:rPr>
              <a:t>vr</a:t>
            </a:r>
            <a:r>
              <a:rPr lang="en-US" sz="1400" dirty="0">
                <a:solidFill>
                  <a:prstClr val="black"/>
                </a:solidFill>
                <a:latin typeface="Calibri"/>
              </a:rPr>
              <a:t>": "CS", "Value": [“CALF"]},</a:t>
            </a:r>
          </a:p>
          <a:p>
            <a:pPr defTabSz="457063">
              <a:defRPr/>
            </a:pPr>
            <a:r>
              <a:rPr lang="en-US" sz="1400" dirty="0">
                <a:solidFill>
                  <a:prstClr val="black"/>
                </a:solidFill>
                <a:latin typeface="Calibri"/>
              </a:rPr>
              <a:t>“Laterality”: 		{"</a:t>
            </a:r>
            <a:r>
              <a:rPr lang="en-US" sz="1400" dirty="0" err="1">
                <a:solidFill>
                  <a:prstClr val="black"/>
                </a:solidFill>
                <a:latin typeface="Calibri"/>
              </a:rPr>
              <a:t>vr</a:t>
            </a:r>
            <a:r>
              <a:rPr lang="en-US" sz="1400" dirty="0">
                <a:solidFill>
                  <a:prstClr val="black"/>
                </a:solidFill>
                <a:latin typeface="Calibri"/>
              </a:rPr>
              <a:t>": "CS", "Value": [“R"]},</a:t>
            </a:r>
          </a:p>
          <a:p>
            <a:pPr defTabSz="457063">
              <a:defRPr/>
            </a:pPr>
            <a:r>
              <a:rPr lang="en-US" sz="1400" dirty="0">
                <a:solidFill>
                  <a:prstClr val="black"/>
                </a:solidFill>
                <a:latin typeface="Calibri"/>
              </a:rPr>
              <a:t>  …</a:t>
            </a:r>
            <a:endParaRPr lang="en-US" sz="1600" dirty="0">
              <a:solidFill>
                <a:prstClr val="black"/>
              </a:solidFill>
              <a:latin typeface="Calibri"/>
            </a:endParaRPr>
          </a:p>
          <a:p>
            <a:pPr defTabSz="457063">
              <a:defRPr/>
            </a:pPr>
            <a:r>
              <a:rPr lang="en-US" sz="1600" dirty="0">
                <a:solidFill>
                  <a:prstClr val="black"/>
                </a:solidFill>
                <a:latin typeface="Calibri"/>
              </a:rPr>
              <a:t>Content-Type: image/jpeg</a:t>
            </a:r>
          </a:p>
          <a:p>
            <a:pPr defTabSz="457063">
              <a:defRPr/>
            </a:pPr>
            <a:r>
              <a:rPr lang="en-US" sz="1600" i="1" dirty="0">
                <a:solidFill>
                  <a:prstClr val="black"/>
                </a:solidFill>
                <a:latin typeface="Calibri"/>
              </a:rPr>
              <a:t>   &lt;the image&gt;</a:t>
            </a:r>
          </a:p>
        </p:txBody>
      </p:sp>
      <p:cxnSp>
        <p:nvCxnSpPr>
          <p:cNvPr id="18" name="Straight Arrow Connector 17"/>
          <p:cNvCxnSpPr>
            <a:endCxn id="13" idx="1"/>
          </p:cNvCxnSpPr>
          <p:nvPr/>
        </p:nvCxnSpPr>
        <p:spPr>
          <a:xfrm>
            <a:off x="2403048" y="4964014"/>
            <a:ext cx="2312503" cy="11957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42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500" fill="hold"/>
                                        <p:tgtEl>
                                          <p:spTgt spid="19"/>
                                        </p:tgtEl>
                                      </p:cBhvr>
                                      <p:by x="150000" y="150000"/>
                                    </p:animScale>
                                  </p:childTnLst>
                                </p:cTn>
                              </p:par>
                            </p:childTnLst>
                          </p:cTn>
                        </p:par>
                        <p:par>
                          <p:cTn id="7" fill="hold">
                            <p:stCondLst>
                              <p:cond delay="1000"/>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nodeType="clickEffect">
                                  <p:stCondLst>
                                    <p:cond delay="0"/>
                                  </p:stCondLst>
                                  <p:childTnLst>
                                    <p:animScale>
                                      <p:cBhvr>
                                        <p:cTn id="14" dur="500" fill="hold"/>
                                        <p:tgtEl>
                                          <p:spTgt spid="46"/>
                                        </p:tgtEl>
                                      </p:cBhvr>
                                      <p:by x="150000" y="150000"/>
                                    </p:animScale>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10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autoRev="1" fill="hold" nodeType="clickEffect">
                                  <p:stCondLst>
                                    <p:cond delay="0"/>
                                  </p:stCondLst>
                                  <p:childTnLst>
                                    <p:animScale>
                                      <p:cBhvr>
                                        <p:cTn id="22" dur="500" fill="hold"/>
                                        <p:tgtEl>
                                          <p:spTgt spid="18"/>
                                        </p:tgtEl>
                                      </p:cBhvr>
                                      <p:by x="150000" y="150000"/>
                                    </p:animScale>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5"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DF5FE6E-2785-4BB8-A769-ADE724139EEF}"/>
              </a:ext>
            </a:extLst>
          </p:cNvPr>
          <p:cNvGrpSpPr/>
          <p:nvPr/>
        </p:nvGrpSpPr>
        <p:grpSpPr>
          <a:xfrm>
            <a:off x="9543916" y="4531698"/>
            <a:ext cx="2388821" cy="1777966"/>
            <a:chOff x="9546402" y="4531985"/>
            <a:chExt cx="2389443" cy="1778429"/>
          </a:xfrm>
        </p:grpSpPr>
        <p:sp>
          <p:nvSpPr>
            <p:cNvPr id="27" name="AutoShape 49"/>
            <p:cNvSpPr>
              <a:spLocks noChangeArrowheads="1"/>
            </p:cNvSpPr>
            <p:nvPr/>
          </p:nvSpPr>
          <p:spPr bwMode="auto">
            <a:xfrm>
              <a:off x="9546402" y="4531985"/>
              <a:ext cx="2389443" cy="1778429"/>
            </a:xfrm>
            <a:prstGeom prst="wedgeRoundRectCallout">
              <a:avLst>
                <a:gd name="adj1" fmla="val -144293"/>
                <a:gd name="adj2" fmla="val 52431"/>
                <a:gd name="adj3" fmla="val 16667"/>
              </a:avLst>
            </a:prstGeom>
            <a:solidFill>
              <a:srgbClr val="99CCFF"/>
            </a:solidFill>
            <a:ln w="9525">
              <a:solidFill>
                <a:schemeClr val="tx1"/>
              </a:solidFill>
              <a:miter lim="800000"/>
              <a:headEnd/>
              <a:tailEnd/>
            </a:ln>
          </p:spPr>
          <p:txBody>
            <a:bodyPr/>
            <a:lstStyle/>
            <a:p>
              <a:pPr algn="ctr" defTabSz="607831" fontAlgn="base">
                <a:spcBef>
                  <a:spcPct val="0"/>
                </a:spcBef>
                <a:spcAft>
                  <a:spcPct val="0"/>
                </a:spcAft>
                <a:defRPr/>
              </a:pPr>
              <a:endParaRPr lang="en-US" altLang="en-US" sz="2665" dirty="0">
                <a:solidFill>
                  <a:prstClr val="black"/>
                </a:solidFill>
                <a:latin typeface="Calibri" panose="020F0502020204030204" pitchFamily="34" charset="0"/>
                <a:ea typeface="MS PGothic" panose="020B0600070205080204" pitchFamily="34" charset="-128"/>
              </a:endParaRPr>
            </a:p>
          </p:txBody>
        </p:sp>
        <p:pic>
          <p:nvPicPr>
            <p:cNvPr id="41" name="Picture 7" descr="Image result for pneumonia x ray">
              <a:extLst>
                <a:ext uri="{FF2B5EF4-FFF2-40B4-BE49-F238E27FC236}">
                  <a16:creationId xmlns:a16="http://schemas.microsoft.com/office/drawing/2014/main" id="{3B83A9E9-723C-4591-9B9C-A6CFF3A65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5471" y="4689459"/>
              <a:ext cx="1951304" cy="146347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434797" y="583239"/>
            <a:ext cx="8725998" cy="577808"/>
          </a:xfrm>
        </p:spPr>
        <p:txBody>
          <a:bodyPr>
            <a:normAutofit/>
          </a:bodyPr>
          <a:lstStyle/>
          <a:p>
            <a:r>
              <a:rPr lang="en-US" dirty="0"/>
              <a:t>Example: Using FHIR and DICOMweb for AI Training</a:t>
            </a:r>
          </a:p>
        </p:txBody>
      </p:sp>
      <p:grpSp>
        <p:nvGrpSpPr>
          <p:cNvPr id="14" name="Group 13"/>
          <p:cNvGrpSpPr/>
          <p:nvPr/>
        </p:nvGrpSpPr>
        <p:grpSpPr>
          <a:xfrm>
            <a:off x="5202034" y="1420084"/>
            <a:ext cx="2678867" cy="1264131"/>
            <a:chOff x="5806440" y="4051531"/>
            <a:chExt cx="3069823" cy="1264789"/>
          </a:xfrm>
        </p:grpSpPr>
        <p:sp>
          <p:nvSpPr>
            <p:cNvPr id="4" name="AutoShape 49"/>
            <p:cNvSpPr>
              <a:spLocks noChangeArrowheads="1"/>
            </p:cNvSpPr>
            <p:nvPr/>
          </p:nvSpPr>
          <p:spPr bwMode="auto">
            <a:xfrm>
              <a:off x="5806440" y="4051531"/>
              <a:ext cx="3069823" cy="1264789"/>
            </a:xfrm>
            <a:prstGeom prst="wedgeRoundRectCallout">
              <a:avLst>
                <a:gd name="adj1" fmla="val 41406"/>
                <a:gd name="adj2" fmla="val 89640"/>
                <a:gd name="adj3" fmla="val 16667"/>
              </a:avLst>
            </a:prstGeom>
            <a:solidFill>
              <a:srgbClr val="99CCFF"/>
            </a:solidFill>
            <a:ln w="9525">
              <a:solidFill>
                <a:schemeClr val="tx1"/>
              </a:solidFill>
              <a:miter lim="800000"/>
              <a:headEnd/>
              <a:tailEnd/>
            </a:ln>
          </p:spPr>
          <p:txBody>
            <a:bodyPr/>
            <a:lstStyle/>
            <a:p>
              <a:pPr algn="ctr" defTabSz="607831" fontAlgn="base">
                <a:spcBef>
                  <a:spcPct val="0"/>
                </a:spcBef>
                <a:spcAft>
                  <a:spcPct val="0"/>
                </a:spcAft>
                <a:defRPr/>
              </a:pPr>
              <a:endParaRPr lang="en-US" altLang="en-US" sz="2665" dirty="0">
                <a:solidFill>
                  <a:prstClr val="black"/>
                </a:solidFill>
                <a:latin typeface="Calibri" panose="020F0502020204030204" pitchFamily="34" charset="0"/>
                <a:ea typeface="MS PGothic" panose="020B0600070205080204" pitchFamily="34" charset="-128"/>
              </a:endParaRPr>
            </a:p>
          </p:txBody>
        </p:sp>
        <p:graphicFrame>
          <p:nvGraphicFramePr>
            <p:cNvPr id="5" name="Group 34"/>
            <p:cNvGraphicFramePr>
              <a:graphicFrameLocks/>
            </p:cNvGraphicFramePr>
            <p:nvPr/>
          </p:nvGraphicFramePr>
          <p:xfrm>
            <a:off x="5958841" y="4178531"/>
            <a:ext cx="2779505" cy="1006430"/>
          </p:xfrm>
          <a:graphic>
            <a:graphicData uri="http://schemas.openxmlformats.org/drawingml/2006/table">
              <a:tbl>
                <a:tblPr/>
                <a:tblGrid>
                  <a:gridCol w="961251">
                    <a:extLst>
                      <a:ext uri="{9D8B030D-6E8A-4147-A177-3AD203B41FA5}">
                        <a16:colId xmlns:a16="http://schemas.microsoft.com/office/drawing/2014/main" val="20000"/>
                      </a:ext>
                    </a:extLst>
                  </a:gridCol>
                  <a:gridCol w="1464271">
                    <a:extLst>
                      <a:ext uri="{9D8B030D-6E8A-4147-A177-3AD203B41FA5}">
                        <a16:colId xmlns:a16="http://schemas.microsoft.com/office/drawing/2014/main" val="20001"/>
                      </a:ext>
                    </a:extLst>
                  </a:gridCol>
                </a:tblGrid>
                <a:tr h="258839">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rgbClr val="008080"/>
                            </a:solidFill>
                            <a:effectLst/>
                            <a:latin typeface="Arial" charset="0"/>
                            <a:cs typeface="Arial" charset="0"/>
                          </a:rPr>
                          <a:t>Patient</a:t>
                        </a:r>
                      </a:p>
                    </a:txBody>
                    <a:tcPr marR="0"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rgbClr val="008080"/>
                            </a:solidFill>
                            <a:effectLst/>
                            <a:latin typeface="Arial" charset="0"/>
                            <a:cs typeface="Arial" charset="0"/>
                          </a:rPr>
                          <a:t>Date</a:t>
                        </a:r>
                      </a:p>
                    </a:txBody>
                    <a:tcPr marR="0"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839">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8080"/>
                            </a:solidFill>
                            <a:effectLst/>
                            <a:latin typeface="Arial" charset="0"/>
                            <a:cs typeface="Arial" charset="0"/>
                          </a:rPr>
                          <a:t>2345</a:t>
                        </a:r>
                      </a:p>
                    </a:txBody>
                    <a:tcPr marR="0"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8080"/>
                            </a:solidFill>
                            <a:effectLst/>
                            <a:latin typeface="Arial" charset="0"/>
                            <a:cs typeface="Arial" charset="0"/>
                          </a:rPr>
                          <a:t>Jan. 17, 2014</a:t>
                        </a:r>
                      </a:p>
                    </a:txBody>
                    <a:tcPr marR="0"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839">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8080"/>
                            </a:solidFill>
                            <a:effectLst/>
                            <a:latin typeface="Arial" charset="0"/>
                            <a:cs typeface="Arial" charset="0"/>
                          </a:rPr>
                          <a:t>4567</a:t>
                        </a:r>
                      </a:p>
                    </a:txBody>
                    <a:tcPr marR="0"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8080"/>
                            </a:solidFill>
                            <a:effectLst/>
                            <a:latin typeface="Arial" charset="0"/>
                            <a:cs typeface="Arial" charset="0"/>
                          </a:rPr>
                          <a:t>Mar. 23, 2015</a:t>
                        </a:r>
                      </a:p>
                    </a:txBody>
                    <a:tcPr marR="0"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sp>
        <p:nvSpPr>
          <p:cNvPr id="6" name="Line 7"/>
          <p:cNvSpPr>
            <a:spLocks noChangeShapeType="1"/>
          </p:cNvSpPr>
          <p:nvPr/>
        </p:nvSpPr>
        <p:spPr bwMode="auto">
          <a:xfrm flipV="1">
            <a:off x="3045348" y="3016155"/>
            <a:ext cx="4835553" cy="2151394"/>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defTabSz="607831" fontAlgn="base">
              <a:spcBef>
                <a:spcPct val="0"/>
              </a:spcBef>
              <a:spcAft>
                <a:spcPct val="0"/>
              </a:spcAft>
              <a:defRPr/>
            </a:pPr>
            <a:endParaRPr lang="en-US" sz="2665" dirty="0">
              <a:solidFill>
                <a:prstClr val="black"/>
              </a:solidFill>
              <a:latin typeface="Calibri"/>
            </a:endParaRPr>
          </a:p>
        </p:txBody>
      </p:sp>
      <p:sp>
        <p:nvSpPr>
          <p:cNvPr id="7" name="Line 9"/>
          <p:cNvSpPr>
            <a:spLocks noChangeShapeType="1"/>
          </p:cNvSpPr>
          <p:nvPr/>
        </p:nvSpPr>
        <p:spPr bwMode="auto">
          <a:xfrm flipH="1">
            <a:off x="3099186" y="3151873"/>
            <a:ext cx="4781714" cy="2101155"/>
          </a:xfrm>
          <a:prstGeom prst="line">
            <a:avLst/>
          </a:prstGeom>
          <a:ln>
            <a:headEnd/>
            <a:tailEnd type="triangle" w="med" len="med"/>
          </a:ln>
        </p:spPr>
        <p:style>
          <a:lnRef idx="1">
            <a:schemeClr val="accent2"/>
          </a:lnRef>
          <a:fillRef idx="0">
            <a:schemeClr val="accent2"/>
          </a:fillRef>
          <a:effectRef idx="0">
            <a:schemeClr val="accent2"/>
          </a:effectRef>
          <a:fontRef idx="minor">
            <a:schemeClr val="tx1"/>
          </a:fontRef>
        </p:style>
        <p:txBody>
          <a:bodyPr/>
          <a:lstStyle/>
          <a:p>
            <a:pPr defTabSz="607831" fontAlgn="base">
              <a:spcBef>
                <a:spcPct val="0"/>
              </a:spcBef>
              <a:spcAft>
                <a:spcPct val="0"/>
              </a:spcAft>
              <a:defRPr/>
            </a:pPr>
            <a:endParaRPr lang="en-US" sz="2665" dirty="0">
              <a:solidFill>
                <a:prstClr val="black"/>
              </a:solidFill>
              <a:latin typeface="Calibri"/>
            </a:endParaRPr>
          </a:p>
        </p:txBody>
      </p:sp>
      <p:sp>
        <p:nvSpPr>
          <p:cNvPr id="8" name="AutoShape 48"/>
          <p:cNvSpPr>
            <a:spLocks noChangeArrowheads="1"/>
          </p:cNvSpPr>
          <p:nvPr/>
        </p:nvSpPr>
        <p:spPr bwMode="auto">
          <a:xfrm>
            <a:off x="556232" y="2095276"/>
            <a:ext cx="2195827" cy="719765"/>
          </a:xfrm>
          <a:prstGeom prst="wedgeRoundRectCallout">
            <a:avLst>
              <a:gd name="adj1" fmla="val 27194"/>
              <a:gd name="adj2" fmla="val 385590"/>
              <a:gd name="adj3" fmla="val 16667"/>
            </a:avLst>
          </a:prstGeom>
          <a:solidFill>
            <a:srgbClr val="99CCFF"/>
          </a:solidFill>
          <a:ln w="9525">
            <a:solidFill>
              <a:schemeClr val="tx1"/>
            </a:solidFill>
            <a:miter lim="800000"/>
            <a:headEnd/>
            <a:tailEnd/>
          </a:ln>
        </p:spPr>
        <p:txBody>
          <a:bodyPr/>
          <a:lstStyle/>
          <a:p>
            <a:pPr defTabSz="607831" fontAlgn="base">
              <a:spcBef>
                <a:spcPct val="0"/>
              </a:spcBef>
              <a:spcAft>
                <a:spcPct val="0"/>
              </a:spcAft>
              <a:defRPr/>
            </a:pPr>
            <a:r>
              <a:rPr lang="en-US" sz="1555" dirty="0">
                <a:solidFill>
                  <a:prstClr val="black"/>
                </a:solidFill>
                <a:latin typeface="Calibri" panose="020F0502020204030204" pitchFamily="34" charset="0"/>
                <a:ea typeface="MS PGothic" panose="020B0600070205080204" pitchFamily="34" charset="-128"/>
              </a:rPr>
              <a:t>Tell me all patients who have had pneumonia.</a:t>
            </a:r>
          </a:p>
        </p:txBody>
      </p:sp>
      <p:sp>
        <p:nvSpPr>
          <p:cNvPr id="12" name="Rectangle 11"/>
          <p:cNvSpPr/>
          <p:nvPr/>
        </p:nvSpPr>
        <p:spPr>
          <a:xfrm rot="20160000">
            <a:off x="2894212" y="3917570"/>
            <a:ext cx="4726800" cy="261542"/>
          </a:xfrm>
          <a:prstGeom prst="rect">
            <a:avLst/>
          </a:prstGeom>
        </p:spPr>
        <p:txBody>
          <a:bodyPr wrap="square">
            <a:spAutoFit/>
          </a:bodyPr>
          <a:lstStyle/>
          <a:p>
            <a:pPr defTabSz="607831" fontAlgn="base">
              <a:spcBef>
                <a:spcPct val="0"/>
              </a:spcBef>
              <a:spcAft>
                <a:spcPct val="0"/>
              </a:spcAft>
              <a:defRPr/>
            </a:pPr>
            <a:r>
              <a:rPr lang="en-US" altLang="en-US" sz="1100" dirty="0">
                <a:solidFill>
                  <a:srgbClr val="008080"/>
                </a:solidFill>
                <a:latin typeface="Courier New"/>
                <a:ea typeface="MS PGothic" panose="020B0600070205080204" pitchFamily="34" charset="-128"/>
                <a:cs typeface="Courier New"/>
              </a:rPr>
              <a:t>GET https://ehr.hospital/fhir/Condition?code=233604007</a:t>
            </a:r>
          </a:p>
        </p:txBody>
      </p:sp>
      <p:sp>
        <p:nvSpPr>
          <p:cNvPr id="15" name="AutoShape 48"/>
          <p:cNvSpPr>
            <a:spLocks noChangeArrowheads="1"/>
          </p:cNvSpPr>
          <p:nvPr/>
        </p:nvSpPr>
        <p:spPr bwMode="auto">
          <a:xfrm>
            <a:off x="2646020" y="3248035"/>
            <a:ext cx="1940372" cy="731167"/>
          </a:xfrm>
          <a:prstGeom prst="wedgeRoundRectCallout">
            <a:avLst>
              <a:gd name="adj1" fmla="val -61082"/>
              <a:gd name="adj2" fmla="val 224870"/>
              <a:gd name="adj3" fmla="val 16667"/>
            </a:avLst>
          </a:prstGeom>
          <a:solidFill>
            <a:srgbClr val="99CCFF"/>
          </a:solidFill>
          <a:ln w="9525">
            <a:solidFill>
              <a:schemeClr val="tx1"/>
            </a:solidFill>
            <a:miter lim="800000"/>
            <a:headEnd/>
            <a:tailEnd/>
          </a:ln>
        </p:spPr>
        <p:txBody>
          <a:bodyPr lIns="91416" rIns="0"/>
          <a:lstStyle/>
          <a:p>
            <a:pPr defTabSz="607831" fontAlgn="base">
              <a:spcBef>
                <a:spcPct val="0"/>
              </a:spcBef>
              <a:spcAft>
                <a:spcPct val="0"/>
              </a:spcAft>
              <a:defRPr/>
            </a:pPr>
            <a:r>
              <a:rPr lang="en-US" sz="1555" dirty="0">
                <a:solidFill>
                  <a:prstClr val="black"/>
                </a:solidFill>
                <a:latin typeface="Calibri" panose="020F0502020204030204" pitchFamily="34" charset="0"/>
                <a:ea typeface="MS PGothic" panose="020B0600070205080204" pitchFamily="34" charset="-128"/>
              </a:rPr>
              <a:t>Give me the images for that Chest study.</a:t>
            </a:r>
          </a:p>
        </p:txBody>
      </p:sp>
      <p:sp>
        <p:nvSpPr>
          <p:cNvPr id="16" name="Line 7"/>
          <p:cNvSpPr>
            <a:spLocks noChangeShapeType="1"/>
          </p:cNvSpPr>
          <p:nvPr/>
        </p:nvSpPr>
        <p:spPr bwMode="auto">
          <a:xfrm flipV="1">
            <a:off x="3263435" y="5677985"/>
            <a:ext cx="4741640" cy="18850"/>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607831" fontAlgn="base">
              <a:spcBef>
                <a:spcPct val="0"/>
              </a:spcBef>
              <a:spcAft>
                <a:spcPct val="0"/>
              </a:spcAft>
              <a:defRPr/>
            </a:pPr>
            <a:endParaRPr lang="en-US" sz="2665" dirty="0">
              <a:solidFill>
                <a:prstClr val="black"/>
              </a:solidFill>
              <a:latin typeface="Calibri"/>
            </a:endParaRPr>
          </a:p>
        </p:txBody>
      </p:sp>
      <p:sp>
        <p:nvSpPr>
          <p:cNvPr id="17" name="Line 9"/>
          <p:cNvSpPr>
            <a:spLocks noChangeShapeType="1"/>
          </p:cNvSpPr>
          <p:nvPr/>
        </p:nvSpPr>
        <p:spPr bwMode="auto">
          <a:xfrm flipH="1">
            <a:off x="3219295" y="5789892"/>
            <a:ext cx="4785779" cy="12033"/>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607831" fontAlgn="base">
              <a:spcBef>
                <a:spcPct val="0"/>
              </a:spcBef>
              <a:spcAft>
                <a:spcPct val="0"/>
              </a:spcAft>
              <a:defRPr/>
            </a:pPr>
            <a:endParaRPr lang="en-US" sz="2665" dirty="0">
              <a:solidFill>
                <a:prstClr val="black"/>
              </a:solidFill>
              <a:latin typeface="Calibri"/>
            </a:endParaRPr>
          </a:p>
        </p:txBody>
      </p:sp>
      <p:sp>
        <p:nvSpPr>
          <p:cNvPr id="18" name="Rectangle 17"/>
          <p:cNvSpPr/>
          <p:nvPr/>
        </p:nvSpPr>
        <p:spPr>
          <a:xfrm>
            <a:off x="3190368" y="5393236"/>
            <a:ext cx="5316100" cy="261542"/>
          </a:xfrm>
          <a:prstGeom prst="rect">
            <a:avLst/>
          </a:prstGeom>
        </p:spPr>
        <p:txBody>
          <a:bodyPr wrap="square">
            <a:spAutoFit/>
          </a:bodyPr>
          <a:lstStyle/>
          <a:p>
            <a:pPr defTabSz="607831" fontAlgn="base">
              <a:spcBef>
                <a:spcPct val="0"/>
              </a:spcBef>
              <a:spcAft>
                <a:spcPct val="0"/>
              </a:spcAft>
              <a:defRPr/>
            </a:pPr>
            <a:r>
              <a:rPr lang="en-US" altLang="en-US" sz="1100" dirty="0">
                <a:solidFill>
                  <a:srgbClr val="008080"/>
                </a:solidFill>
                <a:latin typeface="Courier New"/>
                <a:ea typeface="MS PGothic" panose="020B0600070205080204" pitchFamily="34" charset="-128"/>
                <a:cs typeface="Courier New"/>
              </a:rPr>
              <a:t>GET https://pacs.hospital/studies/?PatientId=2345</a:t>
            </a:r>
          </a:p>
        </p:txBody>
      </p:sp>
      <p:grpSp>
        <p:nvGrpSpPr>
          <p:cNvPr id="19" name="Group 18"/>
          <p:cNvGrpSpPr/>
          <p:nvPr/>
        </p:nvGrpSpPr>
        <p:grpSpPr>
          <a:xfrm>
            <a:off x="9160794" y="2769142"/>
            <a:ext cx="2468765" cy="1319116"/>
            <a:chOff x="5806440" y="4051531"/>
            <a:chExt cx="3069823" cy="1264789"/>
          </a:xfrm>
        </p:grpSpPr>
        <p:sp>
          <p:nvSpPr>
            <p:cNvPr id="20" name="AutoShape 49"/>
            <p:cNvSpPr>
              <a:spLocks noChangeArrowheads="1"/>
            </p:cNvSpPr>
            <p:nvPr/>
          </p:nvSpPr>
          <p:spPr bwMode="auto">
            <a:xfrm>
              <a:off x="5806440" y="4051531"/>
              <a:ext cx="3069823" cy="1264789"/>
            </a:xfrm>
            <a:prstGeom prst="wedgeRoundRectCallout">
              <a:avLst>
                <a:gd name="adj1" fmla="val -116655"/>
                <a:gd name="adj2" fmla="val 176530"/>
                <a:gd name="adj3" fmla="val 16667"/>
              </a:avLst>
            </a:prstGeom>
            <a:solidFill>
              <a:srgbClr val="99CCFF"/>
            </a:solidFill>
            <a:ln w="9525">
              <a:solidFill>
                <a:schemeClr val="tx1"/>
              </a:solidFill>
              <a:miter lim="800000"/>
              <a:headEnd/>
              <a:tailEnd/>
            </a:ln>
          </p:spPr>
          <p:txBody>
            <a:bodyPr/>
            <a:lstStyle/>
            <a:p>
              <a:pPr algn="ctr" defTabSz="607831" fontAlgn="base">
                <a:spcBef>
                  <a:spcPct val="0"/>
                </a:spcBef>
                <a:spcAft>
                  <a:spcPct val="0"/>
                </a:spcAft>
                <a:defRPr/>
              </a:pPr>
              <a:endParaRPr lang="en-US" altLang="en-US" sz="2665" dirty="0">
                <a:solidFill>
                  <a:prstClr val="black"/>
                </a:solidFill>
                <a:latin typeface="Calibri" panose="020F0502020204030204" pitchFamily="34" charset="0"/>
                <a:ea typeface="MS PGothic" panose="020B0600070205080204" pitchFamily="34" charset="-128"/>
              </a:endParaRPr>
            </a:p>
          </p:txBody>
        </p:sp>
        <p:graphicFrame>
          <p:nvGraphicFramePr>
            <p:cNvPr id="21" name="Group 34"/>
            <p:cNvGraphicFramePr>
              <a:graphicFrameLocks/>
            </p:cNvGraphicFramePr>
            <p:nvPr/>
          </p:nvGraphicFramePr>
          <p:xfrm>
            <a:off x="5958839" y="4178531"/>
            <a:ext cx="2804920" cy="964478"/>
          </p:xfrm>
          <a:graphic>
            <a:graphicData uri="http://schemas.openxmlformats.org/drawingml/2006/table">
              <a:tbl>
                <a:tblPr/>
                <a:tblGrid>
                  <a:gridCol w="736114">
                    <a:extLst>
                      <a:ext uri="{9D8B030D-6E8A-4147-A177-3AD203B41FA5}">
                        <a16:colId xmlns:a16="http://schemas.microsoft.com/office/drawing/2014/main" val="20000"/>
                      </a:ext>
                    </a:extLst>
                  </a:gridCol>
                  <a:gridCol w="1519615">
                    <a:extLst>
                      <a:ext uri="{9D8B030D-6E8A-4147-A177-3AD203B41FA5}">
                        <a16:colId xmlns:a16="http://schemas.microsoft.com/office/drawing/2014/main" val="20001"/>
                      </a:ext>
                    </a:extLst>
                  </a:gridCol>
                </a:tblGrid>
                <a:tr h="258839">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rgbClr val="008080"/>
                            </a:solidFill>
                            <a:effectLst/>
                            <a:latin typeface="Arial" charset="0"/>
                            <a:cs typeface="Arial" charset="0"/>
                          </a:rPr>
                          <a:t>Study</a:t>
                        </a:r>
                      </a:p>
                    </a:txBody>
                    <a:tcPr marR="0"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rgbClr val="008080"/>
                            </a:solidFill>
                            <a:effectLst/>
                            <a:latin typeface="Arial" charset="0"/>
                            <a:cs typeface="Arial" charset="0"/>
                          </a:rPr>
                          <a:t>Type</a:t>
                        </a:r>
                      </a:p>
                    </a:txBody>
                    <a:tcPr marR="0"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839">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8080"/>
                            </a:solidFill>
                            <a:effectLst/>
                            <a:latin typeface="Arial" charset="0"/>
                            <a:cs typeface="Arial" charset="0"/>
                          </a:rPr>
                          <a:t>1.2.3</a:t>
                        </a:r>
                      </a:p>
                    </a:txBody>
                    <a:tcPr marR="0"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8080"/>
                            </a:solidFill>
                            <a:effectLst/>
                            <a:latin typeface="Arial" charset="0"/>
                            <a:cs typeface="Arial" charset="0"/>
                          </a:rPr>
                          <a:t>X-Ray Chest</a:t>
                        </a:r>
                      </a:p>
                    </a:txBody>
                    <a:tcPr marR="0"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839">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8080"/>
                            </a:solidFill>
                            <a:effectLst/>
                            <a:latin typeface="Arial" charset="0"/>
                            <a:cs typeface="Arial" charset="0"/>
                          </a:rPr>
                          <a:t>1.2.6</a:t>
                        </a:r>
                      </a:p>
                    </a:txBody>
                    <a:tcPr marR="0"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rgbClr val="008080"/>
                            </a:solidFill>
                            <a:effectLst/>
                            <a:latin typeface="Arial" charset="0"/>
                            <a:cs typeface="Arial" charset="0"/>
                          </a:rPr>
                          <a:t>CT Head</a:t>
                        </a:r>
                      </a:p>
                    </a:txBody>
                    <a:tcPr marR="0"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sp>
        <p:nvSpPr>
          <p:cNvPr id="22" name="Line 7"/>
          <p:cNvSpPr>
            <a:spLocks noChangeShapeType="1"/>
          </p:cNvSpPr>
          <p:nvPr/>
        </p:nvSpPr>
        <p:spPr bwMode="auto">
          <a:xfrm rot="317147" flipV="1">
            <a:off x="3110648" y="6032628"/>
            <a:ext cx="5030750" cy="481052"/>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607831" fontAlgn="base">
              <a:spcBef>
                <a:spcPct val="0"/>
              </a:spcBef>
              <a:spcAft>
                <a:spcPct val="0"/>
              </a:spcAft>
              <a:defRPr/>
            </a:pPr>
            <a:endParaRPr lang="en-US" sz="2665" dirty="0">
              <a:solidFill>
                <a:prstClr val="black"/>
              </a:solidFill>
              <a:latin typeface="Calibri"/>
            </a:endParaRPr>
          </a:p>
        </p:txBody>
      </p:sp>
      <p:sp>
        <p:nvSpPr>
          <p:cNvPr id="23" name="Line 9"/>
          <p:cNvSpPr>
            <a:spLocks noChangeShapeType="1"/>
          </p:cNvSpPr>
          <p:nvPr/>
        </p:nvSpPr>
        <p:spPr bwMode="auto">
          <a:xfrm rot="317147" flipH="1">
            <a:off x="3056781" y="6128443"/>
            <a:ext cx="5033244" cy="480530"/>
          </a:xfrm>
          <a:prstGeom prst="line">
            <a:avLst/>
          </a:prstGeom>
          <a:ln>
            <a:headEnd/>
            <a:tailEnd type="triangle" w="med" len="med"/>
          </a:ln>
        </p:spPr>
        <p:style>
          <a:lnRef idx="1">
            <a:schemeClr val="accent3"/>
          </a:lnRef>
          <a:fillRef idx="0">
            <a:schemeClr val="accent3"/>
          </a:fillRef>
          <a:effectRef idx="0">
            <a:schemeClr val="accent3"/>
          </a:effectRef>
          <a:fontRef idx="minor">
            <a:schemeClr val="tx1"/>
          </a:fontRef>
        </p:style>
        <p:txBody>
          <a:bodyPr/>
          <a:lstStyle/>
          <a:p>
            <a:pPr defTabSz="607831" fontAlgn="base">
              <a:spcBef>
                <a:spcPct val="0"/>
              </a:spcBef>
              <a:spcAft>
                <a:spcPct val="0"/>
              </a:spcAft>
              <a:defRPr/>
            </a:pPr>
            <a:endParaRPr lang="en-US" sz="2665" dirty="0">
              <a:solidFill>
                <a:prstClr val="black"/>
              </a:solidFill>
              <a:latin typeface="Calibri"/>
            </a:endParaRPr>
          </a:p>
        </p:txBody>
      </p:sp>
      <p:sp>
        <p:nvSpPr>
          <p:cNvPr id="24" name="Rectangle 23"/>
          <p:cNvSpPr/>
          <p:nvPr/>
        </p:nvSpPr>
        <p:spPr>
          <a:xfrm>
            <a:off x="3122800" y="6022108"/>
            <a:ext cx="5316100" cy="276927"/>
          </a:xfrm>
          <a:prstGeom prst="rect">
            <a:avLst/>
          </a:prstGeom>
        </p:spPr>
        <p:txBody>
          <a:bodyPr wrap="square">
            <a:spAutoFit/>
          </a:bodyPr>
          <a:lstStyle/>
          <a:p>
            <a:pPr defTabSz="607831" fontAlgn="base">
              <a:spcBef>
                <a:spcPct val="0"/>
              </a:spcBef>
              <a:spcAft>
                <a:spcPct val="0"/>
              </a:spcAft>
              <a:defRPr/>
            </a:pPr>
            <a:r>
              <a:rPr lang="en-US" altLang="en-US" sz="1200" dirty="0">
                <a:solidFill>
                  <a:srgbClr val="008080"/>
                </a:solidFill>
                <a:latin typeface="Courier New"/>
                <a:ea typeface="MS PGothic" panose="020B0600070205080204" pitchFamily="34" charset="-128"/>
                <a:cs typeface="Courier New"/>
              </a:rPr>
              <a:t>GET https://pacs.hospital/studies/1.2.3</a:t>
            </a:r>
          </a:p>
        </p:txBody>
      </p:sp>
      <p:sp>
        <p:nvSpPr>
          <p:cNvPr id="25" name="AutoShape 48"/>
          <p:cNvSpPr>
            <a:spLocks noChangeArrowheads="1"/>
          </p:cNvSpPr>
          <p:nvPr/>
        </p:nvSpPr>
        <p:spPr bwMode="auto">
          <a:xfrm>
            <a:off x="556231" y="3151874"/>
            <a:ext cx="1141123" cy="1112115"/>
          </a:xfrm>
          <a:prstGeom prst="wedgeRoundRectCallout">
            <a:avLst>
              <a:gd name="adj1" fmla="val 71408"/>
              <a:gd name="adj2" fmla="val 141494"/>
              <a:gd name="adj3" fmla="val 16667"/>
            </a:avLst>
          </a:prstGeom>
          <a:solidFill>
            <a:srgbClr val="99CCFF"/>
          </a:solidFill>
          <a:ln w="9525">
            <a:solidFill>
              <a:schemeClr val="tx1"/>
            </a:solidFill>
            <a:miter lim="800000"/>
            <a:headEnd/>
            <a:tailEnd/>
          </a:ln>
        </p:spPr>
        <p:txBody>
          <a:bodyPr/>
          <a:lstStyle/>
          <a:p>
            <a:pPr defTabSz="607831" fontAlgn="base">
              <a:spcBef>
                <a:spcPct val="0"/>
              </a:spcBef>
              <a:spcAft>
                <a:spcPct val="0"/>
              </a:spcAft>
              <a:defRPr/>
            </a:pPr>
            <a:r>
              <a:rPr lang="en-US" sz="1555" dirty="0">
                <a:solidFill>
                  <a:prstClr val="black"/>
                </a:solidFill>
                <a:latin typeface="Calibri" panose="020F0502020204030204" pitchFamily="34" charset="0"/>
                <a:ea typeface="MS PGothic" panose="020B0600070205080204" pitchFamily="34" charset="-128"/>
              </a:rPr>
              <a:t>Tell me</a:t>
            </a:r>
            <a:br>
              <a:rPr lang="en-US" sz="1555" dirty="0">
                <a:solidFill>
                  <a:prstClr val="black"/>
                </a:solidFill>
                <a:latin typeface="Calibri" panose="020F0502020204030204" pitchFamily="34" charset="0"/>
                <a:ea typeface="MS PGothic" panose="020B0600070205080204" pitchFamily="34" charset="-128"/>
              </a:rPr>
            </a:br>
            <a:r>
              <a:rPr lang="en-US" sz="1555" dirty="0">
                <a:solidFill>
                  <a:prstClr val="black"/>
                </a:solidFill>
                <a:latin typeface="Calibri" panose="020F0502020204030204" pitchFamily="34" charset="0"/>
                <a:ea typeface="MS PGothic" panose="020B0600070205080204" pitchFamily="34" charset="-128"/>
              </a:rPr>
              <a:t>all studies for each patient.</a:t>
            </a:r>
          </a:p>
        </p:txBody>
      </p:sp>
      <p:sp>
        <p:nvSpPr>
          <p:cNvPr id="31" name="Rectangle 30">
            <a:extLst>
              <a:ext uri="{FF2B5EF4-FFF2-40B4-BE49-F238E27FC236}">
                <a16:creationId xmlns:a16="http://schemas.microsoft.com/office/drawing/2014/main" id="{3BC559CA-7D69-4F1E-B4DC-B66F275CAA10}"/>
              </a:ext>
            </a:extLst>
          </p:cNvPr>
          <p:cNvSpPr/>
          <p:nvPr/>
        </p:nvSpPr>
        <p:spPr>
          <a:xfrm>
            <a:off x="10020497" y="6574675"/>
            <a:ext cx="1912240" cy="230772"/>
          </a:xfrm>
          <a:prstGeom prst="rect">
            <a:avLst/>
          </a:prstGeom>
        </p:spPr>
        <p:txBody>
          <a:bodyPr wrap="square">
            <a:spAutoFit/>
          </a:bodyPr>
          <a:lstStyle/>
          <a:p>
            <a:pPr defTabSz="607831" fontAlgn="base">
              <a:spcBef>
                <a:spcPct val="0"/>
              </a:spcBef>
              <a:spcAft>
                <a:spcPct val="0"/>
              </a:spcAft>
              <a:defRPr/>
            </a:pPr>
            <a:r>
              <a:rPr lang="en-US" altLang="en-US" sz="900" dirty="0">
                <a:solidFill>
                  <a:srgbClr val="008080"/>
                </a:solidFill>
                <a:latin typeface="Courier New"/>
                <a:ea typeface="MS PGothic" panose="020B0600070205080204" pitchFamily="34" charset="-128"/>
                <a:cs typeface="Courier New"/>
              </a:rPr>
              <a:t>*Slide: Brad Genereaux</a:t>
            </a:r>
          </a:p>
        </p:txBody>
      </p:sp>
      <p:graphicFrame>
        <p:nvGraphicFramePr>
          <p:cNvPr id="32" name="Object 11">
            <a:extLst>
              <a:ext uri="{FF2B5EF4-FFF2-40B4-BE49-F238E27FC236}">
                <a16:creationId xmlns:a16="http://schemas.microsoft.com/office/drawing/2014/main" id="{112C9178-BBBD-4ECB-B097-D13ED776AFF2}"/>
              </a:ext>
            </a:extLst>
          </p:cNvPr>
          <p:cNvGraphicFramePr>
            <a:graphicFrameLocks noChangeAspect="1"/>
          </p:cNvGraphicFramePr>
          <p:nvPr/>
        </p:nvGraphicFramePr>
        <p:xfrm>
          <a:off x="2381403" y="5263248"/>
          <a:ext cx="717784" cy="907689"/>
        </p:xfrm>
        <a:graphic>
          <a:graphicData uri="http://schemas.openxmlformats.org/presentationml/2006/ole">
            <mc:AlternateContent xmlns:mc="http://schemas.openxmlformats.org/markup-compatibility/2006">
              <mc:Choice xmlns:v="urn:schemas-microsoft-com:vml" Requires="v">
                <p:oleObj name="Visio" r:id="rId4" imgW="569919" imgH="534391" progId="Visio.Drawing.11">
                  <p:embed/>
                </p:oleObj>
              </mc:Choice>
              <mc:Fallback>
                <p:oleObj name="Visio" r:id="rId4" imgW="569919" imgH="534391" progId="Visio.Drawing.11">
                  <p:embed/>
                  <p:pic>
                    <p:nvPicPr>
                      <p:cNvPr id="32" name="Object 11">
                        <a:extLst>
                          <a:ext uri="{FF2B5EF4-FFF2-40B4-BE49-F238E27FC236}">
                            <a16:creationId xmlns:a16="http://schemas.microsoft.com/office/drawing/2014/main" id="{112C9178-BBBD-4ECB-B097-D13ED776AF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403" y="5263248"/>
                        <a:ext cx="717784" cy="907689"/>
                      </a:xfrm>
                      <a:prstGeom prst="rect">
                        <a:avLst/>
                      </a:prstGeom>
                      <a:noFill/>
                      <a:ln>
                        <a:noFill/>
                      </a:ln>
                      <a:effectLst/>
                    </p:spPr>
                  </p:pic>
                </p:oleObj>
              </mc:Fallback>
            </mc:AlternateContent>
          </a:graphicData>
        </a:graphic>
      </p:graphicFrame>
      <p:pic>
        <p:nvPicPr>
          <p:cNvPr id="33" name="Picture 9" descr="doctor_assistant">
            <a:extLst>
              <a:ext uri="{FF2B5EF4-FFF2-40B4-BE49-F238E27FC236}">
                <a16:creationId xmlns:a16="http://schemas.microsoft.com/office/drawing/2014/main" id="{9A929FE7-1650-4A4C-86E8-E5C7BE108DC8}"/>
              </a:ext>
            </a:extLst>
          </p:cNvPr>
          <p:cNvPicPr>
            <a:picLocks noChangeAspect="1" noChangeArrowheads="1"/>
          </p:cNvPicPr>
          <p:nvPr/>
        </p:nvPicPr>
        <p:blipFill>
          <a:blip r:embed="rId6"/>
          <a:srcRect/>
          <a:stretch>
            <a:fillRect/>
          </a:stretch>
        </p:blipFill>
        <p:spPr bwMode="auto">
          <a:xfrm>
            <a:off x="1668784" y="5392733"/>
            <a:ext cx="865030" cy="1158928"/>
          </a:xfrm>
          <a:prstGeom prst="rect">
            <a:avLst/>
          </a:prstGeom>
          <a:noFill/>
          <a:ln w="9525">
            <a:noFill/>
            <a:miter lim="800000"/>
            <a:headEnd/>
            <a:tailEnd/>
          </a:ln>
        </p:spPr>
      </p:pic>
      <p:graphicFrame>
        <p:nvGraphicFramePr>
          <p:cNvPr id="37" name="Object 10">
            <a:extLst>
              <a:ext uri="{FF2B5EF4-FFF2-40B4-BE49-F238E27FC236}">
                <a16:creationId xmlns:a16="http://schemas.microsoft.com/office/drawing/2014/main" id="{7586C327-F29A-418F-AF9B-6EDC465E9C7E}"/>
              </a:ext>
            </a:extLst>
          </p:cNvPr>
          <p:cNvGraphicFramePr>
            <a:graphicFrameLocks noChangeAspect="1"/>
          </p:cNvGraphicFramePr>
          <p:nvPr/>
        </p:nvGraphicFramePr>
        <p:xfrm>
          <a:off x="7964869" y="2381966"/>
          <a:ext cx="871311" cy="1110921"/>
        </p:xfrm>
        <a:graphic>
          <a:graphicData uri="http://schemas.openxmlformats.org/presentationml/2006/ole">
            <mc:AlternateContent xmlns:mc="http://schemas.openxmlformats.org/markup-compatibility/2006">
              <mc:Choice xmlns:v="urn:schemas-microsoft-com:vml" Requires="v">
                <p:oleObj name="Visio" r:id="rId7" imgW="583412" imgH="745228" progId="Visio.Drawing.11">
                  <p:embed/>
                </p:oleObj>
              </mc:Choice>
              <mc:Fallback>
                <p:oleObj name="Visio" r:id="rId7" imgW="583412" imgH="745228" progId="Visio.Drawing.11">
                  <p:embed/>
                  <p:pic>
                    <p:nvPicPr>
                      <p:cNvPr id="37" name="Object 10">
                        <a:extLst>
                          <a:ext uri="{FF2B5EF4-FFF2-40B4-BE49-F238E27FC236}">
                            <a16:creationId xmlns:a16="http://schemas.microsoft.com/office/drawing/2014/main" id="{7586C327-F29A-418F-AF9B-6EDC465E9C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4869" y="2381966"/>
                        <a:ext cx="871311" cy="1110921"/>
                      </a:xfrm>
                      <a:prstGeom prst="rect">
                        <a:avLst/>
                      </a:prstGeom>
                      <a:noFill/>
                      <a:ln>
                        <a:noFill/>
                      </a:ln>
                      <a:effectLst/>
                    </p:spPr>
                  </p:pic>
                </p:oleObj>
              </mc:Fallback>
            </mc:AlternateContent>
          </a:graphicData>
        </a:graphic>
      </p:graphicFrame>
      <p:pic>
        <p:nvPicPr>
          <p:cNvPr id="38" name="Picture 37">
            <a:extLst>
              <a:ext uri="{FF2B5EF4-FFF2-40B4-BE49-F238E27FC236}">
                <a16:creationId xmlns:a16="http://schemas.microsoft.com/office/drawing/2014/main" id="{224D60DE-6354-40B2-B686-0B217B199BF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408046" y="3016156"/>
            <a:ext cx="322316" cy="457686"/>
          </a:xfrm>
          <a:prstGeom prst="rect">
            <a:avLst/>
          </a:prstGeom>
        </p:spPr>
      </p:pic>
      <p:graphicFrame>
        <p:nvGraphicFramePr>
          <p:cNvPr id="39" name="Object 10">
            <a:extLst>
              <a:ext uri="{FF2B5EF4-FFF2-40B4-BE49-F238E27FC236}">
                <a16:creationId xmlns:a16="http://schemas.microsoft.com/office/drawing/2014/main" id="{8D0486A7-2078-4DC6-A984-70A9F4A9EE38}"/>
              </a:ext>
            </a:extLst>
          </p:cNvPr>
          <p:cNvGraphicFramePr>
            <a:graphicFrameLocks noChangeAspect="1"/>
          </p:cNvGraphicFramePr>
          <p:nvPr/>
        </p:nvGraphicFramePr>
        <p:xfrm>
          <a:off x="8191381" y="5307604"/>
          <a:ext cx="952096" cy="1213923"/>
        </p:xfrm>
        <a:graphic>
          <a:graphicData uri="http://schemas.openxmlformats.org/presentationml/2006/ole">
            <mc:AlternateContent xmlns:mc="http://schemas.openxmlformats.org/markup-compatibility/2006">
              <mc:Choice xmlns:v="urn:schemas-microsoft-com:vml" Requires="v">
                <p:oleObj name="Visio" r:id="rId10" imgW="583412" imgH="745228" progId="Visio.Drawing.11">
                  <p:embed/>
                </p:oleObj>
              </mc:Choice>
              <mc:Fallback>
                <p:oleObj name="Visio" r:id="rId10" imgW="583412" imgH="745228" progId="Visio.Drawing.11">
                  <p:embed/>
                  <p:pic>
                    <p:nvPicPr>
                      <p:cNvPr id="39" name="Object 10">
                        <a:extLst>
                          <a:ext uri="{FF2B5EF4-FFF2-40B4-BE49-F238E27FC236}">
                            <a16:creationId xmlns:a16="http://schemas.microsoft.com/office/drawing/2014/main" id="{8D0486A7-2078-4DC6-A984-70A9F4A9EE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1381" y="5307604"/>
                        <a:ext cx="952096" cy="1213923"/>
                      </a:xfrm>
                      <a:prstGeom prst="rect">
                        <a:avLst/>
                      </a:prstGeom>
                      <a:noFill/>
                      <a:ln>
                        <a:noFill/>
                      </a:ln>
                      <a:effectLst/>
                    </p:spPr>
                  </p:pic>
                </p:oleObj>
              </mc:Fallback>
            </mc:AlternateContent>
          </a:graphicData>
        </a:graphic>
      </p:graphicFrame>
      <p:pic>
        <p:nvPicPr>
          <p:cNvPr id="40" name="Picture 59">
            <a:extLst>
              <a:ext uri="{FF2B5EF4-FFF2-40B4-BE49-F238E27FC236}">
                <a16:creationId xmlns:a16="http://schemas.microsoft.com/office/drawing/2014/main" id="{2A028E23-FA63-4018-92FC-DCC7738B8D9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702006" y="6148238"/>
            <a:ext cx="313919" cy="336512"/>
          </a:xfrm>
          <a:prstGeom prst="rect">
            <a:avLst/>
          </a:prstGeom>
          <a:noFill/>
          <a:ln w="9525">
            <a:noFill/>
            <a:miter lim="800000"/>
            <a:headEnd/>
            <a:tailEnd/>
          </a:ln>
        </p:spPr>
      </p:pic>
    </p:spTree>
    <p:extLst>
      <p:ext uri="{BB962C8B-B14F-4D97-AF65-F5344CB8AC3E}">
        <p14:creationId xmlns:p14="http://schemas.microsoft.com/office/powerpoint/2010/main" val="156732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9"/>
                                          </p:stCondLst>
                                        </p:cTn>
                                        <p:tgtEl>
                                          <p:spTgt spid="9"/>
                                        </p:tgtEl>
                                        <p:attrNameLst>
                                          <p:attrName>style.visibility</p:attrName>
                                        </p:attrNameLst>
                                      </p:cBhvr>
                                      <p:to>
                                        <p:strVal val="visible"/>
                                      </p:to>
                                    </p:set>
                                  </p:childTnLst>
                                </p:cTn>
                              </p:par>
                            </p:childTnLst>
                          </p:cTn>
                        </p:par>
                        <p:par>
                          <p:cTn id="64" fill="hold">
                            <p:stCondLst>
                              <p:cond delay="10"/>
                            </p:stCondLst>
                            <p:childTnLst>
                              <p:par>
                                <p:cTn id="65" presetID="22" presetClass="entr" presetSubtype="2"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righ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5" grpId="0" animBg="1"/>
      <p:bldP spid="16" grpId="0" animBg="1"/>
      <p:bldP spid="17" grpId="0" animBg="1"/>
      <p:bldP spid="18" grpId="0"/>
      <p:bldP spid="22" grpId="0" animBg="1"/>
      <p:bldP spid="23" grpId="0" animBg="1"/>
      <p:bldP spid="24"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79CA8340-C60B-F443-8366-BE334043041C}"/>
              </a:ext>
            </a:extLst>
          </p:cNvPr>
          <p:cNvGrpSpPr>
            <a:grpSpLocks/>
          </p:cNvGrpSpPr>
          <p:nvPr/>
        </p:nvGrpSpPr>
        <p:grpSpPr bwMode="auto">
          <a:xfrm>
            <a:off x="2026618" y="2303370"/>
            <a:ext cx="2069561" cy="3283683"/>
            <a:chOff x="3308" y="1580"/>
            <a:chExt cx="1304" cy="2069"/>
          </a:xfrm>
        </p:grpSpPr>
        <p:pic>
          <p:nvPicPr>
            <p:cNvPr id="3" name="Picture 4">
              <a:extLst>
                <a:ext uri="{FF2B5EF4-FFF2-40B4-BE49-F238E27FC236}">
                  <a16:creationId xmlns:a16="http://schemas.microsoft.com/office/drawing/2014/main" id="{B2316CA0-3AB7-694A-B211-32A1B6CB5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 y="1580"/>
              <a:ext cx="1304"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5">
              <a:extLst>
                <a:ext uri="{FF2B5EF4-FFF2-40B4-BE49-F238E27FC236}">
                  <a16:creationId xmlns:a16="http://schemas.microsoft.com/office/drawing/2014/main" id="{17437343-3D66-2C42-974E-F38CC06BAE56}"/>
                </a:ext>
              </a:extLst>
            </p:cNvPr>
            <p:cNvSpPr>
              <a:spLocks noChangeShapeType="1"/>
            </p:cNvSpPr>
            <p:nvPr/>
          </p:nvSpPr>
          <p:spPr bwMode="auto">
            <a:xfrm>
              <a:off x="3688" y="2288"/>
              <a:ext cx="192" cy="304"/>
            </a:xfrm>
            <a:prstGeom prst="line">
              <a:avLst/>
            </a:prstGeom>
            <a:noFill/>
            <a:ln w="38100">
              <a:solidFill>
                <a:schemeClr val="accent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063"/>
              <a:endParaRPr lang="en-US" sz="1799">
                <a:solidFill>
                  <a:prstClr val="black"/>
                </a:solidFill>
                <a:latin typeface="Gill Sans MT" panose="020B0502020104020203"/>
              </a:endParaRPr>
            </a:p>
          </p:txBody>
        </p:sp>
      </p:grpSp>
      <p:sp>
        <p:nvSpPr>
          <p:cNvPr id="5" name="Rectangle 6">
            <a:extLst>
              <a:ext uri="{FF2B5EF4-FFF2-40B4-BE49-F238E27FC236}">
                <a16:creationId xmlns:a16="http://schemas.microsoft.com/office/drawing/2014/main" id="{3C84C3A3-3BE8-EF43-862C-54FE8E7970B8}"/>
              </a:ext>
            </a:extLst>
          </p:cNvPr>
          <p:cNvSpPr>
            <a:spLocks noChangeArrowheads="1"/>
          </p:cNvSpPr>
          <p:nvPr/>
        </p:nvSpPr>
        <p:spPr bwMode="auto">
          <a:xfrm>
            <a:off x="4870678" y="2570001"/>
            <a:ext cx="4262915" cy="2679002"/>
          </a:xfrm>
          <a:prstGeom prst="rect">
            <a:avLst/>
          </a:prstGeom>
          <a:solidFill>
            <a:schemeClr val="accent3"/>
          </a:solidFill>
          <a:ln w="9525">
            <a:solidFill>
              <a:schemeClr val="tx1"/>
            </a:solidFill>
            <a:miter lim="800000"/>
            <a:headEnd/>
            <a:tailEnd/>
          </a:ln>
          <a:effectLst>
            <a:outerShdw dist="35921" dir="2700000" algn="ctr" rotWithShape="0">
              <a:srgbClr val="808080"/>
            </a:outerShdw>
          </a:effectLst>
        </p:spPr>
        <p:txBody>
          <a:bodyPr/>
          <a:lstStyle/>
          <a:p>
            <a:pPr defTabSz="457063"/>
            <a:endParaRPr lang="en-US" sz="1799">
              <a:solidFill>
                <a:prstClr val="black"/>
              </a:solidFill>
              <a:latin typeface="Gill Sans MT" panose="020B0502020104020203"/>
            </a:endParaRPr>
          </a:p>
        </p:txBody>
      </p:sp>
      <p:sp>
        <p:nvSpPr>
          <p:cNvPr id="6" name="Oval 7">
            <a:extLst>
              <a:ext uri="{FF2B5EF4-FFF2-40B4-BE49-F238E27FC236}">
                <a16:creationId xmlns:a16="http://schemas.microsoft.com/office/drawing/2014/main" id="{D543DC44-8003-854F-B6DD-B7B7FAF2C42E}"/>
              </a:ext>
            </a:extLst>
          </p:cNvPr>
          <p:cNvSpPr>
            <a:spLocks noChangeArrowheads="1"/>
          </p:cNvSpPr>
          <p:nvPr/>
        </p:nvSpPr>
        <p:spPr bwMode="auto">
          <a:xfrm>
            <a:off x="7254482" y="2782670"/>
            <a:ext cx="601506" cy="584048"/>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7" name="Oval 8">
            <a:extLst>
              <a:ext uri="{FF2B5EF4-FFF2-40B4-BE49-F238E27FC236}">
                <a16:creationId xmlns:a16="http://schemas.microsoft.com/office/drawing/2014/main" id="{289D1EB4-CD12-A34F-B9EF-45764AD5116E}"/>
              </a:ext>
            </a:extLst>
          </p:cNvPr>
          <p:cNvSpPr>
            <a:spLocks noChangeArrowheads="1"/>
          </p:cNvSpPr>
          <p:nvPr/>
        </p:nvSpPr>
        <p:spPr bwMode="auto">
          <a:xfrm>
            <a:off x="7290986" y="3576214"/>
            <a:ext cx="547544" cy="565003"/>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8" name="Line 9">
            <a:extLst>
              <a:ext uri="{FF2B5EF4-FFF2-40B4-BE49-F238E27FC236}">
                <a16:creationId xmlns:a16="http://schemas.microsoft.com/office/drawing/2014/main" id="{65C22286-9EA3-C14E-BAD2-47F12A719CC7}"/>
              </a:ext>
            </a:extLst>
          </p:cNvPr>
          <p:cNvSpPr>
            <a:spLocks noChangeShapeType="1"/>
          </p:cNvSpPr>
          <p:nvPr/>
        </p:nvSpPr>
        <p:spPr bwMode="auto">
          <a:xfrm>
            <a:off x="7565550" y="3384178"/>
            <a:ext cx="0" cy="19203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9" name="Rectangle 10">
            <a:extLst>
              <a:ext uri="{FF2B5EF4-FFF2-40B4-BE49-F238E27FC236}">
                <a16:creationId xmlns:a16="http://schemas.microsoft.com/office/drawing/2014/main" id="{D19C2B43-4ADE-3E43-AD35-1CFBC2CB0510}"/>
              </a:ext>
            </a:extLst>
          </p:cNvPr>
          <p:cNvSpPr>
            <a:spLocks noChangeArrowheads="1"/>
          </p:cNvSpPr>
          <p:nvPr/>
        </p:nvSpPr>
        <p:spPr bwMode="auto">
          <a:xfrm>
            <a:off x="5188094" y="3666679"/>
            <a:ext cx="2031471" cy="4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457063"/>
            <a:r>
              <a:rPr lang="en-US" altLang="en-US" sz="1400" i="1">
                <a:solidFill>
                  <a:srgbClr val="000000"/>
                </a:solidFill>
                <a:latin typeface="Antique Olive" charset="0"/>
              </a:rPr>
              <a:t>SCCORD: Path = POLYLINE (32,77),(210,93)</a:t>
            </a:r>
            <a:endParaRPr lang="en-US" altLang="en-US" sz="1400">
              <a:solidFill>
                <a:prstClr val="black"/>
              </a:solidFill>
              <a:latin typeface="Times" pitchFamily="2" charset="0"/>
            </a:endParaRPr>
          </a:p>
        </p:txBody>
      </p:sp>
      <p:sp>
        <p:nvSpPr>
          <p:cNvPr id="10" name="Rectangle 11">
            <a:extLst>
              <a:ext uri="{FF2B5EF4-FFF2-40B4-BE49-F238E27FC236}">
                <a16:creationId xmlns:a16="http://schemas.microsoft.com/office/drawing/2014/main" id="{3F2C4BF4-5DF8-8548-8DB2-90049915E736}"/>
              </a:ext>
            </a:extLst>
          </p:cNvPr>
          <p:cNvSpPr>
            <a:spLocks noChangeArrowheads="1"/>
          </p:cNvSpPr>
          <p:nvPr/>
        </p:nvSpPr>
        <p:spPr bwMode="auto">
          <a:xfrm>
            <a:off x="4930988" y="2971534"/>
            <a:ext cx="2188593"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457063"/>
            <a:r>
              <a:rPr lang="en-US" altLang="en-US" sz="1400" i="1" dirty="0">
                <a:solidFill>
                  <a:srgbClr val="000000"/>
                </a:solidFill>
                <a:latin typeface="Antique Olive" charset="0"/>
              </a:rPr>
              <a:t>NUM: Distance = 37.6 mm</a:t>
            </a:r>
            <a:endParaRPr lang="en-US" altLang="en-US" sz="1400" dirty="0">
              <a:solidFill>
                <a:prstClr val="black"/>
              </a:solidFill>
              <a:latin typeface="Times" pitchFamily="2" charset="0"/>
            </a:endParaRPr>
          </a:p>
        </p:txBody>
      </p:sp>
      <p:sp>
        <p:nvSpPr>
          <p:cNvPr id="11" name="Rectangle 12">
            <a:extLst>
              <a:ext uri="{FF2B5EF4-FFF2-40B4-BE49-F238E27FC236}">
                <a16:creationId xmlns:a16="http://schemas.microsoft.com/office/drawing/2014/main" id="{9B7D79B4-39D0-0A4B-8084-3920831500BB}"/>
              </a:ext>
            </a:extLst>
          </p:cNvPr>
          <p:cNvSpPr>
            <a:spLocks noChangeArrowheads="1"/>
          </p:cNvSpPr>
          <p:nvPr/>
        </p:nvSpPr>
        <p:spPr bwMode="auto">
          <a:xfrm>
            <a:off x="7878206" y="3357196"/>
            <a:ext cx="1301411"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063"/>
            <a:r>
              <a:rPr lang="en-US" altLang="en-US" sz="1400" i="1">
                <a:solidFill>
                  <a:srgbClr val="000000"/>
                </a:solidFill>
                <a:latin typeface="Antique Olive" charset="0"/>
              </a:rPr>
              <a:t>INFERRED FROM</a:t>
            </a:r>
            <a:endParaRPr lang="en-US" altLang="en-US" sz="1400">
              <a:solidFill>
                <a:prstClr val="black"/>
              </a:solidFill>
              <a:latin typeface="Times" pitchFamily="2" charset="0"/>
            </a:endParaRPr>
          </a:p>
        </p:txBody>
      </p:sp>
      <p:sp>
        <p:nvSpPr>
          <p:cNvPr id="12" name="Oval 13">
            <a:extLst>
              <a:ext uri="{FF2B5EF4-FFF2-40B4-BE49-F238E27FC236}">
                <a16:creationId xmlns:a16="http://schemas.microsoft.com/office/drawing/2014/main" id="{2BF1A350-C4E4-EC4B-BD31-A87E9E2B3CF5}"/>
              </a:ext>
            </a:extLst>
          </p:cNvPr>
          <p:cNvSpPr>
            <a:spLocks noChangeArrowheads="1"/>
          </p:cNvSpPr>
          <p:nvPr/>
        </p:nvSpPr>
        <p:spPr bwMode="auto">
          <a:xfrm>
            <a:off x="7290986" y="4347539"/>
            <a:ext cx="547544" cy="563416"/>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13" name="Line 14">
            <a:extLst>
              <a:ext uri="{FF2B5EF4-FFF2-40B4-BE49-F238E27FC236}">
                <a16:creationId xmlns:a16="http://schemas.microsoft.com/office/drawing/2014/main" id="{3BFDD788-9BFC-6343-B38E-8C62E88D7E8F}"/>
              </a:ext>
            </a:extLst>
          </p:cNvPr>
          <p:cNvSpPr>
            <a:spLocks noChangeShapeType="1"/>
          </p:cNvSpPr>
          <p:nvPr/>
        </p:nvSpPr>
        <p:spPr bwMode="auto">
          <a:xfrm>
            <a:off x="7565550" y="4153914"/>
            <a:ext cx="0" cy="193625"/>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14" name="Rectangle 15">
            <a:extLst>
              <a:ext uri="{FF2B5EF4-FFF2-40B4-BE49-F238E27FC236}">
                <a16:creationId xmlns:a16="http://schemas.microsoft.com/office/drawing/2014/main" id="{17A03419-0396-7F4A-BA74-38296D7CBCBD}"/>
              </a:ext>
            </a:extLst>
          </p:cNvPr>
          <p:cNvSpPr>
            <a:spLocks noChangeArrowheads="1"/>
          </p:cNvSpPr>
          <p:nvPr/>
        </p:nvSpPr>
        <p:spPr bwMode="auto">
          <a:xfrm>
            <a:off x="7906774" y="4074559"/>
            <a:ext cx="1301411"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063"/>
            <a:r>
              <a:rPr lang="en-US" altLang="en-US" sz="1400" i="1">
                <a:solidFill>
                  <a:srgbClr val="000000"/>
                </a:solidFill>
                <a:latin typeface="Antique Olive" charset="0"/>
              </a:rPr>
              <a:t>SELECTED FROM</a:t>
            </a:r>
            <a:endParaRPr lang="en-US" altLang="en-US" sz="1400">
              <a:solidFill>
                <a:prstClr val="black"/>
              </a:solidFill>
              <a:latin typeface="Times" pitchFamily="2" charset="0"/>
            </a:endParaRPr>
          </a:p>
        </p:txBody>
      </p:sp>
      <p:sp>
        <p:nvSpPr>
          <p:cNvPr id="15" name="Rectangle 16">
            <a:extLst>
              <a:ext uri="{FF2B5EF4-FFF2-40B4-BE49-F238E27FC236}">
                <a16:creationId xmlns:a16="http://schemas.microsoft.com/office/drawing/2014/main" id="{F213403B-788C-994E-AA33-5623065E3022}"/>
              </a:ext>
            </a:extLst>
          </p:cNvPr>
          <p:cNvSpPr>
            <a:spLocks noChangeArrowheads="1"/>
          </p:cNvSpPr>
          <p:nvPr/>
        </p:nvSpPr>
        <p:spPr bwMode="auto">
          <a:xfrm>
            <a:off x="4989709" y="4557033"/>
            <a:ext cx="2188592"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457063"/>
            <a:r>
              <a:rPr lang="en-US" altLang="en-US" sz="1400" i="1">
                <a:solidFill>
                  <a:srgbClr val="000000"/>
                </a:solidFill>
                <a:latin typeface="Antique Olive" charset="0"/>
              </a:rPr>
              <a:t>IMAGE: 1.2.840.276453….</a:t>
            </a:r>
            <a:endParaRPr lang="en-US" altLang="en-US" sz="1400">
              <a:solidFill>
                <a:prstClr val="black"/>
              </a:solidFill>
              <a:latin typeface="Times" pitchFamily="2" charset="0"/>
            </a:endParaRPr>
          </a:p>
        </p:txBody>
      </p:sp>
      <p:cxnSp>
        <p:nvCxnSpPr>
          <p:cNvPr id="16" name="AutoShape 17">
            <a:extLst>
              <a:ext uri="{FF2B5EF4-FFF2-40B4-BE49-F238E27FC236}">
                <a16:creationId xmlns:a16="http://schemas.microsoft.com/office/drawing/2014/main" id="{45FA357D-68A3-9D47-86F7-6121BBED880E}"/>
              </a:ext>
            </a:extLst>
          </p:cNvPr>
          <p:cNvCxnSpPr>
            <a:cxnSpLocks noChangeShapeType="1"/>
            <a:stCxn id="15" idx="1"/>
            <a:endCxn id="3" idx="2"/>
          </p:cNvCxnSpPr>
          <p:nvPr/>
        </p:nvCxnSpPr>
        <p:spPr bwMode="auto">
          <a:xfrm rot="10800000" flipV="1">
            <a:off x="3061400" y="4664727"/>
            <a:ext cx="1928311" cy="922326"/>
          </a:xfrm>
          <a:prstGeom prst="curvedConnector4">
            <a:avLst>
              <a:gd name="adj1" fmla="val 23169"/>
              <a:gd name="adj2" fmla="val 124779"/>
            </a:avLst>
          </a:prstGeom>
          <a:noFill/>
          <a:ln w="38100">
            <a:solidFill>
              <a:srgbClr val="CC081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8">
            <a:extLst>
              <a:ext uri="{FF2B5EF4-FFF2-40B4-BE49-F238E27FC236}">
                <a16:creationId xmlns:a16="http://schemas.microsoft.com/office/drawing/2014/main" id="{DFC32CAC-5724-9148-9E52-D80701B51A12}"/>
              </a:ext>
            </a:extLst>
          </p:cNvPr>
          <p:cNvCxnSpPr>
            <a:cxnSpLocks noChangeShapeType="1"/>
            <a:stCxn id="9" idx="1"/>
            <a:endCxn id="4" idx="1"/>
          </p:cNvCxnSpPr>
          <p:nvPr/>
        </p:nvCxnSpPr>
        <p:spPr bwMode="auto">
          <a:xfrm rot="10800000" flipV="1">
            <a:off x="2934431" y="3882066"/>
            <a:ext cx="2253663" cy="27436"/>
          </a:xfrm>
          <a:prstGeom prst="curvedConnector4">
            <a:avLst>
              <a:gd name="adj1" fmla="val 50000"/>
              <a:gd name="adj2" fmla="val -732999"/>
            </a:avLst>
          </a:prstGeom>
          <a:noFill/>
          <a:ln w="38100">
            <a:solidFill>
              <a:srgbClr val="CC081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7">
            <a:extLst>
              <a:ext uri="{FF2B5EF4-FFF2-40B4-BE49-F238E27FC236}">
                <a16:creationId xmlns:a16="http://schemas.microsoft.com/office/drawing/2014/main" id="{A7B85366-9FEE-4D5D-BEE3-5046C3A46F9C}"/>
              </a:ext>
            </a:extLst>
          </p:cNvPr>
          <p:cNvSpPr>
            <a:spLocks noGrp="1"/>
          </p:cNvSpPr>
          <p:nvPr>
            <p:ph type="title"/>
          </p:nvPr>
        </p:nvSpPr>
        <p:spPr/>
        <p:txBody>
          <a:bodyPr/>
          <a:lstStyle/>
          <a:p>
            <a:r>
              <a:rPr lang="en-US" dirty="0"/>
              <a:t>DICOM SR (“Structured Reporting”)</a:t>
            </a:r>
          </a:p>
        </p:txBody>
      </p:sp>
      <p:sp>
        <p:nvSpPr>
          <p:cNvPr id="20" name="Rectangle 19">
            <a:extLst>
              <a:ext uri="{FF2B5EF4-FFF2-40B4-BE49-F238E27FC236}">
                <a16:creationId xmlns:a16="http://schemas.microsoft.com/office/drawing/2014/main" id="{A95D92CA-D300-4A69-AB24-6A18977DB149}"/>
              </a:ext>
            </a:extLst>
          </p:cNvPr>
          <p:cNvSpPr/>
          <p:nvPr/>
        </p:nvSpPr>
        <p:spPr>
          <a:xfrm>
            <a:off x="10020497" y="6574675"/>
            <a:ext cx="1912240" cy="230772"/>
          </a:xfrm>
          <a:prstGeom prst="rect">
            <a:avLst/>
          </a:prstGeom>
        </p:spPr>
        <p:txBody>
          <a:bodyPr wrap="square">
            <a:spAutoFit/>
          </a:bodyPr>
          <a:lstStyle/>
          <a:p>
            <a:pPr defTabSz="607831" fontAlgn="base">
              <a:spcBef>
                <a:spcPct val="0"/>
              </a:spcBef>
              <a:spcAft>
                <a:spcPct val="0"/>
              </a:spcAft>
              <a:defRPr/>
            </a:pPr>
            <a:r>
              <a:rPr lang="en-US" altLang="en-US" sz="900" dirty="0">
                <a:solidFill>
                  <a:srgbClr val="008080"/>
                </a:solidFill>
                <a:latin typeface="Courier New"/>
                <a:ea typeface="MS PGothic" panose="020B0600070205080204" pitchFamily="34" charset="-128"/>
                <a:cs typeface="Courier New"/>
              </a:rPr>
              <a:t>*Slide: David Clunie</a:t>
            </a:r>
          </a:p>
        </p:txBody>
      </p:sp>
    </p:spTree>
    <p:extLst>
      <p:ext uri="{BB962C8B-B14F-4D97-AF65-F5344CB8AC3E}">
        <p14:creationId xmlns:p14="http://schemas.microsoft.com/office/powerpoint/2010/main" val="3408108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rmlowithcad">
            <a:extLst>
              <a:ext uri="{FF2B5EF4-FFF2-40B4-BE49-F238E27FC236}">
                <a16:creationId xmlns:a16="http://schemas.microsoft.com/office/drawing/2014/main" id="{F0F71DEE-3AF3-594F-A59F-8043B78E8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30" y="2450137"/>
            <a:ext cx="2212195" cy="34902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9" descr="rmlowithcad_close">
            <a:extLst>
              <a:ext uri="{FF2B5EF4-FFF2-40B4-BE49-F238E27FC236}">
                <a16:creationId xmlns:a16="http://schemas.microsoft.com/office/drawing/2014/main" id="{71AA658B-20D4-1D4D-8F2F-76376ED50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247" y="1131199"/>
            <a:ext cx="3146377" cy="2397086"/>
          </a:xfrm>
          <a:prstGeom prst="rect">
            <a:avLst/>
          </a:prstGeom>
          <a:noFill/>
          <a:ln w="9525">
            <a:solidFill>
              <a:srgbClr val="FF6666"/>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1">
            <a:extLst>
              <a:ext uri="{FF2B5EF4-FFF2-40B4-BE49-F238E27FC236}">
                <a16:creationId xmlns:a16="http://schemas.microsoft.com/office/drawing/2014/main" id="{2E3953A1-1D9E-2E48-886F-BDD3692A25A3}"/>
              </a:ext>
            </a:extLst>
          </p:cNvPr>
          <p:cNvSpPr>
            <a:spLocks noChangeArrowheads="1"/>
          </p:cNvSpPr>
          <p:nvPr/>
        </p:nvSpPr>
        <p:spPr bwMode="auto">
          <a:xfrm>
            <a:off x="1011010" y="4948296"/>
            <a:ext cx="828762" cy="509576"/>
          </a:xfrm>
          <a:prstGeom prst="rect">
            <a:avLst/>
          </a:prstGeom>
          <a:solidFill>
            <a:srgbClr val="FF6666">
              <a:alpha val="33000"/>
            </a:srgbClr>
          </a:solidFill>
          <a:ln w="28575">
            <a:solidFill>
              <a:srgbClr val="FF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063"/>
            <a:endParaRPr lang="en-US" sz="1799">
              <a:solidFill>
                <a:prstClr val="black"/>
              </a:solidFill>
              <a:latin typeface="Gill Sans MT" panose="020B0502020104020203"/>
            </a:endParaRPr>
          </a:p>
        </p:txBody>
      </p:sp>
      <p:sp>
        <p:nvSpPr>
          <p:cNvPr id="5" name="Line 22">
            <a:extLst>
              <a:ext uri="{FF2B5EF4-FFF2-40B4-BE49-F238E27FC236}">
                <a16:creationId xmlns:a16="http://schemas.microsoft.com/office/drawing/2014/main" id="{4B26DBD8-8931-3740-8A89-B693D5E4C426}"/>
              </a:ext>
            </a:extLst>
          </p:cNvPr>
          <p:cNvSpPr>
            <a:spLocks noChangeShapeType="1"/>
          </p:cNvSpPr>
          <p:nvPr/>
        </p:nvSpPr>
        <p:spPr bwMode="auto">
          <a:xfrm flipV="1">
            <a:off x="1009424" y="3528285"/>
            <a:ext cx="618823" cy="1397911"/>
          </a:xfrm>
          <a:prstGeom prst="line">
            <a:avLst/>
          </a:prstGeom>
          <a:noFill/>
          <a:ln w="28575">
            <a:solidFill>
              <a:srgbClr val="FF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063"/>
            <a:endParaRPr lang="en-US" sz="1799">
              <a:solidFill>
                <a:prstClr val="black"/>
              </a:solidFill>
              <a:latin typeface="Gill Sans MT" panose="020B0502020104020203"/>
            </a:endParaRPr>
          </a:p>
        </p:txBody>
      </p:sp>
      <p:sp>
        <p:nvSpPr>
          <p:cNvPr id="6" name="Line 23">
            <a:extLst>
              <a:ext uri="{FF2B5EF4-FFF2-40B4-BE49-F238E27FC236}">
                <a16:creationId xmlns:a16="http://schemas.microsoft.com/office/drawing/2014/main" id="{C04F7690-0FD4-6946-9022-00013DF2E893}"/>
              </a:ext>
            </a:extLst>
          </p:cNvPr>
          <p:cNvSpPr>
            <a:spLocks noChangeShapeType="1"/>
          </p:cNvSpPr>
          <p:nvPr/>
        </p:nvSpPr>
        <p:spPr bwMode="auto">
          <a:xfrm flipV="1">
            <a:off x="1835874" y="3504118"/>
            <a:ext cx="2932910" cy="1444177"/>
          </a:xfrm>
          <a:prstGeom prst="line">
            <a:avLst/>
          </a:prstGeom>
          <a:noFill/>
          <a:ln w="28575">
            <a:solidFill>
              <a:srgbClr val="FF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063"/>
            <a:endParaRPr lang="en-US" sz="1799">
              <a:solidFill>
                <a:prstClr val="black"/>
              </a:solidFill>
              <a:latin typeface="Gill Sans MT" panose="020B0502020104020203"/>
            </a:endParaRPr>
          </a:p>
        </p:txBody>
      </p:sp>
      <p:sp>
        <p:nvSpPr>
          <p:cNvPr id="7" name="Rectangle 24">
            <a:extLst>
              <a:ext uri="{FF2B5EF4-FFF2-40B4-BE49-F238E27FC236}">
                <a16:creationId xmlns:a16="http://schemas.microsoft.com/office/drawing/2014/main" id="{BE48593B-E650-5547-9AC7-2C6A08DA3C89}"/>
              </a:ext>
            </a:extLst>
          </p:cNvPr>
          <p:cNvSpPr>
            <a:spLocks noChangeArrowheads="1"/>
          </p:cNvSpPr>
          <p:nvPr/>
        </p:nvSpPr>
        <p:spPr bwMode="auto">
          <a:xfrm>
            <a:off x="4976412" y="1759229"/>
            <a:ext cx="6969547" cy="4700479"/>
          </a:xfrm>
          <a:prstGeom prst="rect">
            <a:avLst/>
          </a:prstGeom>
          <a:solidFill>
            <a:schemeClr val="accent3"/>
          </a:solidFill>
          <a:ln w="9525">
            <a:solidFill>
              <a:schemeClr val="tx1"/>
            </a:solidFill>
            <a:miter lim="800000"/>
            <a:headEnd/>
            <a:tailEnd/>
          </a:ln>
          <a:effectLst>
            <a:outerShdw dist="35921" dir="2700000" algn="ctr" rotWithShape="0">
              <a:srgbClr val="808080"/>
            </a:outerShdw>
          </a:effectLst>
        </p:spPr>
        <p:txBody>
          <a:bodyPr/>
          <a:lstStyle/>
          <a:p>
            <a:pPr defTabSz="457063"/>
            <a:endParaRPr lang="en-US" sz="1799">
              <a:solidFill>
                <a:prstClr val="black"/>
              </a:solidFill>
              <a:latin typeface="Gill Sans MT" panose="020B0502020104020203"/>
            </a:endParaRPr>
          </a:p>
        </p:txBody>
      </p:sp>
      <p:sp>
        <p:nvSpPr>
          <p:cNvPr id="8" name="Oval 25">
            <a:extLst>
              <a:ext uri="{FF2B5EF4-FFF2-40B4-BE49-F238E27FC236}">
                <a16:creationId xmlns:a16="http://schemas.microsoft.com/office/drawing/2014/main" id="{5DA44AA4-2C00-2C4D-AE86-22BADB16ABBD}"/>
              </a:ext>
            </a:extLst>
          </p:cNvPr>
          <p:cNvSpPr>
            <a:spLocks noChangeArrowheads="1"/>
          </p:cNvSpPr>
          <p:nvPr/>
        </p:nvSpPr>
        <p:spPr bwMode="auto">
          <a:xfrm>
            <a:off x="8075220" y="3471010"/>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9" name="Oval 26">
            <a:extLst>
              <a:ext uri="{FF2B5EF4-FFF2-40B4-BE49-F238E27FC236}">
                <a16:creationId xmlns:a16="http://schemas.microsoft.com/office/drawing/2014/main" id="{B21C8B89-1E75-F540-8161-029AD6F7819A}"/>
              </a:ext>
            </a:extLst>
          </p:cNvPr>
          <p:cNvSpPr>
            <a:spLocks noChangeArrowheads="1"/>
          </p:cNvSpPr>
          <p:nvPr/>
        </p:nvSpPr>
        <p:spPr bwMode="auto">
          <a:xfrm>
            <a:off x="8082615" y="4304776"/>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10" name="Line 27">
            <a:extLst>
              <a:ext uri="{FF2B5EF4-FFF2-40B4-BE49-F238E27FC236}">
                <a16:creationId xmlns:a16="http://schemas.microsoft.com/office/drawing/2014/main" id="{B3A99C69-8E51-5946-8DF5-578B183BA09D}"/>
              </a:ext>
            </a:extLst>
          </p:cNvPr>
          <p:cNvSpPr>
            <a:spLocks noChangeShapeType="1"/>
          </p:cNvSpPr>
          <p:nvPr/>
        </p:nvSpPr>
        <p:spPr bwMode="auto">
          <a:xfrm rot="-240000" flipH="1">
            <a:off x="8299744" y="3943521"/>
            <a:ext cx="22825" cy="37179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11" name="Rectangle 28">
            <a:extLst>
              <a:ext uri="{FF2B5EF4-FFF2-40B4-BE49-F238E27FC236}">
                <a16:creationId xmlns:a16="http://schemas.microsoft.com/office/drawing/2014/main" id="{9A4EEF14-C3D9-474F-8EE9-A25528D50342}"/>
              </a:ext>
            </a:extLst>
          </p:cNvPr>
          <p:cNvSpPr>
            <a:spLocks noChangeArrowheads="1"/>
          </p:cNvSpPr>
          <p:nvPr/>
        </p:nvSpPr>
        <p:spPr bwMode="auto">
          <a:xfrm>
            <a:off x="5395483" y="3362385"/>
            <a:ext cx="2236523" cy="6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457063"/>
            <a:r>
              <a:rPr lang="en-US" altLang="en-US" sz="1400" dirty="0">
                <a:solidFill>
                  <a:prstClr val="black"/>
                </a:solidFill>
                <a:latin typeface="Gill Sans MT" panose="020B0502020104020203"/>
              </a:rPr>
              <a:t>CONTAINER: </a:t>
            </a:r>
            <a:br>
              <a:rPr lang="en-US" altLang="en-US" sz="1400" dirty="0">
                <a:solidFill>
                  <a:prstClr val="black"/>
                </a:solidFill>
                <a:latin typeface="Gill Sans MT" panose="020B0502020104020203"/>
              </a:rPr>
            </a:br>
            <a:r>
              <a:rPr lang="en-US" altLang="en-US" sz="1400" dirty="0">
                <a:solidFill>
                  <a:prstClr val="black"/>
                </a:solidFill>
                <a:latin typeface="Gill Sans MT" panose="020B0502020104020203"/>
              </a:rPr>
              <a:t>"Individual Impression/</a:t>
            </a:r>
            <a:br>
              <a:rPr lang="en-US" altLang="en-US" sz="1400" dirty="0">
                <a:solidFill>
                  <a:prstClr val="black"/>
                </a:solidFill>
                <a:latin typeface="Gill Sans MT" panose="020B0502020104020203"/>
              </a:rPr>
            </a:br>
            <a:r>
              <a:rPr lang="en-US" altLang="en-US" sz="1400" dirty="0">
                <a:solidFill>
                  <a:prstClr val="black"/>
                </a:solidFill>
                <a:latin typeface="Gill Sans MT" panose="020B0502020104020203"/>
              </a:rPr>
              <a:t>Recommendation"</a:t>
            </a:r>
          </a:p>
        </p:txBody>
      </p:sp>
      <p:sp>
        <p:nvSpPr>
          <p:cNvPr id="12" name="Rectangle 29">
            <a:extLst>
              <a:ext uri="{FF2B5EF4-FFF2-40B4-BE49-F238E27FC236}">
                <a16:creationId xmlns:a16="http://schemas.microsoft.com/office/drawing/2014/main" id="{A19DBCF3-1734-CF45-8662-D81A2A30776C}"/>
              </a:ext>
            </a:extLst>
          </p:cNvPr>
          <p:cNvSpPr>
            <a:spLocks noChangeArrowheads="1"/>
          </p:cNvSpPr>
          <p:nvPr/>
        </p:nvSpPr>
        <p:spPr bwMode="auto">
          <a:xfrm>
            <a:off x="8391590" y="4063756"/>
            <a:ext cx="1329912"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063"/>
            <a:r>
              <a:rPr lang="en-US" altLang="en-US" sz="1400" i="1" dirty="0">
                <a:solidFill>
                  <a:srgbClr val="000000"/>
                </a:solidFill>
                <a:latin typeface="Antique Olive" charset="0"/>
              </a:rPr>
              <a:t>CONTAINS</a:t>
            </a:r>
            <a:endParaRPr lang="en-US" altLang="en-US" sz="1400" dirty="0">
              <a:solidFill>
                <a:prstClr val="black"/>
              </a:solidFill>
              <a:latin typeface="Times" pitchFamily="2" charset="0"/>
            </a:endParaRPr>
          </a:p>
        </p:txBody>
      </p:sp>
      <p:sp>
        <p:nvSpPr>
          <p:cNvPr id="13" name="Rectangle 30">
            <a:extLst>
              <a:ext uri="{FF2B5EF4-FFF2-40B4-BE49-F238E27FC236}">
                <a16:creationId xmlns:a16="http://schemas.microsoft.com/office/drawing/2014/main" id="{ECFFC682-FC11-9545-93FD-F71DE14AECBA}"/>
              </a:ext>
            </a:extLst>
          </p:cNvPr>
          <p:cNvSpPr>
            <a:spLocks noChangeArrowheads="1"/>
          </p:cNvSpPr>
          <p:nvPr/>
        </p:nvSpPr>
        <p:spPr bwMode="auto">
          <a:xfrm>
            <a:off x="4926694" y="4326675"/>
            <a:ext cx="3018251" cy="4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457063"/>
            <a:r>
              <a:rPr lang="en-US" altLang="en-US" sz="1400">
                <a:solidFill>
                  <a:prstClr val="black"/>
                </a:solidFill>
                <a:latin typeface="Gill Sans MT" panose="020B0502020104020203"/>
              </a:rPr>
              <a:t>CODE: "Single Image Finding" = "Mammography breast density"</a:t>
            </a:r>
          </a:p>
        </p:txBody>
      </p:sp>
      <p:sp>
        <p:nvSpPr>
          <p:cNvPr id="14" name="Line 31">
            <a:extLst>
              <a:ext uri="{FF2B5EF4-FFF2-40B4-BE49-F238E27FC236}">
                <a16:creationId xmlns:a16="http://schemas.microsoft.com/office/drawing/2014/main" id="{ED1F98B8-974F-DF41-9126-5619C9ED0CC8}"/>
              </a:ext>
            </a:extLst>
          </p:cNvPr>
          <p:cNvSpPr>
            <a:spLocks noChangeShapeType="1"/>
          </p:cNvSpPr>
          <p:nvPr/>
        </p:nvSpPr>
        <p:spPr bwMode="auto">
          <a:xfrm flipH="1">
            <a:off x="7911272" y="4730878"/>
            <a:ext cx="256251" cy="2822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15" name="Line 32">
            <a:extLst>
              <a:ext uri="{FF2B5EF4-FFF2-40B4-BE49-F238E27FC236}">
                <a16:creationId xmlns:a16="http://schemas.microsoft.com/office/drawing/2014/main" id="{70E63A85-6406-B646-AA24-472640BF3F9D}"/>
              </a:ext>
            </a:extLst>
          </p:cNvPr>
          <p:cNvSpPr>
            <a:spLocks noChangeShapeType="1"/>
          </p:cNvSpPr>
          <p:nvPr/>
        </p:nvSpPr>
        <p:spPr bwMode="auto">
          <a:xfrm>
            <a:off x="8419581" y="4740817"/>
            <a:ext cx="256251" cy="28224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16" name="Oval 33">
            <a:extLst>
              <a:ext uri="{FF2B5EF4-FFF2-40B4-BE49-F238E27FC236}">
                <a16:creationId xmlns:a16="http://schemas.microsoft.com/office/drawing/2014/main" id="{E8028DD7-FD9E-894F-96D3-C25C90FD5DEC}"/>
              </a:ext>
            </a:extLst>
          </p:cNvPr>
          <p:cNvSpPr>
            <a:spLocks noChangeArrowheads="1"/>
          </p:cNvSpPr>
          <p:nvPr/>
        </p:nvSpPr>
        <p:spPr bwMode="auto">
          <a:xfrm>
            <a:off x="8551913" y="4955471"/>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17" name="Oval 34">
            <a:extLst>
              <a:ext uri="{FF2B5EF4-FFF2-40B4-BE49-F238E27FC236}">
                <a16:creationId xmlns:a16="http://schemas.microsoft.com/office/drawing/2014/main" id="{FDFFE1F9-351E-6744-AB40-BEE63186914D}"/>
              </a:ext>
            </a:extLst>
          </p:cNvPr>
          <p:cNvSpPr>
            <a:spLocks noChangeArrowheads="1"/>
          </p:cNvSpPr>
          <p:nvPr/>
        </p:nvSpPr>
        <p:spPr bwMode="auto">
          <a:xfrm>
            <a:off x="7564251" y="4964889"/>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18" name="Rectangle 35">
            <a:extLst>
              <a:ext uri="{FF2B5EF4-FFF2-40B4-BE49-F238E27FC236}">
                <a16:creationId xmlns:a16="http://schemas.microsoft.com/office/drawing/2014/main" id="{53437820-908D-6944-B68B-C594289DA531}"/>
              </a:ext>
            </a:extLst>
          </p:cNvPr>
          <p:cNvSpPr>
            <a:spLocks noChangeArrowheads="1"/>
          </p:cNvSpPr>
          <p:nvPr/>
        </p:nvSpPr>
        <p:spPr bwMode="auto">
          <a:xfrm>
            <a:off x="8659521" y="4718284"/>
            <a:ext cx="1610490"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063"/>
            <a:r>
              <a:rPr lang="en-US" altLang="en-US" sz="1400" i="1">
                <a:solidFill>
                  <a:srgbClr val="000000"/>
                </a:solidFill>
                <a:latin typeface="Antique Olive" charset="0"/>
              </a:rPr>
              <a:t>HAS PROPERTIES</a:t>
            </a:r>
            <a:endParaRPr lang="en-US" altLang="en-US" sz="1400">
              <a:solidFill>
                <a:prstClr val="black"/>
              </a:solidFill>
              <a:latin typeface="Times" pitchFamily="2" charset="0"/>
            </a:endParaRPr>
          </a:p>
        </p:txBody>
      </p:sp>
      <p:sp>
        <p:nvSpPr>
          <p:cNvPr id="19" name="Rectangle 36">
            <a:extLst>
              <a:ext uri="{FF2B5EF4-FFF2-40B4-BE49-F238E27FC236}">
                <a16:creationId xmlns:a16="http://schemas.microsoft.com/office/drawing/2014/main" id="{9019E25D-84E8-8E49-84BE-57B9704679BB}"/>
              </a:ext>
            </a:extLst>
          </p:cNvPr>
          <p:cNvSpPr>
            <a:spLocks noChangeArrowheads="1"/>
          </p:cNvSpPr>
          <p:nvPr/>
        </p:nvSpPr>
        <p:spPr bwMode="auto">
          <a:xfrm>
            <a:off x="9264199" y="5007933"/>
            <a:ext cx="3108465" cy="4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063"/>
            <a:r>
              <a:rPr lang="en-US" altLang="en-US" sz="1400" dirty="0">
                <a:solidFill>
                  <a:prstClr val="black"/>
                </a:solidFill>
                <a:latin typeface="Gill Sans MT" panose="020B0502020104020203"/>
              </a:rPr>
              <a:t>SCOORD: "Outline" = POLYLINE {2531,2114,2537,2114,.. ,2531,2114}</a:t>
            </a:r>
          </a:p>
        </p:txBody>
      </p:sp>
      <p:sp>
        <p:nvSpPr>
          <p:cNvPr id="20" name="Oval 37">
            <a:extLst>
              <a:ext uri="{FF2B5EF4-FFF2-40B4-BE49-F238E27FC236}">
                <a16:creationId xmlns:a16="http://schemas.microsoft.com/office/drawing/2014/main" id="{7087E7E7-27CA-CC4D-A596-9ECC9F9CBF9D}"/>
              </a:ext>
            </a:extLst>
          </p:cNvPr>
          <p:cNvSpPr>
            <a:spLocks noChangeArrowheads="1"/>
          </p:cNvSpPr>
          <p:nvPr/>
        </p:nvSpPr>
        <p:spPr bwMode="auto">
          <a:xfrm>
            <a:off x="8560941" y="5617905"/>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21" name="Line 38">
            <a:extLst>
              <a:ext uri="{FF2B5EF4-FFF2-40B4-BE49-F238E27FC236}">
                <a16:creationId xmlns:a16="http://schemas.microsoft.com/office/drawing/2014/main" id="{3B685FD7-8D96-2649-B315-B5FD2EC33460}"/>
              </a:ext>
            </a:extLst>
          </p:cNvPr>
          <p:cNvSpPr>
            <a:spLocks noChangeShapeType="1"/>
          </p:cNvSpPr>
          <p:nvPr/>
        </p:nvSpPr>
        <p:spPr bwMode="auto">
          <a:xfrm>
            <a:off x="8780453" y="5421970"/>
            <a:ext cx="0" cy="186133"/>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22" name="Rectangle 39">
            <a:extLst>
              <a:ext uri="{FF2B5EF4-FFF2-40B4-BE49-F238E27FC236}">
                <a16:creationId xmlns:a16="http://schemas.microsoft.com/office/drawing/2014/main" id="{A83964AD-AE62-A54D-A7EF-4413B78D86AC}"/>
              </a:ext>
            </a:extLst>
          </p:cNvPr>
          <p:cNvSpPr>
            <a:spLocks noChangeArrowheads="1"/>
          </p:cNvSpPr>
          <p:nvPr/>
        </p:nvSpPr>
        <p:spPr bwMode="auto">
          <a:xfrm>
            <a:off x="9123800" y="5539068"/>
            <a:ext cx="1649415"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063"/>
            <a:r>
              <a:rPr lang="en-US" altLang="en-US" sz="1400" i="1" dirty="0">
                <a:solidFill>
                  <a:srgbClr val="000000"/>
                </a:solidFill>
                <a:latin typeface="Antique Olive" charset="0"/>
              </a:rPr>
              <a:t>SELECTED FROM</a:t>
            </a:r>
            <a:endParaRPr lang="en-US" altLang="en-US" sz="1400" dirty="0">
              <a:solidFill>
                <a:prstClr val="black"/>
              </a:solidFill>
              <a:latin typeface="Times" pitchFamily="2" charset="0"/>
            </a:endParaRPr>
          </a:p>
        </p:txBody>
      </p:sp>
      <p:sp>
        <p:nvSpPr>
          <p:cNvPr id="23" name="Rectangle 40">
            <a:extLst>
              <a:ext uri="{FF2B5EF4-FFF2-40B4-BE49-F238E27FC236}">
                <a16:creationId xmlns:a16="http://schemas.microsoft.com/office/drawing/2014/main" id="{7D972904-A842-A841-904A-01DD386A026D}"/>
              </a:ext>
            </a:extLst>
          </p:cNvPr>
          <p:cNvSpPr>
            <a:spLocks noChangeArrowheads="1"/>
          </p:cNvSpPr>
          <p:nvPr/>
        </p:nvSpPr>
        <p:spPr bwMode="auto">
          <a:xfrm>
            <a:off x="7049262" y="6110248"/>
            <a:ext cx="2236522"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457063"/>
            <a:r>
              <a:rPr lang="en-US" altLang="en-US" sz="1400" i="1" dirty="0">
                <a:solidFill>
                  <a:srgbClr val="000000"/>
                </a:solidFill>
                <a:latin typeface="Antique Olive" charset="0"/>
              </a:rPr>
              <a:t>IMAGE: 1.2.840.276453….</a:t>
            </a:r>
            <a:endParaRPr lang="en-US" altLang="en-US" sz="1400" dirty="0">
              <a:solidFill>
                <a:prstClr val="black"/>
              </a:solidFill>
              <a:latin typeface="Times" pitchFamily="2" charset="0"/>
            </a:endParaRPr>
          </a:p>
        </p:txBody>
      </p:sp>
      <p:sp>
        <p:nvSpPr>
          <p:cNvPr id="24" name="Oval 41">
            <a:extLst>
              <a:ext uri="{FF2B5EF4-FFF2-40B4-BE49-F238E27FC236}">
                <a16:creationId xmlns:a16="http://schemas.microsoft.com/office/drawing/2014/main" id="{2679E3FF-B7B2-5449-B7F9-7FE41A57023D}"/>
              </a:ext>
            </a:extLst>
          </p:cNvPr>
          <p:cNvSpPr>
            <a:spLocks noChangeArrowheads="1"/>
          </p:cNvSpPr>
          <p:nvPr/>
        </p:nvSpPr>
        <p:spPr bwMode="auto">
          <a:xfrm>
            <a:off x="7564251" y="5629410"/>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25" name="Line 42">
            <a:extLst>
              <a:ext uri="{FF2B5EF4-FFF2-40B4-BE49-F238E27FC236}">
                <a16:creationId xmlns:a16="http://schemas.microsoft.com/office/drawing/2014/main" id="{CF939631-DEEF-DC41-8F40-8D68BBC84BA5}"/>
              </a:ext>
            </a:extLst>
          </p:cNvPr>
          <p:cNvSpPr>
            <a:spLocks noChangeShapeType="1"/>
          </p:cNvSpPr>
          <p:nvPr/>
        </p:nvSpPr>
        <p:spPr bwMode="auto">
          <a:xfrm>
            <a:off x="7792792" y="5421970"/>
            <a:ext cx="0" cy="186133"/>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26" name="Rectangle 46">
            <a:extLst>
              <a:ext uri="{FF2B5EF4-FFF2-40B4-BE49-F238E27FC236}">
                <a16:creationId xmlns:a16="http://schemas.microsoft.com/office/drawing/2014/main" id="{88C76DC8-E369-4048-A57D-40010B57C6F3}"/>
              </a:ext>
            </a:extLst>
          </p:cNvPr>
          <p:cNvSpPr>
            <a:spLocks noChangeArrowheads="1"/>
          </p:cNvSpPr>
          <p:nvPr/>
        </p:nvSpPr>
        <p:spPr bwMode="auto">
          <a:xfrm>
            <a:off x="5096308" y="4981778"/>
            <a:ext cx="2306264" cy="4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457063"/>
            <a:r>
              <a:rPr lang="en-US" altLang="en-US" sz="1400" dirty="0">
                <a:solidFill>
                  <a:prstClr val="black"/>
                </a:solidFill>
                <a:latin typeface="Gill Sans MT" panose="020B0502020104020203"/>
              </a:rPr>
              <a:t>SCOORD: "Center" = POINT {2505,2168}</a:t>
            </a:r>
          </a:p>
        </p:txBody>
      </p:sp>
      <p:sp>
        <p:nvSpPr>
          <p:cNvPr id="27" name="Line 49">
            <a:extLst>
              <a:ext uri="{FF2B5EF4-FFF2-40B4-BE49-F238E27FC236}">
                <a16:creationId xmlns:a16="http://schemas.microsoft.com/office/drawing/2014/main" id="{E4410871-A86B-8547-BAD2-0249D05A3C15}"/>
              </a:ext>
            </a:extLst>
          </p:cNvPr>
          <p:cNvSpPr>
            <a:spLocks noChangeShapeType="1"/>
          </p:cNvSpPr>
          <p:nvPr/>
        </p:nvSpPr>
        <p:spPr bwMode="auto">
          <a:xfrm rot="5400000" flipH="1">
            <a:off x="5464017" y="1416896"/>
            <a:ext cx="2469015" cy="4935739"/>
          </a:xfrm>
          <a:prstGeom prst="line">
            <a:avLst/>
          </a:prstGeom>
          <a:noFill/>
          <a:ln w="28575">
            <a:solidFill>
              <a:srgbClr val="FF0000"/>
            </a:solidFill>
            <a:round/>
            <a:headEnd type="oval"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063"/>
            <a:endParaRPr lang="en-US" sz="1799">
              <a:solidFill>
                <a:prstClr val="black"/>
              </a:solidFill>
              <a:latin typeface="Gill Sans MT" panose="020B0502020104020203"/>
            </a:endParaRPr>
          </a:p>
        </p:txBody>
      </p:sp>
      <p:sp>
        <p:nvSpPr>
          <p:cNvPr id="28" name="Line 50">
            <a:extLst>
              <a:ext uri="{FF2B5EF4-FFF2-40B4-BE49-F238E27FC236}">
                <a16:creationId xmlns:a16="http://schemas.microsoft.com/office/drawing/2014/main" id="{A6E8E2C8-0CAC-254D-B83E-D4393EBE880B}"/>
              </a:ext>
            </a:extLst>
          </p:cNvPr>
          <p:cNvSpPr>
            <a:spLocks noChangeShapeType="1"/>
          </p:cNvSpPr>
          <p:nvPr/>
        </p:nvSpPr>
        <p:spPr bwMode="auto">
          <a:xfrm rot="16200000" flipV="1">
            <a:off x="3259053" y="3276699"/>
            <a:ext cx="2533972" cy="1151174"/>
          </a:xfrm>
          <a:prstGeom prst="line">
            <a:avLst/>
          </a:prstGeom>
          <a:noFill/>
          <a:ln w="28575">
            <a:solidFill>
              <a:srgbClr val="FF0000"/>
            </a:solidFill>
            <a:round/>
            <a:headEnd type="oval"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063"/>
            <a:endParaRPr lang="en-US" sz="1799">
              <a:solidFill>
                <a:prstClr val="black"/>
              </a:solidFill>
              <a:latin typeface="Gill Sans MT" panose="020B0502020104020203"/>
            </a:endParaRPr>
          </a:p>
        </p:txBody>
      </p:sp>
      <p:sp>
        <p:nvSpPr>
          <p:cNvPr id="30" name="Oval 52">
            <a:extLst>
              <a:ext uri="{FF2B5EF4-FFF2-40B4-BE49-F238E27FC236}">
                <a16:creationId xmlns:a16="http://schemas.microsoft.com/office/drawing/2014/main" id="{3FC2EA67-A18E-AA48-8A57-7C3AB9253D7E}"/>
              </a:ext>
            </a:extLst>
          </p:cNvPr>
          <p:cNvSpPr>
            <a:spLocks noChangeArrowheads="1"/>
          </p:cNvSpPr>
          <p:nvPr/>
        </p:nvSpPr>
        <p:spPr bwMode="auto">
          <a:xfrm>
            <a:off x="9071187" y="2087154"/>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31" name="Line 53">
            <a:extLst>
              <a:ext uri="{FF2B5EF4-FFF2-40B4-BE49-F238E27FC236}">
                <a16:creationId xmlns:a16="http://schemas.microsoft.com/office/drawing/2014/main" id="{25C33010-BDEA-6243-9B7E-73CFDA64ECFB}"/>
              </a:ext>
            </a:extLst>
          </p:cNvPr>
          <p:cNvSpPr>
            <a:spLocks noChangeShapeType="1"/>
          </p:cNvSpPr>
          <p:nvPr/>
        </p:nvSpPr>
        <p:spPr bwMode="auto">
          <a:xfrm flipH="1">
            <a:off x="8903813" y="2482923"/>
            <a:ext cx="256251" cy="2822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32" name="Line 54">
            <a:extLst>
              <a:ext uri="{FF2B5EF4-FFF2-40B4-BE49-F238E27FC236}">
                <a16:creationId xmlns:a16="http://schemas.microsoft.com/office/drawing/2014/main" id="{C53E19A6-0532-A249-A91A-383E046F7FAE}"/>
              </a:ext>
            </a:extLst>
          </p:cNvPr>
          <p:cNvSpPr>
            <a:spLocks noChangeShapeType="1"/>
          </p:cNvSpPr>
          <p:nvPr/>
        </p:nvSpPr>
        <p:spPr bwMode="auto">
          <a:xfrm>
            <a:off x="9446596" y="2480833"/>
            <a:ext cx="256251" cy="28224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33" name="Oval 55">
            <a:extLst>
              <a:ext uri="{FF2B5EF4-FFF2-40B4-BE49-F238E27FC236}">
                <a16:creationId xmlns:a16="http://schemas.microsoft.com/office/drawing/2014/main" id="{AF3BF827-6CEF-6943-A876-EA560EB2C60D}"/>
              </a:ext>
            </a:extLst>
          </p:cNvPr>
          <p:cNvSpPr>
            <a:spLocks noChangeArrowheads="1"/>
          </p:cNvSpPr>
          <p:nvPr/>
        </p:nvSpPr>
        <p:spPr bwMode="auto">
          <a:xfrm>
            <a:off x="9553384" y="2747033"/>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34" name="Oval 56">
            <a:extLst>
              <a:ext uri="{FF2B5EF4-FFF2-40B4-BE49-F238E27FC236}">
                <a16:creationId xmlns:a16="http://schemas.microsoft.com/office/drawing/2014/main" id="{C276969E-4B5A-4742-BEA6-531890C662EB}"/>
              </a:ext>
            </a:extLst>
          </p:cNvPr>
          <p:cNvSpPr>
            <a:spLocks noChangeArrowheads="1"/>
          </p:cNvSpPr>
          <p:nvPr/>
        </p:nvSpPr>
        <p:spPr bwMode="auto">
          <a:xfrm>
            <a:off x="8522832" y="2712345"/>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35" name="Line 57">
            <a:extLst>
              <a:ext uri="{FF2B5EF4-FFF2-40B4-BE49-F238E27FC236}">
                <a16:creationId xmlns:a16="http://schemas.microsoft.com/office/drawing/2014/main" id="{80242947-05F2-114F-8035-BA781B45C7A5}"/>
              </a:ext>
            </a:extLst>
          </p:cNvPr>
          <p:cNvSpPr>
            <a:spLocks noChangeShapeType="1"/>
          </p:cNvSpPr>
          <p:nvPr/>
        </p:nvSpPr>
        <p:spPr bwMode="auto">
          <a:xfrm flipH="1">
            <a:off x="8416950" y="3134658"/>
            <a:ext cx="189982" cy="34634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36" name="Line 58">
            <a:extLst>
              <a:ext uri="{FF2B5EF4-FFF2-40B4-BE49-F238E27FC236}">
                <a16:creationId xmlns:a16="http://schemas.microsoft.com/office/drawing/2014/main" id="{F2A5967F-D5DD-E742-9007-6FDFF68C1BD9}"/>
              </a:ext>
            </a:extLst>
          </p:cNvPr>
          <p:cNvSpPr>
            <a:spLocks noChangeShapeType="1"/>
          </p:cNvSpPr>
          <p:nvPr/>
        </p:nvSpPr>
        <p:spPr bwMode="auto">
          <a:xfrm>
            <a:off x="8939773" y="3099908"/>
            <a:ext cx="324425" cy="425309"/>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defTabSz="457063"/>
            <a:endParaRPr lang="en-US" sz="1799">
              <a:solidFill>
                <a:prstClr val="black"/>
              </a:solidFill>
              <a:latin typeface="Gill Sans MT" panose="020B0502020104020203"/>
            </a:endParaRPr>
          </a:p>
        </p:txBody>
      </p:sp>
      <p:sp>
        <p:nvSpPr>
          <p:cNvPr id="37" name="Oval 59">
            <a:extLst>
              <a:ext uri="{FF2B5EF4-FFF2-40B4-BE49-F238E27FC236}">
                <a16:creationId xmlns:a16="http://schemas.microsoft.com/office/drawing/2014/main" id="{FCDC83F0-100C-7E48-9DCF-BD57CF4DF282}"/>
              </a:ext>
            </a:extLst>
          </p:cNvPr>
          <p:cNvSpPr>
            <a:spLocks noChangeArrowheads="1"/>
          </p:cNvSpPr>
          <p:nvPr/>
        </p:nvSpPr>
        <p:spPr bwMode="auto">
          <a:xfrm>
            <a:off x="9144650" y="3504117"/>
            <a:ext cx="457081" cy="457081"/>
          </a:xfrm>
          <a:prstGeom prst="ellipse">
            <a:avLst/>
          </a:prstGeom>
          <a:solidFill>
            <a:srgbClr val="FFFFFF"/>
          </a:solidFill>
          <a:ln w="31750">
            <a:solidFill>
              <a:srgbClr val="000000"/>
            </a:solidFill>
            <a:round/>
            <a:headEnd/>
            <a:tailEnd/>
          </a:ln>
        </p:spPr>
        <p:txBody>
          <a:bodyPr/>
          <a:lstStyle/>
          <a:p>
            <a:pPr defTabSz="457063"/>
            <a:endParaRPr lang="en-US" sz="1799">
              <a:solidFill>
                <a:prstClr val="black"/>
              </a:solidFill>
              <a:latin typeface="Gill Sans MT" panose="020B0502020104020203"/>
            </a:endParaRPr>
          </a:p>
        </p:txBody>
      </p:sp>
      <p:sp>
        <p:nvSpPr>
          <p:cNvPr id="39" name="Rectangle 61">
            <a:extLst>
              <a:ext uri="{FF2B5EF4-FFF2-40B4-BE49-F238E27FC236}">
                <a16:creationId xmlns:a16="http://schemas.microsoft.com/office/drawing/2014/main" id="{19C112F9-23F8-BE41-A807-878C1836059E}"/>
              </a:ext>
            </a:extLst>
          </p:cNvPr>
          <p:cNvSpPr>
            <a:spLocks noChangeArrowheads="1"/>
          </p:cNvSpPr>
          <p:nvPr/>
        </p:nvSpPr>
        <p:spPr bwMode="auto">
          <a:xfrm>
            <a:off x="5978072" y="2165678"/>
            <a:ext cx="2963829" cy="21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063"/>
            <a:r>
              <a:rPr lang="en-US" altLang="en-US" sz="1400" dirty="0">
                <a:solidFill>
                  <a:prstClr val="black"/>
                </a:solidFill>
                <a:latin typeface="Gill Sans MT" panose="020B0502020104020203"/>
              </a:rPr>
              <a:t>CONTAINER: “</a:t>
            </a:r>
            <a:r>
              <a:rPr lang="en-US" altLang="en-US" sz="1400" dirty="0" err="1">
                <a:solidFill>
                  <a:prstClr val="black"/>
                </a:solidFill>
                <a:latin typeface="Gill Sans MT" panose="020B0502020104020203"/>
              </a:rPr>
              <a:t>Mammo</a:t>
            </a:r>
            <a:r>
              <a:rPr lang="en-US" altLang="en-US" sz="1400" dirty="0">
                <a:solidFill>
                  <a:prstClr val="black"/>
                </a:solidFill>
                <a:latin typeface="Gill Sans MT" panose="020B0502020104020203"/>
              </a:rPr>
              <a:t> CAD Report”</a:t>
            </a:r>
          </a:p>
        </p:txBody>
      </p:sp>
      <p:sp>
        <p:nvSpPr>
          <p:cNvPr id="40" name="Rectangle 62">
            <a:extLst>
              <a:ext uri="{FF2B5EF4-FFF2-40B4-BE49-F238E27FC236}">
                <a16:creationId xmlns:a16="http://schemas.microsoft.com/office/drawing/2014/main" id="{EFB1F623-EC74-5041-9BDE-A11CBDD15DE4}"/>
              </a:ext>
            </a:extLst>
          </p:cNvPr>
          <p:cNvSpPr>
            <a:spLocks noChangeArrowheads="1"/>
          </p:cNvSpPr>
          <p:nvPr/>
        </p:nvSpPr>
        <p:spPr bwMode="auto">
          <a:xfrm>
            <a:off x="6110725" y="2652726"/>
            <a:ext cx="2170211" cy="4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457063"/>
            <a:r>
              <a:rPr lang="en-US" altLang="en-US" sz="1400" dirty="0">
                <a:solidFill>
                  <a:prstClr val="black"/>
                </a:solidFill>
                <a:latin typeface="Gill Sans MT" panose="020B0502020104020203"/>
              </a:rPr>
              <a:t>CODE: “Summary”</a:t>
            </a:r>
            <a:br>
              <a:rPr lang="en-US" altLang="en-US" sz="1400" dirty="0">
                <a:solidFill>
                  <a:prstClr val="black"/>
                </a:solidFill>
                <a:latin typeface="Gill Sans MT" panose="020B0502020104020203"/>
              </a:rPr>
            </a:br>
            <a:r>
              <a:rPr lang="en-US" altLang="en-US" sz="1400" dirty="0">
                <a:solidFill>
                  <a:prstClr val="black"/>
                </a:solidFill>
                <a:latin typeface="Gill Sans MT" panose="020B0502020104020203"/>
              </a:rPr>
              <a:t>= “Succeeded with Findings”</a:t>
            </a:r>
            <a:endParaRPr lang="en-US" altLang="en-US" sz="1799" dirty="0">
              <a:solidFill>
                <a:prstClr val="black"/>
              </a:solidFill>
              <a:latin typeface="Gill Sans MT" panose="020B0502020104020203"/>
            </a:endParaRPr>
          </a:p>
        </p:txBody>
      </p:sp>
      <p:sp>
        <p:nvSpPr>
          <p:cNvPr id="42" name="Rectangle 64">
            <a:extLst>
              <a:ext uri="{FF2B5EF4-FFF2-40B4-BE49-F238E27FC236}">
                <a16:creationId xmlns:a16="http://schemas.microsoft.com/office/drawing/2014/main" id="{18FD547E-8EA7-F24C-8DE5-03BD42F3E0D4}"/>
              </a:ext>
            </a:extLst>
          </p:cNvPr>
          <p:cNvSpPr>
            <a:spLocks noChangeArrowheads="1"/>
          </p:cNvSpPr>
          <p:nvPr/>
        </p:nvSpPr>
        <p:spPr bwMode="auto">
          <a:xfrm>
            <a:off x="10011915" y="2621957"/>
            <a:ext cx="746049" cy="4923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457063"/>
            <a:r>
              <a:rPr lang="en-US" altLang="en-US" sz="3199" dirty="0">
                <a:solidFill>
                  <a:prstClr val="black"/>
                </a:solidFill>
                <a:latin typeface="Gill Sans MT" panose="020B0502020104020203"/>
              </a:rPr>
              <a:t>…</a:t>
            </a:r>
          </a:p>
        </p:txBody>
      </p:sp>
      <p:sp>
        <p:nvSpPr>
          <p:cNvPr id="43" name="Rectangle 42">
            <a:extLst>
              <a:ext uri="{FF2B5EF4-FFF2-40B4-BE49-F238E27FC236}">
                <a16:creationId xmlns:a16="http://schemas.microsoft.com/office/drawing/2014/main" id="{52E3F650-C4A8-463D-91E5-313421B90223}"/>
              </a:ext>
            </a:extLst>
          </p:cNvPr>
          <p:cNvSpPr/>
          <p:nvPr/>
        </p:nvSpPr>
        <p:spPr>
          <a:xfrm>
            <a:off x="182862" y="6626335"/>
            <a:ext cx="2659493" cy="230772"/>
          </a:xfrm>
          <a:prstGeom prst="rect">
            <a:avLst/>
          </a:prstGeom>
        </p:spPr>
        <p:txBody>
          <a:bodyPr wrap="square">
            <a:spAutoFit/>
          </a:bodyPr>
          <a:lstStyle/>
          <a:p>
            <a:pPr defTabSz="607831" fontAlgn="base">
              <a:spcBef>
                <a:spcPct val="0"/>
              </a:spcBef>
              <a:spcAft>
                <a:spcPct val="0"/>
              </a:spcAft>
              <a:defRPr/>
            </a:pPr>
            <a:r>
              <a:rPr lang="en-US" altLang="en-US" sz="900" dirty="0">
                <a:solidFill>
                  <a:srgbClr val="008080"/>
                </a:solidFill>
                <a:latin typeface="Courier New"/>
                <a:ea typeface="MS PGothic" panose="020B0600070205080204" pitchFamily="34" charset="-128"/>
                <a:cs typeface="Courier New"/>
              </a:rPr>
              <a:t>*Adapted from Slide: David Clunie</a:t>
            </a:r>
          </a:p>
        </p:txBody>
      </p:sp>
      <p:sp>
        <p:nvSpPr>
          <p:cNvPr id="45" name="Rectangle 64">
            <a:extLst>
              <a:ext uri="{FF2B5EF4-FFF2-40B4-BE49-F238E27FC236}">
                <a16:creationId xmlns:a16="http://schemas.microsoft.com/office/drawing/2014/main" id="{5128108F-3BC2-45BB-9840-4EB3F1957740}"/>
              </a:ext>
            </a:extLst>
          </p:cNvPr>
          <p:cNvSpPr>
            <a:spLocks noChangeArrowheads="1"/>
          </p:cNvSpPr>
          <p:nvPr/>
        </p:nvSpPr>
        <p:spPr bwMode="auto">
          <a:xfrm>
            <a:off x="9574722" y="3401561"/>
            <a:ext cx="746049" cy="49231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457063"/>
            <a:r>
              <a:rPr lang="en-US" altLang="en-US" sz="3199" dirty="0">
                <a:solidFill>
                  <a:prstClr val="black"/>
                </a:solidFill>
                <a:latin typeface="Gill Sans MT" panose="020B0502020104020203"/>
              </a:rPr>
              <a:t>…</a:t>
            </a:r>
          </a:p>
        </p:txBody>
      </p:sp>
      <p:sp>
        <p:nvSpPr>
          <p:cNvPr id="46" name="Line 50">
            <a:extLst>
              <a:ext uri="{FF2B5EF4-FFF2-40B4-BE49-F238E27FC236}">
                <a16:creationId xmlns:a16="http://schemas.microsoft.com/office/drawing/2014/main" id="{15BF7FC9-35CC-43F0-9535-4F32D03DD367}"/>
              </a:ext>
            </a:extLst>
          </p:cNvPr>
          <p:cNvSpPr>
            <a:spLocks noChangeShapeType="1"/>
          </p:cNvSpPr>
          <p:nvPr/>
        </p:nvSpPr>
        <p:spPr bwMode="auto">
          <a:xfrm rot="16200000" flipV="1">
            <a:off x="4483642" y="3418883"/>
            <a:ext cx="918006" cy="4746641"/>
          </a:xfrm>
          <a:prstGeom prst="line">
            <a:avLst/>
          </a:prstGeom>
          <a:noFill/>
          <a:ln w="28575">
            <a:solidFill>
              <a:srgbClr val="FF0000"/>
            </a:solidFill>
            <a:round/>
            <a:headEnd type="oval"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063"/>
            <a:endParaRPr lang="en-US" sz="1799">
              <a:solidFill>
                <a:prstClr val="black"/>
              </a:solidFill>
              <a:latin typeface="Gill Sans MT" panose="020B0502020104020203"/>
            </a:endParaRPr>
          </a:p>
        </p:txBody>
      </p:sp>
    </p:spTree>
    <p:extLst>
      <p:ext uri="{BB962C8B-B14F-4D97-AF65-F5344CB8AC3E}">
        <p14:creationId xmlns:p14="http://schemas.microsoft.com/office/powerpoint/2010/main" val="793822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38BC8-86EA-4447-BFF7-D175AE9D6BEE}"/>
              </a:ext>
            </a:extLst>
          </p:cNvPr>
          <p:cNvSpPr>
            <a:spLocks noGrp="1"/>
          </p:cNvSpPr>
          <p:nvPr>
            <p:ph type="title"/>
          </p:nvPr>
        </p:nvSpPr>
        <p:spPr/>
        <p:txBody>
          <a:bodyPr/>
          <a:lstStyle/>
          <a:p>
            <a:r>
              <a:rPr lang="en-US" dirty="0"/>
              <a:t>DICOM SR Templates</a:t>
            </a:r>
          </a:p>
        </p:txBody>
      </p:sp>
      <p:sp>
        <p:nvSpPr>
          <p:cNvPr id="5" name="Content Placeholder 4">
            <a:extLst>
              <a:ext uri="{FF2B5EF4-FFF2-40B4-BE49-F238E27FC236}">
                <a16:creationId xmlns:a16="http://schemas.microsoft.com/office/drawing/2014/main" id="{FBA23BE8-AE7E-4863-A9E3-FDAC34BD02E5}"/>
              </a:ext>
            </a:extLst>
          </p:cNvPr>
          <p:cNvSpPr>
            <a:spLocks noGrp="1"/>
          </p:cNvSpPr>
          <p:nvPr>
            <p:ph idx="1"/>
          </p:nvPr>
        </p:nvSpPr>
        <p:spPr>
          <a:xfrm>
            <a:off x="8227456" y="1590252"/>
            <a:ext cx="3858613" cy="4730256"/>
          </a:xfrm>
        </p:spPr>
        <p:txBody>
          <a:bodyPr>
            <a:normAutofit/>
          </a:bodyPr>
          <a:lstStyle/>
          <a:p>
            <a:pPr marL="0" indent="0">
              <a:buNone/>
            </a:pPr>
            <a:r>
              <a:rPr lang="en-US" sz="2199" dirty="0"/>
              <a:t>Many Templates in Part 16:</a:t>
            </a:r>
          </a:p>
          <a:p>
            <a:r>
              <a:rPr lang="en-US" sz="1999" dirty="0"/>
              <a:t>Echocardiography Procedure Report</a:t>
            </a:r>
          </a:p>
          <a:p>
            <a:r>
              <a:rPr lang="en-US" sz="1999" dirty="0"/>
              <a:t>Mammography CAD</a:t>
            </a:r>
          </a:p>
          <a:p>
            <a:r>
              <a:rPr lang="en-US" sz="1999" dirty="0"/>
              <a:t>Radiation Dose SR (RDSR)</a:t>
            </a:r>
          </a:p>
          <a:p>
            <a:r>
              <a:rPr lang="en-US" sz="1999" dirty="0"/>
              <a:t>OB/GYN US Procedure Report</a:t>
            </a:r>
          </a:p>
          <a:p>
            <a:r>
              <a:rPr lang="en-US" sz="1999" dirty="0"/>
              <a:t>Colon CAD</a:t>
            </a:r>
          </a:p>
          <a:p>
            <a:r>
              <a:rPr lang="en-US" sz="1999" dirty="0"/>
              <a:t>CT/MR Cardiovascular Analysis</a:t>
            </a:r>
          </a:p>
          <a:p>
            <a:r>
              <a:rPr lang="en-US" sz="1999" dirty="0"/>
              <a:t>Cardiac Cath Report</a:t>
            </a:r>
          </a:p>
          <a:p>
            <a:r>
              <a:rPr lang="en-US" sz="1999" dirty="0"/>
              <a:t>…</a:t>
            </a:r>
          </a:p>
        </p:txBody>
      </p:sp>
      <p:pic>
        <p:nvPicPr>
          <p:cNvPr id="6" name="Content Placeholder 5" descr="TID10013-shot.PNG">
            <a:extLst>
              <a:ext uri="{FF2B5EF4-FFF2-40B4-BE49-F238E27FC236}">
                <a16:creationId xmlns:a16="http://schemas.microsoft.com/office/drawing/2014/main" id="{4D381927-F3CD-40D9-B3A7-A0565248D612}"/>
              </a:ext>
            </a:extLst>
          </p:cNvPr>
          <p:cNvPicPr>
            <a:picLocks/>
          </p:cNvPicPr>
          <p:nvPr/>
        </p:nvPicPr>
        <p:blipFill>
          <a:blip r:embed="rId2" cstate="print"/>
          <a:srcRect b="8029"/>
          <a:stretch>
            <a:fillRect/>
          </a:stretch>
        </p:blipFill>
        <p:spPr>
          <a:xfrm>
            <a:off x="426959" y="1223316"/>
            <a:ext cx="7524123" cy="5591271"/>
          </a:xfrm>
          <a:prstGeom prst="rect">
            <a:avLst/>
          </a:prstGeom>
        </p:spPr>
      </p:pic>
      <p:sp>
        <p:nvSpPr>
          <p:cNvPr id="2" name="Rectangle 1">
            <a:extLst>
              <a:ext uri="{FF2B5EF4-FFF2-40B4-BE49-F238E27FC236}">
                <a16:creationId xmlns:a16="http://schemas.microsoft.com/office/drawing/2014/main" id="{C271AF18-7578-45D2-BED4-A42913A989ED}"/>
              </a:ext>
            </a:extLst>
          </p:cNvPr>
          <p:cNvSpPr/>
          <p:nvPr/>
        </p:nvSpPr>
        <p:spPr>
          <a:xfrm>
            <a:off x="2710596" y="1788887"/>
            <a:ext cx="1392502" cy="5025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Gill Sans MT" panose="020B0502020104020203"/>
            </a:endParaRPr>
          </a:p>
        </p:txBody>
      </p:sp>
      <p:sp>
        <p:nvSpPr>
          <p:cNvPr id="7" name="Rectangle 6">
            <a:extLst>
              <a:ext uri="{FF2B5EF4-FFF2-40B4-BE49-F238E27FC236}">
                <a16:creationId xmlns:a16="http://schemas.microsoft.com/office/drawing/2014/main" id="{54F01E55-BE47-4767-8A33-BBF7CFB243E1}"/>
              </a:ext>
            </a:extLst>
          </p:cNvPr>
          <p:cNvSpPr/>
          <p:nvPr/>
        </p:nvSpPr>
        <p:spPr>
          <a:xfrm>
            <a:off x="6196959" y="2815078"/>
            <a:ext cx="1740680" cy="3450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Gill Sans MT" panose="020B0502020104020203"/>
            </a:endParaRPr>
          </a:p>
        </p:txBody>
      </p:sp>
      <p:sp>
        <p:nvSpPr>
          <p:cNvPr id="8" name="Rectangle 7">
            <a:extLst>
              <a:ext uri="{FF2B5EF4-FFF2-40B4-BE49-F238E27FC236}">
                <a16:creationId xmlns:a16="http://schemas.microsoft.com/office/drawing/2014/main" id="{0D8C458F-3C8F-4315-9E8A-FC5D7A5502A3}"/>
              </a:ext>
            </a:extLst>
          </p:cNvPr>
          <p:cNvSpPr/>
          <p:nvPr/>
        </p:nvSpPr>
        <p:spPr>
          <a:xfrm>
            <a:off x="6196958" y="5172181"/>
            <a:ext cx="1740680" cy="4893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Gill Sans MT" panose="020B0502020104020203"/>
            </a:endParaRPr>
          </a:p>
        </p:txBody>
      </p:sp>
    </p:spTree>
    <p:extLst>
      <p:ext uri="{BB962C8B-B14F-4D97-AF65-F5344CB8AC3E}">
        <p14:creationId xmlns:p14="http://schemas.microsoft.com/office/powerpoint/2010/main" val="21069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8BF6-D74D-4632-8509-772168545C86}"/>
              </a:ext>
            </a:extLst>
          </p:cNvPr>
          <p:cNvSpPr>
            <a:spLocks noGrp="1"/>
          </p:cNvSpPr>
          <p:nvPr>
            <p:ph type="title"/>
          </p:nvPr>
        </p:nvSpPr>
        <p:spPr>
          <a:xfrm>
            <a:off x="418991" y="532383"/>
            <a:ext cx="8604508" cy="595268"/>
          </a:xfrm>
        </p:spPr>
        <p:txBody>
          <a:bodyPr>
            <a:normAutofit/>
          </a:bodyPr>
          <a:lstStyle/>
          <a:p>
            <a:r>
              <a:rPr lang="en-US" dirty="0"/>
              <a:t>DICOM Sup219 – Simplified SR in JSON </a:t>
            </a:r>
          </a:p>
        </p:txBody>
      </p:sp>
      <p:pic>
        <p:nvPicPr>
          <p:cNvPr id="4" name="Picture 3">
            <a:extLst>
              <a:ext uri="{FF2B5EF4-FFF2-40B4-BE49-F238E27FC236}">
                <a16:creationId xmlns:a16="http://schemas.microsoft.com/office/drawing/2014/main" id="{DB39F28E-AB7C-488F-AB13-5E3B515E1BE3}"/>
              </a:ext>
            </a:extLst>
          </p:cNvPr>
          <p:cNvPicPr>
            <a:picLocks noChangeAspect="1"/>
          </p:cNvPicPr>
          <p:nvPr/>
        </p:nvPicPr>
        <p:blipFill>
          <a:blip r:embed="rId2"/>
          <a:stretch>
            <a:fillRect/>
          </a:stretch>
        </p:blipFill>
        <p:spPr>
          <a:xfrm>
            <a:off x="941673" y="1712902"/>
            <a:ext cx="6648486" cy="5001073"/>
          </a:xfrm>
          <a:prstGeom prst="rect">
            <a:avLst/>
          </a:prstGeom>
        </p:spPr>
      </p:pic>
      <p:pic>
        <p:nvPicPr>
          <p:cNvPr id="7" name="Picture 6">
            <a:extLst>
              <a:ext uri="{FF2B5EF4-FFF2-40B4-BE49-F238E27FC236}">
                <a16:creationId xmlns:a16="http://schemas.microsoft.com/office/drawing/2014/main" id="{A1164967-248B-4C4D-A086-751C3B7AEC0E}"/>
              </a:ext>
            </a:extLst>
          </p:cNvPr>
          <p:cNvPicPr>
            <a:picLocks noChangeAspect="1"/>
          </p:cNvPicPr>
          <p:nvPr/>
        </p:nvPicPr>
        <p:blipFill>
          <a:blip r:embed="rId3"/>
          <a:stretch>
            <a:fillRect/>
          </a:stretch>
        </p:blipFill>
        <p:spPr>
          <a:xfrm>
            <a:off x="7590160" y="1712902"/>
            <a:ext cx="3594833" cy="5001074"/>
          </a:xfrm>
          <a:prstGeom prst="rect">
            <a:avLst/>
          </a:prstGeom>
        </p:spPr>
      </p:pic>
      <p:sp>
        <p:nvSpPr>
          <p:cNvPr id="8" name="TextBox 7">
            <a:extLst>
              <a:ext uri="{FF2B5EF4-FFF2-40B4-BE49-F238E27FC236}">
                <a16:creationId xmlns:a16="http://schemas.microsoft.com/office/drawing/2014/main" id="{0CE3E6C4-56C8-4329-91EB-F0FE43D63004}"/>
              </a:ext>
            </a:extLst>
          </p:cNvPr>
          <p:cNvSpPr txBox="1"/>
          <p:nvPr/>
        </p:nvSpPr>
        <p:spPr>
          <a:xfrm>
            <a:off x="779176" y="1251357"/>
            <a:ext cx="10855127" cy="461545"/>
          </a:xfrm>
          <a:prstGeom prst="rect">
            <a:avLst/>
          </a:prstGeom>
          <a:noFill/>
        </p:spPr>
        <p:txBody>
          <a:bodyPr wrap="square" rtlCol="0">
            <a:spAutoFit/>
          </a:bodyPr>
          <a:lstStyle/>
          <a:p>
            <a:pPr defTabSz="457063"/>
            <a:r>
              <a:rPr lang="en-US" sz="2399" dirty="0">
                <a:solidFill>
                  <a:prstClr val="black"/>
                </a:solidFill>
                <a:latin typeface="Gill Sans MT" panose="020B0502020104020203"/>
              </a:rPr>
              <a:t>Result File							   					   “Business Names”</a:t>
            </a:r>
          </a:p>
        </p:txBody>
      </p:sp>
      <p:sp>
        <p:nvSpPr>
          <p:cNvPr id="3" name="Rectangle 2">
            <a:extLst>
              <a:ext uri="{FF2B5EF4-FFF2-40B4-BE49-F238E27FC236}">
                <a16:creationId xmlns:a16="http://schemas.microsoft.com/office/drawing/2014/main" id="{E933F8D7-E21E-4605-B2D0-AFC58604BE1A}"/>
              </a:ext>
            </a:extLst>
          </p:cNvPr>
          <p:cNvSpPr/>
          <p:nvPr/>
        </p:nvSpPr>
        <p:spPr>
          <a:xfrm>
            <a:off x="941674" y="1646384"/>
            <a:ext cx="5680139" cy="51352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Gill Sans MT" panose="020B0502020104020203"/>
            </a:endParaRPr>
          </a:p>
        </p:txBody>
      </p:sp>
      <p:sp>
        <p:nvSpPr>
          <p:cNvPr id="9" name="Rectangle 8">
            <a:extLst>
              <a:ext uri="{FF2B5EF4-FFF2-40B4-BE49-F238E27FC236}">
                <a16:creationId xmlns:a16="http://schemas.microsoft.com/office/drawing/2014/main" id="{4F86B232-2744-4F31-92F9-2B77E866A166}"/>
              </a:ext>
            </a:extLst>
          </p:cNvPr>
          <p:cNvSpPr/>
          <p:nvPr/>
        </p:nvSpPr>
        <p:spPr>
          <a:xfrm>
            <a:off x="7708219" y="1659449"/>
            <a:ext cx="2879051" cy="513520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Gill Sans MT" panose="020B0502020104020203"/>
            </a:endParaRPr>
          </a:p>
        </p:txBody>
      </p:sp>
    </p:spTree>
    <p:extLst>
      <p:ext uri="{BB962C8B-B14F-4D97-AF65-F5344CB8AC3E}">
        <p14:creationId xmlns:p14="http://schemas.microsoft.com/office/powerpoint/2010/main" val="38363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3CD9-9928-4570-A719-9C0346E468A2}"/>
              </a:ext>
            </a:extLst>
          </p:cNvPr>
          <p:cNvSpPr>
            <a:spLocks noGrp="1"/>
          </p:cNvSpPr>
          <p:nvPr>
            <p:ph type="title"/>
          </p:nvPr>
        </p:nvSpPr>
        <p:spPr/>
        <p:txBody>
          <a:bodyPr/>
          <a:lstStyle/>
          <a:p>
            <a:r>
              <a:rPr lang="en-US" dirty="0"/>
              <a:t>DICOM GSPS &amp; KOS</a:t>
            </a:r>
          </a:p>
        </p:txBody>
      </p:sp>
      <p:sp>
        <p:nvSpPr>
          <p:cNvPr id="3" name="Content Placeholder 2">
            <a:extLst>
              <a:ext uri="{FF2B5EF4-FFF2-40B4-BE49-F238E27FC236}">
                <a16:creationId xmlns:a16="http://schemas.microsoft.com/office/drawing/2014/main" id="{E75935C4-CAA2-4BCE-BA79-5F74E9E437AA}"/>
              </a:ext>
            </a:extLst>
          </p:cNvPr>
          <p:cNvSpPr>
            <a:spLocks noGrp="1"/>
          </p:cNvSpPr>
          <p:nvPr>
            <p:ph idx="1"/>
          </p:nvPr>
        </p:nvSpPr>
        <p:spPr>
          <a:xfrm>
            <a:off x="972493" y="1240627"/>
            <a:ext cx="10635291" cy="482292"/>
          </a:xfrm>
        </p:spPr>
        <p:txBody>
          <a:bodyPr>
            <a:normAutofit/>
          </a:bodyPr>
          <a:lstStyle/>
          <a:p>
            <a:pPr marL="0" indent="0">
              <a:buNone/>
            </a:pPr>
            <a:r>
              <a:rPr lang="en-US" sz="2399" dirty="0"/>
              <a:t>Greyscale Presentation State						Key Object Selection</a:t>
            </a:r>
          </a:p>
        </p:txBody>
      </p:sp>
      <p:pic>
        <p:nvPicPr>
          <p:cNvPr id="6" name="Picture 5">
            <a:extLst>
              <a:ext uri="{FF2B5EF4-FFF2-40B4-BE49-F238E27FC236}">
                <a16:creationId xmlns:a16="http://schemas.microsoft.com/office/drawing/2014/main" id="{E7E06F65-8284-46CE-A550-8E3155F348D8}"/>
              </a:ext>
            </a:extLst>
          </p:cNvPr>
          <p:cNvPicPr>
            <a:picLocks noChangeAspect="1"/>
          </p:cNvPicPr>
          <p:nvPr/>
        </p:nvPicPr>
        <p:blipFill rotWithShape="1">
          <a:blip r:embed="rId3"/>
          <a:srcRect b="7340"/>
          <a:stretch/>
        </p:blipFill>
        <p:spPr>
          <a:xfrm>
            <a:off x="6244559" y="1722919"/>
            <a:ext cx="4544852" cy="4936474"/>
          </a:xfrm>
          <a:prstGeom prst="rect">
            <a:avLst/>
          </a:prstGeom>
        </p:spPr>
      </p:pic>
      <p:pic>
        <p:nvPicPr>
          <p:cNvPr id="10" name="Picture 26" descr="Untitled-3">
            <a:extLst>
              <a:ext uri="{FF2B5EF4-FFF2-40B4-BE49-F238E27FC236}">
                <a16:creationId xmlns:a16="http://schemas.microsoft.com/office/drawing/2014/main" id="{097553C2-38CC-42AA-B2A3-224CBE94B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92" y="1963929"/>
            <a:ext cx="4402411" cy="4562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28">
            <a:extLst>
              <a:ext uri="{FF2B5EF4-FFF2-40B4-BE49-F238E27FC236}">
                <a16:creationId xmlns:a16="http://schemas.microsoft.com/office/drawing/2014/main" id="{F8A2946B-19D2-4905-9C1B-086F533FE299}"/>
              </a:ext>
            </a:extLst>
          </p:cNvPr>
          <p:cNvSpPr txBox="1">
            <a:spLocks noChangeArrowheads="1"/>
          </p:cNvSpPr>
          <p:nvPr/>
        </p:nvSpPr>
        <p:spPr bwMode="auto">
          <a:xfrm>
            <a:off x="2180538" y="4309743"/>
            <a:ext cx="631739" cy="430775"/>
          </a:xfrm>
          <a:prstGeom prst="rect">
            <a:avLst/>
          </a:prstGeom>
          <a:noFill/>
          <a:ln w="28575">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marL="322263" indent="-322263" defTabSz="863600" eaLnBrk="0" hangingPunct="0">
              <a:spcBef>
                <a:spcPct val="20000"/>
              </a:spcBef>
              <a:buChar char="•"/>
              <a:defRPr sz="3200" b="1">
                <a:solidFill>
                  <a:srgbClr val="008080"/>
                </a:solidFill>
                <a:latin typeface="Arial" charset="0"/>
              </a:defRPr>
            </a:lvl1pPr>
            <a:lvl2pPr marL="742950" indent="-285750" defTabSz="863600" eaLnBrk="0" hangingPunct="0">
              <a:spcBef>
                <a:spcPct val="20000"/>
              </a:spcBef>
              <a:buChar char="–"/>
              <a:defRPr sz="2800">
                <a:solidFill>
                  <a:schemeClr val="tx1"/>
                </a:solidFill>
                <a:latin typeface="Arial" charset="0"/>
              </a:defRPr>
            </a:lvl2pPr>
            <a:lvl3pPr marL="1143000" indent="-228600" defTabSz="863600" eaLnBrk="0" hangingPunct="0">
              <a:spcBef>
                <a:spcPct val="20000"/>
              </a:spcBef>
              <a:buChar char="•"/>
              <a:defRPr sz="2400">
                <a:solidFill>
                  <a:schemeClr val="tx1"/>
                </a:solidFill>
                <a:latin typeface="Arial" charset="0"/>
              </a:defRPr>
            </a:lvl3pPr>
            <a:lvl4pPr marL="1600200" indent="-228600" defTabSz="863600" eaLnBrk="0" hangingPunct="0">
              <a:spcBef>
                <a:spcPct val="20000"/>
              </a:spcBef>
              <a:buChar char="–"/>
              <a:defRPr sz="2000">
                <a:solidFill>
                  <a:schemeClr val="tx1"/>
                </a:solidFill>
                <a:latin typeface="Arial" charset="0"/>
              </a:defRPr>
            </a:lvl4pPr>
            <a:lvl5pPr marL="2057400" indent="-228600" defTabSz="863600" eaLnBrk="0" hangingPunct="0">
              <a:spcBef>
                <a:spcPct val="20000"/>
              </a:spcBef>
              <a:buChar char="»"/>
              <a:defRPr sz="2000">
                <a:solidFill>
                  <a:schemeClr val="tx1"/>
                </a:solidFill>
                <a:latin typeface="Arial" charset="0"/>
              </a:defRPr>
            </a:lvl5pPr>
            <a:lvl6pPr marL="2514600" indent="-228600" defTabSz="863600" eaLnBrk="0" fontAlgn="base" hangingPunct="0">
              <a:spcBef>
                <a:spcPct val="20000"/>
              </a:spcBef>
              <a:spcAft>
                <a:spcPct val="0"/>
              </a:spcAft>
              <a:buChar char="»"/>
              <a:defRPr sz="2000">
                <a:solidFill>
                  <a:schemeClr val="tx1"/>
                </a:solidFill>
                <a:latin typeface="Arial" charset="0"/>
              </a:defRPr>
            </a:lvl6pPr>
            <a:lvl7pPr marL="2971800" indent="-228600" defTabSz="863600" eaLnBrk="0" fontAlgn="base" hangingPunct="0">
              <a:spcBef>
                <a:spcPct val="20000"/>
              </a:spcBef>
              <a:spcAft>
                <a:spcPct val="0"/>
              </a:spcAft>
              <a:buChar char="»"/>
              <a:defRPr sz="2000">
                <a:solidFill>
                  <a:schemeClr val="tx1"/>
                </a:solidFill>
                <a:latin typeface="Arial" charset="0"/>
              </a:defRPr>
            </a:lvl7pPr>
            <a:lvl8pPr marL="3429000" indent="-228600" defTabSz="863600" eaLnBrk="0" fontAlgn="base" hangingPunct="0">
              <a:spcBef>
                <a:spcPct val="20000"/>
              </a:spcBef>
              <a:spcAft>
                <a:spcPct val="0"/>
              </a:spcAft>
              <a:buChar char="»"/>
              <a:defRPr sz="2000">
                <a:solidFill>
                  <a:schemeClr val="tx1"/>
                </a:solidFill>
                <a:latin typeface="Arial" charset="0"/>
              </a:defRPr>
            </a:lvl8pPr>
            <a:lvl9pPr marL="3886200" indent="-228600" defTabSz="863600" eaLnBrk="0" fontAlgn="base" hangingPunct="0">
              <a:spcBef>
                <a:spcPct val="20000"/>
              </a:spcBef>
              <a:spcAft>
                <a:spcPct val="0"/>
              </a:spcAft>
              <a:buChar char="»"/>
              <a:defRPr sz="2000">
                <a:solidFill>
                  <a:schemeClr val="tx1"/>
                </a:solidFill>
                <a:latin typeface="Arial" charset="0"/>
              </a:defRPr>
            </a:lvl9pPr>
          </a:lstStyle>
          <a:p>
            <a:pPr marL="322166" indent="-322166" algn="ctr" defTabSz="863341">
              <a:buNone/>
            </a:pPr>
            <a:r>
              <a:rPr lang="en-US" altLang="de-DE" sz="1000">
                <a:solidFill>
                  <a:prstClr val="white"/>
                </a:solidFill>
                <a:latin typeface="Times New Roman" pitchFamily="18" charset="0"/>
              </a:rPr>
              <a:t>Area Of</a:t>
            </a:r>
          </a:p>
          <a:p>
            <a:pPr marL="322166" indent="-322166" algn="ctr" defTabSz="863341">
              <a:buNone/>
            </a:pPr>
            <a:r>
              <a:rPr lang="en-US" altLang="de-DE" sz="1000">
                <a:solidFill>
                  <a:prstClr val="white"/>
                </a:solidFill>
                <a:latin typeface="Times New Roman" pitchFamily="18" charset="0"/>
              </a:rPr>
              <a:t>Interest</a:t>
            </a:r>
          </a:p>
        </p:txBody>
      </p:sp>
      <p:sp>
        <p:nvSpPr>
          <p:cNvPr id="13" name="Line 29">
            <a:extLst>
              <a:ext uri="{FF2B5EF4-FFF2-40B4-BE49-F238E27FC236}">
                <a16:creationId xmlns:a16="http://schemas.microsoft.com/office/drawing/2014/main" id="{FF262501-F651-4780-85E9-935991B311D8}"/>
              </a:ext>
            </a:extLst>
          </p:cNvPr>
          <p:cNvSpPr>
            <a:spLocks noChangeShapeType="1"/>
          </p:cNvSpPr>
          <p:nvPr/>
        </p:nvSpPr>
        <p:spPr bwMode="auto">
          <a:xfrm>
            <a:off x="2720787" y="4766824"/>
            <a:ext cx="684676" cy="636952"/>
          </a:xfrm>
          <a:prstGeom prst="line">
            <a:avLst/>
          </a:prstGeom>
          <a:noFill/>
          <a:ln w="28575">
            <a:solidFill>
              <a:schemeClr val="bg1"/>
            </a:solidFill>
            <a:round/>
            <a:headEnd/>
            <a:tailEnd type="triangle" w="sm" len="lg"/>
          </a:ln>
          <a:extLst>
            <a:ext uri="{909E8E84-426E-40DD-AFC4-6F175D3DCCD1}">
              <a14:hiddenFill xmlns:a14="http://schemas.microsoft.com/office/drawing/2010/main">
                <a:noFill/>
              </a14:hiddenFill>
            </a:ext>
          </a:extLst>
        </p:spPr>
        <p:txBody>
          <a:bodyPr wrap="none" anchor="ctr"/>
          <a:lstStyle/>
          <a:p>
            <a:pPr defTabSz="457063"/>
            <a:endParaRPr lang="en-US" sz="1799">
              <a:solidFill>
                <a:prstClr val="black"/>
              </a:solidFill>
              <a:latin typeface="Gill Sans MT" panose="020B0502020104020203"/>
            </a:endParaRPr>
          </a:p>
        </p:txBody>
      </p:sp>
    </p:spTree>
    <p:extLst>
      <p:ext uri="{BB962C8B-B14F-4D97-AF65-F5344CB8AC3E}">
        <p14:creationId xmlns:p14="http://schemas.microsoft.com/office/powerpoint/2010/main" val="192788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3599" dirty="0"/>
              <a:t>DICOM Information Model (Query)</a:t>
            </a:r>
          </a:p>
        </p:txBody>
      </p:sp>
      <p:sp>
        <p:nvSpPr>
          <p:cNvPr id="12291" name="Rectangle 3"/>
          <p:cNvSpPr>
            <a:spLocks noGrp="1" noChangeArrowheads="1"/>
          </p:cNvSpPr>
          <p:nvPr>
            <p:ph idx="1"/>
          </p:nvPr>
        </p:nvSpPr>
        <p:spPr>
          <a:xfrm>
            <a:off x="581040" y="1527490"/>
            <a:ext cx="8613726" cy="5116404"/>
          </a:xfrm>
        </p:spPr>
        <p:txBody>
          <a:bodyPr>
            <a:normAutofit/>
          </a:bodyPr>
          <a:lstStyle/>
          <a:p>
            <a:pPr marL="0" indent="0">
              <a:lnSpc>
                <a:spcPct val="90000"/>
              </a:lnSpc>
              <a:buNone/>
            </a:pPr>
            <a:r>
              <a:rPr lang="en-US" sz="2399" u="sng" dirty="0"/>
              <a:t>Instances</a:t>
            </a:r>
            <a:r>
              <a:rPr lang="en-US" sz="2399" dirty="0"/>
              <a:t> 	- holds acquired data </a:t>
            </a:r>
            <a:r>
              <a:rPr lang="en-US" sz="1999" dirty="0"/>
              <a:t>(Images or other IODs)</a:t>
            </a:r>
            <a:endParaRPr lang="en-US" sz="2399" dirty="0"/>
          </a:p>
          <a:p>
            <a:pPr marL="0" indent="0">
              <a:buNone/>
            </a:pPr>
            <a:r>
              <a:rPr lang="en-US" sz="2399" u="sng" dirty="0"/>
              <a:t>Series</a:t>
            </a:r>
            <a:r>
              <a:rPr lang="en-US" sz="2399" dirty="0"/>
              <a:t>		- groups related Images </a:t>
            </a:r>
            <a:r>
              <a:rPr lang="en-US" sz="1999" dirty="0"/>
              <a:t>(same step/protocol/device)</a:t>
            </a:r>
          </a:p>
          <a:p>
            <a:pPr marL="0" indent="0">
              <a:lnSpc>
                <a:spcPct val="90000"/>
              </a:lnSpc>
              <a:buNone/>
            </a:pPr>
            <a:r>
              <a:rPr lang="en-US" sz="2399" u="sng" dirty="0"/>
              <a:t>Study</a:t>
            </a:r>
            <a:r>
              <a:rPr lang="en-US" sz="2399" dirty="0"/>
              <a:t> 		- groups all Series for a given Requested Procedure</a:t>
            </a:r>
          </a:p>
          <a:p>
            <a:pPr marL="0" indent="0">
              <a:lnSpc>
                <a:spcPct val="90000"/>
              </a:lnSpc>
              <a:buNone/>
            </a:pPr>
            <a:r>
              <a:rPr lang="en-US" sz="2399" u="sng" dirty="0"/>
              <a:t>Patient</a:t>
            </a:r>
            <a:r>
              <a:rPr lang="en-US" sz="2399" dirty="0"/>
              <a:t> 	- groups all Studies for that patient</a:t>
            </a:r>
          </a:p>
          <a:p>
            <a:pPr marL="0" indent="0">
              <a:lnSpc>
                <a:spcPct val="90000"/>
              </a:lnSpc>
              <a:spcBef>
                <a:spcPts val="4199"/>
              </a:spcBef>
              <a:buNone/>
            </a:pPr>
            <a:r>
              <a:rPr lang="en-US" sz="2399" dirty="0"/>
              <a:t>DICOM uses Unique Identifiers (</a:t>
            </a:r>
            <a:r>
              <a:rPr lang="en-US" sz="2399" u="sng" dirty="0"/>
              <a:t>UID</a:t>
            </a:r>
            <a:r>
              <a:rPr lang="en-US" sz="2399" dirty="0"/>
              <a:t>s) to identify:</a:t>
            </a:r>
          </a:p>
          <a:p>
            <a:pPr lvl="1" eaLnBrk="1" hangingPunct="1">
              <a:lnSpc>
                <a:spcPct val="90000"/>
              </a:lnSpc>
            </a:pPr>
            <a:r>
              <a:rPr lang="en-US" sz="1999" dirty="0"/>
              <a:t>specific Instances (“objects”)</a:t>
            </a:r>
          </a:p>
          <a:p>
            <a:pPr lvl="1" eaLnBrk="1" hangingPunct="1">
              <a:lnSpc>
                <a:spcPct val="90000"/>
              </a:lnSpc>
            </a:pPr>
            <a:r>
              <a:rPr lang="en-US" sz="1999" dirty="0"/>
              <a:t>specific SOP Classes</a:t>
            </a:r>
          </a:p>
          <a:p>
            <a:pPr lvl="1" eaLnBrk="1" hangingPunct="1">
              <a:lnSpc>
                <a:spcPct val="90000"/>
              </a:lnSpc>
            </a:pPr>
            <a:r>
              <a:rPr lang="en-US" sz="1999" dirty="0"/>
              <a:t>specific Study / Series</a:t>
            </a:r>
          </a:p>
          <a:p>
            <a:pPr lvl="1" eaLnBrk="1" hangingPunct="1">
              <a:lnSpc>
                <a:spcPct val="90000"/>
              </a:lnSpc>
            </a:pPr>
            <a:r>
              <a:rPr lang="en-US" sz="1999" dirty="0"/>
              <a:t>. . . and many other things</a:t>
            </a:r>
          </a:p>
        </p:txBody>
      </p:sp>
      <p:sp>
        <p:nvSpPr>
          <p:cNvPr id="4" name="Rectangle 48">
            <a:extLst>
              <a:ext uri="{FF2B5EF4-FFF2-40B4-BE49-F238E27FC236}">
                <a16:creationId xmlns:a16="http://schemas.microsoft.com/office/drawing/2014/main" id="{002460CD-A12C-4DFE-A5FD-753316728A14}"/>
              </a:ext>
            </a:extLst>
          </p:cNvPr>
          <p:cNvSpPr>
            <a:spLocks noChangeArrowheads="1"/>
          </p:cNvSpPr>
          <p:nvPr/>
        </p:nvSpPr>
        <p:spPr bwMode="auto">
          <a:xfrm>
            <a:off x="9763912" y="1799813"/>
            <a:ext cx="959820" cy="599880"/>
          </a:xfrm>
          <a:prstGeom prst="rect">
            <a:avLst/>
          </a:prstGeom>
          <a:solidFill>
            <a:srgbClr val="FFCC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91416" bIns="91416" anchor="ctr" anchorCtr="1">
            <a:spAutoFit/>
          </a:bodyPr>
          <a:lstStyle/>
          <a:p>
            <a:pPr marL="345971" indent="-345971" algn="ctr" defTabSz="914126" fontAlgn="base">
              <a:lnSpc>
                <a:spcPct val="90000"/>
              </a:lnSpc>
              <a:spcBef>
                <a:spcPct val="50000"/>
              </a:spcBef>
              <a:spcAft>
                <a:spcPct val="0"/>
              </a:spcAft>
              <a:buClr>
                <a:srgbClr val="004880"/>
              </a:buClr>
            </a:pPr>
            <a:r>
              <a:rPr lang="en-US" sz="1799" b="1" dirty="0">
                <a:solidFill>
                  <a:srgbClr val="1E4191"/>
                </a:solidFill>
                <a:latin typeface="Gill Sans MT" panose="020B0502020104020203"/>
                <a:cs typeface="Arial" panose="020B0604020202020204" pitchFamily="34" charset="0"/>
              </a:rPr>
              <a:t>Patient</a:t>
            </a:r>
          </a:p>
          <a:p>
            <a:pPr marL="345971" indent="-345971" algn="ctr" defTabSz="914126" fontAlgn="base">
              <a:lnSpc>
                <a:spcPct val="90000"/>
              </a:lnSpc>
              <a:spcBef>
                <a:spcPct val="0"/>
              </a:spcBef>
              <a:spcAft>
                <a:spcPct val="0"/>
              </a:spcAft>
              <a:buClr>
                <a:srgbClr val="004880"/>
              </a:buClr>
            </a:pPr>
            <a:endParaRPr lang="en-US" sz="1200" b="1" i="1" dirty="0">
              <a:solidFill>
                <a:srgbClr val="1E4191"/>
              </a:solidFill>
              <a:latin typeface="Gill Sans MT" panose="020B0502020104020203"/>
              <a:cs typeface="Arial" panose="020B0604020202020204" pitchFamily="34" charset="0"/>
            </a:endParaRPr>
          </a:p>
        </p:txBody>
      </p:sp>
      <p:sp>
        <p:nvSpPr>
          <p:cNvPr id="5" name="Rectangle 49">
            <a:extLst>
              <a:ext uri="{FF2B5EF4-FFF2-40B4-BE49-F238E27FC236}">
                <a16:creationId xmlns:a16="http://schemas.microsoft.com/office/drawing/2014/main" id="{6CC72E63-FB92-493C-974F-C8B3E6F2F71E}"/>
              </a:ext>
            </a:extLst>
          </p:cNvPr>
          <p:cNvSpPr>
            <a:spLocks noChangeArrowheads="1"/>
          </p:cNvSpPr>
          <p:nvPr/>
        </p:nvSpPr>
        <p:spPr bwMode="auto">
          <a:xfrm>
            <a:off x="9558201" y="3123511"/>
            <a:ext cx="1371243" cy="59988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tIns="91416" bIns="91416" anchor="ctr" anchorCtr="1">
            <a:spAutoFit/>
          </a:bodyPr>
          <a:lstStyle/>
          <a:p>
            <a:pPr marL="345971" indent="-345971" algn="ctr" defTabSz="914126" fontAlgn="base">
              <a:lnSpc>
                <a:spcPct val="90000"/>
              </a:lnSpc>
              <a:spcBef>
                <a:spcPct val="50000"/>
              </a:spcBef>
              <a:spcAft>
                <a:spcPct val="0"/>
              </a:spcAft>
              <a:buClr>
                <a:srgbClr val="004880"/>
              </a:buClr>
            </a:pPr>
            <a:r>
              <a:rPr lang="en-US" sz="1799" b="1" dirty="0">
                <a:solidFill>
                  <a:srgbClr val="1E4191"/>
                </a:solidFill>
                <a:latin typeface="Gill Sans MT" panose="020B0502020104020203"/>
                <a:cs typeface="Arial" panose="020B0604020202020204" pitchFamily="34" charset="0"/>
              </a:rPr>
              <a:t>Study</a:t>
            </a:r>
          </a:p>
          <a:p>
            <a:pPr marL="345971" indent="-345971" algn="ctr" defTabSz="914126" fontAlgn="base">
              <a:lnSpc>
                <a:spcPct val="90000"/>
              </a:lnSpc>
              <a:spcBef>
                <a:spcPct val="0"/>
              </a:spcBef>
              <a:spcAft>
                <a:spcPct val="0"/>
              </a:spcAft>
              <a:buClr>
                <a:srgbClr val="004880"/>
              </a:buClr>
            </a:pPr>
            <a:endParaRPr lang="en-US" sz="1200" b="1" i="1" dirty="0">
              <a:solidFill>
                <a:srgbClr val="1E4191"/>
              </a:solidFill>
              <a:latin typeface="Gill Sans MT" panose="020B0502020104020203"/>
              <a:cs typeface="Arial" panose="020B0604020202020204" pitchFamily="34" charset="0"/>
            </a:endParaRPr>
          </a:p>
        </p:txBody>
      </p:sp>
      <p:sp>
        <p:nvSpPr>
          <p:cNvPr id="6" name="Rectangle 50">
            <a:extLst>
              <a:ext uri="{FF2B5EF4-FFF2-40B4-BE49-F238E27FC236}">
                <a16:creationId xmlns:a16="http://schemas.microsoft.com/office/drawing/2014/main" id="{B620B952-B987-4D31-94F8-ACA61CD105D7}"/>
              </a:ext>
            </a:extLst>
          </p:cNvPr>
          <p:cNvSpPr>
            <a:spLocks noChangeArrowheads="1"/>
          </p:cNvSpPr>
          <p:nvPr/>
        </p:nvSpPr>
        <p:spPr bwMode="auto">
          <a:xfrm>
            <a:off x="9822983" y="4346166"/>
            <a:ext cx="841678" cy="599880"/>
          </a:xfrm>
          <a:prstGeom prst="rect">
            <a:avLst/>
          </a:prstGeom>
          <a:solidFill>
            <a:srgbClr val="CC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91416" bIns="91416" anchor="ctr" anchorCtr="1">
            <a:spAutoFit/>
          </a:bodyPr>
          <a:lstStyle/>
          <a:p>
            <a:pPr marL="345971" indent="-345971" algn="ctr" defTabSz="914126" fontAlgn="base">
              <a:lnSpc>
                <a:spcPct val="90000"/>
              </a:lnSpc>
              <a:spcBef>
                <a:spcPct val="50000"/>
              </a:spcBef>
              <a:spcAft>
                <a:spcPct val="0"/>
              </a:spcAft>
              <a:buClr>
                <a:srgbClr val="004880"/>
              </a:buClr>
            </a:pPr>
            <a:r>
              <a:rPr lang="en-US" sz="1799" b="1" dirty="0">
                <a:solidFill>
                  <a:srgbClr val="1E4191"/>
                </a:solidFill>
                <a:latin typeface="Gill Sans MT" panose="020B0502020104020203"/>
                <a:cs typeface="Arial" panose="020B0604020202020204" pitchFamily="34" charset="0"/>
              </a:rPr>
              <a:t>Series</a:t>
            </a:r>
          </a:p>
          <a:p>
            <a:pPr marL="345971" indent="-345971" algn="ctr" defTabSz="914126" fontAlgn="base">
              <a:lnSpc>
                <a:spcPct val="90000"/>
              </a:lnSpc>
              <a:spcBef>
                <a:spcPct val="0"/>
              </a:spcBef>
              <a:spcAft>
                <a:spcPct val="0"/>
              </a:spcAft>
              <a:buClr>
                <a:srgbClr val="004880"/>
              </a:buClr>
            </a:pPr>
            <a:endParaRPr lang="en-US" sz="1200" b="1" i="1" dirty="0">
              <a:solidFill>
                <a:srgbClr val="1E4191"/>
              </a:solidFill>
              <a:latin typeface="Gill Sans MT" panose="020B0502020104020203"/>
              <a:cs typeface="Arial" panose="020B0604020202020204" pitchFamily="34" charset="0"/>
            </a:endParaRPr>
          </a:p>
        </p:txBody>
      </p:sp>
      <p:sp>
        <p:nvSpPr>
          <p:cNvPr id="7" name="Rectangle 51">
            <a:extLst>
              <a:ext uri="{FF2B5EF4-FFF2-40B4-BE49-F238E27FC236}">
                <a16:creationId xmlns:a16="http://schemas.microsoft.com/office/drawing/2014/main" id="{AB415FCA-F8F0-44B9-9128-A7C0F7C7FED0}"/>
              </a:ext>
            </a:extLst>
          </p:cNvPr>
          <p:cNvSpPr>
            <a:spLocks noChangeArrowheads="1"/>
          </p:cNvSpPr>
          <p:nvPr/>
        </p:nvSpPr>
        <p:spPr bwMode="auto">
          <a:xfrm>
            <a:off x="9701187" y="5610295"/>
            <a:ext cx="1085271" cy="683086"/>
          </a:xfrm>
          <a:prstGeom prst="rect">
            <a:avLst/>
          </a:prstGeom>
          <a:solidFill>
            <a:srgbClr val="CCE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tIns="91416" bIns="91416" anchor="ctr" anchorCtr="1">
            <a:spAutoFit/>
          </a:bodyPr>
          <a:lstStyle/>
          <a:p>
            <a:pPr marL="345971" indent="-345971" algn="ctr" defTabSz="914126" fontAlgn="base">
              <a:lnSpc>
                <a:spcPct val="90000"/>
              </a:lnSpc>
              <a:spcAft>
                <a:spcPct val="0"/>
              </a:spcAft>
              <a:buClr>
                <a:srgbClr val="004880"/>
              </a:buClr>
            </a:pPr>
            <a:r>
              <a:rPr lang="en-US" sz="1799" b="1" dirty="0">
                <a:solidFill>
                  <a:srgbClr val="1E4191"/>
                </a:solidFill>
                <a:latin typeface="Gill Sans MT" panose="020B0502020104020203"/>
                <a:cs typeface="Arial" panose="020B0604020202020204" pitchFamily="34" charset="0"/>
              </a:rPr>
              <a:t>Instance</a:t>
            </a:r>
          </a:p>
          <a:p>
            <a:pPr marL="345971" indent="-345971" algn="ctr" defTabSz="914126" fontAlgn="base">
              <a:lnSpc>
                <a:spcPct val="90000"/>
              </a:lnSpc>
              <a:spcAft>
                <a:spcPct val="0"/>
              </a:spcAft>
              <a:buClr>
                <a:srgbClr val="004880"/>
              </a:buClr>
            </a:pPr>
            <a:r>
              <a:rPr lang="en-US" sz="1799" b="1" dirty="0">
                <a:solidFill>
                  <a:srgbClr val="1E4191"/>
                </a:solidFill>
                <a:latin typeface="Gill Sans MT" panose="020B0502020104020203"/>
                <a:cs typeface="Arial" panose="020B0604020202020204" pitchFamily="34" charset="0"/>
              </a:rPr>
              <a:t>(Image)</a:t>
            </a:r>
          </a:p>
        </p:txBody>
      </p:sp>
      <p:cxnSp>
        <p:nvCxnSpPr>
          <p:cNvPr id="8" name="Straight Arrow Connector 7">
            <a:extLst>
              <a:ext uri="{FF2B5EF4-FFF2-40B4-BE49-F238E27FC236}">
                <a16:creationId xmlns:a16="http://schemas.microsoft.com/office/drawing/2014/main" id="{38139898-BE09-42A0-8F88-D25AB2C95665}"/>
              </a:ext>
            </a:extLst>
          </p:cNvPr>
          <p:cNvCxnSpPr>
            <a:cxnSpLocks/>
            <a:stCxn id="4" idx="2"/>
            <a:endCxn id="5" idx="0"/>
          </p:cNvCxnSpPr>
          <p:nvPr/>
        </p:nvCxnSpPr>
        <p:spPr>
          <a:xfrm>
            <a:off x="10243822" y="2399694"/>
            <a:ext cx="0" cy="7238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20258BE-20FA-4341-BD47-9748F3DBC622}"/>
              </a:ext>
            </a:extLst>
          </p:cNvPr>
          <p:cNvSpPr txBox="1"/>
          <p:nvPr/>
        </p:nvSpPr>
        <p:spPr>
          <a:xfrm>
            <a:off x="10313138" y="2787707"/>
            <a:ext cx="450647" cy="276927"/>
          </a:xfrm>
          <a:prstGeom prst="rect">
            <a:avLst/>
          </a:prstGeom>
          <a:noFill/>
        </p:spPr>
        <p:txBody>
          <a:bodyPr wrap="none" rtlCol="0">
            <a:spAutoFit/>
          </a:bodyPr>
          <a:lstStyle/>
          <a:p>
            <a:pPr defTabSz="914126" fontAlgn="base">
              <a:spcBef>
                <a:spcPct val="0"/>
              </a:spcBef>
              <a:spcAft>
                <a:spcPct val="0"/>
              </a:spcAft>
            </a:pPr>
            <a:r>
              <a:rPr lang="en-US" sz="1200" b="1" dirty="0">
                <a:solidFill>
                  <a:srgbClr val="000000"/>
                </a:solidFill>
                <a:latin typeface="Gill Sans MT" panose="020B0502020104020203"/>
              </a:rPr>
              <a:t>1..n</a:t>
            </a:r>
          </a:p>
        </p:txBody>
      </p:sp>
      <p:cxnSp>
        <p:nvCxnSpPr>
          <p:cNvPr id="10" name="Straight Arrow Connector 9">
            <a:extLst>
              <a:ext uri="{FF2B5EF4-FFF2-40B4-BE49-F238E27FC236}">
                <a16:creationId xmlns:a16="http://schemas.microsoft.com/office/drawing/2014/main" id="{DCAAEB06-0C4D-4972-834E-BC38A391AFED}"/>
              </a:ext>
            </a:extLst>
          </p:cNvPr>
          <p:cNvCxnSpPr>
            <a:cxnSpLocks/>
            <a:stCxn id="5" idx="2"/>
            <a:endCxn id="6" idx="0"/>
          </p:cNvCxnSpPr>
          <p:nvPr/>
        </p:nvCxnSpPr>
        <p:spPr>
          <a:xfrm>
            <a:off x="10243822" y="3723392"/>
            <a:ext cx="0" cy="6227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2C1CA6-B42F-4679-85ED-8AD2DA78E520}"/>
              </a:ext>
            </a:extLst>
          </p:cNvPr>
          <p:cNvSpPr txBox="1"/>
          <p:nvPr/>
        </p:nvSpPr>
        <p:spPr>
          <a:xfrm>
            <a:off x="10313138" y="4032268"/>
            <a:ext cx="450647" cy="276927"/>
          </a:xfrm>
          <a:prstGeom prst="rect">
            <a:avLst/>
          </a:prstGeom>
          <a:noFill/>
        </p:spPr>
        <p:txBody>
          <a:bodyPr wrap="none" rtlCol="0">
            <a:spAutoFit/>
          </a:bodyPr>
          <a:lstStyle/>
          <a:p>
            <a:pPr defTabSz="914126" fontAlgn="base">
              <a:spcBef>
                <a:spcPct val="0"/>
              </a:spcBef>
              <a:spcAft>
                <a:spcPct val="0"/>
              </a:spcAft>
            </a:pPr>
            <a:r>
              <a:rPr lang="en-US" sz="1200" b="1" dirty="0">
                <a:solidFill>
                  <a:srgbClr val="000000"/>
                </a:solidFill>
                <a:latin typeface="Gill Sans MT" panose="020B0502020104020203"/>
              </a:rPr>
              <a:t>1..n</a:t>
            </a:r>
          </a:p>
        </p:txBody>
      </p:sp>
      <p:cxnSp>
        <p:nvCxnSpPr>
          <p:cNvPr id="12" name="Straight Arrow Connector 11">
            <a:extLst>
              <a:ext uri="{FF2B5EF4-FFF2-40B4-BE49-F238E27FC236}">
                <a16:creationId xmlns:a16="http://schemas.microsoft.com/office/drawing/2014/main" id="{5C5F8568-F307-4040-B602-8EE8E8F5D223}"/>
              </a:ext>
            </a:extLst>
          </p:cNvPr>
          <p:cNvCxnSpPr>
            <a:cxnSpLocks/>
            <a:stCxn id="6" idx="2"/>
            <a:endCxn id="7" idx="0"/>
          </p:cNvCxnSpPr>
          <p:nvPr/>
        </p:nvCxnSpPr>
        <p:spPr>
          <a:xfrm>
            <a:off x="10243822" y="4946046"/>
            <a:ext cx="0" cy="6642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859D106-7DC1-4A12-9346-2E20924F6D8B}"/>
              </a:ext>
            </a:extLst>
          </p:cNvPr>
          <p:cNvSpPr txBox="1"/>
          <p:nvPr/>
        </p:nvSpPr>
        <p:spPr>
          <a:xfrm>
            <a:off x="10313138" y="5310398"/>
            <a:ext cx="450647" cy="276927"/>
          </a:xfrm>
          <a:prstGeom prst="rect">
            <a:avLst/>
          </a:prstGeom>
          <a:noFill/>
        </p:spPr>
        <p:txBody>
          <a:bodyPr wrap="none" rtlCol="0">
            <a:spAutoFit/>
          </a:bodyPr>
          <a:lstStyle/>
          <a:p>
            <a:pPr defTabSz="914126" fontAlgn="base">
              <a:spcBef>
                <a:spcPct val="0"/>
              </a:spcBef>
              <a:spcAft>
                <a:spcPct val="0"/>
              </a:spcAft>
            </a:pPr>
            <a:r>
              <a:rPr lang="en-US" sz="1200" b="1" dirty="0">
                <a:solidFill>
                  <a:srgbClr val="000000"/>
                </a:solidFill>
                <a:latin typeface="Gill Sans MT" panose="020B0502020104020203"/>
              </a:rPr>
              <a:t>1..n</a:t>
            </a:r>
          </a:p>
        </p:txBody>
      </p:sp>
    </p:spTree>
    <p:extLst>
      <p:ext uri="{BB962C8B-B14F-4D97-AF65-F5344CB8AC3E}">
        <p14:creationId xmlns:p14="http://schemas.microsoft.com/office/powerpoint/2010/main" val="15117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p:txBody>
          <a:bodyPr vert="horz" lIns="0" tIns="0" rIns="0" bIns="0" rtlCol="0" anchor="t" anchorCtr="0">
            <a:normAutofit/>
          </a:bodyPr>
          <a:lstStyle/>
          <a:p>
            <a:pPr eaLnBrk="1" hangingPunct="1"/>
            <a:r>
              <a:rPr lang="en-US" sz="3399" dirty="0"/>
              <a:t>Starting from the bottom ...</a:t>
            </a:r>
            <a:endParaRPr lang="en-US" dirty="0"/>
          </a:p>
        </p:txBody>
      </p:sp>
      <p:graphicFrame>
        <p:nvGraphicFramePr>
          <p:cNvPr id="1027" name="Object 18"/>
          <p:cNvGraphicFramePr>
            <a:graphicFrameLocks noGrp="1" noChangeAspect="1"/>
          </p:cNvGraphicFramePr>
          <p:nvPr>
            <p:ph idx="1"/>
          </p:nvPr>
        </p:nvGraphicFramePr>
        <p:xfrm>
          <a:off x="8031795" y="2126079"/>
          <a:ext cx="986431" cy="1072638"/>
        </p:xfrm>
        <a:graphic>
          <a:graphicData uri="http://schemas.openxmlformats.org/presentationml/2006/ole">
            <mc:AlternateContent xmlns:mc="http://schemas.openxmlformats.org/markup-compatibility/2006">
              <mc:Choice xmlns:v="urn:schemas-microsoft-com:vml" Requires="v">
                <p:oleObj name="Image" r:id="rId3" imgW="1461348" imgH="1588422" progId="Photoshop.Image.5">
                  <p:embed/>
                </p:oleObj>
              </mc:Choice>
              <mc:Fallback>
                <p:oleObj name="Image" r:id="rId3" imgW="1461348" imgH="1588422" progId="Photoshop.Image.5">
                  <p:embed/>
                  <p:pic>
                    <p:nvPicPr>
                      <p:cNvPr id="1027"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1795" y="2126079"/>
                        <a:ext cx="986431" cy="1072638"/>
                      </a:xfrm>
                      <a:prstGeom prst="rect">
                        <a:avLst/>
                      </a:prstGeom>
                      <a:noFill/>
                      <a:ln>
                        <a:noFill/>
                      </a:ln>
                      <a:effectLst/>
                    </p:spPr>
                  </p:pic>
                </p:oleObj>
              </mc:Fallback>
            </mc:AlternateContent>
          </a:graphicData>
        </a:graphic>
      </p:graphicFrame>
      <p:sp>
        <p:nvSpPr>
          <p:cNvPr id="1029" name="Line 6"/>
          <p:cNvSpPr>
            <a:spLocks noChangeShapeType="1"/>
          </p:cNvSpPr>
          <p:nvPr/>
        </p:nvSpPr>
        <p:spPr bwMode="auto">
          <a:xfrm>
            <a:off x="3855940" y="2667809"/>
            <a:ext cx="365982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1031" name="Text Box 19"/>
          <p:cNvSpPr txBox="1">
            <a:spLocks noChangeArrowheads="1"/>
          </p:cNvSpPr>
          <p:nvPr/>
        </p:nvSpPr>
        <p:spPr bwMode="auto">
          <a:xfrm>
            <a:off x="4392376" y="3055058"/>
            <a:ext cx="2353650"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a:solidFill>
                  <a:srgbClr val="000000"/>
                </a:solidFill>
              </a:rPr>
              <a:t>Storage Service</a:t>
            </a:r>
          </a:p>
        </p:txBody>
      </p:sp>
      <p:sp>
        <p:nvSpPr>
          <p:cNvPr id="1032" name="Text Box 20"/>
          <p:cNvSpPr txBox="1">
            <a:spLocks noChangeArrowheads="1"/>
          </p:cNvSpPr>
          <p:nvPr/>
        </p:nvSpPr>
        <p:spPr bwMode="auto">
          <a:xfrm>
            <a:off x="2165692" y="3282012"/>
            <a:ext cx="945904" cy="91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126" eaLnBrk="1" fontAlgn="base" hangingPunct="1">
              <a:spcBef>
                <a:spcPct val="0"/>
              </a:spcBef>
              <a:spcAft>
                <a:spcPct val="0"/>
              </a:spcAft>
            </a:pPr>
            <a:r>
              <a:rPr lang="en-US" sz="1799" dirty="0">
                <a:solidFill>
                  <a:srgbClr val="000000"/>
                </a:solidFill>
              </a:rPr>
              <a:t>Service</a:t>
            </a:r>
            <a:br>
              <a:rPr lang="en-US" sz="1799" dirty="0">
                <a:solidFill>
                  <a:srgbClr val="000000"/>
                </a:solidFill>
              </a:rPr>
            </a:br>
            <a:r>
              <a:rPr lang="en-US" sz="1799" dirty="0">
                <a:solidFill>
                  <a:srgbClr val="000000"/>
                </a:solidFill>
              </a:rPr>
              <a:t>Class </a:t>
            </a:r>
            <a:br>
              <a:rPr lang="en-US" sz="1799" dirty="0">
                <a:solidFill>
                  <a:srgbClr val="000000"/>
                </a:solidFill>
              </a:rPr>
            </a:br>
            <a:r>
              <a:rPr lang="en-US" sz="1799" dirty="0">
                <a:solidFill>
                  <a:srgbClr val="000000"/>
                </a:solidFill>
              </a:rPr>
              <a:t>User</a:t>
            </a:r>
          </a:p>
        </p:txBody>
      </p:sp>
      <p:sp>
        <p:nvSpPr>
          <p:cNvPr id="1033" name="Text Box 21"/>
          <p:cNvSpPr txBox="1">
            <a:spLocks noChangeArrowheads="1"/>
          </p:cNvSpPr>
          <p:nvPr/>
        </p:nvSpPr>
        <p:spPr bwMode="auto">
          <a:xfrm>
            <a:off x="8547367" y="3282012"/>
            <a:ext cx="1034780" cy="91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126" eaLnBrk="1" fontAlgn="base" hangingPunct="1">
              <a:spcBef>
                <a:spcPct val="0"/>
              </a:spcBef>
              <a:spcAft>
                <a:spcPct val="0"/>
              </a:spcAft>
            </a:pPr>
            <a:r>
              <a:rPr lang="en-US" sz="1799" dirty="0">
                <a:solidFill>
                  <a:srgbClr val="000000"/>
                </a:solidFill>
              </a:rPr>
              <a:t>Service</a:t>
            </a:r>
            <a:br>
              <a:rPr lang="en-US" sz="1799" dirty="0">
                <a:solidFill>
                  <a:srgbClr val="000000"/>
                </a:solidFill>
              </a:rPr>
            </a:br>
            <a:r>
              <a:rPr lang="en-US" sz="1799" dirty="0">
                <a:solidFill>
                  <a:srgbClr val="000000"/>
                </a:solidFill>
              </a:rPr>
              <a:t>Class </a:t>
            </a:r>
            <a:br>
              <a:rPr lang="en-US" sz="1799" dirty="0">
                <a:solidFill>
                  <a:srgbClr val="000000"/>
                </a:solidFill>
              </a:rPr>
            </a:br>
            <a:r>
              <a:rPr lang="en-US" sz="1799" dirty="0">
                <a:solidFill>
                  <a:srgbClr val="000000"/>
                </a:solidFill>
              </a:rPr>
              <a:t>Provider</a:t>
            </a:r>
          </a:p>
        </p:txBody>
      </p:sp>
      <p:sp>
        <p:nvSpPr>
          <p:cNvPr id="1034" name="Text Box 22"/>
          <p:cNvSpPr txBox="1">
            <a:spLocks noChangeArrowheads="1"/>
          </p:cNvSpPr>
          <p:nvPr/>
        </p:nvSpPr>
        <p:spPr bwMode="auto">
          <a:xfrm>
            <a:off x="3970209" y="2091696"/>
            <a:ext cx="3385256"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a:solidFill>
                  <a:srgbClr val="000000"/>
                </a:solidFill>
              </a:rPr>
              <a:t>MR Storage SOP Class</a:t>
            </a:r>
          </a:p>
        </p:txBody>
      </p:sp>
      <p:sp>
        <p:nvSpPr>
          <p:cNvPr id="1035" name="Text Box 23"/>
          <p:cNvSpPr txBox="1">
            <a:spLocks noChangeArrowheads="1"/>
          </p:cNvSpPr>
          <p:nvPr/>
        </p:nvSpPr>
        <p:spPr bwMode="auto">
          <a:xfrm>
            <a:off x="4805018" y="3934304"/>
            <a:ext cx="1623590"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a:solidFill>
                  <a:srgbClr val="000000"/>
                </a:solidFill>
              </a:rPr>
              <a:t>MR Object</a:t>
            </a:r>
          </a:p>
        </p:txBody>
      </p:sp>
      <p:sp>
        <p:nvSpPr>
          <p:cNvPr id="1036" name="Text Box 24"/>
          <p:cNvSpPr txBox="1">
            <a:spLocks noChangeArrowheads="1"/>
          </p:cNvSpPr>
          <p:nvPr/>
        </p:nvSpPr>
        <p:spPr bwMode="auto">
          <a:xfrm>
            <a:off x="3701992" y="4932581"/>
            <a:ext cx="1185553"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a:solidFill>
                  <a:srgbClr val="000000"/>
                </a:solidFill>
              </a:rPr>
              <a:t>Module</a:t>
            </a:r>
          </a:p>
        </p:txBody>
      </p:sp>
      <p:sp>
        <p:nvSpPr>
          <p:cNvPr id="1037" name="Text Box 25"/>
          <p:cNvSpPr txBox="1">
            <a:spLocks noChangeArrowheads="1"/>
          </p:cNvSpPr>
          <p:nvPr/>
        </p:nvSpPr>
        <p:spPr bwMode="auto">
          <a:xfrm>
            <a:off x="4935160" y="4932581"/>
            <a:ext cx="1185554"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a:solidFill>
                  <a:srgbClr val="000000"/>
                </a:solidFill>
              </a:rPr>
              <a:t>Module</a:t>
            </a:r>
          </a:p>
        </p:txBody>
      </p:sp>
      <p:sp>
        <p:nvSpPr>
          <p:cNvPr id="1038" name="Text Box 26"/>
          <p:cNvSpPr txBox="1">
            <a:spLocks noChangeArrowheads="1"/>
          </p:cNvSpPr>
          <p:nvPr/>
        </p:nvSpPr>
        <p:spPr bwMode="auto">
          <a:xfrm>
            <a:off x="6163565" y="4932581"/>
            <a:ext cx="1185554"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a:solidFill>
                  <a:srgbClr val="000000"/>
                </a:solidFill>
              </a:rPr>
              <a:t>Module</a:t>
            </a:r>
          </a:p>
        </p:txBody>
      </p:sp>
      <p:sp>
        <p:nvSpPr>
          <p:cNvPr id="1039" name="Text Box 27"/>
          <p:cNvSpPr txBox="1">
            <a:spLocks noChangeArrowheads="1"/>
          </p:cNvSpPr>
          <p:nvPr/>
        </p:nvSpPr>
        <p:spPr bwMode="auto">
          <a:xfrm>
            <a:off x="5352562" y="3512139"/>
            <a:ext cx="361856"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a:solidFill>
                  <a:srgbClr val="000000"/>
                </a:solidFill>
              </a:rPr>
              <a:t>+</a:t>
            </a:r>
          </a:p>
        </p:txBody>
      </p:sp>
      <p:sp>
        <p:nvSpPr>
          <p:cNvPr id="1040" name="Text Box 28"/>
          <p:cNvSpPr txBox="1">
            <a:spLocks noChangeArrowheads="1"/>
          </p:cNvSpPr>
          <p:nvPr/>
        </p:nvSpPr>
        <p:spPr bwMode="auto">
          <a:xfrm>
            <a:off x="2357731" y="6008626"/>
            <a:ext cx="1318869" cy="457081"/>
          </a:xfrm>
          <a:prstGeom prst="rect">
            <a:avLst/>
          </a:prstGeom>
          <a:solidFill>
            <a:srgbClr val="92D050"/>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dirty="0">
                <a:solidFill>
                  <a:srgbClr val="000000"/>
                </a:solidFill>
              </a:rPr>
              <a:t>Attribute</a:t>
            </a:r>
          </a:p>
        </p:txBody>
      </p:sp>
      <p:sp>
        <p:nvSpPr>
          <p:cNvPr id="1041" name="Text Box 29"/>
          <p:cNvSpPr txBox="1">
            <a:spLocks noChangeArrowheads="1"/>
          </p:cNvSpPr>
          <p:nvPr/>
        </p:nvSpPr>
        <p:spPr bwMode="auto">
          <a:xfrm>
            <a:off x="3663902" y="6008626"/>
            <a:ext cx="1318868"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dirty="0">
                <a:solidFill>
                  <a:srgbClr val="000000"/>
                </a:solidFill>
              </a:rPr>
              <a:t>Attribute</a:t>
            </a:r>
          </a:p>
        </p:txBody>
      </p:sp>
      <p:sp>
        <p:nvSpPr>
          <p:cNvPr id="1042" name="Text Box 30"/>
          <p:cNvSpPr txBox="1">
            <a:spLocks noChangeArrowheads="1"/>
          </p:cNvSpPr>
          <p:nvPr/>
        </p:nvSpPr>
        <p:spPr bwMode="auto">
          <a:xfrm>
            <a:off x="5084346" y="6008626"/>
            <a:ext cx="1318869" cy="45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126" eaLnBrk="1" fontAlgn="base" hangingPunct="1">
              <a:spcBef>
                <a:spcPct val="0"/>
              </a:spcBef>
              <a:spcAft>
                <a:spcPct val="0"/>
              </a:spcAft>
            </a:pPr>
            <a:r>
              <a:rPr lang="en-US" sz="2399">
                <a:solidFill>
                  <a:srgbClr val="000000"/>
                </a:solidFill>
              </a:rPr>
              <a:t>Attribute</a:t>
            </a:r>
          </a:p>
        </p:txBody>
      </p:sp>
      <p:grpSp>
        <p:nvGrpSpPr>
          <p:cNvPr id="1043" name="Group 35"/>
          <p:cNvGrpSpPr>
            <a:grpSpLocks/>
          </p:cNvGrpSpPr>
          <p:nvPr/>
        </p:nvGrpSpPr>
        <p:grpSpPr bwMode="auto">
          <a:xfrm>
            <a:off x="4278104" y="4434238"/>
            <a:ext cx="2534578" cy="460255"/>
            <a:chOff x="1864" y="2378"/>
            <a:chExt cx="1597" cy="290"/>
          </a:xfrm>
        </p:grpSpPr>
        <p:sp>
          <p:nvSpPr>
            <p:cNvPr id="1049" name="Line 31"/>
            <p:cNvSpPr>
              <a:spLocks noChangeShapeType="1"/>
            </p:cNvSpPr>
            <p:nvPr/>
          </p:nvSpPr>
          <p:spPr bwMode="auto">
            <a:xfrm>
              <a:off x="1864" y="2523"/>
              <a:ext cx="159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1050" name="Line 32"/>
            <p:cNvSpPr>
              <a:spLocks noChangeShapeType="1"/>
            </p:cNvSpPr>
            <p:nvPr/>
          </p:nvSpPr>
          <p:spPr bwMode="auto">
            <a:xfrm>
              <a:off x="2638" y="2378"/>
              <a:ext cx="0" cy="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1051" name="Line 33"/>
            <p:cNvSpPr>
              <a:spLocks noChangeShapeType="1"/>
            </p:cNvSpPr>
            <p:nvPr/>
          </p:nvSpPr>
          <p:spPr bwMode="auto">
            <a:xfrm>
              <a:off x="1864" y="2523"/>
              <a:ext cx="0" cy="1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1052" name="Line 34"/>
            <p:cNvSpPr>
              <a:spLocks noChangeShapeType="1"/>
            </p:cNvSpPr>
            <p:nvPr/>
          </p:nvSpPr>
          <p:spPr bwMode="auto">
            <a:xfrm>
              <a:off x="3461" y="2523"/>
              <a:ext cx="0" cy="1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126" fontAlgn="base">
                <a:spcBef>
                  <a:spcPct val="0"/>
                </a:spcBef>
                <a:spcAft>
                  <a:spcPct val="0"/>
                </a:spcAft>
              </a:pPr>
              <a:endParaRPr lang="en-US" sz="1799">
                <a:solidFill>
                  <a:srgbClr val="000000"/>
                </a:solidFill>
                <a:latin typeface="Gill Sans MT" panose="020B0502020104020203"/>
              </a:endParaRPr>
            </a:p>
          </p:txBody>
        </p:sp>
      </p:grpSp>
      <p:grpSp>
        <p:nvGrpSpPr>
          <p:cNvPr id="1044" name="Group 36"/>
          <p:cNvGrpSpPr>
            <a:grpSpLocks/>
          </p:cNvGrpSpPr>
          <p:nvPr/>
        </p:nvGrpSpPr>
        <p:grpSpPr bwMode="auto">
          <a:xfrm>
            <a:off x="3049699" y="5470606"/>
            <a:ext cx="2534578" cy="460255"/>
            <a:chOff x="1864" y="2378"/>
            <a:chExt cx="1597" cy="290"/>
          </a:xfrm>
        </p:grpSpPr>
        <p:sp>
          <p:nvSpPr>
            <p:cNvPr id="1045" name="Line 37"/>
            <p:cNvSpPr>
              <a:spLocks noChangeShapeType="1"/>
            </p:cNvSpPr>
            <p:nvPr/>
          </p:nvSpPr>
          <p:spPr bwMode="auto">
            <a:xfrm>
              <a:off x="1864" y="2523"/>
              <a:ext cx="159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1046" name="Line 38"/>
            <p:cNvSpPr>
              <a:spLocks noChangeShapeType="1"/>
            </p:cNvSpPr>
            <p:nvPr/>
          </p:nvSpPr>
          <p:spPr bwMode="auto">
            <a:xfrm>
              <a:off x="2638" y="2378"/>
              <a:ext cx="0" cy="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1047" name="Line 39"/>
            <p:cNvSpPr>
              <a:spLocks noChangeShapeType="1"/>
            </p:cNvSpPr>
            <p:nvPr/>
          </p:nvSpPr>
          <p:spPr bwMode="auto">
            <a:xfrm>
              <a:off x="1864" y="2523"/>
              <a:ext cx="0" cy="1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126" fontAlgn="base">
                <a:spcBef>
                  <a:spcPct val="0"/>
                </a:spcBef>
                <a:spcAft>
                  <a:spcPct val="0"/>
                </a:spcAft>
              </a:pPr>
              <a:endParaRPr lang="en-US" sz="1799">
                <a:solidFill>
                  <a:srgbClr val="000000"/>
                </a:solidFill>
                <a:latin typeface="Gill Sans MT" panose="020B0502020104020203"/>
              </a:endParaRPr>
            </a:p>
          </p:txBody>
        </p:sp>
        <p:sp>
          <p:nvSpPr>
            <p:cNvPr id="1048" name="Line 40"/>
            <p:cNvSpPr>
              <a:spLocks noChangeShapeType="1"/>
            </p:cNvSpPr>
            <p:nvPr/>
          </p:nvSpPr>
          <p:spPr bwMode="auto">
            <a:xfrm>
              <a:off x="3461" y="2523"/>
              <a:ext cx="0" cy="1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defTabSz="914126" fontAlgn="base">
                <a:spcBef>
                  <a:spcPct val="0"/>
                </a:spcBef>
                <a:spcAft>
                  <a:spcPct val="0"/>
                </a:spcAft>
              </a:pPr>
              <a:endParaRPr lang="en-US" sz="1799">
                <a:solidFill>
                  <a:srgbClr val="000000"/>
                </a:solidFill>
                <a:latin typeface="Gill Sans MT" panose="020B0502020104020203"/>
              </a:endParaRPr>
            </a:p>
          </p:txBody>
        </p:sp>
      </p:grpSp>
      <p:pic>
        <p:nvPicPr>
          <p:cNvPr id="2" name="Picture 1">
            <a:extLst>
              <a:ext uri="{FF2B5EF4-FFF2-40B4-BE49-F238E27FC236}">
                <a16:creationId xmlns:a16="http://schemas.microsoft.com/office/drawing/2014/main" id="{B1DF1BDB-068B-4A43-95AB-40BF677AF6CD}"/>
              </a:ext>
            </a:extLst>
          </p:cNvPr>
          <p:cNvPicPr>
            <a:picLocks noChangeAspect="1"/>
          </p:cNvPicPr>
          <p:nvPr/>
        </p:nvPicPr>
        <p:blipFill>
          <a:blip r:embed="rId5"/>
          <a:stretch>
            <a:fillRect/>
          </a:stretch>
        </p:blipFill>
        <p:spPr>
          <a:xfrm>
            <a:off x="1655876" y="2086382"/>
            <a:ext cx="1743153" cy="1310413"/>
          </a:xfrm>
          <a:prstGeom prst="rect">
            <a:avLst/>
          </a:prstGeom>
        </p:spPr>
      </p:pic>
      <p:pic>
        <p:nvPicPr>
          <p:cNvPr id="3" name="Picture 2">
            <a:extLst>
              <a:ext uri="{FF2B5EF4-FFF2-40B4-BE49-F238E27FC236}">
                <a16:creationId xmlns:a16="http://schemas.microsoft.com/office/drawing/2014/main" id="{4F6AEDA2-0FA5-43BF-8CB7-EDCE0EAE9C39}"/>
              </a:ext>
            </a:extLst>
          </p:cNvPr>
          <p:cNvPicPr>
            <a:picLocks noChangeAspect="1"/>
          </p:cNvPicPr>
          <p:nvPr/>
        </p:nvPicPr>
        <p:blipFill>
          <a:blip r:embed="rId6"/>
          <a:stretch>
            <a:fillRect/>
          </a:stretch>
        </p:blipFill>
        <p:spPr>
          <a:xfrm>
            <a:off x="8886906" y="2338272"/>
            <a:ext cx="1273842" cy="956906"/>
          </a:xfrm>
          <a:prstGeom prst="rect">
            <a:avLst/>
          </a:prstGeom>
        </p:spPr>
      </p:pic>
    </p:spTree>
    <p:extLst>
      <p:ext uri="{BB962C8B-B14F-4D97-AF65-F5344CB8AC3E}">
        <p14:creationId xmlns:p14="http://schemas.microsoft.com/office/powerpoint/2010/main" val="412408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FDBF6A-FABA-4575-BBAF-5DAAC0A63D2F}"/>
              </a:ext>
            </a:extLst>
          </p:cNvPr>
          <p:cNvPicPr>
            <a:picLocks noChangeAspect="1"/>
          </p:cNvPicPr>
          <p:nvPr/>
        </p:nvPicPr>
        <p:blipFill>
          <a:blip r:embed="rId3"/>
          <a:stretch>
            <a:fillRect/>
          </a:stretch>
        </p:blipFill>
        <p:spPr>
          <a:xfrm>
            <a:off x="6895342" y="3984091"/>
            <a:ext cx="1385147" cy="975143"/>
          </a:xfrm>
          <a:prstGeom prst="rect">
            <a:avLst/>
          </a:prstGeom>
          <a:ln>
            <a:solidFill>
              <a:srgbClr val="00B0F0"/>
            </a:solidFill>
          </a:ln>
        </p:spPr>
      </p:pic>
      <p:sp>
        <p:nvSpPr>
          <p:cNvPr id="5" name="Title 4">
            <a:extLst>
              <a:ext uri="{FF2B5EF4-FFF2-40B4-BE49-F238E27FC236}">
                <a16:creationId xmlns:a16="http://schemas.microsoft.com/office/drawing/2014/main" id="{DD77BAF9-2CF9-4682-9EA6-FF94DC28B093}"/>
              </a:ext>
            </a:extLst>
          </p:cNvPr>
          <p:cNvSpPr>
            <a:spLocks noGrp="1"/>
          </p:cNvSpPr>
          <p:nvPr>
            <p:ph type="title"/>
          </p:nvPr>
        </p:nvSpPr>
        <p:spPr/>
        <p:txBody>
          <a:bodyPr>
            <a:normAutofit fontScale="90000"/>
          </a:bodyPr>
          <a:lstStyle/>
          <a:p>
            <a:r>
              <a:rPr lang="en-US" sz="3199" dirty="0"/>
              <a:t> DICOM :  A Family of Protocols</a:t>
            </a:r>
          </a:p>
        </p:txBody>
      </p:sp>
      <p:graphicFrame>
        <p:nvGraphicFramePr>
          <p:cNvPr id="7" name="Object 7">
            <a:extLst>
              <a:ext uri="{FF2B5EF4-FFF2-40B4-BE49-F238E27FC236}">
                <a16:creationId xmlns:a16="http://schemas.microsoft.com/office/drawing/2014/main" id="{0E23B37D-DE29-4352-9E53-99A62159A9E7}"/>
              </a:ext>
            </a:extLst>
          </p:cNvPr>
          <p:cNvGraphicFramePr>
            <a:graphicFrameLocks noChangeAspect="1"/>
          </p:cNvGraphicFramePr>
          <p:nvPr/>
        </p:nvGraphicFramePr>
        <p:xfrm>
          <a:off x="6049393" y="4148577"/>
          <a:ext cx="1003039" cy="1090329"/>
        </p:xfrm>
        <a:graphic>
          <a:graphicData uri="http://schemas.openxmlformats.org/presentationml/2006/ole">
            <mc:AlternateContent xmlns:mc="http://schemas.openxmlformats.org/markup-compatibility/2006">
              <mc:Choice xmlns:v="urn:schemas-microsoft-com:vml" Requires="v">
                <p:oleObj name="Image" r:id="rId4" imgW="1461348" imgH="1588422" progId="Photoshop.Image.5">
                  <p:embed/>
                </p:oleObj>
              </mc:Choice>
              <mc:Fallback>
                <p:oleObj name="Image" r:id="rId4" imgW="1461348" imgH="1588422" progId="Photoshop.Image.5">
                  <p:embed/>
                  <p:pic>
                    <p:nvPicPr>
                      <p:cNvPr id="7" name="Object 7">
                        <a:extLst>
                          <a:ext uri="{FF2B5EF4-FFF2-40B4-BE49-F238E27FC236}">
                            <a16:creationId xmlns:a16="http://schemas.microsoft.com/office/drawing/2014/main" id="{0E23B37D-DE29-4352-9E53-99A62159A9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393" y="4148577"/>
                        <a:ext cx="1003039" cy="1090329"/>
                      </a:xfrm>
                      <a:prstGeom prst="rect">
                        <a:avLst/>
                      </a:prstGeom>
                      <a:noFill/>
                      <a:ln w="9525">
                        <a:solidFill>
                          <a:srgbClr val="00B0F0"/>
                        </a:solidFill>
                        <a:miter lim="800000"/>
                        <a:headEnd/>
                        <a:tailEnd/>
                      </a:ln>
                      <a:effectLst/>
                    </p:spPr>
                  </p:pic>
                </p:oleObj>
              </mc:Fallback>
            </mc:AlternateContent>
          </a:graphicData>
        </a:graphic>
      </p:graphicFrame>
      <p:pic>
        <p:nvPicPr>
          <p:cNvPr id="8" name="Picture 5" descr="C:\Files\My Documents\My Pictures\Medical Graphics\Aplio-013016.jpg">
            <a:extLst>
              <a:ext uri="{FF2B5EF4-FFF2-40B4-BE49-F238E27FC236}">
                <a16:creationId xmlns:a16="http://schemas.microsoft.com/office/drawing/2014/main" id="{B52D4998-EFD3-43B4-A1DA-1086AC37E3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6502" y="3918449"/>
            <a:ext cx="699906" cy="1096676"/>
          </a:xfrm>
          <a:prstGeom prst="rect">
            <a:avLst/>
          </a:prstGeom>
          <a:noFill/>
          <a:ln w="9525">
            <a:solidFill>
              <a:srgbClr val="48B68C"/>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C:\Files\My Documents\My Pictures\Medical Graphics\Mammo-System.jpg">
            <a:extLst>
              <a:ext uri="{FF2B5EF4-FFF2-40B4-BE49-F238E27FC236}">
                <a16:creationId xmlns:a16="http://schemas.microsoft.com/office/drawing/2014/main" id="{CDD392D0-2B56-4EAC-9ADF-4009F4863A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7568" y="4110487"/>
            <a:ext cx="836394" cy="982407"/>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C:\Files\My Documents\My Pictures\Medical Graphics\CathLab.jpg">
            <a:extLst>
              <a:ext uri="{FF2B5EF4-FFF2-40B4-BE49-F238E27FC236}">
                <a16:creationId xmlns:a16="http://schemas.microsoft.com/office/drawing/2014/main" id="{4C3DBCC3-4B59-479F-99F3-2EB911EB07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2654" y="3996215"/>
            <a:ext cx="1174444" cy="939555"/>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222A177C-23F5-4EA4-9B77-B7FA983D8061}"/>
              </a:ext>
            </a:extLst>
          </p:cNvPr>
          <p:cNvSpPr txBox="1">
            <a:spLocks/>
          </p:cNvSpPr>
          <p:nvPr/>
        </p:nvSpPr>
        <p:spPr>
          <a:xfrm>
            <a:off x="1564894" y="1584477"/>
            <a:ext cx="7863609" cy="934793"/>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457063">
              <a:buClr>
                <a:srgbClr val="4590B8"/>
              </a:buClr>
              <a:buNone/>
            </a:pPr>
            <a:r>
              <a:rPr lang="en-US" sz="2799" dirty="0">
                <a:solidFill>
                  <a:srgbClr val="3D3D3D"/>
                </a:solidFill>
                <a:latin typeface="Gill Sans MT" panose="020B0502020104020203"/>
              </a:rPr>
              <a:t>Protocol</a:t>
            </a:r>
          </a:p>
          <a:p>
            <a:pPr marL="629811" lvl="1" indent="-305908" defTabSz="457063">
              <a:spcBef>
                <a:spcPts val="0"/>
              </a:spcBef>
              <a:buClr>
                <a:srgbClr val="4590B8"/>
              </a:buClr>
              <a:buFont typeface="Wingdings" panose="05000000000000000000" pitchFamily="2" charset="2"/>
              <a:buChar char="§"/>
            </a:pPr>
            <a:r>
              <a:rPr lang="en-US" sz="2399" dirty="0">
                <a:solidFill>
                  <a:srgbClr val="3D3D3D"/>
                </a:solidFill>
                <a:latin typeface="Gill Sans MT" panose="020B0502020104020203"/>
              </a:rPr>
              <a:t>Specifies how two </a:t>
            </a:r>
            <a:r>
              <a:rPr lang="en-US" sz="2399" u="sng" dirty="0">
                <a:solidFill>
                  <a:srgbClr val="3D3D3D"/>
                </a:solidFill>
                <a:latin typeface="Gill Sans MT" panose="020B0502020104020203"/>
              </a:rPr>
              <a:t>systems</a:t>
            </a:r>
            <a:r>
              <a:rPr lang="en-US" sz="2399" dirty="0">
                <a:solidFill>
                  <a:srgbClr val="3D3D3D"/>
                </a:solidFill>
                <a:latin typeface="Gill Sans MT" panose="020B0502020104020203"/>
              </a:rPr>
              <a:t> exchange </a:t>
            </a:r>
            <a:r>
              <a:rPr lang="en-US" sz="2399" u="sng" dirty="0">
                <a:solidFill>
                  <a:srgbClr val="3D3D3D"/>
                </a:solidFill>
                <a:latin typeface="Gill Sans MT" panose="020B0502020104020203"/>
              </a:rPr>
              <a:t>information</a:t>
            </a:r>
          </a:p>
        </p:txBody>
      </p:sp>
      <p:pic>
        <p:nvPicPr>
          <p:cNvPr id="12" name="Picture 2" descr="C:\Files\My Documents\My Pictures\Medical Graphics\ct-scanner.jpg">
            <a:extLst>
              <a:ext uri="{FF2B5EF4-FFF2-40B4-BE49-F238E27FC236}">
                <a16:creationId xmlns:a16="http://schemas.microsoft.com/office/drawing/2014/main" id="{927826CD-5944-42FF-9669-DB5E2052AA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3384" y="4226343"/>
            <a:ext cx="1307759" cy="882420"/>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BDF2B222-486E-41BE-8B77-183425E002F4}"/>
              </a:ext>
            </a:extLst>
          </p:cNvPr>
          <p:cNvSpPr txBox="1">
            <a:spLocks/>
          </p:cNvSpPr>
          <p:nvPr/>
        </p:nvSpPr>
        <p:spPr bwMode="auto">
          <a:xfrm>
            <a:off x="1564894" y="2823360"/>
            <a:ext cx="7863608" cy="1095089"/>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126"/>
            <a:r>
              <a:rPr lang="en-US" sz="2799" b="0" kern="0" dirty="0">
                <a:solidFill>
                  <a:srgbClr val="3D3D3D"/>
                </a:solidFill>
                <a:latin typeface="Gill Sans MT" panose="020B0502020104020203"/>
              </a:rPr>
              <a:t>Many kinds of </a:t>
            </a:r>
            <a:r>
              <a:rPr lang="en-US" sz="2799" b="0" u="sng" kern="0" dirty="0">
                <a:solidFill>
                  <a:srgbClr val="3D3D3D"/>
                </a:solidFill>
                <a:latin typeface="Gill Sans MT" panose="020B0502020104020203"/>
              </a:rPr>
              <a:t>Systems</a:t>
            </a:r>
            <a:r>
              <a:rPr lang="en-US" sz="2799" b="0" kern="0" dirty="0">
                <a:solidFill>
                  <a:srgbClr val="3D3D3D"/>
                </a:solidFill>
                <a:latin typeface="Gill Sans MT" panose="020B0502020104020203"/>
              </a:rPr>
              <a:t>:</a:t>
            </a:r>
          </a:p>
          <a:p>
            <a:pPr marL="457063" lvl="2" indent="-166638" defTabSz="914126"/>
            <a:r>
              <a:rPr lang="en-US" sz="2399" kern="0" dirty="0">
                <a:solidFill>
                  <a:srgbClr val="3D3D3D"/>
                </a:solidFill>
                <a:latin typeface="Gill Sans MT" panose="020B0502020104020203"/>
              </a:rPr>
              <a:t> Modalities, PACS / VNA, RIS, Workstations, EMR, …</a:t>
            </a:r>
          </a:p>
        </p:txBody>
      </p:sp>
      <p:sp>
        <p:nvSpPr>
          <p:cNvPr id="14" name="Content Placeholder 2">
            <a:extLst>
              <a:ext uri="{FF2B5EF4-FFF2-40B4-BE49-F238E27FC236}">
                <a16:creationId xmlns:a16="http://schemas.microsoft.com/office/drawing/2014/main" id="{A62E89FB-3316-43F1-A092-2A1DDB56B995}"/>
              </a:ext>
            </a:extLst>
          </p:cNvPr>
          <p:cNvSpPr txBox="1">
            <a:spLocks/>
          </p:cNvSpPr>
          <p:nvPr/>
        </p:nvSpPr>
        <p:spPr bwMode="auto">
          <a:xfrm>
            <a:off x="1564894" y="5500177"/>
            <a:ext cx="8026848" cy="109419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126"/>
            <a:r>
              <a:rPr lang="en-US" sz="2799" b="0" kern="0" dirty="0">
                <a:solidFill>
                  <a:srgbClr val="3D3D3D"/>
                </a:solidFill>
                <a:latin typeface="Gill Sans MT" panose="020B0502020104020203"/>
              </a:rPr>
              <a:t>Many kinds of </a:t>
            </a:r>
            <a:r>
              <a:rPr lang="en-US" sz="2799" b="0" u="sng" kern="0" dirty="0">
                <a:solidFill>
                  <a:srgbClr val="3D3D3D"/>
                </a:solidFill>
                <a:latin typeface="Gill Sans MT" panose="020B0502020104020203"/>
              </a:rPr>
              <a:t>Information</a:t>
            </a:r>
            <a:r>
              <a:rPr lang="en-US" sz="2799" b="0" kern="0" dirty="0">
                <a:solidFill>
                  <a:srgbClr val="3D3D3D"/>
                </a:solidFill>
                <a:latin typeface="Gill Sans MT" panose="020B0502020104020203"/>
              </a:rPr>
              <a:t>:</a:t>
            </a:r>
          </a:p>
          <a:p>
            <a:pPr marL="457063" lvl="2" indent="-166638" defTabSz="914126"/>
            <a:r>
              <a:rPr lang="en-US" sz="2399" kern="0" dirty="0">
                <a:solidFill>
                  <a:srgbClr val="3D3D3D"/>
                </a:solidFill>
                <a:latin typeface="Gill Sans MT" panose="020B0502020104020203"/>
              </a:rPr>
              <a:t> Images, worklists, measurements, surfaces, audit logs, …</a:t>
            </a:r>
          </a:p>
        </p:txBody>
      </p:sp>
      <p:sp>
        <p:nvSpPr>
          <p:cNvPr id="15" name="Content Placeholder 2">
            <a:extLst>
              <a:ext uri="{FF2B5EF4-FFF2-40B4-BE49-F238E27FC236}">
                <a16:creationId xmlns:a16="http://schemas.microsoft.com/office/drawing/2014/main" id="{E97924EE-E7B8-4D82-94BE-5C28BE8B0EC1}"/>
              </a:ext>
            </a:extLst>
          </p:cNvPr>
          <p:cNvSpPr txBox="1">
            <a:spLocks/>
          </p:cNvSpPr>
          <p:nvPr/>
        </p:nvSpPr>
        <p:spPr bwMode="auto">
          <a:xfrm>
            <a:off x="8474738" y="4288187"/>
            <a:ext cx="1385147" cy="109419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126"/>
            <a:r>
              <a:rPr lang="en-US" sz="3199" kern="0" dirty="0">
                <a:solidFill>
                  <a:srgbClr val="3D3D3D"/>
                </a:solidFill>
                <a:latin typeface="Gill Sans MT" panose="020B0502020104020203"/>
              </a:rPr>
              <a:t>…</a:t>
            </a:r>
          </a:p>
        </p:txBody>
      </p:sp>
    </p:spTree>
    <p:extLst>
      <p:ext uri="{BB962C8B-B14F-4D97-AF65-F5344CB8AC3E}">
        <p14:creationId xmlns:p14="http://schemas.microsoft.com/office/powerpoint/2010/main" val="36902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z="3599" i="1" dirty="0"/>
              <a:t>DICOM Terms</a:t>
            </a:r>
            <a:r>
              <a:rPr lang="en-US" sz="3599" dirty="0"/>
              <a:t>:  Attribute</a:t>
            </a:r>
          </a:p>
        </p:txBody>
      </p:sp>
      <p:graphicFrame>
        <p:nvGraphicFramePr>
          <p:cNvPr id="10457" name="Group 217"/>
          <p:cNvGraphicFramePr>
            <a:graphicFrameLocks noGrp="1"/>
          </p:cNvGraphicFramePr>
          <p:nvPr>
            <p:ph idx="1"/>
          </p:nvPr>
        </p:nvGraphicFramePr>
        <p:xfrm>
          <a:off x="1971162" y="2599320"/>
          <a:ext cx="8246502" cy="915750"/>
        </p:xfrm>
        <a:graphic>
          <a:graphicData uri="http://schemas.openxmlformats.org/drawingml/2006/table">
            <a:tbl>
              <a:tblPr/>
              <a:tblGrid>
                <a:gridCol w="1793895">
                  <a:extLst>
                    <a:ext uri="{9D8B030D-6E8A-4147-A177-3AD203B41FA5}">
                      <a16:colId xmlns:a16="http://schemas.microsoft.com/office/drawing/2014/main" val="20000"/>
                    </a:ext>
                  </a:extLst>
                </a:gridCol>
                <a:gridCol w="2474996">
                  <a:extLst>
                    <a:ext uri="{9D8B030D-6E8A-4147-A177-3AD203B41FA5}">
                      <a16:colId xmlns:a16="http://schemas.microsoft.com/office/drawing/2014/main" val="20001"/>
                    </a:ext>
                  </a:extLst>
                </a:gridCol>
                <a:gridCol w="681276">
                  <a:extLst>
                    <a:ext uri="{9D8B030D-6E8A-4147-A177-3AD203B41FA5}">
                      <a16:colId xmlns:a16="http://schemas.microsoft.com/office/drawing/2014/main" val="20002"/>
                    </a:ext>
                  </a:extLst>
                </a:gridCol>
                <a:gridCol w="679657">
                  <a:extLst>
                    <a:ext uri="{9D8B030D-6E8A-4147-A177-3AD203B41FA5}">
                      <a16:colId xmlns:a16="http://schemas.microsoft.com/office/drawing/2014/main" val="20003"/>
                    </a:ext>
                  </a:extLst>
                </a:gridCol>
                <a:gridCol w="2616678">
                  <a:extLst>
                    <a:ext uri="{9D8B030D-6E8A-4147-A177-3AD203B41FA5}">
                      <a16:colId xmlns:a16="http://schemas.microsoft.com/office/drawing/2014/main" val="20004"/>
                    </a:ext>
                  </a:extLst>
                </a:gridCol>
              </a:tblGrid>
              <a:tr h="4539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Tag</a:t>
                      </a:r>
                    </a:p>
                  </a:txBody>
                  <a:tcPr marL="93210" marR="93210" marT="45708" marB="4570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Attribute Name</a:t>
                      </a:r>
                    </a:p>
                  </a:txBody>
                  <a:tcPr marL="93210" marR="93210"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VR</a:t>
                      </a:r>
                    </a:p>
                  </a:txBody>
                  <a:tcPr marL="93210" marR="93210"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VM</a:t>
                      </a:r>
                    </a:p>
                  </a:txBody>
                  <a:tcPr marL="93210" marR="93210"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80"/>
                          </a:solidFill>
                          <a:effectLst/>
                          <a:latin typeface="Arial" charset="0"/>
                        </a:rPr>
                        <a:t>Value</a:t>
                      </a:r>
                    </a:p>
                  </a:txBody>
                  <a:tcPr marL="93210" marR="93210" marT="45708" marB="4570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618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8080"/>
                          </a:solidFill>
                          <a:effectLst/>
                          <a:latin typeface="Arial" charset="0"/>
                        </a:rPr>
                        <a:t>(</a:t>
                      </a:r>
                      <a:r>
                        <a:rPr kumimoji="0" lang="en-US" sz="2000" b="1" i="0" u="none" strike="noStrike" cap="none" normalizeH="0" baseline="0" dirty="0">
                          <a:ln>
                            <a:noFill/>
                          </a:ln>
                          <a:solidFill>
                            <a:schemeClr val="tx1"/>
                          </a:solidFill>
                          <a:effectLst/>
                          <a:latin typeface="Arial" charset="0"/>
                        </a:rPr>
                        <a:t>0010</a:t>
                      </a:r>
                      <a:r>
                        <a:rPr kumimoji="0" lang="en-US" sz="2000" b="1" i="0" u="none" strike="noStrike" cap="none" normalizeH="0" baseline="0" dirty="0">
                          <a:ln>
                            <a:noFill/>
                          </a:ln>
                          <a:solidFill>
                            <a:srgbClr val="00B0F0"/>
                          </a:solidFill>
                          <a:effectLst/>
                          <a:latin typeface="Arial" charset="0"/>
                        </a:rPr>
                        <a:t>,</a:t>
                      </a:r>
                      <a:r>
                        <a:rPr kumimoji="0" lang="en-US" sz="2000" b="1" i="0" u="none" strike="noStrike" cap="none" normalizeH="0" baseline="0" dirty="0">
                          <a:ln>
                            <a:noFill/>
                          </a:ln>
                          <a:solidFill>
                            <a:schemeClr val="tx1"/>
                          </a:solidFill>
                          <a:effectLst/>
                          <a:latin typeface="Arial" charset="0"/>
                        </a:rPr>
                        <a:t>0010</a:t>
                      </a:r>
                      <a:r>
                        <a:rPr kumimoji="0" lang="en-US" sz="2000" b="0" i="0" u="none" strike="noStrike" cap="none" normalizeH="0" baseline="0" dirty="0">
                          <a:ln>
                            <a:noFill/>
                          </a:ln>
                          <a:solidFill>
                            <a:srgbClr val="008080"/>
                          </a:solidFill>
                          <a:effectLst/>
                          <a:latin typeface="Arial" charset="0"/>
                        </a:rPr>
                        <a:t>)</a:t>
                      </a:r>
                    </a:p>
                  </a:txBody>
                  <a:tcPr marL="93210" marR="93210" marT="45708" marB="4570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8080"/>
                          </a:solidFill>
                          <a:effectLst/>
                          <a:latin typeface="Arial" charset="0"/>
                        </a:rPr>
                        <a:t>Patient Name</a:t>
                      </a:r>
                    </a:p>
                  </a:txBody>
                  <a:tcPr marL="93210" marR="93210"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8080"/>
                          </a:solidFill>
                          <a:effectLst/>
                          <a:latin typeface="Arial" charset="0"/>
                        </a:rPr>
                        <a:t>PN</a:t>
                      </a:r>
                    </a:p>
                  </a:txBody>
                  <a:tcPr marL="93210" marR="93210"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008080"/>
                          </a:solidFill>
                          <a:effectLst/>
                          <a:latin typeface="Arial" charset="0"/>
                        </a:rPr>
                        <a:t>1</a:t>
                      </a:r>
                    </a:p>
                  </a:txBody>
                  <a:tcPr marL="93210" marR="93210"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rPr>
                        <a:t>Smith^John</a:t>
                      </a:r>
                      <a:r>
                        <a:rPr kumimoji="0" lang="en-US" sz="2000" b="1" i="0" u="none" strike="noStrike" cap="none" normalizeH="0" baseline="0" dirty="0">
                          <a:ln>
                            <a:noFill/>
                          </a:ln>
                          <a:solidFill>
                            <a:schemeClr val="tx1"/>
                          </a:solidFill>
                          <a:effectLst/>
                          <a:latin typeface="Arial" charset="0"/>
                        </a:rPr>
                        <a:t>^^^</a:t>
                      </a:r>
                    </a:p>
                  </a:txBody>
                  <a:tcPr marL="93210" marR="93210" marT="45708" marB="4570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195" name="Rectangle 3"/>
          <p:cNvSpPr>
            <a:spLocks noGrp="1" noChangeArrowheads="1"/>
          </p:cNvSpPr>
          <p:nvPr>
            <p:ph type="body" sz="half" idx="4294967295"/>
          </p:nvPr>
        </p:nvSpPr>
        <p:spPr>
          <a:xfrm>
            <a:off x="1971162" y="4092403"/>
            <a:ext cx="8716280" cy="2764705"/>
          </a:xfrm>
        </p:spPr>
        <p:txBody>
          <a:bodyPr>
            <a:normAutofit/>
          </a:bodyPr>
          <a:lstStyle/>
          <a:p>
            <a:pPr>
              <a:lnSpc>
                <a:spcPct val="110000"/>
              </a:lnSpc>
              <a:spcBef>
                <a:spcPts val="300"/>
              </a:spcBef>
            </a:pPr>
            <a:r>
              <a:rPr lang="en-US" sz="2199" dirty="0"/>
              <a:t>Tag (Group #, Element #): </a:t>
            </a:r>
            <a:br>
              <a:rPr lang="en-US" sz="2199" dirty="0"/>
            </a:br>
            <a:r>
              <a:rPr lang="en-US" sz="2199" dirty="0"/>
              <a:t>             to identify an attribute/data element</a:t>
            </a:r>
            <a:endParaRPr lang="en-US" sz="1600" dirty="0"/>
          </a:p>
          <a:p>
            <a:pPr>
              <a:lnSpc>
                <a:spcPct val="110000"/>
              </a:lnSpc>
              <a:spcBef>
                <a:spcPts val="300"/>
              </a:spcBef>
            </a:pPr>
            <a:r>
              <a:rPr lang="en-US" sz="2199" dirty="0"/>
              <a:t>Value Representation (VR): </a:t>
            </a:r>
            <a:br>
              <a:rPr lang="en-US" sz="2199" dirty="0"/>
            </a:br>
            <a:r>
              <a:rPr lang="en-US" sz="2199" dirty="0"/>
              <a:t>             data type used to encode the value(s)</a:t>
            </a:r>
            <a:endParaRPr lang="en-US" sz="1600" dirty="0"/>
          </a:p>
          <a:p>
            <a:pPr>
              <a:lnSpc>
                <a:spcPct val="110000"/>
              </a:lnSpc>
              <a:spcBef>
                <a:spcPts val="300"/>
              </a:spcBef>
            </a:pPr>
            <a:r>
              <a:rPr lang="en-US" sz="2199" dirty="0"/>
              <a:t>Value Multiplicity (VM): </a:t>
            </a:r>
            <a:br>
              <a:rPr lang="en-US" sz="2199" dirty="0"/>
            </a:br>
            <a:r>
              <a:rPr lang="en-US" sz="2199" dirty="0"/>
              <a:t>             how many values can be in the attribute</a:t>
            </a:r>
          </a:p>
        </p:txBody>
      </p:sp>
      <p:sp>
        <p:nvSpPr>
          <p:cNvPr id="8216" name="Rectangle 137"/>
          <p:cNvSpPr>
            <a:spLocks noChangeArrowheads="1"/>
          </p:cNvSpPr>
          <p:nvPr/>
        </p:nvSpPr>
        <p:spPr bwMode="auto">
          <a:xfrm>
            <a:off x="1833086" y="1980358"/>
            <a:ext cx="7990980" cy="49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797" indent="-342797" defTabSz="914126" fontAlgn="base">
              <a:lnSpc>
                <a:spcPct val="90000"/>
              </a:lnSpc>
              <a:spcBef>
                <a:spcPct val="20000"/>
              </a:spcBef>
              <a:spcAft>
                <a:spcPct val="0"/>
              </a:spcAft>
            </a:pPr>
            <a:r>
              <a:rPr lang="en-US" sz="2199" b="1" i="1" dirty="0">
                <a:solidFill>
                  <a:srgbClr val="008080"/>
                </a:solidFill>
                <a:latin typeface="Gill Sans MT" panose="020B0502020104020203"/>
              </a:rPr>
              <a:t>DICOM Data Stream</a:t>
            </a:r>
            <a:r>
              <a:rPr lang="en-US" sz="2199" b="1" dirty="0">
                <a:solidFill>
                  <a:srgbClr val="008080"/>
                </a:solidFill>
                <a:latin typeface="Gill Sans MT" panose="020B0502020104020203"/>
              </a:rPr>
              <a:t>  =   …</a:t>
            </a:r>
            <a:r>
              <a:rPr lang="en-US" sz="2199" b="1" dirty="0">
                <a:solidFill>
                  <a:srgbClr val="000000"/>
                </a:solidFill>
                <a:latin typeface="Gill Sans MT" panose="020B0502020104020203"/>
              </a:rPr>
              <a:t>00100010Smith^John^^^</a:t>
            </a:r>
            <a:r>
              <a:rPr lang="en-US" sz="2199" b="1" dirty="0">
                <a:solidFill>
                  <a:srgbClr val="008080"/>
                </a:solidFill>
                <a:latin typeface="Gill Sans MT" panose="020B0502020104020203"/>
              </a:rPr>
              <a:t>…</a:t>
            </a:r>
          </a:p>
        </p:txBody>
      </p:sp>
      <p:sp>
        <p:nvSpPr>
          <p:cNvPr id="8217" name="Rectangle 185"/>
          <p:cNvSpPr>
            <a:spLocks noChangeArrowheads="1"/>
          </p:cNvSpPr>
          <p:nvPr/>
        </p:nvSpPr>
        <p:spPr bwMode="auto">
          <a:xfrm>
            <a:off x="5556393" y="3632516"/>
            <a:ext cx="4953297" cy="49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797" indent="-342797" defTabSz="914126" fontAlgn="base">
              <a:lnSpc>
                <a:spcPct val="90000"/>
              </a:lnSpc>
              <a:spcBef>
                <a:spcPct val="20000"/>
              </a:spcBef>
              <a:spcAft>
                <a:spcPct val="0"/>
              </a:spcAft>
            </a:pPr>
            <a:r>
              <a:rPr lang="en-US" sz="1999" b="1" i="1">
                <a:solidFill>
                  <a:srgbClr val="008080"/>
                </a:solidFill>
                <a:latin typeface="Gill Sans MT" panose="020B0502020104020203"/>
              </a:rPr>
              <a:t>(See DICOM Part 6: Data Dictionary)</a:t>
            </a:r>
            <a:endParaRPr lang="en-US" sz="1999" b="1">
              <a:solidFill>
                <a:srgbClr val="008080"/>
              </a:solidFill>
              <a:latin typeface="Gill Sans MT" panose="020B0502020104020203"/>
            </a:endParaRPr>
          </a:p>
        </p:txBody>
      </p:sp>
    </p:spTree>
    <p:extLst>
      <p:ext uri="{BB962C8B-B14F-4D97-AF65-F5344CB8AC3E}">
        <p14:creationId xmlns:p14="http://schemas.microsoft.com/office/powerpoint/2010/main" val="34995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57"/>
                                        </p:tgtEl>
                                        <p:attrNameLst>
                                          <p:attrName>style.visibility</p:attrName>
                                        </p:attrNameLst>
                                      </p:cBhvr>
                                      <p:to>
                                        <p:strVal val="visible"/>
                                      </p:to>
                                    </p:set>
                                    <p:animEffect transition="in" filter="fade">
                                      <p:cBhvr>
                                        <p:cTn id="7" dur="500"/>
                                        <p:tgtEl>
                                          <p:spTgt spid="104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17"/>
                                        </p:tgtEl>
                                        <p:attrNameLst>
                                          <p:attrName>style.visibility</p:attrName>
                                        </p:attrNameLst>
                                      </p:cBhvr>
                                      <p:to>
                                        <p:strVal val="visible"/>
                                      </p:to>
                                    </p:set>
                                    <p:animEffect transition="in" filter="fade">
                                      <p:cBhvr>
                                        <p:cTn id="10" dur="500"/>
                                        <p:tgtEl>
                                          <p:spTgt spid="82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fade">
                                      <p:cBhvr>
                                        <p:cTn id="15" dur="500"/>
                                        <p:tgtEl>
                                          <p:spTgt spid="819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195">
                                            <p:txEl>
                                              <p:pRg st="1" end="1"/>
                                            </p:txEl>
                                          </p:spTgt>
                                        </p:tgtEl>
                                        <p:attrNameLst>
                                          <p:attrName>style.visibility</p:attrName>
                                        </p:attrNameLst>
                                      </p:cBhvr>
                                      <p:to>
                                        <p:strVal val="visible"/>
                                      </p:to>
                                    </p:set>
                                    <p:animEffect transition="in" filter="fade">
                                      <p:cBhvr>
                                        <p:cTn id="20" dur="500"/>
                                        <p:tgtEl>
                                          <p:spTgt spid="81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Effect transition="in" filter="fade">
                                      <p:cBhvr>
                                        <p:cTn id="2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2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z="3599" i="1" dirty="0"/>
              <a:t>DICOM Terms</a:t>
            </a:r>
            <a:r>
              <a:rPr lang="en-US" sz="3599" dirty="0"/>
              <a:t>:  Module</a:t>
            </a:r>
          </a:p>
        </p:txBody>
      </p:sp>
      <p:graphicFrame>
        <p:nvGraphicFramePr>
          <p:cNvPr id="25842" name="Group 242"/>
          <p:cNvGraphicFramePr>
            <a:graphicFrameLocks noGrp="1"/>
          </p:cNvGraphicFramePr>
          <p:nvPr>
            <p:ph idx="1"/>
          </p:nvPr>
        </p:nvGraphicFramePr>
        <p:xfrm>
          <a:off x="1971161" y="2194981"/>
          <a:ext cx="8246502" cy="2196672"/>
        </p:xfrm>
        <a:graphic>
          <a:graphicData uri="http://schemas.openxmlformats.org/drawingml/2006/table">
            <a:tbl>
              <a:tblPr/>
              <a:tblGrid>
                <a:gridCol w="2326599">
                  <a:extLst>
                    <a:ext uri="{9D8B030D-6E8A-4147-A177-3AD203B41FA5}">
                      <a16:colId xmlns:a16="http://schemas.microsoft.com/office/drawing/2014/main" val="20000"/>
                    </a:ext>
                  </a:extLst>
                </a:gridCol>
                <a:gridCol w="1347489">
                  <a:extLst>
                    <a:ext uri="{9D8B030D-6E8A-4147-A177-3AD203B41FA5}">
                      <a16:colId xmlns:a16="http://schemas.microsoft.com/office/drawing/2014/main" val="20001"/>
                    </a:ext>
                  </a:extLst>
                </a:gridCol>
                <a:gridCol w="741604">
                  <a:extLst>
                    <a:ext uri="{9D8B030D-6E8A-4147-A177-3AD203B41FA5}">
                      <a16:colId xmlns:a16="http://schemas.microsoft.com/office/drawing/2014/main" val="20002"/>
                    </a:ext>
                  </a:extLst>
                </a:gridCol>
                <a:gridCol w="3830810">
                  <a:extLst>
                    <a:ext uri="{9D8B030D-6E8A-4147-A177-3AD203B41FA5}">
                      <a16:colId xmlns:a16="http://schemas.microsoft.com/office/drawing/2014/main" val="20003"/>
                    </a:ext>
                  </a:extLst>
                </a:gridCol>
              </a:tblGrid>
              <a:tr h="3571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Attribute</a:t>
                      </a:r>
                    </a:p>
                  </a:txBody>
                  <a:tcPr marL="93064" marR="93064" marT="45715" marB="45715"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Tag</a:t>
                      </a: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8080"/>
                          </a:solidFill>
                          <a:effectLst/>
                          <a:latin typeface="Arial" charset="0"/>
                        </a:rPr>
                        <a:t>Type</a:t>
                      </a: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Attribute Description</a:t>
                      </a:r>
                    </a:p>
                  </a:txBody>
                  <a:tcPr marL="93064" marR="93064" marT="45715" marB="45715"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46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Patient Name</a:t>
                      </a:r>
                    </a:p>
                  </a:txBody>
                  <a:tcPr marL="93064" marR="93064" marT="45715" marB="45715"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(0010,0010)</a:t>
                      </a: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2</a:t>
                      </a: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Patient’s Full Name </a:t>
                      </a:r>
                    </a:p>
                  </a:txBody>
                  <a:tcPr marL="93064" marR="93064" marT="45715" marB="45715"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Patient ID</a:t>
                      </a:r>
                    </a:p>
                  </a:txBody>
                  <a:tcPr marL="93064" marR="93064" marT="45715" marB="45715"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(0010,0020)</a:t>
                      </a: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2</a:t>
                      </a: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Primary hospital identification number or code for the patient</a:t>
                      </a:r>
                    </a:p>
                  </a:txBody>
                  <a:tcPr marL="93064" marR="93064" marT="45715" marB="45715"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Issuer of Patient ID</a:t>
                      </a:r>
                    </a:p>
                  </a:txBody>
                  <a:tcPr marL="93064" marR="93064" marT="45715" marB="45715"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(0010,0021)</a:t>
                      </a: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3</a:t>
                      </a: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Identifier of the Assigning Authority that issued the Patient ID</a:t>
                      </a:r>
                    </a:p>
                  </a:txBody>
                  <a:tcPr marL="93064" marR="93064" marT="45715" marB="45715"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a:t>
                      </a:r>
                    </a:p>
                  </a:txBody>
                  <a:tcPr marL="93064" marR="93064" marT="45715" marB="45715"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008080"/>
                        </a:solidFill>
                        <a:effectLst/>
                        <a:latin typeface="Arial" charset="0"/>
                      </a:endParaRP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008080"/>
                        </a:solidFill>
                        <a:effectLst/>
                        <a:latin typeface="Arial" charset="0"/>
                      </a:endParaRPr>
                    </a:p>
                  </a:txBody>
                  <a:tcPr marL="93064" marR="9306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008080"/>
                        </a:solidFill>
                        <a:effectLst/>
                        <a:latin typeface="Arial" charset="0"/>
                      </a:endParaRPr>
                    </a:p>
                  </a:txBody>
                  <a:tcPr marL="93064" marR="93064" marT="45715" marB="45715"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219" name="Rectangle 3"/>
          <p:cNvSpPr>
            <a:spLocks noGrp="1" noChangeArrowheads="1"/>
          </p:cNvSpPr>
          <p:nvPr>
            <p:ph type="body" sz="half" idx="4294967295"/>
          </p:nvPr>
        </p:nvSpPr>
        <p:spPr>
          <a:xfrm>
            <a:off x="1971162" y="4795482"/>
            <a:ext cx="7990981" cy="2061625"/>
          </a:xfrm>
        </p:spPr>
        <p:txBody>
          <a:bodyPr>
            <a:normAutofit/>
          </a:bodyPr>
          <a:lstStyle/>
          <a:p>
            <a:pPr eaLnBrk="1" hangingPunct="1">
              <a:lnSpc>
                <a:spcPct val="90000"/>
              </a:lnSpc>
            </a:pPr>
            <a:r>
              <a:rPr lang="en-US" sz="1899" dirty="0"/>
              <a:t>Module:	an architectural convenience; </a:t>
            </a:r>
            <a:br>
              <a:rPr lang="en-US" sz="1899" dirty="0"/>
            </a:br>
            <a:r>
              <a:rPr lang="en-US" sz="1899" dirty="0"/>
              <a:t>             	a logical group of attributes about a common topic</a:t>
            </a:r>
          </a:p>
          <a:p>
            <a:pPr eaLnBrk="1" hangingPunct="1">
              <a:lnSpc>
                <a:spcPct val="90000"/>
              </a:lnSpc>
            </a:pPr>
            <a:r>
              <a:rPr lang="en-US" sz="1899" dirty="0"/>
              <a:t>Macro:	purely an editing convenience; </a:t>
            </a:r>
            <a:br>
              <a:rPr lang="en-US" sz="1899" dirty="0"/>
            </a:br>
            <a:r>
              <a:rPr lang="en-US" sz="1899" dirty="0"/>
              <a:t>			a table of attributes that can be easily copied into modules </a:t>
            </a:r>
          </a:p>
          <a:p>
            <a:pPr eaLnBrk="1" hangingPunct="1">
              <a:lnSpc>
                <a:spcPct val="90000"/>
              </a:lnSpc>
            </a:pPr>
            <a:r>
              <a:rPr lang="en-US" sz="1899" dirty="0"/>
              <a:t>Type: 		(1) Required (2) May Be Empty if Unknown (3) Optional </a:t>
            </a:r>
            <a:br>
              <a:rPr lang="en-US" sz="1899" dirty="0"/>
            </a:br>
            <a:r>
              <a:rPr lang="en-US" sz="1899" dirty="0"/>
              <a:t>        		   (1C or 2C) Conditional</a:t>
            </a:r>
          </a:p>
        </p:txBody>
      </p:sp>
      <p:sp>
        <p:nvSpPr>
          <p:cNvPr id="9252" name="Rectangle 27"/>
          <p:cNvSpPr>
            <a:spLocks noChangeArrowheads="1"/>
          </p:cNvSpPr>
          <p:nvPr/>
        </p:nvSpPr>
        <p:spPr bwMode="auto">
          <a:xfrm>
            <a:off x="1894616" y="1827782"/>
            <a:ext cx="3416997" cy="49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797" indent="-342797" defTabSz="914126" fontAlgn="base">
              <a:lnSpc>
                <a:spcPct val="90000"/>
              </a:lnSpc>
              <a:spcBef>
                <a:spcPct val="20000"/>
              </a:spcBef>
              <a:spcAft>
                <a:spcPct val="0"/>
              </a:spcAft>
            </a:pPr>
            <a:r>
              <a:rPr lang="en-US" sz="1999" b="1" i="1" dirty="0">
                <a:solidFill>
                  <a:srgbClr val="008080"/>
                </a:solidFill>
                <a:latin typeface="Gill Sans MT" panose="020B0502020104020203"/>
              </a:rPr>
              <a:t>Patient Module</a:t>
            </a:r>
            <a:endParaRPr lang="en-US" sz="1999" b="1" dirty="0">
              <a:solidFill>
                <a:srgbClr val="008080"/>
              </a:solidFill>
              <a:latin typeface="Gill Sans MT" panose="020B0502020104020203"/>
            </a:endParaRPr>
          </a:p>
        </p:txBody>
      </p:sp>
      <p:sp>
        <p:nvSpPr>
          <p:cNvPr id="9253" name="Rectangle 28"/>
          <p:cNvSpPr>
            <a:spLocks noChangeArrowheads="1"/>
          </p:cNvSpPr>
          <p:nvPr/>
        </p:nvSpPr>
        <p:spPr bwMode="auto">
          <a:xfrm>
            <a:off x="5010923" y="4403107"/>
            <a:ext cx="5531240" cy="3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797" indent="-342797" defTabSz="914126" fontAlgn="base">
              <a:lnSpc>
                <a:spcPct val="90000"/>
              </a:lnSpc>
              <a:spcBef>
                <a:spcPct val="20000"/>
              </a:spcBef>
              <a:spcAft>
                <a:spcPct val="0"/>
              </a:spcAft>
            </a:pPr>
            <a:r>
              <a:rPr lang="en-US" sz="1799" b="1" i="1" dirty="0">
                <a:solidFill>
                  <a:srgbClr val="008080"/>
                </a:solidFill>
                <a:latin typeface="Gill Sans MT" panose="020B0502020104020203"/>
              </a:rPr>
              <a:t>(See DICOM Part 3: Information Object Definitions)</a:t>
            </a:r>
            <a:endParaRPr lang="en-US" sz="1799" b="1" dirty="0">
              <a:solidFill>
                <a:srgbClr val="008080"/>
              </a:solidFill>
              <a:latin typeface="Gill Sans MT" panose="020B0502020104020203"/>
            </a:endParaRPr>
          </a:p>
        </p:txBody>
      </p:sp>
    </p:spTree>
    <p:extLst>
      <p:ext uri="{BB962C8B-B14F-4D97-AF65-F5344CB8AC3E}">
        <p14:creationId xmlns:p14="http://schemas.microsoft.com/office/powerpoint/2010/main" val="4294739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3599" i="1" dirty="0"/>
              <a:t>DICOM Terms</a:t>
            </a:r>
            <a:r>
              <a:rPr lang="en-US" sz="3599" dirty="0"/>
              <a:t>:  Object (IOD)</a:t>
            </a:r>
          </a:p>
        </p:txBody>
      </p:sp>
      <p:sp>
        <p:nvSpPr>
          <p:cNvPr id="10243" name="Rectangle 4"/>
          <p:cNvSpPr>
            <a:spLocks noGrp="1" noChangeArrowheads="1"/>
          </p:cNvSpPr>
          <p:nvPr>
            <p:ph idx="1"/>
          </p:nvPr>
        </p:nvSpPr>
        <p:spPr>
          <a:xfrm>
            <a:off x="1898481" y="5485866"/>
            <a:ext cx="8590940" cy="1308044"/>
          </a:xfrm>
          <a:noFill/>
        </p:spPr>
        <p:txBody>
          <a:bodyPr>
            <a:normAutofit/>
          </a:bodyPr>
          <a:lstStyle/>
          <a:p>
            <a:pPr>
              <a:spcBef>
                <a:spcPts val="600"/>
              </a:spcBef>
            </a:pPr>
            <a:r>
              <a:rPr lang="en-US" sz="1899" dirty="0"/>
              <a:t>Information Entity (IE): 	a group of modules representing a Real-World object</a:t>
            </a:r>
          </a:p>
          <a:p>
            <a:pPr>
              <a:spcBef>
                <a:spcPts val="600"/>
              </a:spcBef>
            </a:pPr>
            <a:r>
              <a:rPr lang="en-US" sz="1899" dirty="0"/>
              <a:t>Reference: 			a Section in Part 3 where it is defined</a:t>
            </a:r>
          </a:p>
          <a:p>
            <a:pPr>
              <a:spcBef>
                <a:spcPts val="600"/>
              </a:spcBef>
            </a:pPr>
            <a:r>
              <a:rPr lang="en-US" sz="1899" dirty="0"/>
              <a:t>Usage: 				(M) Mandatory; (C) Conditional; (U) Optional</a:t>
            </a:r>
          </a:p>
        </p:txBody>
      </p:sp>
      <p:graphicFrame>
        <p:nvGraphicFramePr>
          <p:cNvPr id="27766" name="Group 118"/>
          <p:cNvGraphicFramePr>
            <a:graphicFrameLocks noGrp="1"/>
          </p:cNvGraphicFramePr>
          <p:nvPr/>
        </p:nvGraphicFramePr>
        <p:xfrm>
          <a:off x="2043661" y="2194430"/>
          <a:ext cx="8100490" cy="2650626"/>
        </p:xfrm>
        <a:graphic>
          <a:graphicData uri="http://schemas.openxmlformats.org/drawingml/2006/table">
            <a:tbl>
              <a:tblPr/>
              <a:tblGrid>
                <a:gridCol w="1496623">
                  <a:extLst>
                    <a:ext uri="{9D8B030D-6E8A-4147-A177-3AD203B41FA5}">
                      <a16:colId xmlns:a16="http://schemas.microsoft.com/office/drawing/2014/main" val="20000"/>
                    </a:ext>
                  </a:extLst>
                </a:gridCol>
                <a:gridCol w="2342540">
                  <a:extLst>
                    <a:ext uri="{9D8B030D-6E8A-4147-A177-3AD203B41FA5}">
                      <a16:colId xmlns:a16="http://schemas.microsoft.com/office/drawing/2014/main" val="20001"/>
                    </a:ext>
                  </a:extLst>
                </a:gridCol>
                <a:gridCol w="1266495">
                  <a:extLst>
                    <a:ext uri="{9D8B030D-6E8A-4147-A177-3AD203B41FA5}">
                      <a16:colId xmlns:a16="http://schemas.microsoft.com/office/drawing/2014/main" val="20002"/>
                    </a:ext>
                  </a:extLst>
                </a:gridCol>
                <a:gridCol w="2994832">
                  <a:extLst>
                    <a:ext uri="{9D8B030D-6E8A-4147-A177-3AD203B41FA5}">
                      <a16:colId xmlns:a16="http://schemas.microsoft.com/office/drawing/2014/main" val="20003"/>
                    </a:ext>
                  </a:extLst>
                </a:gridCol>
              </a:tblGrid>
              <a:tr h="357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IE</a:t>
                      </a:r>
                    </a:p>
                  </a:txBody>
                  <a:tcPr marL="91416" marR="91416" marT="45708" marB="45708"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a:ln>
                            <a:noFill/>
                          </a:ln>
                          <a:solidFill>
                            <a:srgbClr val="008080"/>
                          </a:solidFill>
                          <a:effectLst/>
                          <a:latin typeface="Arial" charset="0"/>
                        </a:rPr>
                        <a:t>Module</a:t>
                      </a:r>
                    </a:p>
                  </a:txBody>
                  <a:tcPr marL="91416" marR="91416"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Reference</a:t>
                      </a:r>
                    </a:p>
                  </a:txBody>
                  <a:tcPr marL="91416" marR="91416"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rgbClr val="008080"/>
                          </a:solidFill>
                          <a:effectLst/>
                          <a:latin typeface="Arial" charset="0"/>
                        </a:rPr>
                        <a:t>Usage</a:t>
                      </a:r>
                    </a:p>
                  </a:txBody>
                  <a:tcPr marL="91416" marR="91416" marT="45708" marB="45708"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459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Patient</a:t>
                      </a:r>
                    </a:p>
                  </a:txBody>
                  <a:tcPr marL="91416" marR="91416" marT="45708" marB="4570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Patient</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C.7.1.1</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M</a:t>
                      </a:r>
                    </a:p>
                  </a:txBody>
                  <a:tcPr marL="91416" marR="91416" marT="45708" marB="4570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4398">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a:t>
                      </a:r>
                    </a:p>
                  </a:txBody>
                  <a:tcPr marL="91416" marR="91416" marT="45708" marB="45708"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443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Equipment</a:t>
                      </a:r>
                    </a:p>
                  </a:txBody>
                  <a:tcPr marL="91416" marR="91416" marT="45708" marB="4570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General Equipment</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C.7.5.1</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M</a:t>
                      </a:r>
                    </a:p>
                  </a:txBody>
                  <a:tcPr marL="91416" marR="91416" marT="45708" marB="4570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4398">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Image</a:t>
                      </a:r>
                    </a:p>
                  </a:txBody>
                  <a:tcPr marL="91416" marR="91416" marT="45708" marB="45708"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General Image</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C.7.6.1</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M</a:t>
                      </a:r>
                    </a:p>
                  </a:txBody>
                  <a:tcPr marL="91416" marR="91416" marT="45708" marB="4570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8969">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Contrast/Bolus</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C.7.6.4</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C – Required if contrast media was used in this image</a:t>
                      </a:r>
                    </a:p>
                  </a:txBody>
                  <a:tcPr marL="91416" marR="91416" marT="45708" marB="4570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19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CT Image</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8080"/>
                          </a:solidFill>
                          <a:effectLst/>
                          <a:latin typeface="Arial" charset="0"/>
                        </a:rPr>
                        <a:t>C.8.2.1</a:t>
                      </a:r>
                    </a:p>
                  </a:txBody>
                  <a:tcPr marL="91416" marR="91416"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8080"/>
                          </a:solidFill>
                          <a:effectLst/>
                          <a:latin typeface="Arial" charset="0"/>
                        </a:rPr>
                        <a:t>M</a:t>
                      </a:r>
                    </a:p>
                  </a:txBody>
                  <a:tcPr marL="91416" marR="91416" marT="45708" marB="45708"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284" name="Rectangle 37"/>
          <p:cNvSpPr>
            <a:spLocks noChangeArrowheads="1"/>
          </p:cNvSpPr>
          <p:nvPr/>
        </p:nvSpPr>
        <p:spPr bwMode="auto">
          <a:xfrm>
            <a:off x="2043663" y="1799802"/>
            <a:ext cx="2775814" cy="49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797" indent="-342797" defTabSz="914126" fontAlgn="base">
              <a:lnSpc>
                <a:spcPct val="90000"/>
              </a:lnSpc>
              <a:spcBef>
                <a:spcPct val="20000"/>
              </a:spcBef>
              <a:spcAft>
                <a:spcPct val="0"/>
              </a:spcAft>
            </a:pPr>
            <a:r>
              <a:rPr lang="en-US" sz="1999" b="1" i="1" dirty="0">
                <a:solidFill>
                  <a:srgbClr val="008080"/>
                </a:solidFill>
                <a:latin typeface="Gill Sans MT" panose="020B0502020104020203"/>
              </a:rPr>
              <a:t>Enhanced CT Object</a:t>
            </a:r>
            <a:endParaRPr lang="en-US" sz="1999" b="1" dirty="0">
              <a:solidFill>
                <a:srgbClr val="008080"/>
              </a:solidFill>
              <a:latin typeface="Gill Sans MT" panose="020B0502020104020203"/>
            </a:endParaRPr>
          </a:p>
        </p:txBody>
      </p:sp>
      <p:sp>
        <p:nvSpPr>
          <p:cNvPr id="10285" name="Rectangle 38"/>
          <p:cNvSpPr>
            <a:spLocks noChangeArrowheads="1"/>
          </p:cNvSpPr>
          <p:nvPr/>
        </p:nvSpPr>
        <p:spPr bwMode="auto">
          <a:xfrm>
            <a:off x="5132639" y="4951780"/>
            <a:ext cx="5532584" cy="39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797" indent="-342797" defTabSz="914126" fontAlgn="base">
              <a:lnSpc>
                <a:spcPct val="90000"/>
              </a:lnSpc>
              <a:spcBef>
                <a:spcPct val="20000"/>
              </a:spcBef>
              <a:spcAft>
                <a:spcPct val="0"/>
              </a:spcAft>
            </a:pPr>
            <a:r>
              <a:rPr lang="en-US" sz="1799" b="1" i="1" dirty="0">
                <a:solidFill>
                  <a:srgbClr val="008080"/>
                </a:solidFill>
                <a:latin typeface="Gill Sans MT" panose="020B0502020104020203"/>
              </a:rPr>
              <a:t>(See DICOM Part 3: Information Object Definitions)</a:t>
            </a:r>
            <a:endParaRPr lang="en-US" sz="1799" b="1" dirty="0">
              <a:solidFill>
                <a:srgbClr val="008080"/>
              </a:solidFill>
              <a:latin typeface="Gill Sans MT" panose="020B0502020104020203"/>
            </a:endParaRPr>
          </a:p>
        </p:txBody>
      </p:sp>
    </p:spTree>
    <p:extLst>
      <p:ext uri="{BB962C8B-B14F-4D97-AF65-F5344CB8AC3E}">
        <p14:creationId xmlns:p14="http://schemas.microsoft.com/office/powerpoint/2010/main" val="3013137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dirty="0"/>
              <a:t>Optional &amp; Private “Tags”</a:t>
            </a:r>
          </a:p>
        </p:txBody>
      </p:sp>
      <p:sp>
        <p:nvSpPr>
          <p:cNvPr id="7171" name="Content Placeholder 2"/>
          <p:cNvSpPr>
            <a:spLocks noGrp="1"/>
          </p:cNvSpPr>
          <p:nvPr>
            <p:ph idx="1"/>
          </p:nvPr>
        </p:nvSpPr>
        <p:spPr>
          <a:xfrm>
            <a:off x="468634" y="1483634"/>
            <a:ext cx="8711557" cy="5118359"/>
          </a:xfrm>
        </p:spPr>
        <p:txBody>
          <a:bodyPr>
            <a:noAutofit/>
          </a:bodyPr>
          <a:lstStyle/>
          <a:p>
            <a:pPr marL="0" indent="0">
              <a:buNone/>
            </a:pPr>
            <a:r>
              <a:rPr lang="en-US" sz="2399" dirty="0"/>
              <a:t>Optional Attributes (Type 3)  </a:t>
            </a:r>
          </a:p>
          <a:p>
            <a:pPr>
              <a:spcBef>
                <a:spcPts val="600"/>
              </a:spcBef>
            </a:pPr>
            <a:r>
              <a:rPr lang="en-US" sz="1999" dirty="0"/>
              <a:t>Type 3 does not mean “not useful”</a:t>
            </a:r>
          </a:p>
          <a:p>
            <a:pPr lvl="1">
              <a:spcBef>
                <a:spcPts val="600"/>
              </a:spcBef>
            </a:pPr>
            <a:r>
              <a:rPr lang="en-US" sz="1999" dirty="0"/>
              <a:t>Several reasons for attributes to be Type 3 </a:t>
            </a:r>
          </a:p>
          <a:p>
            <a:pPr>
              <a:spcBef>
                <a:spcPts val="600"/>
              </a:spcBef>
            </a:pPr>
            <a:r>
              <a:rPr lang="en-US" sz="1999" dirty="0"/>
              <a:t>Optional doesn’t mean users can’t ask/insist on it</a:t>
            </a:r>
          </a:p>
          <a:p>
            <a:pPr lvl="1">
              <a:spcBef>
                <a:spcPts val="600"/>
              </a:spcBef>
            </a:pPr>
            <a:r>
              <a:rPr lang="en-US" sz="1999" dirty="0"/>
              <a:t>If you need it in your practice, talk to your vendor</a:t>
            </a:r>
          </a:p>
          <a:p>
            <a:pPr marL="0" indent="0">
              <a:spcBef>
                <a:spcPts val="2999"/>
              </a:spcBef>
              <a:buNone/>
            </a:pPr>
            <a:r>
              <a:rPr lang="en-US" sz="2399" dirty="0"/>
              <a:t>Private Attributes</a:t>
            </a:r>
          </a:p>
          <a:p>
            <a:pPr>
              <a:spcBef>
                <a:spcPts val="600"/>
              </a:spcBef>
            </a:pPr>
            <a:r>
              <a:rPr lang="en-US" sz="1999" dirty="0"/>
              <a:t>Often </a:t>
            </a:r>
            <a:r>
              <a:rPr lang="en-US" sz="1999" u="sng" dirty="0"/>
              <a:t>device-specific details or custom functions</a:t>
            </a:r>
          </a:p>
          <a:p>
            <a:pPr>
              <a:spcBef>
                <a:spcPts val="600"/>
              </a:spcBef>
            </a:pPr>
            <a:r>
              <a:rPr lang="en-US" sz="1999" dirty="0"/>
              <a:t>Ask your vendor for documentation (check DCS)</a:t>
            </a:r>
          </a:p>
          <a:p>
            <a:pPr lvl="1">
              <a:spcBef>
                <a:spcPts val="600"/>
              </a:spcBef>
            </a:pPr>
            <a:r>
              <a:rPr lang="en-US" sz="1999" dirty="0"/>
              <a:t>Private Data Element​ Characteristics Sequence (0008,0300)</a:t>
            </a:r>
            <a:br>
              <a:rPr lang="en-US" sz="1999" dirty="0"/>
            </a:br>
            <a:r>
              <a:rPr lang="en-US" sz="1999" dirty="0"/>
              <a:t>can (optionally) provide inline documentation</a:t>
            </a:r>
          </a:p>
          <a:p>
            <a:pPr>
              <a:spcBef>
                <a:spcPts val="600"/>
              </a:spcBef>
            </a:pPr>
            <a:endParaRPr lang="en-US" sz="1999" dirty="0"/>
          </a:p>
        </p:txBody>
      </p:sp>
      <p:grpSp>
        <p:nvGrpSpPr>
          <p:cNvPr id="2" name="Group 1">
            <a:extLst>
              <a:ext uri="{FF2B5EF4-FFF2-40B4-BE49-F238E27FC236}">
                <a16:creationId xmlns:a16="http://schemas.microsoft.com/office/drawing/2014/main" id="{6855E77A-442C-49EB-926E-73EEFE340AE9}"/>
              </a:ext>
            </a:extLst>
          </p:cNvPr>
          <p:cNvGrpSpPr/>
          <p:nvPr/>
        </p:nvGrpSpPr>
        <p:grpSpPr>
          <a:xfrm>
            <a:off x="9307038" y="1483634"/>
            <a:ext cx="2534094" cy="4976412"/>
            <a:chOff x="5984174" y="1786727"/>
            <a:chExt cx="2534754" cy="4977708"/>
          </a:xfrm>
        </p:grpSpPr>
        <p:pic>
          <p:nvPicPr>
            <p:cNvPr id="6" name="Picture 22" descr="ctClinicalWorkflow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491" y="4463201"/>
              <a:ext cx="1051908" cy="115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http://medical.toshiba.com/images/clinical/mr/Clinical-Spine-01.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174" y="1789988"/>
              <a:ext cx="1216558" cy="11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CT_IG_FracturedSk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491" y="5709748"/>
              <a:ext cx="1051908" cy="1050519"/>
            </a:xfrm>
            <a:prstGeom prst="rect">
              <a:avLst/>
            </a:prstGeom>
            <a:noFill/>
            <a:ln w="9525">
              <a:solidFill>
                <a:srgbClr val="48B68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1" descr="paChest"/>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4491" y="3052245"/>
              <a:ext cx="1064437" cy="128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E1D49BA4-E19E-47D0-8968-A1FF30E6B7DD}"/>
                </a:ext>
              </a:extLst>
            </p:cNvPr>
            <p:cNvGrpSpPr/>
            <p:nvPr/>
          </p:nvGrpSpPr>
          <p:grpSpPr>
            <a:xfrm>
              <a:off x="5995578" y="3037963"/>
              <a:ext cx="1206252" cy="1304012"/>
              <a:chOff x="5995578" y="3037963"/>
              <a:chExt cx="1206252" cy="1304012"/>
            </a:xfrm>
          </p:grpSpPr>
          <p:pic>
            <p:nvPicPr>
              <p:cNvPr id="8204" name="Picture 12" descr="rcc"/>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96127" y="3037963"/>
                <a:ext cx="610267"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lcc"/>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91563" y="3038904"/>
                <a:ext cx="610267" cy="65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rmlo"/>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6575084" y="3683854"/>
                <a:ext cx="625647"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lmlo"/>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5995578" y="3683854"/>
                <a:ext cx="617408"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0" descr="VXray_IG_DigitalAngio_DAAcquisition"/>
            <p:cNvPicPr>
              <a:picLocks noChangeAspect="1" noChangeArrowheads="1"/>
            </p:cNvPicPr>
            <p:nvPr/>
          </p:nvPicPr>
          <p:blipFill>
            <a:blip r:embed="rId15">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54491" y="1786727"/>
              <a:ext cx="1051908" cy="11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File:PET-image.jpg"/>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95577" y="4463202"/>
              <a:ext cx="1206252" cy="115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File:Ventricular Septal Defect.jpg"/>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95580" y="5709750"/>
              <a:ext cx="1210318" cy="105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397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par>
                          <p:cTn id="18" fill="hold" nodeType="with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fade">
                                      <p:cBhvr>
                                        <p:cTn id="26" dur="500"/>
                                        <p:tgtEl>
                                          <p:spTgt spid="717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fade">
                                      <p:cBhvr>
                                        <p:cTn id="31" dur="500"/>
                                        <p:tgtEl>
                                          <p:spTgt spid="7171">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71">
                                            <p:txEl>
                                              <p:pRg st="5" end="5"/>
                                            </p:txEl>
                                          </p:spTgt>
                                        </p:tgtEl>
                                        <p:attrNameLst>
                                          <p:attrName>style.visibility</p:attrName>
                                        </p:attrNameLst>
                                      </p:cBhvr>
                                      <p:to>
                                        <p:strVal val="visible"/>
                                      </p:to>
                                    </p:set>
                                    <p:animEffect transition="in" filter="fade">
                                      <p:cBhvr>
                                        <p:cTn id="36" dur="500"/>
                                        <p:tgtEl>
                                          <p:spTgt spid="7171">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Effect transition="in" filter="fade">
                                      <p:cBhvr>
                                        <p:cTn id="39" dur="500"/>
                                        <p:tgtEl>
                                          <p:spTgt spid="7171">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171">
                                            <p:txEl>
                                              <p:pRg st="7" end="7"/>
                                            </p:txEl>
                                          </p:spTgt>
                                        </p:tgtEl>
                                        <p:attrNameLst>
                                          <p:attrName>style.visibility</p:attrName>
                                        </p:attrNameLst>
                                      </p:cBhvr>
                                      <p:to>
                                        <p:strVal val="visible"/>
                                      </p:to>
                                    </p:set>
                                    <p:animEffect transition="in" filter="fade">
                                      <p:cBhvr>
                                        <p:cTn id="44" dur="500"/>
                                        <p:tgtEl>
                                          <p:spTgt spid="7171">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171">
                                            <p:txEl>
                                              <p:pRg st="8" end="8"/>
                                            </p:txEl>
                                          </p:spTgt>
                                        </p:tgtEl>
                                        <p:attrNameLst>
                                          <p:attrName>style.visibility</p:attrName>
                                        </p:attrNameLst>
                                      </p:cBhvr>
                                      <p:to>
                                        <p:strVal val="visible"/>
                                      </p:to>
                                    </p:set>
                                    <p:animEffect transition="in" filter="fade">
                                      <p:cBhvr>
                                        <p:cTn id="49"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3599" dirty="0"/>
              <a:t>The DICOM Standard</a:t>
            </a:r>
          </a:p>
        </p:txBody>
      </p:sp>
      <p:sp>
        <p:nvSpPr>
          <p:cNvPr id="16387" name="Rectangle 3"/>
          <p:cNvSpPr>
            <a:spLocks noGrp="1" noChangeArrowheads="1"/>
          </p:cNvSpPr>
          <p:nvPr>
            <p:ph idx="1"/>
          </p:nvPr>
        </p:nvSpPr>
        <p:spPr>
          <a:xfrm>
            <a:off x="829123" y="1350877"/>
            <a:ext cx="8535959" cy="5353870"/>
          </a:xfrm>
        </p:spPr>
        <p:txBody>
          <a:bodyPr>
            <a:normAutofit/>
          </a:bodyPr>
          <a:lstStyle/>
          <a:p>
            <a:pPr marL="0" indent="0">
              <a:buNone/>
            </a:pPr>
            <a:r>
              <a:rPr lang="en-US" sz="2399" dirty="0"/>
              <a:t>Administered and Published by:</a:t>
            </a:r>
          </a:p>
          <a:p>
            <a:pPr lvl="1">
              <a:lnSpc>
                <a:spcPct val="150000"/>
              </a:lnSpc>
              <a:spcBef>
                <a:spcPts val="0"/>
              </a:spcBef>
            </a:pPr>
            <a:r>
              <a:rPr lang="en-US" sz="1999" dirty="0"/>
              <a:t>NEMA (National Electrical Manufacturers Association)</a:t>
            </a:r>
            <a:br>
              <a:rPr lang="en-US" sz="1799" dirty="0"/>
            </a:br>
            <a:r>
              <a:rPr lang="en-US" sz="1799" dirty="0"/>
              <a:t>       and it’s medical imaging division:</a:t>
            </a:r>
          </a:p>
          <a:p>
            <a:pPr lvl="1" eaLnBrk="1" hangingPunct="1"/>
            <a:r>
              <a:rPr lang="en-US" sz="1999" dirty="0"/>
              <a:t>MITA (Medical Imaging Technology Alliance)</a:t>
            </a:r>
            <a:endParaRPr lang="en-US" dirty="0"/>
          </a:p>
          <a:p>
            <a:pPr marL="0" indent="0">
              <a:spcBef>
                <a:spcPts val="1799"/>
              </a:spcBef>
              <a:buNone/>
            </a:pPr>
            <a:r>
              <a:rPr lang="en-US" sz="2399" dirty="0"/>
              <a:t>Intellectual Property</a:t>
            </a:r>
          </a:p>
          <a:p>
            <a:pPr lvl="1">
              <a:spcBef>
                <a:spcPts val="300"/>
              </a:spcBef>
            </a:pPr>
            <a:r>
              <a:rPr lang="en-US" sz="1999" dirty="0"/>
              <a:t>DICOM Trademark and Copyright is held by NEMA</a:t>
            </a:r>
          </a:p>
          <a:p>
            <a:pPr lvl="1">
              <a:spcBef>
                <a:spcPts val="300"/>
              </a:spcBef>
            </a:pPr>
            <a:r>
              <a:rPr lang="en-US" sz="1999" u="sng" dirty="0"/>
              <a:t>No license required</a:t>
            </a:r>
            <a:r>
              <a:rPr lang="en-US" sz="1999" dirty="0"/>
              <a:t> to use the DICOM Standard in products</a:t>
            </a:r>
            <a:endParaRPr lang="en-US" dirty="0"/>
          </a:p>
          <a:p>
            <a:pPr marL="0" indent="0">
              <a:spcBef>
                <a:spcPts val="1200"/>
              </a:spcBef>
              <a:buNone/>
            </a:pPr>
            <a:r>
              <a:rPr lang="en-US" sz="2399" dirty="0"/>
              <a:t>dicomstandard.org</a:t>
            </a:r>
          </a:p>
          <a:p>
            <a:pPr lvl="1">
              <a:spcBef>
                <a:spcPts val="300"/>
              </a:spcBef>
            </a:pPr>
            <a:r>
              <a:rPr lang="en-US" sz="1999" b="1" u="sng" dirty="0"/>
              <a:t>Download free</a:t>
            </a:r>
            <a:r>
              <a:rPr lang="en-US" sz="1999" b="1" dirty="0"/>
              <a:t> </a:t>
            </a:r>
            <a:r>
              <a:rPr lang="en-US" sz="1999" dirty="0"/>
              <a:t>electronic copies of all 22 Parts of the Standard</a:t>
            </a:r>
          </a:p>
          <a:p>
            <a:pPr lvl="1">
              <a:spcBef>
                <a:spcPts val="300"/>
              </a:spcBef>
            </a:pPr>
            <a:r>
              <a:rPr lang="en-US" sz="1999" dirty="0"/>
              <a:t>Plans and activities are publicly posted</a:t>
            </a:r>
          </a:p>
          <a:p>
            <a:pPr lvl="1">
              <a:spcBef>
                <a:spcPts val="300"/>
              </a:spcBef>
            </a:pPr>
            <a:r>
              <a:rPr lang="en-US" sz="1999" dirty="0"/>
              <a:t>ISO publishes Part 1 of the Standard as ISO 12052</a:t>
            </a:r>
          </a:p>
        </p:txBody>
      </p:sp>
      <p:pic>
        <p:nvPicPr>
          <p:cNvPr id="16388" name="Picture 4" descr="logo_mita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011" y="2859182"/>
            <a:ext cx="1756140" cy="73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bg_header"/>
          <p:cNvPicPr>
            <a:picLocks noChangeAspect="1" noChangeArrowheads="1"/>
          </p:cNvPicPr>
          <p:nvPr/>
        </p:nvPicPr>
        <p:blipFill>
          <a:blip r:embed="rId4">
            <a:extLst>
              <a:ext uri="{28A0092B-C50C-407E-A947-70E740481C1C}">
                <a14:useLocalDpi xmlns:a14="http://schemas.microsoft.com/office/drawing/2010/main" val="0"/>
              </a:ext>
            </a:extLst>
          </a:blip>
          <a:srcRect l="3084" t="19200" r="78116" b="19200"/>
          <a:stretch>
            <a:fillRect/>
          </a:stretch>
        </p:blipFill>
        <p:spPr bwMode="auto">
          <a:xfrm>
            <a:off x="8188061" y="1691450"/>
            <a:ext cx="2354042" cy="82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506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XML / Web publication</a:t>
            </a:r>
          </a:p>
        </p:txBody>
      </p:sp>
      <p:sp>
        <p:nvSpPr>
          <p:cNvPr id="3" name="Content Placeholder 2"/>
          <p:cNvSpPr>
            <a:spLocks noGrp="1"/>
          </p:cNvSpPr>
          <p:nvPr>
            <p:ph idx="1"/>
          </p:nvPr>
        </p:nvSpPr>
        <p:spPr>
          <a:xfrm>
            <a:off x="506687" y="1236519"/>
            <a:ext cx="9114735" cy="5429720"/>
          </a:xfrm>
        </p:spPr>
        <p:txBody>
          <a:bodyPr>
            <a:normAutofit/>
          </a:bodyPr>
          <a:lstStyle/>
          <a:p>
            <a:pPr marL="0" indent="0" algn="ctr">
              <a:lnSpc>
                <a:spcPct val="120000"/>
              </a:lnSpc>
              <a:spcBef>
                <a:spcPts val="1200"/>
              </a:spcBef>
              <a:buNone/>
            </a:pPr>
            <a:r>
              <a:rPr lang="en-US" sz="2399"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http://dicomstandard.org/current</a:t>
            </a:r>
            <a:endParaRPr lang="en-US" sz="2399" dirty="0">
              <a:solidFill>
                <a:schemeClr val="accent1">
                  <a:lumMod val="60000"/>
                  <a:lumOff val="40000"/>
                </a:schemeClr>
              </a:solidFill>
            </a:endParaRPr>
          </a:p>
          <a:p>
            <a:pPr marL="0" indent="0">
              <a:lnSpc>
                <a:spcPct val="120000"/>
              </a:lnSpc>
              <a:spcBef>
                <a:spcPts val="1200"/>
              </a:spcBef>
              <a:buNone/>
            </a:pPr>
            <a:r>
              <a:rPr lang="en-US" sz="2399" dirty="0"/>
              <a:t>DICOM Standard is </a:t>
            </a:r>
            <a:r>
              <a:rPr lang="en-US" sz="2399" b="1" u="sng" dirty="0"/>
              <a:t>free</a:t>
            </a:r>
            <a:r>
              <a:rPr lang="en-US" sz="2399" dirty="0"/>
              <a:t>, in multiple formats:</a:t>
            </a:r>
          </a:p>
          <a:p>
            <a:pPr lvl="1">
              <a:lnSpc>
                <a:spcPct val="120000"/>
              </a:lnSpc>
            </a:pPr>
            <a:r>
              <a:rPr lang="en-US" sz="2399" dirty="0">
                <a:solidFill>
                  <a:srgbClr val="C00000"/>
                </a:solidFill>
              </a:rPr>
              <a:t>PDF</a:t>
            </a:r>
            <a:r>
              <a:rPr lang="en-US" sz="2399" dirty="0"/>
              <a:t> 		- for fast searching</a:t>
            </a:r>
          </a:p>
          <a:p>
            <a:pPr lvl="1">
              <a:lnSpc>
                <a:spcPct val="120000"/>
              </a:lnSpc>
            </a:pPr>
            <a:r>
              <a:rPr lang="en-US" sz="2399" dirty="0">
                <a:solidFill>
                  <a:srgbClr val="C00000"/>
                </a:solidFill>
              </a:rPr>
              <a:t>XML</a:t>
            </a:r>
            <a:r>
              <a:rPr lang="en-US" sz="2399" dirty="0"/>
              <a:t> 		- for automatic update of tools</a:t>
            </a:r>
          </a:p>
          <a:p>
            <a:pPr lvl="1">
              <a:lnSpc>
                <a:spcPct val="120000"/>
              </a:lnSpc>
            </a:pPr>
            <a:r>
              <a:rPr lang="en-US" sz="2399" dirty="0">
                <a:solidFill>
                  <a:srgbClr val="C00000"/>
                </a:solidFill>
              </a:rPr>
              <a:t>HTML</a:t>
            </a:r>
            <a:r>
              <a:rPr lang="en-US" sz="2399" dirty="0"/>
              <a:t> 	- for easy use with hyperlinks to references</a:t>
            </a:r>
          </a:p>
          <a:p>
            <a:pPr lvl="1">
              <a:lnSpc>
                <a:spcPct val="120000"/>
              </a:lnSpc>
            </a:pPr>
            <a:r>
              <a:rPr lang="en-US" sz="2399" dirty="0">
                <a:solidFill>
                  <a:srgbClr val="C00000"/>
                </a:solidFill>
              </a:rPr>
              <a:t>MS Word </a:t>
            </a:r>
            <a:r>
              <a:rPr lang="en-US" sz="2399" dirty="0"/>
              <a:t>- for extraction into project documentation</a:t>
            </a:r>
          </a:p>
          <a:p>
            <a:pPr marL="0" indent="0">
              <a:lnSpc>
                <a:spcPct val="120000"/>
              </a:lnSpc>
              <a:spcBef>
                <a:spcPts val="2399"/>
              </a:spcBef>
              <a:buNone/>
            </a:pPr>
            <a:r>
              <a:rPr lang="en-US" sz="2399" dirty="0"/>
              <a:t>Re-published several times per year </a:t>
            </a:r>
            <a:br>
              <a:rPr lang="en-US" sz="2399" dirty="0"/>
            </a:br>
            <a:r>
              <a:rPr lang="en-US" sz="2399" dirty="0"/>
              <a:t> to incorporate all approved Supplements and Change Proposals</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201" y="1731488"/>
            <a:ext cx="2122596" cy="283909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59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5F737-829F-4337-8FCB-CC7D4312451E}"/>
              </a:ext>
            </a:extLst>
          </p:cNvPr>
          <p:cNvSpPr>
            <a:spLocks noGrp="1"/>
          </p:cNvSpPr>
          <p:nvPr>
            <p:ph idx="1"/>
          </p:nvPr>
        </p:nvSpPr>
        <p:spPr/>
        <p:txBody>
          <a:bodyPr>
            <a:normAutofit/>
          </a:bodyPr>
          <a:lstStyle/>
          <a:p>
            <a:pPr marL="0" indent="0" algn="ctr">
              <a:buNone/>
            </a:pPr>
            <a:r>
              <a:rPr lang="en-US" sz="2399" dirty="0">
                <a:latin typeface="Verdana" panose="020B0604030504040204" pitchFamily="34" charset="0"/>
                <a:ea typeface="Verdana" panose="020B0604030504040204" pitchFamily="34" charset="0"/>
              </a:rPr>
              <a:t>Thanks for your attention!</a:t>
            </a:r>
          </a:p>
          <a:p>
            <a:pPr marL="0" indent="0" algn="ctr">
              <a:buNone/>
            </a:pPr>
            <a:endParaRPr lang="en-US" sz="2399" dirty="0">
              <a:latin typeface="Verdana" panose="020B0604030504040204" pitchFamily="34" charset="0"/>
              <a:ea typeface="Verdana" panose="020B0604030504040204" pitchFamily="34" charset="0"/>
            </a:endParaRPr>
          </a:p>
          <a:p>
            <a:pPr marL="0" indent="0" algn="ctr">
              <a:buNone/>
            </a:pPr>
            <a:r>
              <a:rPr lang="en-US" sz="2399" dirty="0">
                <a:latin typeface="Verdana" panose="020B0604030504040204" pitchFamily="34" charset="0"/>
                <a:ea typeface="Verdana" panose="020B0604030504040204" pitchFamily="34" charset="0"/>
              </a:rPr>
              <a:t>Questions ?</a:t>
            </a:r>
          </a:p>
        </p:txBody>
      </p:sp>
    </p:spTree>
    <p:extLst>
      <p:ext uri="{BB962C8B-B14F-4D97-AF65-F5344CB8AC3E}">
        <p14:creationId xmlns:p14="http://schemas.microsoft.com/office/powerpoint/2010/main" val="4092192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ACF4-7BF2-40B3-AFB1-ADEFF760C3F9}"/>
              </a:ext>
            </a:extLst>
          </p:cNvPr>
          <p:cNvSpPr>
            <a:spLocks noGrp="1"/>
          </p:cNvSpPr>
          <p:nvPr>
            <p:ph type="title"/>
          </p:nvPr>
        </p:nvSpPr>
        <p:spPr/>
        <p:txBody>
          <a:bodyPr/>
          <a:lstStyle/>
          <a:p>
            <a:r>
              <a:rPr lang="en-US" dirty="0"/>
              <a:t>DICOM Whole Slide Microscopy Image</a:t>
            </a:r>
          </a:p>
        </p:txBody>
      </p:sp>
      <p:pic>
        <p:nvPicPr>
          <p:cNvPr id="8194" name="Picture 2">
            <a:extLst>
              <a:ext uri="{FF2B5EF4-FFF2-40B4-BE49-F238E27FC236}">
                <a16:creationId xmlns:a16="http://schemas.microsoft.com/office/drawing/2014/main" id="{81D8DE4A-E797-48D9-828E-2C92BA051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828" y="1707488"/>
            <a:ext cx="6246773" cy="321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FC1F3284-8DED-4474-9BB7-B563E4DFF3E7}"/>
              </a:ext>
            </a:extLst>
          </p:cNvPr>
          <p:cNvSpPr>
            <a:spLocks noGrp="1" noChangeArrowheads="1"/>
          </p:cNvSpPr>
          <p:nvPr>
            <p:ph idx="1"/>
          </p:nvPr>
        </p:nvSpPr>
        <p:spPr>
          <a:xfrm>
            <a:off x="551462" y="1496204"/>
            <a:ext cx="9687167" cy="4491700"/>
          </a:xfrm>
        </p:spPr>
        <p:txBody>
          <a:bodyPr>
            <a:normAutofit lnSpcReduction="10000"/>
          </a:bodyPr>
          <a:lstStyle/>
          <a:p>
            <a:pPr marL="0" indent="0">
              <a:lnSpc>
                <a:spcPct val="80000"/>
              </a:lnSpc>
              <a:buNone/>
            </a:pPr>
            <a:r>
              <a:rPr lang="en-US" sz="2599" dirty="0"/>
              <a:t>Key Features:</a:t>
            </a:r>
          </a:p>
          <a:p>
            <a:pPr lvl="1">
              <a:lnSpc>
                <a:spcPct val="120000"/>
              </a:lnSpc>
            </a:pPr>
            <a:r>
              <a:rPr lang="en-US" sz="2399" dirty="0"/>
              <a:t>Tiled Pyramid of Frames </a:t>
            </a:r>
            <a:br>
              <a:rPr lang="en-US" sz="2399" dirty="0"/>
            </a:br>
            <a:r>
              <a:rPr lang="en-US" sz="2399" dirty="0"/>
              <a:t>(multiresolution)</a:t>
            </a:r>
          </a:p>
          <a:p>
            <a:pPr lvl="1">
              <a:lnSpc>
                <a:spcPct val="120000"/>
              </a:lnSpc>
            </a:pPr>
            <a:r>
              <a:rPr lang="en-US" sz="2399" dirty="0"/>
              <a:t>Details for specimen identification, </a:t>
            </a:r>
            <a:br>
              <a:rPr lang="en-US" sz="2399" dirty="0"/>
            </a:br>
            <a:r>
              <a:rPr lang="en-US" sz="2399" dirty="0"/>
              <a:t>preparation, illumination, filters</a:t>
            </a:r>
          </a:p>
          <a:p>
            <a:pPr lvl="1">
              <a:lnSpc>
                <a:spcPct val="120000"/>
              </a:lnSpc>
            </a:pPr>
            <a:r>
              <a:rPr lang="en-US" sz="2399" dirty="0"/>
              <a:t>Handles localizers, labels, </a:t>
            </a:r>
            <a:br>
              <a:rPr lang="en-US" sz="2399" dirty="0"/>
            </a:br>
            <a:r>
              <a:rPr lang="en-US" sz="2399" dirty="0"/>
              <a:t>navigation, spatial coordinates</a:t>
            </a:r>
          </a:p>
          <a:p>
            <a:pPr lvl="1">
              <a:lnSpc>
                <a:spcPct val="120000"/>
              </a:lnSpc>
            </a:pPr>
            <a:r>
              <a:rPr lang="en-US" sz="2399" dirty="0"/>
              <a:t>(Recently) Bulk Annotations (Sup 222)</a:t>
            </a:r>
          </a:p>
          <a:p>
            <a:pPr marL="0" indent="0">
              <a:lnSpc>
                <a:spcPct val="110000"/>
              </a:lnSpc>
              <a:spcBef>
                <a:spcPts val="1799"/>
              </a:spcBef>
              <a:buNone/>
            </a:pPr>
            <a:r>
              <a:rPr lang="en-US" sz="2399" dirty="0"/>
              <a:t>Significant implementation over last 5yrs;  Viewers implementing </a:t>
            </a:r>
            <a:r>
              <a:rPr lang="en-US" sz="2399" dirty="0" err="1"/>
              <a:t>DICOMweb</a:t>
            </a:r>
            <a:r>
              <a:rPr lang="en-US" sz="2399" dirty="0"/>
              <a:t> </a:t>
            </a:r>
          </a:p>
        </p:txBody>
      </p:sp>
      <p:sp>
        <p:nvSpPr>
          <p:cNvPr id="6" name="TextBox 5">
            <a:extLst>
              <a:ext uri="{FF2B5EF4-FFF2-40B4-BE49-F238E27FC236}">
                <a16:creationId xmlns:a16="http://schemas.microsoft.com/office/drawing/2014/main" id="{A70022BE-E6D5-4B5A-9D0E-15A2BEE4B8EE}"/>
              </a:ext>
            </a:extLst>
          </p:cNvPr>
          <p:cNvSpPr txBox="1"/>
          <p:nvPr/>
        </p:nvSpPr>
        <p:spPr>
          <a:xfrm>
            <a:off x="339124" y="6368808"/>
            <a:ext cx="9687167" cy="369236"/>
          </a:xfrm>
          <a:prstGeom prst="rect">
            <a:avLst/>
          </a:prstGeom>
          <a:noFill/>
        </p:spPr>
        <p:txBody>
          <a:bodyPr wrap="square" rtlCol="0">
            <a:spAutoFit/>
          </a:bodyPr>
          <a:lstStyle/>
          <a:p>
            <a:pPr defTabSz="457063"/>
            <a:r>
              <a:rPr lang="en-US" sz="1799" dirty="0">
                <a:solidFill>
                  <a:prstClr val="black"/>
                </a:solidFill>
                <a:latin typeface="Gill Sans MT" panose="020B0502020104020203"/>
              </a:rPr>
              <a:t>https://dicom.nema.org/medical/dicom/current/output/chtml/part03/sect_A.32.8.3.html</a:t>
            </a:r>
          </a:p>
        </p:txBody>
      </p:sp>
    </p:spTree>
    <p:extLst>
      <p:ext uri="{BB962C8B-B14F-4D97-AF65-F5344CB8AC3E}">
        <p14:creationId xmlns:p14="http://schemas.microsoft.com/office/powerpoint/2010/main" val="2016710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DICOM : Traditional Data Standard</a:t>
            </a:r>
          </a:p>
        </p:txBody>
      </p:sp>
      <p:sp>
        <p:nvSpPr>
          <p:cNvPr id="3" name="Content Placeholder 2"/>
          <p:cNvSpPr>
            <a:spLocks noGrp="1"/>
          </p:cNvSpPr>
          <p:nvPr>
            <p:ph idx="1"/>
          </p:nvPr>
        </p:nvSpPr>
        <p:spPr>
          <a:xfrm>
            <a:off x="581041" y="1372136"/>
            <a:ext cx="11122357" cy="5102299"/>
          </a:xfrm>
        </p:spPr>
        <p:txBody>
          <a:bodyPr>
            <a:normAutofit/>
          </a:bodyPr>
          <a:lstStyle/>
          <a:p>
            <a:r>
              <a:rPr lang="en-US" sz="2599" dirty="0"/>
              <a:t>Define how to encode &amp; exchange information with unambiguous semantics</a:t>
            </a:r>
          </a:p>
          <a:p>
            <a:endParaRPr lang="en-US" sz="2399" dirty="0"/>
          </a:p>
          <a:p>
            <a:r>
              <a:rPr lang="en-US" sz="2599" dirty="0"/>
              <a:t>Broad scope</a:t>
            </a:r>
          </a:p>
          <a:p>
            <a:pPr lvl="1"/>
            <a:r>
              <a:rPr lang="en-US" sz="2399" dirty="0"/>
              <a:t>Intentionally addresses MANY use cases</a:t>
            </a:r>
          </a:p>
          <a:p>
            <a:pPr lvl="1"/>
            <a:r>
              <a:rPr lang="en-US" sz="2399" dirty="0"/>
              <a:t>“Swiss Army Knife”</a:t>
            </a:r>
          </a:p>
          <a:p>
            <a:pPr lvl="1"/>
            <a:r>
              <a:rPr lang="en-US" sz="2399" dirty="0"/>
              <a:t>Generalized, inclusive</a:t>
            </a:r>
          </a:p>
          <a:p>
            <a:pPr lvl="1"/>
            <a:endParaRPr lang="en-US" sz="2399" dirty="0"/>
          </a:p>
          <a:p>
            <a:r>
              <a:rPr lang="en-US" sz="2599" u="sng" dirty="0"/>
              <a:t>Priority</a:t>
            </a:r>
            <a:r>
              <a:rPr lang="en-US" sz="2599" dirty="0"/>
              <a:t>: make most/all things possible</a:t>
            </a:r>
          </a:p>
          <a:p>
            <a:pPr lvl="1"/>
            <a:r>
              <a:rPr lang="en-US" sz="2399" dirty="0"/>
              <a:t>You decide how to apply it to your problem</a:t>
            </a:r>
          </a:p>
        </p:txBody>
      </p:sp>
      <p:pic>
        <p:nvPicPr>
          <p:cNvPr id="5122" name="Picture 2" descr="Image result for swiss army kn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12" y="3046807"/>
            <a:ext cx="3473783" cy="274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90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5461"/>
            <a:ext cx="10969943" cy="861211"/>
          </a:xfrm>
        </p:spPr>
        <p:txBody>
          <a:bodyPr/>
          <a:lstStyle/>
          <a:p>
            <a:r>
              <a:rPr lang="en-US" dirty="0"/>
              <a:t>IHE : Profiling</a:t>
            </a:r>
          </a:p>
        </p:txBody>
      </p:sp>
      <p:sp>
        <p:nvSpPr>
          <p:cNvPr id="3" name="Content Placeholder 2"/>
          <p:cNvSpPr>
            <a:spLocks noGrp="1"/>
          </p:cNvSpPr>
          <p:nvPr>
            <p:ph idx="1"/>
          </p:nvPr>
        </p:nvSpPr>
        <p:spPr>
          <a:xfrm>
            <a:off x="609441" y="1295957"/>
            <a:ext cx="10969943" cy="5444223"/>
          </a:xfrm>
        </p:spPr>
        <p:txBody>
          <a:bodyPr>
            <a:normAutofit/>
          </a:bodyPr>
          <a:lstStyle/>
          <a:p>
            <a:r>
              <a:rPr lang="en-US" sz="2399" dirty="0"/>
              <a:t>Profiling: Describing the application of </a:t>
            </a:r>
            <a:r>
              <a:rPr lang="en-US" sz="2399" u="sng" dirty="0"/>
              <a:t>existing</a:t>
            </a:r>
            <a:br>
              <a:rPr lang="en-US" sz="2399" u="sng" dirty="0"/>
            </a:br>
            <a:r>
              <a:rPr lang="en-US" sz="2399" u="sng" dirty="0"/>
              <a:t>standards</a:t>
            </a:r>
            <a:r>
              <a:rPr lang="en-US" sz="2399" dirty="0"/>
              <a:t> to address a </a:t>
            </a:r>
            <a:r>
              <a:rPr lang="en-US" sz="2399" u="sng" dirty="0"/>
              <a:t>specific use case</a:t>
            </a:r>
          </a:p>
          <a:p>
            <a:endParaRPr lang="en-US" sz="1999" dirty="0"/>
          </a:p>
          <a:p>
            <a:r>
              <a:rPr lang="en-US" sz="2399" dirty="0"/>
              <a:t>Narrower Scope:</a:t>
            </a:r>
          </a:p>
          <a:p>
            <a:pPr lvl="1"/>
            <a:r>
              <a:rPr lang="en-US" sz="1999" dirty="0"/>
              <a:t>Focus on ONE use case</a:t>
            </a:r>
          </a:p>
          <a:p>
            <a:pPr lvl="1"/>
            <a:endParaRPr lang="en-US" sz="1999" dirty="0"/>
          </a:p>
          <a:p>
            <a:r>
              <a:rPr lang="en-US" sz="2399" dirty="0"/>
              <a:t>Constrain Underlying Standards</a:t>
            </a:r>
          </a:p>
          <a:p>
            <a:pPr lvl="1"/>
            <a:r>
              <a:rPr lang="en-US" sz="1999" dirty="0"/>
              <a:t>Select among alternative methods</a:t>
            </a:r>
          </a:p>
          <a:p>
            <a:pPr lvl="1"/>
            <a:r>
              <a:rPr lang="en-US" sz="1999" dirty="0"/>
              <a:t>Remove/reduce optionality</a:t>
            </a:r>
          </a:p>
          <a:p>
            <a:pPr lvl="1"/>
            <a:endParaRPr lang="en-US" sz="1999" dirty="0"/>
          </a:p>
          <a:p>
            <a:r>
              <a:rPr lang="en-US" sz="2399" dirty="0"/>
              <a:t>Priority: Interoperability; common usage</a:t>
            </a:r>
          </a:p>
        </p:txBody>
      </p:sp>
      <p:pic>
        <p:nvPicPr>
          <p:cNvPr id="4" name="Picture 3"/>
          <p:cNvPicPr>
            <a:picLocks noChangeAspect="1"/>
          </p:cNvPicPr>
          <p:nvPr/>
        </p:nvPicPr>
        <p:blipFill>
          <a:blip r:embed="rId3"/>
          <a:stretch>
            <a:fillRect/>
          </a:stretch>
        </p:blipFill>
        <p:spPr>
          <a:xfrm>
            <a:off x="7435952" y="1567544"/>
            <a:ext cx="2900041" cy="794934"/>
          </a:xfrm>
          <a:prstGeom prst="rect">
            <a:avLst/>
          </a:prstGeom>
        </p:spPr>
      </p:pic>
      <p:pic>
        <p:nvPicPr>
          <p:cNvPr id="3074" name="Picture 2" descr="Image result for recipe book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5953" y="3429000"/>
            <a:ext cx="3285167" cy="280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0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91612" y="2477634"/>
            <a:ext cx="3237657" cy="3115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a:solidFill>
                <a:prstClr val="white"/>
              </a:solidFill>
              <a:latin typeface="Gill Sans MT" panose="020B0502020104020203"/>
            </a:endParaRPr>
          </a:p>
        </p:txBody>
      </p:sp>
      <p:sp>
        <p:nvSpPr>
          <p:cNvPr id="5" name="Title 4">
            <a:extLst>
              <a:ext uri="{FF2B5EF4-FFF2-40B4-BE49-F238E27FC236}">
                <a16:creationId xmlns:a16="http://schemas.microsoft.com/office/drawing/2014/main" id="{2DA716B8-1852-4A82-9C8C-D858EED80F98}"/>
              </a:ext>
            </a:extLst>
          </p:cNvPr>
          <p:cNvSpPr>
            <a:spLocks noGrp="1"/>
          </p:cNvSpPr>
          <p:nvPr>
            <p:ph type="title"/>
          </p:nvPr>
        </p:nvSpPr>
        <p:spPr/>
        <p:txBody>
          <a:bodyPr>
            <a:normAutofit/>
          </a:bodyPr>
          <a:lstStyle/>
          <a:p>
            <a:r>
              <a:rPr lang="en-US" dirty="0"/>
              <a:t>Routine Clinical Practice of Imaging</a:t>
            </a:r>
          </a:p>
        </p:txBody>
      </p:sp>
      <p:sp>
        <p:nvSpPr>
          <p:cNvPr id="3" name="Content Placeholder 2"/>
          <p:cNvSpPr>
            <a:spLocks noGrp="1"/>
          </p:cNvSpPr>
          <p:nvPr>
            <p:ph idx="4294967295"/>
          </p:nvPr>
        </p:nvSpPr>
        <p:spPr>
          <a:xfrm>
            <a:off x="0" y="3706740"/>
            <a:ext cx="1945768" cy="1149051"/>
          </a:xfrm>
        </p:spPr>
        <p:txBody>
          <a:bodyPr>
            <a:normAutofit/>
          </a:bodyPr>
          <a:lstStyle/>
          <a:p>
            <a:pPr marL="0" indent="0" algn="ctr">
              <a:buNone/>
            </a:pPr>
            <a:r>
              <a:rPr lang="en-US" sz="2799" dirty="0">
                <a:solidFill>
                  <a:schemeClr val="bg1"/>
                </a:solidFill>
              </a:rPr>
              <a:t>Medical Imaging</a:t>
            </a:r>
          </a:p>
        </p:txBody>
      </p:sp>
      <p:sp>
        <p:nvSpPr>
          <p:cNvPr id="7" name="Content Placeholder 2"/>
          <p:cNvSpPr txBox="1">
            <a:spLocks/>
          </p:cNvSpPr>
          <p:nvPr/>
        </p:nvSpPr>
        <p:spPr bwMode="auto">
          <a:xfrm>
            <a:off x="2772859" y="1489540"/>
            <a:ext cx="2265305" cy="92148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126"/>
            <a:r>
              <a:rPr lang="en-US" sz="2399" kern="0" dirty="0">
                <a:solidFill>
                  <a:srgbClr val="3D3D3D"/>
                </a:solidFill>
                <a:latin typeface="Gill Sans MT" panose="020B0502020104020203"/>
              </a:rPr>
              <a:t>Scheduling Imaging Procedures</a:t>
            </a:r>
          </a:p>
        </p:txBody>
      </p:sp>
      <p:sp>
        <p:nvSpPr>
          <p:cNvPr id="8" name="Content Placeholder 2"/>
          <p:cNvSpPr txBox="1">
            <a:spLocks/>
          </p:cNvSpPr>
          <p:nvPr/>
        </p:nvSpPr>
        <p:spPr bwMode="auto">
          <a:xfrm>
            <a:off x="1770726" y="3241709"/>
            <a:ext cx="2265305" cy="92148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126"/>
            <a:r>
              <a:rPr lang="en-US" sz="2399" kern="0" dirty="0">
                <a:solidFill>
                  <a:srgbClr val="3D3D3D"/>
                </a:solidFill>
                <a:latin typeface="Gill Sans MT" panose="020B0502020104020203"/>
              </a:rPr>
              <a:t>Acquiring Images</a:t>
            </a:r>
          </a:p>
        </p:txBody>
      </p:sp>
      <p:sp>
        <p:nvSpPr>
          <p:cNvPr id="9" name="Content Placeholder 2"/>
          <p:cNvSpPr txBox="1">
            <a:spLocks/>
          </p:cNvSpPr>
          <p:nvPr/>
        </p:nvSpPr>
        <p:spPr bwMode="auto">
          <a:xfrm>
            <a:off x="2137083" y="4927264"/>
            <a:ext cx="2265305" cy="92148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126"/>
            <a:r>
              <a:rPr lang="en-US" sz="2399" kern="0" dirty="0">
                <a:solidFill>
                  <a:srgbClr val="3D3D3D"/>
                </a:solidFill>
                <a:latin typeface="Gill Sans MT" panose="020B0502020104020203"/>
              </a:rPr>
              <a:t>Managing Images</a:t>
            </a:r>
          </a:p>
        </p:txBody>
      </p:sp>
      <p:sp>
        <p:nvSpPr>
          <p:cNvPr id="10" name="Content Placeholder 2"/>
          <p:cNvSpPr txBox="1">
            <a:spLocks/>
          </p:cNvSpPr>
          <p:nvPr/>
        </p:nvSpPr>
        <p:spPr bwMode="auto">
          <a:xfrm>
            <a:off x="4777788" y="5848744"/>
            <a:ext cx="2265305" cy="92148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126"/>
            <a:r>
              <a:rPr lang="en-US" sz="2399" kern="0" dirty="0">
                <a:solidFill>
                  <a:srgbClr val="3D3D3D"/>
                </a:solidFill>
                <a:latin typeface="Gill Sans MT" panose="020B0502020104020203"/>
              </a:rPr>
              <a:t>Processing Images</a:t>
            </a:r>
          </a:p>
        </p:txBody>
      </p:sp>
      <p:sp>
        <p:nvSpPr>
          <p:cNvPr id="11" name="Content Placeholder 2"/>
          <p:cNvSpPr txBox="1">
            <a:spLocks/>
          </p:cNvSpPr>
          <p:nvPr/>
        </p:nvSpPr>
        <p:spPr bwMode="auto">
          <a:xfrm>
            <a:off x="7307719" y="4927264"/>
            <a:ext cx="2265305" cy="92148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126"/>
            <a:r>
              <a:rPr lang="en-US" sz="2399" kern="0" dirty="0">
                <a:solidFill>
                  <a:srgbClr val="3D3D3D"/>
                </a:solidFill>
                <a:latin typeface="Gill Sans MT" panose="020B0502020104020203"/>
              </a:rPr>
              <a:t>Displaying Images</a:t>
            </a:r>
          </a:p>
        </p:txBody>
      </p:sp>
      <p:sp>
        <p:nvSpPr>
          <p:cNvPr id="12" name="Content Placeholder 2"/>
          <p:cNvSpPr txBox="1">
            <a:spLocks/>
          </p:cNvSpPr>
          <p:nvPr/>
        </p:nvSpPr>
        <p:spPr bwMode="auto">
          <a:xfrm>
            <a:off x="7784852" y="3241709"/>
            <a:ext cx="2265305" cy="92148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126"/>
            <a:r>
              <a:rPr lang="en-US" sz="2399" kern="0" dirty="0">
                <a:solidFill>
                  <a:srgbClr val="3D3D3D"/>
                </a:solidFill>
                <a:latin typeface="Gill Sans MT" panose="020B0502020104020203"/>
              </a:rPr>
              <a:t>Reporting Images</a:t>
            </a:r>
          </a:p>
        </p:txBody>
      </p:sp>
      <p:sp>
        <p:nvSpPr>
          <p:cNvPr id="13" name="Content Placeholder 2"/>
          <p:cNvSpPr txBox="1">
            <a:spLocks/>
          </p:cNvSpPr>
          <p:nvPr/>
        </p:nvSpPr>
        <p:spPr bwMode="auto">
          <a:xfrm>
            <a:off x="6535893" y="1684929"/>
            <a:ext cx="2265305" cy="92148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None/>
              <a:defRPr lang="en-US" sz="3200" b="1">
                <a:solidFill>
                  <a:srgbClr val="008080"/>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lang="en-US" sz="2800" b="1">
                <a:solidFill>
                  <a:srgbClr val="008080"/>
                </a:solidFill>
                <a:latin typeface="+mn-lt"/>
              </a:defRPr>
            </a:lvl2pPr>
            <a:lvl3pPr marL="457200" indent="-166688" algn="l" rtl="0" eaLnBrk="0" fontAlgn="base" hangingPunct="0">
              <a:spcBef>
                <a:spcPct val="20000"/>
              </a:spcBef>
              <a:spcAft>
                <a:spcPct val="0"/>
              </a:spcAft>
              <a:buChar char="•"/>
              <a:defRPr lang="en-US" sz="2800">
                <a:solidFill>
                  <a:schemeClr val="tx1"/>
                </a:solidFill>
                <a:latin typeface="+mn-lt"/>
              </a:defRPr>
            </a:lvl3pPr>
            <a:lvl4pPr marL="741363" indent="-228600" algn="l" rtl="0" eaLnBrk="0" fontAlgn="base" hangingPunct="0">
              <a:spcBef>
                <a:spcPct val="20000"/>
              </a:spcBef>
              <a:spcAft>
                <a:spcPct val="0"/>
              </a:spcAft>
              <a:buChar char="–"/>
              <a:defRPr lang="en-US" sz="2200">
                <a:solidFill>
                  <a:schemeClr val="tx1"/>
                </a:solidFill>
                <a:latin typeface="+mn-lt"/>
              </a:defRPr>
            </a:lvl4pPr>
            <a:lvl5pPr marL="969963" indent="-234950" algn="l" defTabSz="1025525" rtl="0" eaLnBrk="0" fontAlgn="base" hangingPunct="0">
              <a:spcBef>
                <a:spcPct val="20000"/>
              </a:spcBef>
              <a:spcAft>
                <a:spcPct val="0"/>
              </a:spcAft>
              <a:buFont typeface="Arial" pitchFamily="34" charset="0"/>
              <a:buChar char="–"/>
              <a:defRPr lang="en-US" sz="22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defTabSz="914126"/>
            <a:r>
              <a:rPr lang="en-US" sz="2399" kern="0" dirty="0">
                <a:solidFill>
                  <a:srgbClr val="3D3D3D"/>
                </a:solidFill>
                <a:latin typeface="Gill Sans MT" panose="020B0502020104020203"/>
              </a:rPr>
              <a:t>Distributing Images</a:t>
            </a:r>
          </a:p>
        </p:txBody>
      </p:sp>
    </p:spTree>
    <p:extLst>
      <p:ext uri="{BB962C8B-B14F-4D97-AF65-F5344CB8AC3E}">
        <p14:creationId xmlns:p14="http://schemas.microsoft.com/office/powerpoint/2010/main" val="16504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dirty="0"/>
              <a:t>Store Images</a:t>
            </a:r>
          </a:p>
        </p:txBody>
      </p:sp>
      <p:sp>
        <p:nvSpPr>
          <p:cNvPr id="7171" name="Content Placeholder 2"/>
          <p:cNvSpPr>
            <a:spLocks noGrp="1"/>
          </p:cNvSpPr>
          <p:nvPr>
            <p:ph idx="1"/>
          </p:nvPr>
        </p:nvSpPr>
        <p:spPr>
          <a:xfrm>
            <a:off x="468634" y="1791298"/>
            <a:ext cx="8711557" cy="4318566"/>
          </a:xfrm>
        </p:spPr>
        <p:txBody>
          <a:bodyPr>
            <a:noAutofit/>
          </a:bodyPr>
          <a:lstStyle/>
          <a:p>
            <a:pPr marL="0" indent="0">
              <a:buNone/>
            </a:pPr>
            <a:r>
              <a:rPr lang="en-US" sz="2599" dirty="0"/>
              <a:t>DICOM </a:t>
            </a:r>
            <a:r>
              <a:rPr lang="en-US" sz="2599" u="sng" dirty="0"/>
              <a:t>stores</a:t>
            </a:r>
            <a:r>
              <a:rPr lang="en-US" sz="2599" dirty="0"/>
              <a:t> your images  </a:t>
            </a:r>
          </a:p>
          <a:p>
            <a:pPr>
              <a:spcBef>
                <a:spcPts val="600"/>
              </a:spcBef>
            </a:pPr>
            <a:r>
              <a:rPr lang="en-US" sz="1999" u="sng" dirty="0"/>
              <a:t>All</a:t>
            </a:r>
            <a:r>
              <a:rPr lang="en-US" sz="1999" dirty="0"/>
              <a:t> kinds of images </a:t>
            </a:r>
          </a:p>
          <a:p>
            <a:pPr>
              <a:spcBef>
                <a:spcPts val="600"/>
              </a:spcBef>
            </a:pPr>
            <a:r>
              <a:rPr lang="en-US" sz="1999" dirty="0"/>
              <a:t>CT, MR, X-Ray, Ultrasound, Angio, PET, Pathology, Ophthalmology, Medical Photography, Scanned Docs, …</a:t>
            </a:r>
          </a:p>
          <a:p>
            <a:pPr>
              <a:spcBef>
                <a:spcPts val="600"/>
              </a:spcBef>
            </a:pPr>
            <a:r>
              <a:rPr lang="en-US" sz="1999" dirty="0"/>
              <a:t>Single &amp; Multiframe; Volumes &amp; Cines; B&amp;W &amp; Color; Original &amp; Processed</a:t>
            </a:r>
            <a:endParaRPr lang="en-US" dirty="0"/>
          </a:p>
          <a:p>
            <a:pPr marL="0" indent="0">
              <a:spcBef>
                <a:spcPts val="2999"/>
              </a:spcBef>
              <a:buNone/>
            </a:pPr>
            <a:r>
              <a:rPr lang="en-US" sz="2599" dirty="0"/>
              <a:t>DICOM </a:t>
            </a:r>
            <a:r>
              <a:rPr lang="en-US" sz="2599" i="1" u="sng" dirty="0"/>
              <a:t>manages</a:t>
            </a:r>
            <a:r>
              <a:rPr lang="en-US" sz="2599" dirty="0"/>
              <a:t> your images</a:t>
            </a:r>
          </a:p>
          <a:p>
            <a:pPr>
              <a:spcBef>
                <a:spcPts val="600"/>
              </a:spcBef>
            </a:pPr>
            <a:r>
              <a:rPr lang="en-US" sz="1999" dirty="0"/>
              <a:t>Not just pixels; Significant meta-data (“header”)</a:t>
            </a:r>
          </a:p>
          <a:p>
            <a:pPr>
              <a:spcBef>
                <a:spcPts val="600"/>
              </a:spcBef>
            </a:pPr>
            <a:r>
              <a:rPr lang="en-US" sz="1999" dirty="0"/>
              <a:t>Patient ID &amp; demographics, the order, equipment, acquisition, workflow, …</a:t>
            </a:r>
          </a:p>
          <a:p>
            <a:pPr>
              <a:spcBef>
                <a:spcPts val="600"/>
              </a:spcBef>
            </a:pPr>
            <a:r>
              <a:rPr lang="en-US" sz="1999" dirty="0"/>
              <a:t>PACS/VNA = database;   DICOM = machine readable</a:t>
            </a:r>
          </a:p>
          <a:p>
            <a:pPr>
              <a:spcBef>
                <a:spcPts val="600"/>
              </a:spcBef>
            </a:pPr>
            <a:r>
              <a:rPr lang="en-US" sz="1999" dirty="0"/>
              <a:t>Can query / sort / autoroute / manage</a:t>
            </a:r>
          </a:p>
        </p:txBody>
      </p:sp>
      <p:grpSp>
        <p:nvGrpSpPr>
          <p:cNvPr id="10" name="Group 9">
            <a:extLst>
              <a:ext uri="{FF2B5EF4-FFF2-40B4-BE49-F238E27FC236}">
                <a16:creationId xmlns:a16="http://schemas.microsoft.com/office/drawing/2014/main" id="{CA5AE591-C462-4BC7-901C-6CE6E96F2A91}"/>
              </a:ext>
            </a:extLst>
          </p:cNvPr>
          <p:cNvGrpSpPr/>
          <p:nvPr/>
        </p:nvGrpSpPr>
        <p:grpSpPr>
          <a:xfrm>
            <a:off x="9307038" y="1483634"/>
            <a:ext cx="2534094" cy="5008832"/>
            <a:chOff x="9309463" y="1483127"/>
            <a:chExt cx="2534754" cy="5010137"/>
          </a:xfrm>
        </p:grpSpPr>
        <p:grpSp>
          <p:nvGrpSpPr>
            <p:cNvPr id="2" name="Group 1">
              <a:extLst>
                <a:ext uri="{FF2B5EF4-FFF2-40B4-BE49-F238E27FC236}">
                  <a16:creationId xmlns:a16="http://schemas.microsoft.com/office/drawing/2014/main" id="{6855E77A-442C-49EB-926E-73EEFE340AE9}"/>
                </a:ext>
              </a:extLst>
            </p:cNvPr>
            <p:cNvGrpSpPr/>
            <p:nvPr/>
          </p:nvGrpSpPr>
          <p:grpSpPr>
            <a:xfrm>
              <a:off x="9309463" y="1483127"/>
              <a:ext cx="2534754" cy="5003960"/>
              <a:chOff x="5984174" y="1786727"/>
              <a:chExt cx="2534754" cy="5003960"/>
            </a:xfrm>
          </p:grpSpPr>
          <p:pic>
            <p:nvPicPr>
              <p:cNvPr id="6" name="Picture 22" descr="ctClinicalWorkflow0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491" y="4463201"/>
                <a:ext cx="1051908" cy="115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http://medical.toshiba.com/images/clinical/mr/Clinical-Spine-01.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174" y="1789988"/>
                <a:ext cx="1216558" cy="11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paChes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4491" y="3052245"/>
                <a:ext cx="1064437" cy="128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E1D49BA4-E19E-47D0-8968-A1FF30E6B7DD}"/>
                  </a:ext>
                </a:extLst>
              </p:cNvPr>
              <p:cNvGrpSpPr/>
              <p:nvPr/>
            </p:nvGrpSpPr>
            <p:grpSpPr>
              <a:xfrm>
                <a:off x="5995578" y="3037963"/>
                <a:ext cx="1206252" cy="1304012"/>
                <a:chOff x="5995578" y="3037963"/>
                <a:chExt cx="1206252" cy="1304012"/>
              </a:xfrm>
            </p:grpSpPr>
            <p:pic>
              <p:nvPicPr>
                <p:cNvPr id="8204" name="Picture 12" descr="rcc"/>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96127" y="3037963"/>
                  <a:ext cx="610267"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lcc"/>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91563" y="3038904"/>
                  <a:ext cx="610267" cy="65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rmlo"/>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6575084" y="3683854"/>
                  <a:ext cx="625647"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lmlo"/>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5995578" y="3683854"/>
                  <a:ext cx="617408" cy="6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20" descr="VXray_IG_DigitalAngio_DAAcquisition"/>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54491" y="1786727"/>
                <a:ext cx="1051908" cy="11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File:PET-image.jpg"/>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95577" y="4463202"/>
                <a:ext cx="1206252" cy="115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File:Ventricular Septal Defect.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995577" y="5736002"/>
                <a:ext cx="1210318" cy="105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F32544B9-3F16-4202-8AA8-1E47A677C5BD}"/>
                </a:ext>
              </a:extLst>
            </p:cNvPr>
            <p:cNvPicPr>
              <a:picLocks/>
            </p:cNvPicPr>
            <p:nvPr/>
          </p:nvPicPr>
          <p:blipFill>
            <a:blip r:embed="rId19"/>
            <a:stretch>
              <a:fillRect/>
            </a:stretch>
          </p:blipFill>
          <p:spPr>
            <a:xfrm>
              <a:off x="10779780" y="5438579"/>
              <a:ext cx="1064437" cy="1054685"/>
            </a:xfrm>
            <a:prstGeom prst="rect">
              <a:avLst/>
            </a:prstGeom>
            <a:ln w="19050">
              <a:solidFill>
                <a:schemeClr val="accent1"/>
              </a:solidFill>
            </a:ln>
          </p:spPr>
        </p:pic>
      </p:grpSp>
    </p:spTree>
    <p:extLst>
      <p:ext uri="{BB962C8B-B14F-4D97-AF65-F5344CB8AC3E}">
        <p14:creationId xmlns:p14="http://schemas.microsoft.com/office/powerpoint/2010/main" val="517639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500"/>
                                        <p:tgtEl>
                                          <p:spTgt spid="717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171">
                                            <p:txEl>
                                              <p:pRg st="3" end="3"/>
                                            </p:txEl>
                                          </p:spTgt>
                                        </p:tgtEl>
                                        <p:attrNameLst>
                                          <p:attrName>style.visibility</p:attrName>
                                        </p:attrNameLst>
                                      </p:cBhvr>
                                      <p:to>
                                        <p:strVal val="visible"/>
                                      </p:to>
                                    </p:set>
                                    <p:animEffect transition="in" filter="fade">
                                      <p:cBhvr>
                                        <p:cTn id="26" dur="500"/>
                                        <p:tgtEl>
                                          <p:spTgt spid="717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fade">
                                      <p:cBhvr>
                                        <p:cTn id="31" dur="500"/>
                                        <p:tgtEl>
                                          <p:spTgt spid="717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171">
                                            <p:txEl>
                                              <p:pRg st="5" end="5"/>
                                            </p:txEl>
                                          </p:spTgt>
                                        </p:tgtEl>
                                        <p:attrNameLst>
                                          <p:attrName>style.visibility</p:attrName>
                                        </p:attrNameLst>
                                      </p:cBhvr>
                                      <p:to>
                                        <p:strVal val="visible"/>
                                      </p:to>
                                    </p:set>
                                    <p:animEffect transition="in" filter="fade">
                                      <p:cBhvr>
                                        <p:cTn id="36" dur="500"/>
                                        <p:tgtEl>
                                          <p:spTgt spid="717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171">
                                            <p:txEl>
                                              <p:pRg st="6" end="6"/>
                                            </p:txEl>
                                          </p:spTgt>
                                        </p:tgtEl>
                                        <p:attrNameLst>
                                          <p:attrName>style.visibility</p:attrName>
                                        </p:attrNameLst>
                                      </p:cBhvr>
                                      <p:to>
                                        <p:strVal val="visible"/>
                                      </p:to>
                                    </p:set>
                                    <p:animEffect transition="in" filter="fade">
                                      <p:cBhvr>
                                        <p:cTn id="41" dur="500"/>
                                        <p:tgtEl>
                                          <p:spTgt spid="717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171">
                                            <p:txEl>
                                              <p:pRg st="7" end="7"/>
                                            </p:txEl>
                                          </p:spTgt>
                                        </p:tgtEl>
                                        <p:attrNameLst>
                                          <p:attrName>style.visibility</p:attrName>
                                        </p:attrNameLst>
                                      </p:cBhvr>
                                      <p:to>
                                        <p:strVal val="visible"/>
                                      </p:to>
                                    </p:set>
                                    <p:animEffect transition="in" filter="fade">
                                      <p:cBhvr>
                                        <p:cTn id="46" dur="500"/>
                                        <p:tgtEl>
                                          <p:spTgt spid="7171">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171">
                                            <p:txEl>
                                              <p:pRg st="8" end="8"/>
                                            </p:txEl>
                                          </p:spTgt>
                                        </p:tgtEl>
                                        <p:attrNameLst>
                                          <p:attrName>style.visibility</p:attrName>
                                        </p:attrNameLst>
                                      </p:cBhvr>
                                      <p:to>
                                        <p:strVal val="visible"/>
                                      </p:to>
                                    </p:set>
                                    <p:animEffect transition="in" filter="fade">
                                      <p:cBhvr>
                                        <p:cTn id="51"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ormAutofit/>
          </a:bodyPr>
          <a:lstStyle/>
          <a:p>
            <a:r>
              <a:rPr lang="en-US" dirty="0"/>
              <a:t>Other DICOM Functions </a:t>
            </a:r>
          </a:p>
        </p:txBody>
      </p:sp>
      <p:sp>
        <p:nvSpPr>
          <p:cNvPr id="2052" name="Content Placeholder 2"/>
          <p:cNvSpPr>
            <a:spLocks noGrp="1"/>
          </p:cNvSpPr>
          <p:nvPr>
            <p:ph idx="1"/>
          </p:nvPr>
        </p:nvSpPr>
        <p:spPr>
          <a:xfrm>
            <a:off x="2423593" y="1565143"/>
            <a:ext cx="8184938" cy="4755365"/>
          </a:xfrm>
        </p:spPr>
        <p:txBody>
          <a:bodyPr>
            <a:normAutofit/>
          </a:bodyPr>
          <a:lstStyle/>
          <a:p>
            <a:pPr marL="0" indent="0">
              <a:buNone/>
            </a:pPr>
            <a:r>
              <a:rPr lang="en-US" sz="2399" dirty="0"/>
              <a:t>Store (Imaging) Data</a:t>
            </a:r>
          </a:p>
          <a:p>
            <a:pPr lvl="1"/>
            <a:r>
              <a:rPr lang="en-US" sz="1999" dirty="0"/>
              <a:t>Fetal growth, cardiac output, tumor size, CAD findings, ECG waveforms</a:t>
            </a:r>
            <a:br>
              <a:rPr lang="en-US" sz="1999" dirty="0"/>
            </a:br>
            <a:endParaRPr lang="en-US" sz="1999" dirty="0"/>
          </a:p>
          <a:p>
            <a:pPr marL="0" indent="0">
              <a:spcBef>
                <a:spcPts val="2999"/>
              </a:spcBef>
              <a:buNone/>
            </a:pPr>
            <a:r>
              <a:rPr lang="en-US" sz="2399" dirty="0"/>
              <a:t>Manage (Imaging) Workflow</a:t>
            </a:r>
          </a:p>
          <a:p>
            <a:pPr lvl="1"/>
            <a:r>
              <a:rPr lang="en-US" sz="1999" dirty="0"/>
              <a:t>Modality worklists, progress updates, Storage Commitment</a:t>
            </a:r>
            <a:br>
              <a:rPr lang="en-US" sz="1999" dirty="0"/>
            </a:br>
            <a:endParaRPr lang="en-US" sz="1999" dirty="0"/>
          </a:p>
          <a:p>
            <a:pPr marL="0" lvl="1" indent="0">
              <a:spcBef>
                <a:spcPts val="2399"/>
              </a:spcBef>
              <a:buNone/>
            </a:pPr>
            <a:r>
              <a:rPr lang="en-US" sz="2399" dirty="0"/>
              <a:t>Display Images</a:t>
            </a:r>
          </a:p>
          <a:p>
            <a:pPr lvl="1"/>
            <a:r>
              <a:rPr lang="en-US" sz="1999" dirty="0"/>
              <a:t>Screen calibration, annotations, hanging protocols, key image flagging</a:t>
            </a:r>
          </a:p>
        </p:txBody>
      </p:sp>
      <p:graphicFrame>
        <p:nvGraphicFramePr>
          <p:cNvPr id="2050" name="Object 5"/>
          <p:cNvGraphicFramePr>
            <a:graphicFrameLocks noChangeAspect="1"/>
          </p:cNvGraphicFramePr>
          <p:nvPr/>
        </p:nvGraphicFramePr>
        <p:xfrm>
          <a:off x="581040" y="1665921"/>
          <a:ext cx="1538471" cy="1259583"/>
        </p:xfrm>
        <a:graphic>
          <a:graphicData uri="http://schemas.openxmlformats.org/presentationml/2006/ole">
            <mc:AlternateContent xmlns:mc="http://schemas.openxmlformats.org/markup-compatibility/2006">
              <mc:Choice xmlns:v="urn:schemas-microsoft-com:vml" Requires="v">
                <p:oleObj name="Picture" r:id="rId3" imgW="6402324" imgH="6173724" progId="Word.Picture.8">
                  <p:embed/>
                </p:oleObj>
              </mc:Choice>
              <mc:Fallback>
                <p:oleObj name="Picture" r:id="rId3" imgW="6402324" imgH="6173724" progId="Word.Picture.8">
                  <p:embed/>
                  <p:pic>
                    <p:nvPicPr>
                      <p:cNvPr id="2050" name="Object 5"/>
                      <p:cNvPicPr>
                        <a:picLocks noChangeAspect="1" noChangeArrowheads="1"/>
                      </p:cNvPicPr>
                      <p:nvPr/>
                    </p:nvPicPr>
                    <p:blipFill>
                      <a:blip r:embed="rId4">
                        <a:extLst>
                          <a:ext uri="{28A0092B-C50C-407E-A947-70E740481C1C}">
                            <a14:useLocalDpi xmlns:a14="http://schemas.microsoft.com/office/drawing/2010/main" val="0"/>
                          </a:ext>
                        </a:extLst>
                      </a:blip>
                      <a:srcRect l="14282" t="2962" r="14282" b="44434"/>
                      <a:stretch>
                        <a:fillRect/>
                      </a:stretch>
                    </p:blipFill>
                    <p:spPr bwMode="auto">
                      <a:xfrm>
                        <a:off x="581040" y="1665921"/>
                        <a:ext cx="1538471" cy="1259583"/>
                      </a:xfrm>
                      <a:prstGeom prst="rect">
                        <a:avLst/>
                      </a:prstGeom>
                      <a:noFill/>
                      <a:ln w="15875">
                        <a:solidFill>
                          <a:schemeClr val="tx1"/>
                        </a:solidFill>
                        <a:miter lim="800000"/>
                        <a:headEnd/>
                        <a:tailEnd/>
                      </a:ln>
                    </p:spPr>
                  </p:pic>
                </p:oleObj>
              </mc:Fallback>
            </mc:AlternateContent>
          </a:graphicData>
        </a:graphic>
      </p:graphicFrame>
      <p:pic>
        <p:nvPicPr>
          <p:cNvPr id="8200" name="Picture 8" descr="C:\Files\My Documents\My Pictures\Medical Graphics\ECG.ecg strip.small.png"/>
          <p:cNvPicPr>
            <a:picLocks noChangeAspect="1" noChangeArrowheads="1"/>
          </p:cNvPicPr>
          <p:nvPr/>
        </p:nvPicPr>
        <p:blipFill>
          <a:blip r:embed="rId5"/>
          <a:srcRect/>
          <a:stretch>
            <a:fillRect/>
          </a:stretch>
        </p:blipFill>
        <p:spPr bwMode="auto">
          <a:xfrm>
            <a:off x="607973" y="3205251"/>
            <a:ext cx="1484610" cy="1259582"/>
          </a:xfrm>
          <a:prstGeom prst="rect">
            <a:avLst/>
          </a:prstGeom>
          <a:noFill/>
          <a:ln>
            <a:solidFill>
              <a:schemeClr val="bg2">
                <a:lumMod val="75000"/>
              </a:schemeClr>
            </a:solidFill>
          </a:ln>
        </p:spPr>
      </p:pic>
      <p:pic>
        <p:nvPicPr>
          <p:cNvPr id="9" name="Picture 4" descr="C:\Files\My Documents\My Pictures\Medical Graphics\echoreview-female.jpg"/>
          <p:cNvPicPr>
            <a:picLocks noChangeAspect="1" noChangeArrowheads="1"/>
          </p:cNvPicPr>
          <p:nvPr/>
        </p:nvPicPr>
        <p:blipFill>
          <a:blip r:embed="rId6" cstate="print">
            <a:duotone>
              <a:prstClr val="black"/>
              <a:srgbClr val="D9C3A5">
                <a:tint val="50000"/>
                <a:satMod val="180000"/>
              </a:srgbClr>
            </a:duotone>
          </a:blip>
          <a:stretch>
            <a:fillRect/>
          </a:stretch>
        </p:blipFill>
        <p:spPr bwMode="auto">
          <a:xfrm>
            <a:off x="665791" y="4773971"/>
            <a:ext cx="1426790" cy="1460027"/>
          </a:xfrm>
          <a:prstGeom prst="rect">
            <a:avLst/>
          </a:prstGeom>
          <a:noFill/>
          <a:ln cap="rnd">
            <a:solidFill>
              <a:schemeClr val="tx1"/>
            </a:solidFill>
          </a:ln>
          <a:effectLst>
            <a:outerShdw blurRad="50800" dist="38100" dir="2700000" algn="tl" rotWithShape="0">
              <a:prstClr val="black">
                <a:alpha val="57000"/>
              </a:prstClr>
            </a:outerShdw>
          </a:effectLst>
        </p:spPr>
      </p:pic>
    </p:spTree>
    <p:extLst>
      <p:ext uri="{BB962C8B-B14F-4D97-AF65-F5344CB8AC3E}">
        <p14:creationId xmlns:p14="http://schemas.microsoft.com/office/powerpoint/2010/main" val="188894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ormAutofit/>
          </a:bodyPr>
          <a:lstStyle/>
          <a:p>
            <a:r>
              <a:rPr lang="en-US" dirty="0"/>
              <a:t>Other DICOM Functions </a:t>
            </a:r>
          </a:p>
        </p:txBody>
      </p:sp>
      <p:sp>
        <p:nvSpPr>
          <p:cNvPr id="2052" name="Content Placeholder 2"/>
          <p:cNvSpPr>
            <a:spLocks noGrp="1"/>
          </p:cNvSpPr>
          <p:nvPr>
            <p:ph idx="1"/>
          </p:nvPr>
        </p:nvSpPr>
        <p:spPr>
          <a:xfrm>
            <a:off x="724078" y="1473352"/>
            <a:ext cx="7104238" cy="4847156"/>
          </a:xfrm>
        </p:spPr>
        <p:txBody>
          <a:bodyPr>
            <a:normAutofit/>
          </a:bodyPr>
          <a:lstStyle/>
          <a:p>
            <a:pPr marL="0" indent="0">
              <a:buNone/>
            </a:pPr>
            <a:r>
              <a:rPr lang="en-US" sz="2399" dirty="0"/>
              <a:t>Distribute Images</a:t>
            </a:r>
          </a:p>
          <a:p>
            <a:pPr lvl="1"/>
            <a:r>
              <a:rPr lang="en-US" sz="1999" dirty="0"/>
              <a:t>Network push/pull,</a:t>
            </a:r>
            <a:br>
              <a:rPr lang="en-US" sz="1999" dirty="0"/>
            </a:br>
            <a:r>
              <a:rPr lang="en-US" sz="1999" dirty="0"/>
              <a:t>Media Transfer (CD, USB, DVD…),</a:t>
            </a:r>
            <a:br>
              <a:rPr lang="en-US" sz="1999" dirty="0"/>
            </a:br>
            <a:r>
              <a:rPr lang="en-US" sz="1999" dirty="0"/>
              <a:t>Email Attachments,</a:t>
            </a:r>
            <a:br>
              <a:rPr lang="en-US" sz="1999" dirty="0"/>
            </a:br>
            <a:r>
              <a:rPr lang="en-US" sz="1999" dirty="0"/>
              <a:t>Web Protocols (DICOMweb)</a:t>
            </a:r>
          </a:p>
          <a:p>
            <a:pPr marL="0" lvl="1" indent="0">
              <a:spcBef>
                <a:spcPts val="2999"/>
              </a:spcBef>
              <a:buNone/>
            </a:pPr>
            <a:r>
              <a:rPr lang="en-US" sz="2399" dirty="0"/>
              <a:t>Store Analysis Results</a:t>
            </a:r>
          </a:p>
          <a:p>
            <a:pPr lvl="1"/>
            <a:r>
              <a:rPr lang="en-US" sz="1999" dirty="0"/>
              <a:t>Registrations, Segmentations, 3D Print Models, Bulk Pathology Annotations, …</a:t>
            </a:r>
            <a:br>
              <a:rPr lang="en-US" sz="1999" dirty="0"/>
            </a:br>
            <a:endParaRPr lang="en-US" sz="1999" dirty="0"/>
          </a:p>
          <a:p>
            <a:pPr marL="0" lvl="1" indent="0">
              <a:buNone/>
            </a:pPr>
            <a:r>
              <a:rPr lang="en-US" sz="2399" dirty="0"/>
              <a:t>Security</a:t>
            </a:r>
          </a:p>
          <a:p>
            <a:pPr lvl="1"/>
            <a:r>
              <a:rPr lang="en-US" sz="1999" dirty="0"/>
              <a:t>Audit Trails, </a:t>
            </a:r>
            <a:r>
              <a:rPr lang="en-US" sz="1999" u="sng" dirty="0"/>
              <a:t>De-identification Schemas</a:t>
            </a:r>
            <a:r>
              <a:rPr lang="en-US" sz="1999" dirty="0"/>
              <a:t>, Encryption,  </a:t>
            </a:r>
            <a:r>
              <a:rPr lang="en-US" sz="1999" u="sng" dirty="0"/>
              <a:t>TLS</a:t>
            </a:r>
            <a:r>
              <a:rPr lang="en-US" sz="1999" dirty="0"/>
              <a:t>, …</a:t>
            </a:r>
          </a:p>
        </p:txBody>
      </p:sp>
      <p:sp>
        <p:nvSpPr>
          <p:cNvPr id="7" name="Notched Right Arrow 6"/>
          <p:cNvSpPr>
            <a:spLocks noChangeAspect="1"/>
          </p:cNvSpPr>
          <p:nvPr/>
        </p:nvSpPr>
        <p:spPr>
          <a:xfrm>
            <a:off x="8763033" y="2017944"/>
            <a:ext cx="1436195" cy="278665"/>
          </a:xfrm>
          <a:prstGeom prst="notchedRightArrow">
            <a:avLst/>
          </a:prstGeom>
          <a:gradFill>
            <a:gsLst>
              <a:gs pos="0">
                <a:srgbClr val="DDEBCF"/>
              </a:gs>
              <a:gs pos="50000">
                <a:srgbClr val="9CB86E"/>
              </a:gs>
              <a:gs pos="100000">
                <a:srgbClr val="156B13"/>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fontAlgn="base">
              <a:spcBef>
                <a:spcPct val="0"/>
              </a:spcBef>
              <a:spcAft>
                <a:spcPct val="0"/>
              </a:spcAft>
              <a:defRPr/>
            </a:pPr>
            <a:endParaRPr lang="en-US" sz="1799">
              <a:solidFill>
                <a:srgbClr val="FFFFFF"/>
              </a:solidFill>
              <a:latin typeface="Gill Sans MT" panose="020B0502020104020203"/>
            </a:endParaRPr>
          </a:p>
        </p:txBody>
      </p:sp>
      <p:sp>
        <p:nvSpPr>
          <p:cNvPr id="8" name="Notched Right Arrow 7"/>
          <p:cNvSpPr>
            <a:spLocks noChangeAspect="1"/>
          </p:cNvSpPr>
          <p:nvPr/>
        </p:nvSpPr>
        <p:spPr>
          <a:xfrm>
            <a:off x="8763034" y="2986235"/>
            <a:ext cx="1436195" cy="278665"/>
          </a:xfrm>
          <a:prstGeom prst="notchedRightArrow">
            <a:avLst/>
          </a:prstGeom>
          <a:gradFill>
            <a:gsLst>
              <a:gs pos="0">
                <a:srgbClr val="DDEBCF"/>
              </a:gs>
              <a:gs pos="50000">
                <a:srgbClr val="9CB86E"/>
              </a:gs>
              <a:gs pos="100000">
                <a:srgbClr val="156B13"/>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fontAlgn="base">
              <a:spcBef>
                <a:spcPct val="0"/>
              </a:spcBef>
              <a:spcAft>
                <a:spcPct val="0"/>
              </a:spcAft>
              <a:defRPr/>
            </a:pPr>
            <a:endParaRPr lang="en-US" sz="1799">
              <a:solidFill>
                <a:srgbClr val="FFFFFF"/>
              </a:solidFill>
              <a:latin typeface="Gill Sans MT" panose="020B0502020104020203"/>
            </a:endParaRPr>
          </a:p>
        </p:txBody>
      </p:sp>
      <p:sp>
        <p:nvSpPr>
          <p:cNvPr id="10" name="Notched Right Arrow 9"/>
          <p:cNvSpPr>
            <a:spLocks noChangeAspect="1"/>
          </p:cNvSpPr>
          <p:nvPr/>
        </p:nvSpPr>
        <p:spPr>
          <a:xfrm>
            <a:off x="8763034" y="2509784"/>
            <a:ext cx="1436195" cy="278665"/>
          </a:xfrm>
          <a:prstGeom prst="notchedRightArrow">
            <a:avLst/>
          </a:prstGeom>
          <a:gradFill>
            <a:gsLst>
              <a:gs pos="0">
                <a:srgbClr val="DDEBCF"/>
              </a:gs>
              <a:gs pos="50000">
                <a:srgbClr val="9CB86E"/>
              </a:gs>
              <a:gs pos="100000">
                <a:srgbClr val="156B13"/>
              </a:gs>
            </a:gsLst>
            <a:lin ang="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fontAlgn="base">
              <a:spcBef>
                <a:spcPct val="0"/>
              </a:spcBef>
              <a:spcAft>
                <a:spcPct val="0"/>
              </a:spcAft>
              <a:defRPr/>
            </a:pPr>
            <a:endParaRPr lang="en-US" sz="1799">
              <a:solidFill>
                <a:srgbClr val="FFFFFF"/>
              </a:solidFill>
              <a:latin typeface="Gill Sans MT" panose="020B0502020104020203"/>
            </a:endParaRPr>
          </a:p>
        </p:txBody>
      </p:sp>
      <p:pic>
        <p:nvPicPr>
          <p:cNvPr id="11" name="Picture 65" descr="arch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7179" y="1853233"/>
            <a:ext cx="256959" cy="53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414" y="2370469"/>
            <a:ext cx="297717" cy="29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Documents and Settings\kevino\Local Settings\Temporary Internet Files\Content.IE5\020CGF1C\MCj04315710000[1].png"/>
          <p:cNvPicPr>
            <a:picLocks noChangeAspect="1" noChangeArrowheads="1"/>
          </p:cNvPicPr>
          <p:nvPr/>
        </p:nvPicPr>
        <p:blipFill>
          <a:blip r:embed="rId5" cstate="print">
            <a:lum bright="-18000" contrast="2000"/>
            <a:extLst>
              <a:ext uri="{28A0092B-C50C-407E-A947-70E740481C1C}">
                <a14:useLocalDpi xmlns:a14="http://schemas.microsoft.com/office/drawing/2010/main" val="0"/>
              </a:ext>
            </a:extLst>
          </a:blip>
          <a:srcRect/>
          <a:stretch>
            <a:fillRect/>
          </a:stretch>
        </p:blipFill>
        <p:spPr bwMode="auto">
          <a:xfrm>
            <a:off x="9435090" y="2385758"/>
            <a:ext cx="557861" cy="5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loud Callout 13"/>
          <p:cNvSpPr>
            <a:spLocks noChangeAspect="1"/>
          </p:cNvSpPr>
          <p:nvPr/>
        </p:nvSpPr>
        <p:spPr>
          <a:xfrm>
            <a:off x="9240150" y="2969162"/>
            <a:ext cx="450120" cy="342906"/>
          </a:xfrm>
          <a:prstGeom prst="cloudCallout">
            <a:avLst>
              <a:gd name="adj1" fmla="val -11385"/>
              <a:gd name="adj2" fmla="val 36148"/>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fontAlgn="base">
              <a:spcBef>
                <a:spcPct val="0"/>
              </a:spcBef>
              <a:spcAft>
                <a:spcPct val="0"/>
              </a:spcAft>
              <a:defRPr/>
            </a:pPr>
            <a:endParaRPr lang="en-US" sz="1799">
              <a:solidFill>
                <a:srgbClr val="FFFFFF"/>
              </a:solidFill>
              <a:latin typeface="Gill Sans MT" panose="020B0502020104020203"/>
            </a:endParaRPr>
          </a:p>
        </p:txBody>
      </p:sp>
      <p:pic>
        <p:nvPicPr>
          <p:cNvPr id="15"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0818" y="3738746"/>
            <a:ext cx="1660630" cy="122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46" name="Picture 2" descr="C:\Users\kodonnell\AppData\Local\Microsoft\Windows\Temporary Internet Files\Content.IE5\YMJJ36C1\MP90044091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01186" y="5147396"/>
            <a:ext cx="1759890" cy="131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11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1040" y="537492"/>
            <a:ext cx="8725999" cy="579529"/>
          </a:xfrm>
        </p:spPr>
        <p:txBody>
          <a:bodyPr>
            <a:normAutofit/>
          </a:bodyPr>
          <a:lstStyle/>
          <a:p>
            <a:r>
              <a:rPr lang="en-US" dirty="0"/>
              <a:t>DICOM is not Static</a:t>
            </a:r>
          </a:p>
        </p:txBody>
      </p:sp>
      <p:sp>
        <p:nvSpPr>
          <p:cNvPr id="6147" name="Rectangle 3"/>
          <p:cNvSpPr>
            <a:spLocks noGrp="1" noChangeArrowheads="1"/>
          </p:cNvSpPr>
          <p:nvPr>
            <p:ph idx="1"/>
          </p:nvPr>
        </p:nvSpPr>
        <p:spPr>
          <a:xfrm>
            <a:off x="701566" y="1340247"/>
            <a:ext cx="6967237" cy="5236715"/>
          </a:xfrm>
        </p:spPr>
        <p:txBody>
          <a:bodyPr>
            <a:normAutofit lnSpcReduction="10000"/>
          </a:bodyPr>
          <a:lstStyle/>
          <a:p>
            <a:pPr marL="0" indent="0">
              <a:lnSpc>
                <a:spcPct val="90000"/>
              </a:lnSpc>
              <a:buNone/>
            </a:pPr>
            <a:r>
              <a:rPr lang="en-US" sz="2399" dirty="0"/>
              <a:t>DICOM first published in 1993.</a:t>
            </a:r>
            <a:br>
              <a:rPr lang="en-US" sz="2399" dirty="0"/>
            </a:br>
            <a:endParaRPr lang="en-US" sz="2399" dirty="0"/>
          </a:p>
          <a:p>
            <a:pPr marL="0" indent="0">
              <a:lnSpc>
                <a:spcPct val="90000"/>
              </a:lnSpc>
              <a:buNone/>
            </a:pPr>
            <a:r>
              <a:rPr lang="en-US" sz="2399" dirty="0"/>
              <a:t>Extended regularly to meet the</a:t>
            </a:r>
            <a:br>
              <a:rPr lang="en-US" sz="2399" dirty="0"/>
            </a:br>
            <a:r>
              <a:rPr lang="en-US" sz="2399" dirty="0"/>
              <a:t>expanding needs of Medical Imaging:</a:t>
            </a:r>
          </a:p>
          <a:p>
            <a:pPr lvl="1">
              <a:lnSpc>
                <a:spcPct val="90000"/>
              </a:lnSpc>
              <a:buFontTx/>
              <a:buChar char="-"/>
            </a:pPr>
            <a:endParaRPr lang="en-US" sz="900" dirty="0"/>
          </a:p>
          <a:p>
            <a:pPr lvl="1">
              <a:lnSpc>
                <a:spcPct val="90000"/>
              </a:lnSpc>
              <a:buFontTx/>
              <a:buChar char="-"/>
            </a:pPr>
            <a:r>
              <a:rPr lang="en-US" sz="1999" dirty="0"/>
              <a:t>Multi-energy CT</a:t>
            </a:r>
          </a:p>
          <a:p>
            <a:pPr lvl="1">
              <a:lnSpc>
                <a:spcPct val="90000"/>
              </a:lnSpc>
              <a:buFontTx/>
              <a:buChar char="-"/>
            </a:pPr>
            <a:r>
              <a:rPr lang="en-US" sz="1999" dirty="0"/>
              <a:t>3D Ultrasound</a:t>
            </a:r>
          </a:p>
          <a:p>
            <a:pPr lvl="1">
              <a:lnSpc>
                <a:spcPct val="90000"/>
              </a:lnSpc>
              <a:buFontTx/>
              <a:buChar char="-"/>
            </a:pPr>
            <a:r>
              <a:rPr lang="en-US" sz="1999" dirty="0"/>
              <a:t>Web-based PACS</a:t>
            </a:r>
          </a:p>
          <a:p>
            <a:pPr lvl="1">
              <a:lnSpc>
                <a:spcPct val="90000"/>
              </a:lnSpc>
              <a:buFontTx/>
              <a:buChar char="-"/>
            </a:pPr>
            <a:r>
              <a:rPr lang="en-US" sz="1999" dirty="0"/>
              <a:t>Whole Slide Imaging</a:t>
            </a:r>
          </a:p>
          <a:p>
            <a:pPr lvl="1">
              <a:lnSpc>
                <a:spcPct val="90000"/>
              </a:lnSpc>
              <a:buFontTx/>
              <a:buChar char="-"/>
            </a:pPr>
            <a:r>
              <a:rPr lang="en-US" sz="1999" dirty="0"/>
              <a:t>Clinical Measurements</a:t>
            </a:r>
          </a:p>
          <a:p>
            <a:pPr lvl="1">
              <a:lnSpc>
                <a:spcPct val="90000"/>
              </a:lnSpc>
              <a:buFontTx/>
              <a:buChar char="-"/>
            </a:pPr>
            <a:r>
              <a:rPr lang="en-US" sz="1999" dirty="0"/>
              <a:t>Radiation Dose Reporting</a:t>
            </a:r>
          </a:p>
          <a:p>
            <a:pPr lvl="1">
              <a:lnSpc>
                <a:spcPct val="90000"/>
              </a:lnSpc>
              <a:buFontTx/>
              <a:buChar char="-"/>
            </a:pPr>
            <a:r>
              <a:rPr lang="en-US" sz="1999" dirty="0"/>
              <a:t>Image Registration &amp; Segmentation</a:t>
            </a:r>
          </a:p>
          <a:p>
            <a:pPr lvl="1">
              <a:lnSpc>
                <a:spcPct val="90000"/>
              </a:lnSpc>
              <a:buFontTx/>
              <a:buChar char="-"/>
            </a:pPr>
            <a:r>
              <a:rPr lang="en-US" sz="1999" dirty="0"/>
              <a:t>Computer Aided Detection / Diagnosis</a:t>
            </a:r>
          </a:p>
          <a:p>
            <a:pPr lvl="1">
              <a:lnSpc>
                <a:spcPct val="90000"/>
              </a:lnSpc>
              <a:buFontTx/>
              <a:buChar char="-"/>
            </a:pPr>
            <a:r>
              <a:rPr lang="en-US" sz="1999" dirty="0"/>
              <a:t>   and Many, Many More . . .</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985" y="1396351"/>
            <a:ext cx="1377591" cy="184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963" y="3080043"/>
            <a:ext cx="1068109" cy="107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053dus3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12" y="3775575"/>
            <a:ext cx="1006213" cy="107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US_IG_Cardia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2986" y="4312803"/>
            <a:ext cx="1190315" cy="119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show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5661" y="4922596"/>
            <a:ext cx="1533676" cy="119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2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dirty="0"/>
              <a:t>DICOM Change Process</a:t>
            </a:r>
          </a:p>
        </p:txBody>
      </p:sp>
      <p:sp>
        <p:nvSpPr>
          <p:cNvPr id="7171" name="Rectangle 3"/>
          <p:cNvSpPr>
            <a:spLocks noGrp="1" noChangeArrowheads="1"/>
          </p:cNvSpPr>
          <p:nvPr>
            <p:ph idx="1"/>
          </p:nvPr>
        </p:nvSpPr>
        <p:spPr>
          <a:xfrm>
            <a:off x="807864" y="1340246"/>
            <a:ext cx="9999034" cy="5316381"/>
          </a:xfrm>
        </p:spPr>
        <p:txBody>
          <a:bodyPr>
            <a:normAutofit/>
          </a:bodyPr>
          <a:lstStyle/>
          <a:p>
            <a:pPr marL="0" indent="0">
              <a:lnSpc>
                <a:spcPct val="95000"/>
              </a:lnSpc>
              <a:spcBef>
                <a:spcPts val="600"/>
              </a:spcBef>
              <a:buNone/>
            </a:pPr>
            <a:r>
              <a:rPr lang="en-US" sz="2399" b="1" dirty="0">
                <a:solidFill>
                  <a:srgbClr val="C00000"/>
                </a:solidFill>
              </a:rPr>
              <a:t>Supplements</a:t>
            </a:r>
            <a:r>
              <a:rPr lang="en-US" sz="2399" dirty="0"/>
              <a:t> for major changes</a:t>
            </a:r>
          </a:p>
          <a:p>
            <a:pPr lvl="1">
              <a:lnSpc>
                <a:spcPct val="95000"/>
              </a:lnSpc>
              <a:spcBef>
                <a:spcPts val="300"/>
              </a:spcBef>
              <a:spcAft>
                <a:spcPts val="300"/>
              </a:spcAft>
            </a:pPr>
            <a:r>
              <a:rPr lang="en-US" sz="1999" dirty="0"/>
              <a:t>New object types, new services, new compression schemes</a:t>
            </a:r>
          </a:p>
          <a:p>
            <a:pPr lvl="1">
              <a:lnSpc>
                <a:spcPct val="95000"/>
              </a:lnSpc>
              <a:spcBef>
                <a:spcPts val="300"/>
              </a:spcBef>
              <a:spcAft>
                <a:spcPts val="300"/>
              </a:spcAft>
            </a:pPr>
            <a:r>
              <a:rPr lang="en-US" sz="1999" dirty="0"/>
              <a:t>About </a:t>
            </a:r>
            <a:r>
              <a:rPr lang="en-US" sz="1999" b="1" dirty="0"/>
              <a:t>10 / year</a:t>
            </a:r>
          </a:p>
          <a:p>
            <a:pPr lvl="1">
              <a:lnSpc>
                <a:spcPct val="95000"/>
              </a:lnSpc>
              <a:spcBef>
                <a:spcPts val="300"/>
              </a:spcBef>
              <a:spcAft>
                <a:spcPts val="300"/>
              </a:spcAft>
            </a:pPr>
            <a:r>
              <a:rPr lang="en-US" sz="1999" dirty="0"/>
              <a:t>Developed by Working Groups</a:t>
            </a:r>
          </a:p>
          <a:p>
            <a:pPr lvl="1">
              <a:lnSpc>
                <a:spcPct val="95000"/>
              </a:lnSpc>
              <a:spcBef>
                <a:spcPts val="300"/>
              </a:spcBef>
              <a:spcAft>
                <a:spcPts val="300"/>
              </a:spcAft>
            </a:pPr>
            <a:r>
              <a:rPr lang="en-US" sz="1999" dirty="0"/>
              <a:t>Require Work Item approved by DICOM Standards Committee</a:t>
            </a:r>
            <a:endParaRPr lang="en-US" dirty="0"/>
          </a:p>
          <a:p>
            <a:pPr marL="0" indent="0">
              <a:lnSpc>
                <a:spcPct val="95000"/>
              </a:lnSpc>
              <a:spcBef>
                <a:spcPts val="2399"/>
              </a:spcBef>
              <a:buNone/>
            </a:pPr>
            <a:r>
              <a:rPr lang="en-US" sz="2399" b="1" dirty="0">
                <a:solidFill>
                  <a:srgbClr val="C00000"/>
                </a:solidFill>
              </a:rPr>
              <a:t>Change Proposals </a:t>
            </a:r>
            <a:r>
              <a:rPr lang="en-US" sz="2399" dirty="0"/>
              <a:t>for minor corrections</a:t>
            </a:r>
          </a:p>
          <a:p>
            <a:pPr lvl="1">
              <a:lnSpc>
                <a:spcPct val="95000"/>
              </a:lnSpc>
              <a:spcBef>
                <a:spcPts val="300"/>
              </a:spcBef>
              <a:spcAft>
                <a:spcPts val="300"/>
              </a:spcAft>
            </a:pPr>
            <a:r>
              <a:rPr lang="en-US" sz="1999" dirty="0"/>
              <a:t>About </a:t>
            </a:r>
            <a:r>
              <a:rPr lang="en-US" sz="1999" b="1" dirty="0"/>
              <a:t>100 / year </a:t>
            </a:r>
          </a:p>
          <a:p>
            <a:pPr lvl="1">
              <a:lnSpc>
                <a:spcPct val="95000"/>
              </a:lnSpc>
              <a:spcBef>
                <a:spcPts val="300"/>
              </a:spcBef>
              <a:spcAft>
                <a:spcPts val="300"/>
              </a:spcAft>
            </a:pPr>
            <a:r>
              <a:rPr lang="en-US" sz="1999" dirty="0"/>
              <a:t>Anybody can submit</a:t>
            </a:r>
          </a:p>
          <a:p>
            <a:pPr lvl="1">
              <a:lnSpc>
                <a:spcPct val="95000"/>
              </a:lnSpc>
              <a:spcBef>
                <a:spcPts val="300"/>
              </a:spcBef>
              <a:spcAft>
                <a:spcPts val="300"/>
              </a:spcAft>
            </a:pPr>
            <a:r>
              <a:rPr lang="en-US" sz="1999" dirty="0"/>
              <a:t>Backward Compatibility:  Avoid changes that break existing implementations</a:t>
            </a:r>
            <a:endParaRPr lang="en-US" sz="1200" dirty="0"/>
          </a:p>
          <a:p>
            <a:pPr marL="0" indent="0">
              <a:lnSpc>
                <a:spcPct val="95000"/>
              </a:lnSpc>
              <a:spcBef>
                <a:spcPts val="2399"/>
              </a:spcBef>
              <a:buNone/>
            </a:pPr>
            <a:r>
              <a:rPr lang="en-US" sz="2399" b="1" dirty="0">
                <a:solidFill>
                  <a:srgbClr val="C00000"/>
                </a:solidFill>
              </a:rPr>
              <a:t>Continuous maintenance </a:t>
            </a:r>
            <a:r>
              <a:rPr lang="en-US" sz="2399" dirty="0"/>
              <a:t>process</a:t>
            </a:r>
          </a:p>
          <a:p>
            <a:pPr lvl="1">
              <a:lnSpc>
                <a:spcPct val="95000"/>
              </a:lnSpc>
              <a:spcBef>
                <a:spcPts val="300"/>
              </a:spcBef>
              <a:spcAft>
                <a:spcPts val="300"/>
              </a:spcAft>
            </a:pPr>
            <a:r>
              <a:rPr lang="en-US" sz="1999" dirty="0"/>
              <a:t>WG-06 (“Architecture Review Board”) meets five times per year</a:t>
            </a:r>
          </a:p>
          <a:p>
            <a:pPr lvl="1">
              <a:lnSpc>
                <a:spcPct val="95000"/>
              </a:lnSpc>
              <a:spcBef>
                <a:spcPts val="300"/>
              </a:spcBef>
              <a:spcAft>
                <a:spcPts val="300"/>
              </a:spcAft>
            </a:pPr>
            <a:r>
              <a:rPr lang="en-US" sz="1999" dirty="0"/>
              <a:t>All documents published for open Public Comment; later formal vote by Letter Ballot </a:t>
            </a:r>
          </a:p>
        </p:txBody>
      </p:sp>
    </p:spTree>
    <p:extLst>
      <p:ext uri="{BB962C8B-B14F-4D97-AF65-F5344CB8AC3E}">
        <p14:creationId xmlns:p14="http://schemas.microsoft.com/office/powerpoint/2010/main" val="1570056428"/>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3D3D3D"/>
      </a:dk2>
      <a:lt2>
        <a:srgbClr val="EBEBEB"/>
      </a:lt2>
      <a:accent1>
        <a:srgbClr val="1A3260"/>
      </a:accent1>
      <a:accent2>
        <a:srgbClr val="1371AA"/>
      </a:accent2>
      <a:accent3>
        <a:srgbClr val="60CBE7"/>
      </a:accent3>
      <a:accent4>
        <a:srgbClr val="EEEEEE"/>
      </a:accent4>
      <a:accent5>
        <a:srgbClr val="06847E"/>
      </a:accent5>
      <a:accent6>
        <a:srgbClr val="034E49"/>
      </a:accent6>
      <a:hlink>
        <a:srgbClr val="1371AA"/>
      </a:hlink>
      <a:folHlink>
        <a:srgbClr val="19325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B08A24BF07DA4D84C4DAE7E8DA25C9" ma:contentTypeVersion="16" ma:contentTypeDescription="Create a new document." ma:contentTypeScope="" ma:versionID="3a7b43457012928c2478f2c566a3acc6">
  <xsd:schema xmlns:xsd="http://www.w3.org/2001/XMLSchema" xmlns:xs="http://www.w3.org/2001/XMLSchema" xmlns:p="http://schemas.microsoft.com/office/2006/metadata/properties" xmlns:ns2="08e62e2e-62f1-4b88-8cf1-432aab3aa58f" xmlns:ns3="486c1cc4-0cc5-42a3-a01e-b9e025673abc" targetNamespace="http://schemas.microsoft.com/office/2006/metadata/properties" ma:root="true" ma:fieldsID="512c7609c693291c6d00d8e4f1dc4cfa" ns2:_="" ns3:_="">
    <xsd:import namespace="08e62e2e-62f1-4b88-8cf1-432aab3aa58f"/>
    <xsd:import namespace="486c1cc4-0cc5-42a3-a01e-b9e025673a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e62e2e-62f1-4b88-8cf1-432aab3aa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926a90d-46de-4e11-973c-5c97377635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6c1cc4-0cc5-42a3-a01e-b9e025673a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e0a68c6-dd48-49e9-b8d8-4e421edbb73d}" ma:internalName="TaxCatchAll" ma:showField="CatchAllData" ma:web="486c1cc4-0cc5-42a3-a01e-b9e025673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e62e2e-62f1-4b88-8cf1-432aab3aa58f">
      <Terms xmlns="http://schemas.microsoft.com/office/infopath/2007/PartnerControls"/>
    </lcf76f155ced4ddcb4097134ff3c332f>
    <TaxCatchAll xmlns="486c1cc4-0cc5-42a3-a01e-b9e025673a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54CEA4-43C8-4C81-B3A3-95EC527ADF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e62e2e-62f1-4b88-8cf1-432aab3aa58f"/>
    <ds:schemaRef ds:uri="486c1cc4-0cc5-42a3-a01e-b9e025673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A93A0A-113A-4CDF-9F8C-65C2267DDB8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486c1cc4-0cc5-42a3-a01e-b9e025673abc"/>
    <ds:schemaRef ds:uri="08e62e2e-62f1-4b88-8cf1-432aab3aa58f"/>
    <ds:schemaRef ds:uri="http://www.w3.org/XML/1998/namespace"/>
  </ds:schemaRefs>
</ds:datastoreItem>
</file>

<file path=customXml/itemProps3.xml><?xml version="1.0" encoding="utf-8"?>
<ds:datastoreItem xmlns:ds="http://schemas.openxmlformats.org/officeDocument/2006/customXml" ds:itemID="{AD1C35B5-C6BC-4DE0-AC0F-77C865045C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1649</TotalTime>
  <Words>3903</Words>
  <Application>Microsoft Office PowerPoint</Application>
  <PresentationFormat>Custom</PresentationFormat>
  <Paragraphs>534</Paragraphs>
  <Slides>39</Slides>
  <Notes>33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3</vt:i4>
      </vt:variant>
      <vt:variant>
        <vt:lpstr>Slide Titles</vt:lpstr>
      </vt:variant>
      <vt:variant>
        <vt:i4>39</vt:i4>
      </vt:variant>
    </vt:vector>
  </HeadingPairs>
  <TitlesOfParts>
    <vt:vector size="55" baseType="lpstr">
      <vt:lpstr>Antique Olive</vt:lpstr>
      <vt:lpstr>Arial</vt:lpstr>
      <vt:lpstr>Calibri</vt:lpstr>
      <vt:lpstr>Courier New</vt:lpstr>
      <vt:lpstr>Gill Sans MT</vt:lpstr>
      <vt:lpstr>Segoe UI</vt:lpstr>
      <vt:lpstr>Times</vt:lpstr>
      <vt:lpstr>Times New Roman</vt:lpstr>
      <vt:lpstr>Verdana</vt:lpstr>
      <vt:lpstr>Wingdings</vt:lpstr>
      <vt:lpstr>Wingdings 2</vt:lpstr>
      <vt:lpstr>Dividend</vt:lpstr>
      <vt:lpstr>1_Dividend</vt:lpstr>
      <vt:lpstr>Image</vt:lpstr>
      <vt:lpstr>Picture</vt:lpstr>
      <vt:lpstr>Visio</vt:lpstr>
      <vt:lpstr>DICOM Educational Conference Chennai, India</vt:lpstr>
      <vt:lpstr>PowerPoint Presentation</vt:lpstr>
      <vt:lpstr> DICOM :  A Family of Protocols</vt:lpstr>
      <vt:lpstr>Routine Clinical Practice of Imaging</vt:lpstr>
      <vt:lpstr>Store Images</vt:lpstr>
      <vt:lpstr>Other DICOM Functions </vt:lpstr>
      <vt:lpstr>Other DICOM Functions </vt:lpstr>
      <vt:lpstr>DICOM is not Static</vt:lpstr>
      <vt:lpstr>DICOM Change Process</vt:lpstr>
      <vt:lpstr>Some Recent Supplements</vt:lpstr>
      <vt:lpstr>DICOM  Working Groups</vt:lpstr>
      <vt:lpstr>Maintaining Stability</vt:lpstr>
      <vt:lpstr>DICOM SOP Class</vt:lpstr>
      <vt:lpstr>Maintaining Stability</vt:lpstr>
      <vt:lpstr>DICOM Conformance</vt:lpstr>
      <vt:lpstr>Documented Assertion of Conformance</vt:lpstr>
      <vt:lpstr>Machine Negotiation of Capabilities</vt:lpstr>
      <vt:lpstr>IHE in One Slide</vt:lpstr>
      <vt:lpstr>IHE in One Slide</vt:lpstr>
      <vt:lpstr>IHE Radiology Profiles</vt:lpstr>
      <vt:lpstr>Encounter-based imaging with DICOMweb</vt:lpstr>
      <vt:lpstr>Example: Using FHIR and DICOMweb for AI Training</vt:lpstr>
      <vt:lpstr>DICOM SR (“Structured Reporting”)</vt:lpstr>
      <vt:lpstr>PowerPoint Presentation</vt:lpstr>
      <vt:lpstr>DICOM SR Templates</vt:lpstr>
      <vt:lpstr>DICOM Sup219 – Simplified SR in JSON </vt:lpstr>
      <vt:lpstr>DICOM GSPS &amp; KOS</vt:lpstr>
      <vt:lpstr>DICOM Information Model (Query)</vt:lpstr>
      <vt:lpstr>Starting from the bottom ...</vt:lpstr>
      <vt:lpstr>DICOM Terms:  Attribute</vt:lpstr>
      <vt:lpstr>DICOM Terms:  Module</vt:lpstr>
      <vt:lpstr>DICOM Terms:  Object (IOD)</vt:lpstr>
      <vt:lpstr>Optional &amp; Private “Tags”</vt:lpstr>
      <vt:lpstr>The DICOM Standard</vt:lpstr>
      <vt:lpstr>XML / Web publication</vt:lpstr>
      <vt:lpstr>PowerPoint Presentation</vt:lpstr>
      <vt:lpstr>DICOM Whole Slide Microscopy Image</vt:lpstr>
      <vt:lpstr>DICOM : Traditional Data Standard</vt:lpstr>
      <vt:lpstr>IHE : Profiling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DICOM Educational Conference Brisbane, Australia</dc:title>
  <dc:creator>Lynn Lear</dc:creator>
  <cp:lastModifiedBy>Hull, Carolyn</cp:lastModifiedBy>
  <cp:revision>74</cp:revision>
  <cp:lastPrinted>2019-09-16T14:35:36Z</cp:lastPrinted>
  <dcterms:created xsi:type="dcterms:W3CDTF">2018-06-26T03:42:10Z</dcterms:created>
  <dcterms:modified xsi:type="dcterms:W3CDTF">2023-10-27T19:41:23Z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0x0101009CB08A24BF07DA4D84C4DAE7E8DA25C9</vt:lpwstr>
  </property>
  <property fmtid="{D5CDD505-2E9C-101B-9397-08002B2CF9AE}" pid="3" name="MediaServiceImageTags">
    <vt:lpwstr/>
  </property>
</Properties>
</file>